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62" r:id="rId5"/>
    <p:sldId id="258" r:id="rId6"/>
    <p:sldId id="263" r:id="rId7"/>
    <p:sldId id="259" r:id="rId8"/>
    <p:sldId id="260" r:id="rId9"/>
    <p:sldId id="264" r:id="rId10"/>
    <p:sldId id="268"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84" autoAdjust="0"/>
    <p:restoredTop sz="94660"/>
  </p:normalViewPr>
  <p:slideViewPr>
    <p:cSldViewPr>
      <p:cViewPr>
        <p:scale>
          <a:sx n="70" d="100"/>
          <a:sy n="70" d="100"/>
        </p:scale>
        <p:origin x="-119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84C403-0E3E-40F2-9A65-06DF6DCFCC0C}" type="datetimeFigureOut">
              <a:rPr lang="en-US" smtClean="0"/>
              <a:t>2021-04-13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BC48F48-4842-42A4-A407-E5A38ADD140F}"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4C403-0E3E-40F2-9A65-06DF6DCFCC0C}" type="datetimeFigureOut">
              <a:rPr lang="en-US" smtClean="0"/>
              <a:t>2021-04-13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8F48-4842-42A4-A407-E5A38ADD1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84C403-0E3E-40F2-9A65-06DF6DCFCC0C}" type="datetimeFigureOut">
              <a:rPr lang="en-US" smtClean="0"/>
              <a:t>2021-04-13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8F48-4842-42A4-A407-E5A38ADD1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4C403-0E3E-40F2-9A65-06DF6DCFCC0C}" type="datetimeFigureOut">
              <a:rPr lang="en-US" smtClean="0"/>
              <a:t>2021-04-13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8F48-4842-42A4-A407-E5A38ADD1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84C403-0E3E-40F2-9A65-06DF6DCFCC0C}" type="datetimeFigureOut">
              <a:rPr lang="en-US" smtClean="0"/>
              <a:t>2021-04-13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8F48-4842-42A4-A407-E5A38ADD140F}"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84C403-0E3E-40F2-9A65-06DF6DCFCC0C}" type="datetimeFigureOut">
              <a:rPr lang="en-US" smtClean="0"/>
              <a:t>2021-04-13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48F48-4842-42A4-A407-E5A38ADD1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84C403-0E3E-40F2-9A65-06DF6DCFCC0C}" type="datetimeFigureOut">
              <a:rPr lang="en-US" smtClean="0"/>
              <a:t>2021-04-13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48F48-4842-42A4-A407-E5A38ADD1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4C403-0E3E-40F2-9A65-06DF6DCFCC0C}" type="datetimeFigureOut">
              <a:rPr lang="en-US" smtClean="0"/>
              <a:t>2021-04-13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48F48-4842-42A4-A407-E5A38ADD1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B84C403-0E3E-40F2-9A65-06DF6DCFCC0C}" type="datetimeFigureOut">
              <a:rPr lang="en-US" smtClean="0"/>
              <a:t>2021-04-13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48F48-4842-42A4-A407-E5A38ADD1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84C403-0E3E-40F2-9A65-06DF6DCFCC0C}" type="datetimeFigureOut">
              <a:rPr lang="en-US" smtClean="0"/>
              <a:t>2021-04-13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48F48-4842-42A4-A407-E5A38ADD140F}"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B84C403-0E3E-40F2-9A65-06DF6DCFCC0C}" type="datetimeFigureOut">
              <a:rPr lang="en-US" smtClean="0"/>
              <a:t>2021-04-13</a:t>
            </a:fld>
            <a:endParaRPr lang="en-US"/>
          </a:p>
        </p:txBody>
      </p:sp>
      <p:sp>
        <p:nvSpPr>
          <p:cNvPr id="7" name="Slide Number Placeholder 6"/>
          <p:cNvSpPr>
            <a:spLocks noGrp="1"/>
          </p:cNvSpPr>
          <p:nvPr>
            <p:ph type="sldNum" sz="quarter" idx="12"/>
          </p:nvPr>
        </p:nvSpPr>
        <p:spPr/>
        <p:txBody>
          <a:bodyPr/>
          <a:lstStyle/>
          <a:p>
            <a:fld id="{BBC48F48-4842-42A4-A407-E5A38ADD140F}"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B84C403-0E3E-40F2-9A65-06DF6DCFCC0C}" type="datetimeFigureOut">
              <a:rPr lang="en-US" smtClean="0"/>
              <a:t>2021-04-13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BC48F48-4842-42A4-A407-E5A38ADD140F}"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19130249@st.hcmuaf.edu.v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r>
              <a:rPr lang="en-US" b="1">
                <a:latin typeface="Segoe UI" pitchFamily="34" charset="0"/>
                <a:cs typeface="Segoe UI" pitchFamily="34" charset="0"/>
              </a:rPr>
              <a:t>Quản Lý Phân PHỐI SẢN PHẨM CỦA CHUỖI CỬA HÀNG </a:t>
            </a:r>
          </a:p>
          <a:p>
            <a:r>
              <a:rPr lang="en-US" b="1">
                <a:latin typeface="Segoe UI" pitchFamily="34" charset="0"/>
                <a:cs typeface="Segoe UI" pitchFamily="34" charset="0"/>
              </a:rPr>
              <a:t>VẬT LIỆU XÂY DỰNG</a:t>
            </a:r>
            <a:endParaRPr lang="en-US">
              <a:latin typeface="Segoe UI" pitchFamily="34" charset="0"/>
              <a:cs typeface="Segoe UI" pitchFamily="34" charset="0"/>
            </a:endParaRPr>
          </a:p>
          <a:p>
            <a:endParaRPr lang="en-US" dirty="0"/>
          </a:p>
        </p:txBody>
      </p:sp>
      <p:sp>
        <p:nvSpPr>
          <p:cNvPr id="2" name="Title 1"/>
          <p:cNvSpPr>
            <a:spLocks noGrp="1"/>
          </p:cNvSpPr>
          <p:nvPr>
            <p:ph type="ctrTitle"/>
          </p:nvPr>
        </p:nvSpPr>
        <p:spPr/>
        <p:txBody>
          <a:bodyPr/>
          <a:lstStyle/>
          <a:p>
            <a:r>
              <a:rPr lang="en-US" dirty="0" err="1" smtClean="0"/>
              <a:t>Tên</a:t>
            </a:r>
            <a:r>
              <a:rPr lang="en-US" dirty="0" smtClean="0"/>
              <a:t> project</a:t>
            </a:r>
            <a:endParaRPr lang="en-US" dirty="0"/>
          </a:p>
        </p:txBody>
      </p:sp>
      <p:sp>
        <p:nvSpPr>
          <p:cNvPr id="4" name="TextBox 3"/>
          <p:cNvSpPr txBox="1"/>
          <p:nvPr/>
        </p:nvSpPr>
        <p:spPr>
          <a:xfrm>
            <a:off x="7620000" y="3352800"/>
            <a:ext cx="990600" cy="646331"/>
          </a:xfrm>
          <a:prstGeom prst="rect">
            <a:avLst/>
          </a:prstGeom>
          <a:noFill/>
        </p:spPr>
        <p:txBody>
          <a:bodyPr wrap="square" rtlCol="0">
            <a:spAutoFit/>
          </a:bodyPr>
          <a:lstStyle/>
          <a:p>
            <a:pPr algn="ctr"/>
            <a:r>
              <a:rPr lang="en-US" dirty="0" smtClean="0"/>
              <a:t>Version 1</a:t>
            </a:r>
            <a:endParaRPr lang="en-US" dirty="0"/>
          </a:p>
        </p:txBody>
      </p:sp>
    </p:spTree>
    <p:extLst>
      <p:ext uri="{BB962C8B-B14F-4D97-AF65-F5344CB8AC3E}">
        <p14:creationId xmlns:p14="http://schemas.microsoft.com/office/powerpoint/2010/main" val="64683082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077200" cy="4561249"/>
          </a:xfrm>
          <a:prstGeom prst="rect">
            <a:avLst/>
          </a:prstGeom>
        </p:spPr>
        <p:txBody>
          <a:bodyPr wrap="square">
            <a:spAutoFit/>
          </a:bodyPr>
          <a:lstStyle/>
          <a:p>
            <a:pPr marL="114300">
              <a:spcBef>
                <a:spcPct val="20000"/>
              </a:spcBef>
              <a:buClr>
                <a:schemeClr val="accent1"/>
              </a:buClr>
            </a:pPr>
            <a:r>
              <a:rPr lang="en-US" sz="2200">
                <a:solidFill>
                  <a:schemeClr val="tx2"/>
                </a:solidFill>
                <a:latin typeface="Segoe UI" pitchFamily="34" charset="0"/>
                <a:cs typeface="Segoe UI" pitchFamily="34" charset="0"/>
              </a:rPr>
              <a:t>+ </a:t>
            </a:r>
            <a:r>
              <a:rPr lang="fr-FR" sz="2200">
                <a:solidFill>
                  <a:schemeClr val="tx2"/>
                </a:solidFill>
                <a:latin typeface="Segoe UI" pitchFamily="34" charset="0"/>
                <a:cs typeface="Segoe UI" pitchFamily="34" charset="0"/>
              </a:rPr>
              <a:t>VAT_LIEU_XAY_DUNG (</a:t>
            </a:r>
            <a:r>
              <a:rPr lang="fr-FR" sz="2200" u="sng">
                <a:solidFill>
                  <a:schemeClr val="tx2"/>
                </a:solidFill>
                <a:latin typeface="Segoe UI" pitchFamily="34" charset="0"/>
                <a:cs typeface="Segoe UI" pitchFamily="34" charset="0"/>
              </a:rPr>
              <a:t>MA_VAT_LIEU</a:t>
            </a:r>
            <a:r>
              <a:rPr lang="fr-FR" sz="2200">
                <a:solidFill>
                  <a:schemeClr val="tx2"/>
                </a:solidFill>
                <a:latin typeface="Segoe UI" pitchFamily="34" charset="0"/>
                <a:cs typeface="Segoe UI" pitchFamily="34" charset="0"/>
              </a:rPr>
              <a:t>, </a:t>
            </a:r>
            <a:r>
              <a:rPr lang="fr-FR" sz="2200" u="sng">
                <a:solidFill>
                  <a:schemeClr val="tx2"/>
                </a:solidFill>
                <a:latin typeface="Segoe UI" pitchFamily="34" charset="0"/>
                <a:cs typeface="Segoe UI" pitchFamily="34" charset="0"/>
              </a:rPr>
              <a:t>STTTD</a:t>
            </a:r>
            <a:r>
              <a:rPr lang="fr-FR" sz="2200" smtClean="0">
                <a:solidFill>
                  <a:schemeClr val="tx2"/>
                </a:solidFill>
                <a:latin typeface="Segoe UI" pitchFamily="34" charset="0"/>
                <a:cs typeface="Segoe UI" pitchFamily="34" charset="0"/>
              </a:rPr>
              <a:t>, TEN_VAT_LIEU</a:t>
            </a:r>
            <a:r>
              <a:rPr lang="fr-FR" sz="2200">
                <a:solidFill>
                  <a:schemeClr val="tx2"/>
                </a:solidFill>
                <a:latin typeface="Segoe UI" pitchFamily="34" charset="0"/>
                <a:cs typeface="Segoe UI" pitchFamily="34" charset="0"/>
              </a:rPr>
              <a:t>, LOAI_VAT_LIEU, GIA_TRI_DO_DEM, </a:t>
            </a:r>
            <a:r>
              <a:rPr lang="fr-FR" sz="2200">
                <a:solidFill>
                  <a:schemeClr val="tx2"/>
                </a:solidFill>
                <a:latin typeface="Segoe UI" pitchFamily="34" charset="0"/>
                <a:cs typeface="Segoe UI" pitchFamily="34" charset="0"/>
              </a:rPr>
              <a:t>GIA_CA</a:t>
            </a:r>
            <a:r>
              <a:rPr lang="fr-FR" sz="2200" smtClean="0">
                <a:solidFill>
                  <a:schemeClr val="tx2"/>
                </a:solidFill>
                <a:latin typeface="Segoe UI" pitchFamily="34" charset="0"/>
                <a:cs typeface="Segoe UI" pitchFamily="34" charset="0"/>
              </a:rPr>
              <a:t>, THOI_DIEM </a:t>
            </a:r>
            <a:r>
              <a:rPr lang="fr-FR" sz="2200">
                <a:solidFill>
                  <a:schemeClr val="tx2"/>
                </a:solidFill>
                <a:latin typeface="Segoe UI" pitchFamily="34" charset="0"/>
                <a:cs typeface="Segoe UI" pitchFamily="34" charset="0"/>
              </a:rPr>
              <a:t>_BAT_DAU</a:t>
            </a:r>
            <a:r>
              <a:rPr lang="fr-FR" sz="2200">
                <a:solidFill>
                  <a:schemeClr val="tx2"/>
                </a:solidFill>
                <a:latin typeface="Segoe UI" pitchFamily="34" charset="0"/>
                <a:cs typeface="Segoe UI" pitchFamily="34" charset="0"/>
              </a:rPr>
              <a:t>, </a:t>
            </a:r>
            <a:r>
              <a:rPr lang="fr-FR" sz="2200" smtClean="0">
                <a:solidFill>
                  <a:schemeClr val="tx2"/>
                </a:solidFill>
                <a:latin typeface="Segoe UI" pitchFamily="34" charset="0"/>
                <a:cs typeface="Segoe UI" pitchFamily="34" charset="0"/>
              </a:rPr>
              <a:t>THOI_DIEM </a:t>
            </a:r>
            <a:r>
              <a:rPr lang="fr-FR" sz="2200">
                <a:solidFill>
                  <a:schemeClr val="tx2"/>
                </a:solidFill>
                <a:latin typeface="Segoe UI" pitchFamily="34" charset="0"/>
                <a:cs typeface="Segoe UI" pitchFamily="34" charset="0"/>
              </a:rPr>
              <a:t>_KET_THUC).</a:t>
            </a:r>
            <a:endParaRPr lang="en-US" sz="2200">
              <a:solidFill>
                <a:schemeClr val="tx2"/>
              </a:solidFill>
              <a:latin typeface="Segoe UI" pitchFamily="34" charset="0"/>
              <a:cs typeface="Segoe UI" pitchFamily="34" charset="0"/>
            </a:endParaRPr>
          </a:p>
          <a:p>
            <a:r>
              <a:rPr lang="en-US" sz="2200">
                <a:solidFill>
                  <a:schemeClr val="tx2"/>
                </a:solidFill>
                <a:latin typeface="Segoe UI" pitchFamily="34" charset="0"/>
                <a:cs typeface="Segoe UI" pitchFamily="34" charset="0"/>
              </a:rPr>
              <a:t>+ Chuẩn hóa 2NF (Mối quan hệ paticital giữa số thứ tự thay đổi, ngày bắt đầu và ngày kết thúc):</a:t>
            </a:r>
          </a:p>
          <a:p>
            <a:pPr marL="114300">
              <a:spcBef>
                <a:spcPct val="20000"/>
              </a:spcBef>
              <a:buClr>
                <a:schemeClr val="accent1"/>
              </a:buClr>
            </a:pPr>
            <a:r>
              <a:rPr lang="fr-FR" sz="2200" smtClean="0">
                <a:solidFill>
                  <a:schemeClr val="tx2"/>
                </a:solidFill>
                <a:latin typeface="Segoe UI" pitchFamily="34" charset="0"/>
                <a:cs typeface="Segoe UI" pitchFamily="34" charset="0"/>
              </a:rPr>
              <a:t>    VAT_LIEU_XAY_DUNG </a:t>
            </a:r>
            <a:r>
              <a:rPr lang="en-US" sz="2200">
                <a:solidFill>
                  <a:schemeClr val="tx2"/>
                </a:solidFill>
                <a:latin typeface="Segoe UI" pitchFamily="34" charset="0"/>
                <a:cs typeface="Segoe UI" pitchFamily="34" charset="0"/>
              </a:rPr>
              <a:t>(</a:t>
            </a:r>
            <a:r>
              <a:rPr lang="fr-FR" sz="2200" u="sng">
                <a:solidFill>
                  <a:schemeClr val="tx2"/>
                </a:solidFill>
                <a:latin typeface="Segoe UI" pitchFamily="34" charset="0"/>
                <a:cs typeface="Segoe UI" pitchFamily="34" charset="0"/>
              </a:rPr>
              <a:t>MA_VAT_LIEU</a:t>
            </a:r>
            <a:r>
              <a:rPr lang="en-US" sz="2200">
                <a:solidFill>
                  <a:schemeClr val="tx2"/>
                </a:solidFill>
                <a:latin typeface="Segoe UI" pitchFamily="34" charset="0"/>
                <a:cs typeface="Segoe UI" pitchFamily="34" charset="0"/>
              </a:rPr>
              <a:t>, </a:t>
            </a:r>
            <a:r>
              <a:rPr lang="fr-FR" sz="2200">
                <a:solidFill>
                  <a:schemeClr val="tx2"/>
                </a:solidFill>
                <a:latin typeface="Segoe UI" pitchFamily="34" charset="0"/>
                <a:cs typeface="Segoe UI" pitchFamily="34" charset="0"/>
              </a:rPr>
              <a:t>TEN_VAT_LIEU</a:t>
            </a:r>
            <a:r>
              <a:rPr lang="en-US" sz="2200">
                <a:solidFill>
                  <a:schemeClr val="tx2"/>
                </a:solidFill>
                <a:latin typeface="Segoe UI" pitchFamily="34" charset="0"/>
                <a:cs typeface="Segoe UI" pitchFamily="34" charset="0"/>
              </a:rPr>
              <a:t>, </a:t>
            </a:r>
            <a:r>
              <a:rPr lang="fr-FR" sz="2200">
                <a:solidFill>
                  <a:schemeClr val="tx2"/>
                </a:solidFill>
                <a:latin typeface="Segoe UI" pitchFamily="34" charset="0"/>
                <a:cs typeface="Segoe UI" pitchFamily="34" charset="0"/>
              </a:rPr>
              <a:t>LOAI_VAT_LIEU</a:t>
            </a:r>
            <a:r>
              <a:rPr lang="en-US" sz="2200">
                <a:solidFill>
                  <a:schemeClr val="tx2"/>
                </a:solidFill>
                <a:latin typeface="Segoe UI" pitchFamily="34" charset="0"/>
                <a:cs typeface="Segoe UI" pitchFamily="34" charset="0"/>
              </a:rPr>
              <a:t>, </a:t>
            </a:r>
            <a:r>
              <a:rPr lang="fr-FR" sz="2200">
                <a:solidFill>
                  <a:schemeClr val="tx2"/>
                </a:solidFill>
                <a:latin typeface="Segoe UI" pitchFamily="34" charset="0"/>
                <a:cs typeface="Segoe UI" pitchFamily="34" charset="0"/>
              </a:rPr>
              <a:t>GIA_TRI_DO_DEM</a:t>
            </a:r>
            <a:r>
              <a:rPr lang="en-US" sz="2200">
                <a:solidFill>
                  <a:schemeClr val="tx2"/>
                </a:solidFill>
                <a:latin typeface="Segoe UI" pitchFamily="34" charset="0"/>
                <a:cs typeface="Segoe UI" pitchFamily="34" charset="0"/>
              </a:rPr>
              <a:t>)</a:t>
            </a:r>
          </a:p>
          <a:p>
            <a:pPr marL="114300" lvl="0">
              <a:spcBef>
                <a:spcPct val="20000"/>
              </a:spcBef>
              <a:buClr>
                <a:schemeClr val="accent1"/>
              </a:buClr>
            </a:pPr>
            <a:r>
              <a:rPr lang="fr-FR" sz="2200" smtClean="0">
                <a:solidFill>
                  <a:schemeClr val="tx2"/>
                </a:solidFill>
                <a:latin typeface="Segoe UI" pitchFamily="34" charset="0"/>
                <a:cs typeface="Segoe UI" pitchFamily="34" charset="0"/>
              </a:rPr>
              <a:t>    VAT_LIEU_XAY_DUNG </a:t>
            </a:r>
            <a:r>
              <a:rPr lang="en-US" sz="2200">
                <a:solidFill>
                  <a:schemeClr val="tx2"/>
                </a:solidFill>
                <a:latin typeface="Segoe UI" pitchFamily="34" charset="0"/>
                <a:cs typeface="Segoe UI" pitchFamily="34" charset="0"/>
              </a:rPr>
              <a:t>(</a:t>
            </a:r>
            <a:r>
              <a:rPr lang="fr-FR" sz="2200" u="sng">
                <a:solidFill>
                  <a:schemeClr val="tx2"/>
                </a:solidFill>
                <a:latin typeface="Segoe UI" pitchFamily="34" charset="0"/>
                <a:cs typeface="Segoe UI" pitchFamily="34" charset="0"/>
              </a:rPr>
              <a:t>MA_VAT_LIEU</a:t>
            </a:r>
            <a:r>
              <a:rPr lang="fr-FR" sz="2200">
                <a:solidFill>
                  <a:schemeClr val="tx2"/>
                </a:solidFill>
                <a:latin typeface="Segoe UI" pitchFamily="34" charset="0"/>
                <a:cs typeface="Segoe UI" pitchFamily="34" charset="0"/>
              </a:rPr>
              <a:t>, </a:t>
            </a:r>
            <a:r>
              <a:rPr lang="fr-FR" sz="2200" u="sng">
                <a:solidFill>
                  <a:schemeClr val="tx2"/>
                </a:solidFill>
                <a:latin typeface="Segoe UI" pitchFamily="34" charset="0"/>
                <a:cs typeface="Segoe UI" pitchFamily="34" charset="0"/>
              </a:rPr>
              <a:t>STTTD</a:t>
            </a:r>
            <a:r>
              <a:rPr lang="fr-FR" sz="2200">
                <a:solidFill>
                  <a:schemeClr val="tx2"/>
                </a:solidFill>
                <a:latin typeface="Segoe UI" pitchFamily="34" charset="0"/>
                <a:cs typeface="Segoe UI" pitchFamily="34" charset="0"/>
              </a:rPr>
              <a:t>, THOI_DIEM _BAT_DAU, THOI_DIEM _KET_THUC)</a:t>
            </a:r>
            <a:endParaRPr lang="en-US" sz="2200">
              <a:solidFill>
                <a:schemeClr val="tx2"/>
              </a:solidFill>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endParaRPr lang="fr-FR">
              <a:solidFill>
                <a:schemeClr val="tx2"/>
              </a:solidFill>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endParaRPr lang="fr-FR">
              <a:solidFill>
                <a:schemeClr val="tx2"/>
              </a:solidFill>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r>
              <a:rPr lang="en-US" sz="2200">
                <a:solidFill>
                  <a:schemeClr val="tx2"/>
                </a:solidFill>
                <a:latin typeface="Segoe UI" pitchFamily="34" charset="0"/>
                <a:cs typeface="Segoe UI" pitchFamily="34" charset="0"/>
              </a:rPr>
              <a:t>KHO_HANG (</a:t>
            </a:r>
            <a:r>
              <a:rPr lang="en-US" sz="2200" u="sng">
                <a:solidFill>
                  <a:schemeClr val="tx2"/>
                </a:solidFill>
                <a:latin typeface="Segoe UI" pitchFamily="34" charset="0"/>
                <a:cs typeface="Segoe UI" pitchFamily="34" charset="0"/>
              </a:rPr>
              <a:t>MA_KHO_HANG</a:t>
            </a:r>
            <a:r>
              <a:rPr lang="en-US"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MA_CUA_HANG</a:t>
            </a:r>
            <a:r>
              <a:rPr lang="en-US" sz="2200">
                <a:solidFill>
                  <a:schemeClr val="tx2"/>
                </a:solidFill>
                <a:latin typeface="Segoe UI" pitchFamily="34" charset="0"/>
                <a:cs typeface="Segoe UI" pitchFamily="34" charset="0"/>
              </a:rPr>
              <a:t>, DIA_CHI_KHO_HANG</a:t>
            </a:r>
            <a:r>
              <a:rPr lang="en-US"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MA_THU_KHO</a:t>
            </a:r>
            <a:r>
              <a:rPr lang="en-US" sz="2200" smtClean="0">
                <a:solidFill>
                  <a:schemeClr val="tx2"/>
                </a:solidFill>
                <a:latin typeface="Segoe UI" pitchFamily="34" charset="0"/>
                <a:cs typeface="Segoe UI" pitchFamily="34" charset="0"/>
              </a:rPr>
              <a:t>)</a:t>
            </a:r>
            <a:endParaRPr lang="en-US" sz="2200">
              <a:solidFill>
                <a:schemeClr val="tx2"/>
              </a:solidFill>
              <a:latin typeface="Segoe UI" pitchFamily="34" charset="0"/>
              <a:cs typeface="Segoe UI" pitchFamily="34" charset="0"/>
            </a:endParaRPr>
          </a:p>
        </p:txBody>
      </p:sp>
      <p:sp>
        <p:nvSpPr>
          <p:cNvPr id="3" name="Right Arrow 2"/>
          <p:cNvSpPr/>
          <p:nvPr/>
        </p:nvSpPr>
        <p:spPr>
          <a:xfrm>
            <a:off x="533400" y="24384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533400" y="31242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44531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35846"/>
            <a:ext cx="8153400" cy="5509200"/>
          </a:xfrm>
          <a:prstGeom prst="rect">
            <a:avLst/>
          </a:prstGeom>
        </p:spPr>
        <p:txBody>
          <a:bodyPr wrap="square">
            <a:spAutoFit/>
          </a:bodyPr>
          <a:lstStyle/>
          <a:p>
            <a:r>
              <a:rPr lang="en-US" sz="2200">
                <a:solidFill>
                  <a:schemeClr val="tx2"/>
                </a:solidFill>
              </a:rPr>
              <a:t>+</a:t>
            </a:r>
            <a:r>
              <a:rPr lang="en-US"/>
              <a:t> </a:t>
            </a:r>
            <a:r>
              <a:rPr lang="en-US" sz="2200" smtClean="0">
                <a:solidFill>
                  <a:schemeClr val="tx2"/>
                </a:solidFill>
                <a:latin typeface="Segoe UI" pitchFamily="34" charset="0"/>
                <a:cs typeface="Segoe UI" pitchFamily="34" charset="0"/>
              </a:rPr>
              <a:t>Tương </a:t>
            </a:r>
            <a:r>
              <a:rPr lang="en-US" sz="2200">
                <a:solidFill>
                  <a:schemeClr val="tx2"/>
                </a:solidFill>
                <a:latin typeface="Segoe UI" pitchFamily="34" charset="0"/>
                <a:cs typeface="Segoe UI" pitchFamily="34" charset="0"/>
              </a:rPr>
              <a:t>tự</a:t>
            </a:r>
            <a:r>
              <a:rPr lang="en-US" sz="2200">
                <a:solidFill>
                  <a:schemeClr val="tx2"/>
                </a:solidFill>
                <a:latin typeface="Segoe UI" pitchFamily="34" charset="0"/>
                <a:cs typeface="Segoe UI" pitchFamily="34" charset="0"/>
              </a:rPr>
              <a:t>, </a:t>
            </a:r>
            <a:r>
              <a:rPr lang="en-US" sz="2200" smtClean="0">
                <a:solidFill>
                  <a:schemeClr val="tx2"/>
                </a:solidFill>
                <a:latin typeface="Segoe UI" pitchFamily="34" charset="0"/>
                <a:cs typeface="Segoe UI" pitchFamily="34" charset="0"/>
              </a:rPr>
              <a:t>thủ </a:t>
            </a:r>
            <a:r>
              <a:rPr lang="en-US" sz="2200">
                <a:solidFill>
                  <a:schemeClr val="tx2"/>
                </a:solidFill>
                <a:latin typeface="Segoe UI" pitchFamily="34" charset="0"/>
                <a:cs typeface="Segoe UI" pitchFamily="34" charset="0"/>
              </a:rPr>
              <a:t>kho cũng có thể bị thay đổi do người thủ kho cũ được chuyển công tác hoặc nghỉ việc nên ta cũng cần trường số thứ tự thay đổi, ngày bắt đâu và ngày kết thúc để xác định lịch sử quản lý </a:t>
            </a:r>
            <a:r>
              <a:rPr lang="en-US" sz="2200">
                <a:solidFill>
                  <a:schemeClr val="tx2"/>
                </a:solidFill>
                <a:latin typeface="Segoe UI" pitchFamily="34" charset="0"/>
                <a:cs typeface="Segoe UI" pitchFamily="34" charset="0"/>
              </a:rPr>
              <a:t>kho </a:t>
            </a:r>
            <a:r>
              <a:rPr lang="en-US" sz="2200" smtClean="0">
                <a:solidFill>
                  <a:schemeClr val="tx2"/>
                </a:solidFill>
                <a:latin typeface="Segoe UI" pitchFamily="34" charset="0"/>
                <a:cs typeface="Segoe UI" pitchFamily="34" charset="0"/>
              </a:rPr>
              <a:t>hàng.</a:t>
            </a:r>
          </a:p>
          <a:p>
            <a:endParaRPr lang="en-US" sz="2200">
              <a:solidFill>
                <a:schemeClr val="tx2"/>
              </a:solidFill>
              <a:latin typeface="Segoe UI" pitchFamily="34" charset="0"/>
              <a:cs typeface="Segoe UI" pitchFamily="34" charset="0"/>
            </a:endParaRPr>
          </a:p>
          <a:p>
            <a:r>
              <a:rPr lang="en-US" sz="2200" smtClean="0">
                <a:solidFill>
                  <a:schemeClr val="tx2"/>
                </a:solidFill>
                <a:latin typeface="Segoe UI" pitchFamily="34" charset="0"/>
                <a:cs typeface="Segoe UI" pitchFamily="34" charset="0"/>
              </a:rPr>
              <a:t>+</a:t>
            </a:r>
            <a:r>
              <a:rPr lang="en-US" smtClean="0">
                <a:latin typeface="Segoe UI" pitchFamily="34" charset="0"/>
                <a:cs typeface="Segoe UI" pitchFamily="34" charset="0"/>
              </a:rPr>
              <a:t> </a:t>
            </a:r>
            <a:r>
              <a:rPr lang="en-US" sz="2200">
                <a:solidFill>
                  <a:schemeClr val="tx2"/>
                </a:solidFill>
                <a:latin typeface="Segoe UI" pitchFamily="34" charset="0"/>
                <a:cs typeface="Segoe UI" pitchFamily="34" charset="0"/>
              </a:rPr>
              <a:t>KHO_HANG (</a:t>
            </a:r>
            <a:r>
              <a:rPr lang="en-US" sz="2200" u="sng">
                <a:solidFill>
                  <a:schemeClr val="tx2"/>
                </a:solidFill>
                <a:latin typeface="Segoe UI" pitchFamily="34" charset="0"/>
                <a:cs typeface="Segoe UI" pitchFamily="34" charset="0"/>
              </a:rPr>
              <a:t>MA_KHO_HANG</a:t>
            </a:r>
            <a:r>
              <a:rPr lang="en-US" sz="2200">
                <a:solidFill>
                  <a:schemeClr val="tx2"/>
                </a:solidFill>
                <a:latin typeface="Segoe UI" pitchFamily="34" charset="0"/>
                <a:cs typeface="Segoe UI" pitchFamily="34" charset="0"/>
              </a:rPr>
              <a:t>, DIA_CHI_KHO_HANG, </a:t>
            </a:r>
            <a:r>
              <a:rPr lang="en-US" sz="2200" u="sng">
                <a:solidFill>
                  <a:schemeClr val="tx2"/>
                </a:solidFill>
                <a:latin typeface="Segoe UI" pitchFamily="34" charset="0"/>
                <a:cs typeface="Segoe UI" pitchFamily="34" charset="0"/>
              </a:rPr>
              <a:t>STTTD</a:t>
            </a:r>
            <a:r>
              <a:rPr lang="en-US" sz="2200">
                <a:solidFill>
                  <a:schemeClr val="tx2"/>
                </a:solidFill>
                <a:latin typeface="Segoe UI" pitchFamily="34" charset="0"/>
                <a:cs typeface="Segoe UI" pitchFamily="34" charset="0"/>
              </a:rPr>
              <a:t>,  </a:t>
            </a:r>
            <a:r>
              <a:rPr lang="en-US" sz="2200" u="dash">
                <a:solidFill>
                  <a:schemeClr val="tx2"/>
                </a:solidFill>
                <a:latin typeface="Segoe UI" pitchFamily="34" charset="0"/>
                <a:cs typeface="Segoe UI" pitchFamily="34" charset="0"/>
              </a:rPr>
              <a:t>MA_THU_KHO</a:t>
            </a:r>
            <a:r>
              <a:rPr lang="en-US" sz="2200">
                <a:solidFill>
                  <a:schemeClr val="tx2"/>
                </a:solidFill>
                <a:latin typeface="Segoe UI" pitchFamily="34" charset="0"/>
                <a:cs typeface="Segoe UI" pitchFamily="34" charset="0"/>
              </a:rPr>
              <a:t>, NGAY_BD, NGAY_KT, </a:t>
            </a:r>
            <a:r>
              <a:rPr lang="en-US" sz="2200" u="dash">
                <a:solidFill>
                  <a:schemeClr val="tx2"/>
                </a:solidFill>
                <a:latin typeface="Segoe UI" pitchFamily="34" charset="0"/>
                <a:cs typeface="Segoe UI" pitchFamily="34" charset="0"/>
              </a:rPr>
              <a:t>MA_CUA_HANG</a:t>
            </a:r>
            <a:r>
              <a:rPr lang="en-US" sz="2200" smtClean="0">
                <a:solidFill>
                  <a:schemeClr val="tx2"/>
                </a:solidFill>
                <a:latin typeface="Segoe UI" pitchFamily="34" charset="0"/>
                <a:cs typeface="Segoe UI" pitchFamily="34" charset="0"/>
              </a:rPr>
              <a:t>)</a:t>
            </a:r>
          </a:p>
          <a:p>
            <a:endParaRPr lang="en-US" sz="2200">
              <a:solidFill>
                <a:schemeClr val="tx2"/>
              </a:solidFill>
              <a:latin typeface="Segoe UI" pitchFamily="34" charset="0"/>
              <a:cs typeface="Segoe UI" pitchFamily="34" charset="0"/>
            </a:endParaRPr>
          </a:p>
          <a:p>
            <a:r>
              <a:rPr lang="en-US" sz="2200">
                <a:solidFill>
                  <a:schemeClr val="tx2"/>
                </a:solidFill>
                <a:latin typeface="Segoe UI" pitchFamily="34" charset="0"/>
                <a:cs typeface="Segoe UI" pitchFamily="34" charset="0"/>
              </a:rPr>
              <a:t>+</a:t>
            </a:r>
            <a:r>
              <a:rPr lang="en-US">
                <a:latin typeface="Segoe UI" pitchFamily="34" charset="0"/>
                <a:cs typeface="Segoe UI" pitchFamily="34" charset="0"/>
              </a:rPr>
              <a:t> </a:t>
            </a:r>
            <a:r>
              <a:rPr lang="en-US" sz="2200">
                <a:solidFill>
                  <a:schemeClr val="tx2"/>
                </a:solidFill>
                <a:latin typeface="Segoe UI" pitchFamily="34" charset="0"/>
                <a:cs typeface="Segoe UI" pitchFamily="34" charset="0"/>
              </a:rPr>
              <a:t>Chuẩn hóa 2NF (Mối quan hệ paticital giữa số thứ tự thay đổi, ngày bắt đầu và ngày kết thúc):</a:t>
            </a:r>
          </a:p>
          <a:p>
            <a:pPr marL="114300" lvl="0">
              <a:lnSpc>
                <a:spcPct val="90000"/>
              </a:lnSpc>
              <a:spcBef>
                <a:spcPct val="20000"/>
              </a:spcBef>
              <a:buClr>
                <a:schemeClr val="accent1"/>
              </a:buClr>
            </a:pPr>
            <a:r>
              <a:rPr lang="en-US" sz="2200" smtClean="0">
                <a:solidFill>
                  <a:schemeClr val="tx2"/>
                </a:solidFill>
                <a:latin typeface="Segoe UI" pitchFamily="34" charset="0"/>
                <a:cs typeface="Segoe UI" pitchFamily="34" charset="0"/>
              </a:rPr>
              <a:t>     KHO_HANG </a:t>
            </a:r>
            <a:r>
              <a:rPr lang="en-US" sz="2200">
                <a:solidFill>
                  <a:schemeClr val="tx2"/>
                </a:solidFill>
                <a:latin typeface="Segoe UI" pitchFamily="34" charset="0"/>
                <a:cs typeface="Segoe UI" pitchFamily="34" charset="0"/>
              </a:rPr>
              <a:t>(</a:t>
            </a:r>
            <a:r>
              <a:rPr lang="en-US" sz="2200" u="sng">
                <a:solidFill>
                  <a:schemeClr val="tx2"/>
                </a:solidFill>
                <a:latin typeface="Segoe UI" pitchFamily="34" charset="0"/>
                <a:cs typeface="Segoe UI" pitchFamily="34" charset="0"/>
              </a:rPr>
              <a:t>MA_KHO_HANG</a:t>
            </a:r>
            <a:r>
              <a:rPr lang="en-US"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MA_CUA_HANG</a:t>
            </a:r>
            <a:r>
              <a:rPr lang="en-US" sz="2200">
                <a:solidFill>
                  <a:schemeClr val="tx2"/>
                </a:solidFill>
                <a:latin typeface="Segoe UI" pitchFamily="34" charset="0"/>
                <a:cs typeface="Segoe UI" pitchFamily="34" charset="0"/>
              </a:rPr>
              <a:t>, </a:t>
            </a:r>
            <a:r>
              <a:rPr lang="en-US" sz="2200" smtClean="0">
                <a:solidFill>
                  <a:schemeClr val="tx2"/>
                </a:solidFill>
                <a:latin typeface="Segoe UI" pitchFamily="34" charset="0"/>
                <a:cs typeface="Segoe UI" pitchFamily="34" charset="0"/>
              </a:rPr>
              <a:t>     DIA_CHI_KHO_HANG</a:t>
            </a:r>
            <a:r>
              <a:rPr lang="en-US" sz="2200">
                <a:solidFill>
                  <a:schemeClr val="tx2"/>
                </a:solidFill>
                <a:latin typeface="Segoe UI" pitchFamily="34" charset="0"/>
                <a:cs typeface="Segoe UI" pitchFamily="34" charset="0"/>
              </a:rPr>
              <a:t>, </a:t>
            </a:r>
            <a:r>
              <a:rPr lang="fr-FR" sz="2200" u="dash" smtClean="0">
                <a:solidFill>
                  <a:schemeClr val="tx2"/>
                </a:solidFill>
                <a:latin typeface="Segoe UI" pitchFamily="34" charset="0"/>
                <a:cs typeface="Segoe UI" pitchFamily="34" charset="0"/>
              </a:rPr>
              <a:t>MA_THU_KHO</a:t>
            </a:r>
            <a:r>
              <a:rPr lang="en-US" sz="2200" smtClean="0">
                <a:solidFill>
                  <a:schemeClr val="tx2"/>
                </a:solidFill>
                <a:latin typeface="Segoe UI" pitchFamily="34" charset="0"/>
                <a:cs typeface="Segoe UI" pitchFamily="34" charset="0"/>
              </a:rPr>
              <a:t>)</a:t>
            </a:r>
            <a:endParaRPr lang="en-US" sz="2200">
              <a:solidFill>
                <a:schemeClr val="tx2"/>
              </a:solidFill>
              <a:latin typeface="Segoe UI" pitchFamily="34" charset="0"/>
              <a:cs typeface="Segoe UI" pitchFamily="34" charset="0"/>
            </a:endParaRPr>
          </a:p>
          <a:p>
            <a:pPr marL="114300">
              <a:lnSpc>
                <a:spcPct val="90000"/>
              </a:lnSpc>
              <a:spcBef>
                <a:spcPct val="20000"/>
              </a:spcBef>
              <a:buClr>
                <a:schemeClr val="accent1"/>
              </a:buClr>
            </a:pPr>
            <a:r>
              <a:rPr lang="en-US" sz="2200" smtClean="0">
                <a:solidFill>
                  <a:schemeClr val="tx2"/>
                </a:solidFill>
                <a:latin typeface="Segoe UI" pitchFamily="34" charset="0"/>
                <a:cs typeface="Segoe UI" pitchFamily="34" charset="0"/>
              </a:rPr>
              <a:t>     LICH_SU_QUAN_LY_KHO </a:t>
            </a:r>
            <a:r>
              <a:rPr lang="en-US" sz="2200">
                <a:solidFill>
                  <a:schemeClr val="tx2"/>
                </a:solidFill>
                <a:latin typeface="Segoe UI" pitchFamily="34" charset="0"/>
                <a:cs typeface="Segoe UI" pitchFamily="34" charset="0"/>
              </a:rPr>
              <a:t>(</a:t>
            </a:r>
            <a:r>
              <a:rPr lang="en-US" sz="2200" u="sng">
                <a:solidFill>
                  <a:schemeClr val="tx2"/>
                </a:solidFill>
                <a:latin typeface="Segoe UI" pitchFamily="34" charset="0"/>
                <a:cs typeface="Segoe UI" pitchFamily="34" charset="0"/>
              </a:rPr>
              <a:t>MA_KHO_HANG</a:t>
            </a:r>
            <a:r>
              <a:rPr lang="en-US" sz="2200">
                <a:solidFill>
                  <a:schemeClr val="tx2"/>
                </a:solidFill>
                <a:latin typeface="Segoe UI" pitchFamily="34" charset="0"/>
                <a:cs typeface="Segoe UI" pitchFamily="34" charset="0"/>
              </a:rPr>
              <a:t>, </a:t>
            </a:r>
            <a:r>
              <a:rPr lang="en-US" sz="2200" u="sng">
                <a:solidFill>
                  <a:schemeClr val="tx2"/>
                </a:solidFill>
                <a:latin typeface="Segoe UI" pitchFamily="34" charset="0"/>
                <a:cs typeface="Segoe UI" pitchFamily="34" charset="0"/>
              </a:rPr>
              <a:t>STTTD</a:t>
            </a:r>
            <a:r>
              <a:rPr lang="en-US" sz="2200">
                <a:solidFill>
                  <a:schemeClr val="tx2"/>
                </a:solidFill>
                <a:latin typeface="Segoe UI" pitchFamily="34" charset="0"/>
                <a:cs typeface="Segoe UI" pitchFamily="34" charset="0"/>
              </a:rPr>
              <a:t>, NGAY_BD, NGAY_KT)</a:t>
            </a:r>
          </a:p>
          <a:p>
            <a:pPr marL="342900" indent="-228600">
              <a:lnSpc>
                <a:spcPct val="90000"/>
              </a:lnSpc>
              <a:spcBef>
                <a:spcPct val="20000"/>
              </a:spcBef>
              <a:buClr>
                <a:schemeClr val="accent1"/>
              </a:buClr>
              <a:buFont typeface="Arial" pitchFamily="34" charset="0"/>
              <a:buChar char="•"/>
            </a:pPr>
            <a:r>
              <a:rPr lang="en-US" sz="2200">
                <a:solidFill>
                  <a:schemeClr val="tx2"/>
                </a:solidFill>
                <a:latin typeface="Segoe UI" pitchFamily="34" charset="0"/>
                <a:cs typeface="Segoe UI" pitchFamily="34" charset="0"/>
              </a:rPr>
              <a:t>KHACH_HANG (</a:t>
            </a:r>
            <a:r>
              <a:rPr lang="en-US" sz="2200" u="sng">
                <a:solidFill>
                  <a:schemeClr val="tx2"/>
                </a:solidFill>
                <a:latin typeface="Segoe UI" pitchFamily="34" charset="0"/>
                <a:cs typeface="Segoe UI" pitchFamily="34" charset="0"/>
              </a:rPr>
              <a:t>MA_KHACH_HANG</a:t>
            </a:r>
            <a:r>
              <a:rPr lang="en-US" sz="2200">
                <a:solidFill>
                  <a:schemeClr val="tx2"/>
                </a:solidFill>
                <a:latin typeface="Segoe UI" pitchFamily="34" charset="0"/>
                <a:cs typeface="Segoe UI" pitchFamily="34" charset="0"/>
              </a:rPr>
              <a:t>, TEN_KHACH_HANG, DIA_CHI, SO_DIEN_THOAI, </a:t>
            </a:r>
            <a:r>
              <a:rPr lang="en-US" sz="2200" u="dash">
                <a:solidFill>
                  <a:schemeClr val="tx2"/>
                </a:solidFill>
                <a:latin typeface="Segoe UI" pitchFamily="34" charset="0"/>
                <a:cs typeface="Segoe UI" pitchFamily="34" charset="0"/>
              </a:rPr>
              <a:t>MA_CUA_HANG</a:t>
            </a:r>
            <a:r>
              <a:rPr lang="en-US" sz="2200">
                <a:solidFill>
                  <a:schemeClr val="tx2"/>
                </a:solidFill>
                <a:latin typeface="Segoe UI" pitchFamily="34" charset="0"/>
                <a:cs typeface="Segoe UI" pitchFamily="34" charset="0"/>
              </a:rPr>
              <a:t>)</a:t>
            </a:r>
          </a:p>
        </p:txBody>
      </p:sp>
      <p:sp>
        <p:nvSpPr>
          <p:cNvPr id="3" name="Right Arrow 2"/>
          <p:cNvSpPr/>
          <p:nvPr/>
        </p:nvSpPr>
        <p:spPr>
          <a:xfrm>
            <a:off x="914400" y="38862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914400" y="45720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89373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01000" cy="5718489"/>
          </a:xfrm>
          <a:prstGeom prst="rect">
            <a:avLst/>
          </a:prstGeom>
        </p:spPr>
        <p:txBody>
          <a:bodyPr wrap="square">
            <a:spAutoFit/>
          </a:bodyPr>
          <a:lstStyle/>
          <a:p>
            <a:pPr marL="342900" indent="-228600">
              <a:lnSpc>
                <a:spcPct val="90000"/>
              </a:lnSpc>
              <a:spcBef>
                <a:spcPct val="20000"/>
              </a:spcBef>
              <a:buClr>
                <a:schemeClr val="accent1"/>
              </a:buClr>
              <a:buFont typeface="Arial" pitchFamily="34" charset="0"/>
              <a:buChar char="•"/>
            </a:pPr>
            <a:r>
              <a:rPr lang="en-US" sz="2200">
                <a:solidFill>
                  <a:schemeClr val="tx2"/>
                </a:solidFill>
                <a:latin typeface="Segoe UI" pitchFamily="34" charset="0"/>
                <a:cs typeface="Segoe UI" pitchFamily="34" charset="0"/>
              </a:rPr>
              <a:t>NHA_CUNG_CAP (</a:t>
            </a:r>
            <a:r>
              <a:rPr lang="en-US" sz="2200" u="sng">
                <a:solidFill>
                  <a:schemeClr val="tx2"/>
                </a:solidFill>
                <a:latin typeface="Segoe UI" pitchFamily="34" charset="0"/>
                <a:cs typeface="Segoe UI" pitchFamily="34" charset="0"/>
              </a:rPr>
              <a:t>MA_NHA_CUNG_CAP</a:t>
            </a:r>
            <a:r>
              <a:rPr lang="en-US" sz="2200">
                <a:solidFill>
                  <a:schemeClr val="tx2"/>
                </a:solidFill>
                <a:latin typeface="Segoe UI" pitchFamily="34" charset="0"/>
                <a:cs typeface="Segoe UI" pitchFamily="34" charset="0"/>
              </a:rPr>
              <a:t>, TEN_NHA_CUNG_CAP, DIA_CHI, SO_DIEN_THOAI, </a:t>
            </a:r>
            <a:r>
              <a:rPr lang="en-US" sz="2200" u="dash">
                <a:solidFill>
                  <a:schemeClr val="tx2"/>
                </a:solidFill>
                <a:latin typeface="Segoe UI" pitchFamily="34" charset="0"/>
                <a:cs typeface="Segoe UI" pitchFamily="34" charset="0"/>
              </a:rPr>
              <a:t>MA_CUA_HANG</a:t>
            </a:r>
            <a:r>
              <a:rPr lang="en-US" sz="2200">
                <a:solidFill>
                  <a:schemeClr val="tx2"/>
                </a:solidFill>
                <a:latin typeface="Segoe UI" pitchFamily="34" charset="0"/>
                <a:cs typeface="Segoe UI" pitchFamily="34" charset="0"/>
              </a:rPr>
              <a:t>)</a:t>
            </a:r>
          </a:p>
          <a:p>
            <a:pPr marL="342900" indent="-228600">
              <a:lnSpc>
                <a:spcPct val="90000"/>
              </a:lnSpc>
              <a:spcBef>
                <a:spcPct val="20000"/>
              </a:spcBef>
              <a:buClr>
                <a:schemeClr val="accent1"/>
              </a:buClr>
              <a:buFont typeface="Arial" pitchFamily="34" charset="0"/>
              <a:buChar char="•"/>
            </a:pPr>
            <a:endParaRPr lang="en-US" sz="2200">
              <a:solidFill>
                <a:schemeClr val="tx2"/>
              </a:solidFill>
              <a:latin typeface="Segoe UI" pitchFamily="34" charset="0"/>
              <a:cs typeface="Segoe UI" pitchFamily="34" charset="0"/>
            </a:endParaRPr>
          </a:p>
          <a:p>
            <a:pPr marL="114300" indent="-228600">
              <a:lnSpc>
                <a:spcPct val="90000"/>
              </a:lnSpc>
              <a:spcBef>
                <a:spcPct val="20000"/>
              </a:spcBef>
              <a:buClr>
                <a:schemeClr val="accent1"/>
              </a:buClr>
              <a:buFont typeface="Arial" pitchFamily="34" charset="0"/>
              <a:buChar char="•"/>
            </a:pPr>
            <a:r>
              <a:rPr lang="en-US" sz="2200" smtClean="0">
                <a:solidFill>
                  <a:schemeClr val="tx2"/>
                </a:solidFill>
                <a:latin typeface="Segoe UI" pitchFamily="34" charset="0"/>
                <a:cs typeface="Segoe UI" pitchFamily="34" charset="0"/>
              </a:rPr>
              <a:t> DON_HANG </a:t>
            </a:r>
            <a:r>
              <a:rPr lang="en-US" sz="2200">
                <a:solidFill>
                  <a:schemeClr val="tx2"/>
                </a:solidFill>
                <a:latin typeface="Segoe UI" pitchFamily="34" charset="0"/>
                <a:cs typeface="Segoe UI" pitchFamily="34" charset="0"/>
              </a:rPr>
              <a:t>(</a:t>
            </a:r>
            <a:r>
              <a:rPr lang="en-US" sz="2200" u="sng">
                <a:solidFill>
                  <a:schemeClr val="tx2"/>
                </a:solidFill>
                <a:latin typeface="Segoe UI" pitchFamily="34" charset="0"/>
                <a:cs typeface="Segoe UI" pitchFamily="34" charset="0"/>
              </a:rPr>
              <a:t>MA_DON</a:t>
            </a:r>
            <a:r>
              <a:rPr lang="en-US" sz="2200">
                <a:solidFill>
                  <a:schemeClr val="tx2"/>
                </a:solidFill>
                <a:latin typeface="Segoe UI" pitchFamily="34" charset="0"/>
                <a:cs typeface="Segoe UI" pitchFamily="34" charset="0"/>
              </a:rPr>
              <a:t>, NGAY_LAP_DON, </a:t>
            </a:r>
            <a:r>
              <a:rPr lang="en-US" sz="2200" u="dash">
                <a:solidFill>
                  <a:schemeClr val="tx2"/>
                </a:solidFill>
                <a:latin typeface="Segoe UI" pitchFamily="34" charset="0"/>
                <a:cs typeface="Segoe UI" pitchFamily="34" charset="0"/>
              </a:rPr>
              <a:t>MA_KHACH_HANG</a:t>
            </a:r>
            <a:r>
              <a:rPr lang="en-US" sz="2200">
                <a:solidFill>
                  <a:schemeClr val="tx2"/>
                </a:solidFill>
                <a:latin typeface="Segoe UI" pitchFamily="34" charset="0"/>
                <a:cs typeface="Segoe UI" pitchFamily="34" charset="0"/>
              </a:rPr>
              <a:t>, </a:t>
            </a:r>
            <a:r>
              <a:rPr lang="en-US" sz="2200" u="dash">
                <a:solidFill>
                  <a:schemeClr val="tx2"/>
                </a:solidFill>
                <a:latin typeface="Segoe UI" pitchFamily="34" charset="0"/>
                <a:cs typeface="Segoe UI" pitchFamily="34" charset="0"/>
              </a:rPr>
              <a:t>MA_VAT_LIEU</a:t>
            </a:r>
            <a:r>
              <a:rPr lang="en-US" sz="2200">
                <a:solidFill>
                  <a:schemeClr val="tx2"/>
                </a:solidFill>
                <a:latin typeface="Segoe UI" pitchFamily="34" charset="0"/>
                <a:cs typeface="Segoe UI" pitchFamily="34" charset="0"/>
              </a:rPr>
              <a:t>, SO_LUONG, </a:t>
            </a:r>
            <a:r>
              <a:rPr lang="en-US" sz="2200">
                <a:solidFill>
                  <a:schemeClr val="tx2"/>
                </a:solidFill>
                <a:latin typeface="Segoe UI" pitchFamily="34" charset="0"/>
                <a:cs typeface="Segoe UI" pitchFamily="34" charset="0"/>
              </a:rPr>
              <a:t>DIA_CHI_GIAO_HANG</a:t>
            </a:r>
            <a:r>
              <a:rPr lang="en-US" sz="2200" smtClean="0">
                <a:solidFill>
                  <a:schemeClr val="tx2"/>
                </a:solidFill>
                <a:latin typeface="Segoe UI" pitchFamily="34" charset="0"/>
                <a:cs typeface="Segoe UI" pitchFamily="34" charset="0"/>
              </a:rPr>
              <a:t>) </a:t>
            </a:r>
          </a:p>
          <a:p>
            <a:pPr marL="114300" indent="-228600">
              <a:lnSpc>
                <a:spcPct val="90000"/>
              </a:lnSpc>
              <a:spcBef>
                <a:spcPct val="20000"/>
              </a:spcBef>
              <a:buClr>
                <a:schemeClr val="accent1"/>
              </a:buClr>
              <a:buFont typeface="Arial" pitchFamily="34" charset="0"/>
              <a:buChar char="•"/>
            </a:pPr>
            <a:endParaRPr lang="en-US" sz="2200" smtClean="0">
              <a:solidFill>
                <a:schemeClr val="tx2"/>
              </a:solidFill>
              <a:latin typeface="Segoe UI" pitchFamily="34" charset="0"/>
              <a:cs typeface="Segoe UI" pitchFamily="34" charset="0"/>
            </a:endParaRPr>
          </a:p>
          <a:p>
            <a:pPr>
              <a:lnSpc>
                <a:spcPct val="90000"/>
              </a:lnSpc>
              <a:spcBef>
                <a:spcPct val="20000"/>
              </a:spcBef>
              <a:buClr>
                <a:schemeClr val="accent1"/>
              </a:buClr>
            </a:pPr>
            <a:r>
              <a:rPr lang="fr-FR" sz="2200" smtClean="0">
                <a:solidFill>
                  <a:schemeClr val="tx2"/>
                </a:solidFill>
                <a:latin typeface="Segoe UI" pitchFamily="34" charset="0"/>
                <a:cs typeface="Segoe UI" pitchFamily="34" charset="0"/>
              </a:rPr>
              <a:t>   +</a:t>
            </a:r>
            <a:r>
              <a:rPr lang="fr-FR" sz="2200" smtClean="0">
                <a:latin typeface="Segoe UI" pitchFamily="34" charset="0"/>
                <a:cs typeface="Segoe UI" pitchFamily="34" charset="0"/>
              </a:rPr>
              <a:t> </a:t>
            </a:r>
            <a:r>
              <a:rPr lang="fr-FR" sz="2200">
                <a:solidFill>
                  <a:schemeClr val="tx2"/>
                </a:solidFill>
                <a:latin typeface="Segoe UI" pitchFamily="34" charset="0"/>
                <a:cs typeface="Segoe UI" pitchFamily="34" charset="0"/>
              </a:rPr>
              <a:t>Vì đơn hàng có thể thay đổi giá cả nên cần có thêm trường ngày bắt đầu, ngày kết thúc và số thứ tự thay đổi</a:t>
            </a:r>
            <a:endParaRPr lang="en-US" sz="2200">
              <a:solidFill>
                <a:schemeClr val="tx2"/>
              </a:solidFill>
              <a:latin typeface="Segoe UI" pitchFamily="34" charset="0"/>
              <a:cs typeface="Segoe UI" pitchFamily="34" charset="0"/>
            </a:endParaRPr>
          </a:p>
          <a:p>
            <a:pPr marL="114300">
              <a:lnSpc>
                <a:spcPct val="90000"/>
              </a:lnSpc>
              <a:spcBef>
                <a:spcPct val="20000"/>
              </a:spcBef>
              <a:buClr>
                <a:schemeClr val="accent1"/>
              </a:buClr>
            </a:pPr>
            <a:r>
              <a:rPr lang="en-US" sz="2200">
                <a:solidFill>
                  <a:schemeClr val="tx2"/>
                </a:solidFill>
                <a:latin typeface="Segoe UI" pitchFamily="34" charset="0"/>
                <a:cs typeface="Segoe UI" pitchFamily="34" charset="0"/>
              </a:rPr>
              <a:t> </a:t>
            </a:r>
            <a:r>
              <a:rPr lang="en-US" sz="2200" smtClean="0">
                <a:solidFill>
                  <a:schemeClr val="tx2"/>
                </a:solidFill>
                <a:latin typeface="Segoe UI" pitchFamily="34" charset="0"/>
                <a:cs typeface="Segoe UI" pitchFamily="34" charset="0"/>
              </a:rPr>
              <a:t>    </a:t>
            </a:r>
            <a:r>
              <a:rPr lang="fr-FR" sz="2200" smtClean="0">
                <a:solidFill>
                  <a:schemeClr val="tx2"/>
                </a:solidFill>
                <a:latin typeface="Segoe UI" pitchFamily="34" charset="0"/>
                <a:cs typeface="Segoe UI" pitchFamily="34" charset="0"/>
              </a:rPr>
              <a:t>DON_HANG_LON </a:t>
            </a:r>
            <a:r>
              <a:rPr lang="fr-FR" sz="2200">
                <a:solidFill>
                  <a:schemeClr val="tx2"/>
                </a:solidFill>
                <a:latin typeface="Segoe UI" pitchFamily="34" charset="0"/>
                <a:cs typeface="Segoe UI" pitchFamily="34" charset="0"/>
              </a:rPr>
              <a:t>(</a:t>
            </a:r>
            <a:r>
              <a:rPr lang="fr-FR" sz="2200" u="sng">
                <a:solidFill>
                  <a:schemeClr val="tx2"/>
                </a:solidFill>
                <a:latin typeface="Segoe UI" pitchFamily="34" charset="0"/>
                <a:cs typeface="Segoe UI" pitchFamily="34" charset="0"/>
              </a:rPr>
              <a:t>MA_DON</a:t>
            </a:r>
            <a:r>
              <a:rPr lang="fr-FR"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MA_QUAN_LY</a:t>
            </a:r>
            <a:r>
              <a:rPr lang="fr-FR" sz="2200">
                <a:solidFill>
                  <a:schemeClr val="tx2"/>
                </a:solidFill>
                <a:latin typeface="Segoe UI" pitchFamily="34" charset="0"/>
                <a:cs typeface="Segoe UI" pitchFamily="34" charset="0"/>
              </a:rPr>
              <a:t>, PHAN_TRAM_TIEN_DAT_COC, TINH_TRANG_DON_HANG</a:t>
            </a:r>
            <a:r>
              <a:rPr lang="fr-FR" sz="2200">
                <a:solidFill>
                  <a:schemeClr val="tx2"/>
                </a:solidFill>
                <a:latin typeface="Segoe UI" pitchFamily="34" charset="0"/>
                <a:cs typeface="Segoe UI" pitchFamily="34" charset="0"/>
              </a:rPr>
              <a:t>)</a:t>
            </a:r>
          </a:p>
          <a:p>
            <a:pPr marL="114300" lvl="0">
              <a:lnSpc>
                <a:spcPct val="90000"/>
              </a:lnSpc>
              <a:spcBef>
                <a:spcPct val="20000"/>
              </a:spcBef>
              <a:buClr>
                <a:schemeClr val="accent1"/>
              </a:buClr>
            </a:pPr>
            <a:r>
              <a:rPr lang="en-US">
                <a:latin typeface="Segoe UI" pitchFamily="34" charset="0"/>
                <a:cs typeface="Segoe UI" pitchFamily="34" charset="0"/>
              </a:rPr>
              <a:t> </a:t>
            </a:r>
            <a:r>
              <a:rPr lang="en-US" smtClean="0">
                <a:latin typeface="Segoe UI" pitchFamily="34" charset="0"/>
                <a:cs typeface="Segoe UI" pitchFamily="34" charset="0"/>
              </a:rPr>
              <a:t>      </a:t>
            </a:r>
            <a:r>
              <a:rPr lang="fr-FR" sz="2200" smtClean="0">
                <a:solidFill>
                  <a:schemeClr val="tx2"/>
                </a:solidFill>
                <a:latin typeface="Segoe UI" pitchFamily="34" charset="0"/>
                <a:cs typeface="Segoe UI" pitchFamily="34" charset="0"/>
              </a:rPr>
              <a:t>DON_HANG_NHO_LE </a:t>
            </a:r>
            <a:r>
              <a:rPr lang="fr-FR" sz="2200">
                <a:solidFill>
                  <a:schemeClr val="tx2"/>
                </a:solidFill>
                <a:latin typeface="Segoe UI" pitchFamily="34" charset="0"/>
                <a:cs typeface="Segoe UI" pitchFamily="34" charset="0"/>
              </a:rPr>
              <a:t>(</a:t>
            </a:r>
            <a:r>
              <a:rPr lang="fr-FR" sz="2200" u="sng">
                <a:solidFill>
                  <a:schemeClr val="tx2"/>
                </a:solidFill>
                <a:latin typeface="Segoe UI" pitchFamily="34" charset="0"/>
                <a:cs typeface="Segoe UI" pitchFamily="34" charset="0"/>
              </a:rPr>
              <a:t>MA_DON</a:t>
            </a:r>
            <a:r>
              <a:rPr lang="fr-FR"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MA_NHAN_VIEN_LAP_DON</a:t>
            </a:r>
            <a:r>
              <a:rPr lang="fr-FR" sz="2200">
                <a:solidFill>
                  <a:schemeClr val="tx2"/>
                </a:solidFill>
                <a:latin typeface="Segoe UI" pitchFamily="34" charset="0"/>
                <a:cs typeface="Segoe UI" pitchFamily="34" charset="0"/>
              </a:rPr>
              <a:t>) </a:t>
            </a:r>
            <a:endParaRPr lang="fr-FR" sz="2200">
              <a:solidFill>
                <a:schemeClr val="tx2"/>
              </a:solidFill>
              <a:latin typeface="Segoe UI" pitchFamily="34" charset="0"/>
              <a:cs typeface="Segoe UI" pitchFamily="34" charset="0"/>
            </a:endParaRPr>
          </a:p>
          <a:p>
            <a:pPr lvl="0"/>
            <a:endParaRPr lang="en-US">
              <a:latin typeface="Segoe UI" pitchFamily="34" charset="0"/>
              <a:cs typeface="Segoe UI" pitchFamily="34" charset="0"/>
            </a:endParaRPr>
          </a:p>
          <a:p>
            <a:pPr marL="114300" indent="-228600">
              <a:lnSpc>
                <a:spcPct val="90000"/>
              </a:lnSpc>
              <a:spcBef>
                <a:spcPct val="20000"/>
              </a:spcBef>
              <a:buClr>
                <a:schemeClr val="accent1"/>
              </a:buClr>
              <a:buFont typeface="Arial" pitchFamily="34" charset="0"/>
              <a:buChar char="•"/>
            </a:pPr>
            <a:r>
              <a:rPr lang="fr-FR" sz="2200">
                <a:solidFill>
                  <a:schemeClr val="tx2"/>
                </a:solidFill>
                <a:latin typeface="Segoe UI" pitchFamily="34" charset="0"/>
                <a:cs typeface="Segoe UI" pitchFamily="34" charset="0"/>
              </a:rPr>
              <a:t>LICH_SU_NHAP_KHO (</a:t>
            </a:r>
            <a:r>
              <a:rPr lang="fr-FR" sz="2200" u="sng">
                <a:solidFill>
                  <a:schemeClr val="tx2"/>
                </a:solidFill>
                <a:latin typeface="Segoe UI" pitchFamily="34" charset="0"/>
                <a:cs typeface="Segoe UI" pitchFamily="34" charset="0"/>
              </a:rPr>
              <a:t>MA_NHAP</a:t>
            </a:r>
            <a:r>
              <a:rPr lang="fr-FR"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MA_KHO_HANG</a:t>
            </a:r>
            <a:r>
              <a:rPr lang="fr-FR" sz="2200">
                <a:solidFill>
                  <a:schemeClr val="tx2"/>
                </a:solidFill>
                <a:latin typeface="Segoe UI" pitchFamily="34" charset="0"/>
                <a:cs typeface="Segoe UI" pitchFamily="34" charset="0"/>
              </a:rPr>
              <a:t>, NGAY_NHAP, </a:t>
            </a:r>
            <a:r>
              <a:rPr lang="fr-FR" sz="2200" u="dash">
                <a:solidFill>
                  <a:schemeClr val="tx2"/>
                </a:solidFill>
                <a:latin typeface="Segoe UI" pitchFamily="34" charset="0"/>
                <a:cs typeface="Segoe UI" pitchFamily="34" charset="0"/>
              </a:rPr>
              <a:t>MA_VAT_LIEU</a:t>
            </a:r>
            <a:r>
              <a:rPr lang="fr-FR" sz="2200">
                <a:solidFill>
                  <a:schemeClr val="tx2"/>
                </a:solidFill>
                <a:latin typeface="Segoe UI" pitchFamily="34" charset="0"/>
                <a:cs typeface="Segoe UI" pitchFamily="34" charset="0"/>
              </a:rPr>
              <a:t>, </a:t>
            </a:r>
            <a:r>
              <a:rPr lang="fr-FR" sz="2200">
                <a:solidFill>
                  <a:schemeClr val="tx2"/>
                </a:solidFill>
                <a:latin typeface="Segoe UI" pitchFamily="34" charset="0"/>
                <a:cs typeface="Segoe UI" pitchFamily="34" charset="0"/>
              </a:rPr>
              <a:t>SO_LUONG</a:t>
            </a:r>
            <a:r>
              <a:rPr lang="fr-FR" sz="2200" smtClean="0">
                <a:solidFill>
                  <a:schemeClr val="tx2"/>
                </a:solidFill>
                <a:latin typeface="Segoe UI" pitchFamily="34" charset="0"/>
                <a:cs typeface="Segoe UI" pitchFamily="34" charset="0"/>
              </a:rPr>
              <a:t>)</a:t>
            </a:r>
            <a:endParaRPr lang="fr-FR" sz="2200">
              <a:solidFill>
                <a:schemeClr val="tx2"/>
              </a:solidFill>
              <a:latin typeface="Segoe UI" pitchFamily="34" charset="0"/>
              <a:cs typeface="Segoe UI" pitchFamily="34" charset="0"/>
            </a:endParaRPr>
          </a:p>
        </p:txBody>
      </p:sp>
      <p:sp>
        <p:nvSpPr>
          <p:cNvPr id="3" name="Right Arrow 2"/>
          <p:cNvSpPr/>
          <p:nvPr/>
        </p:nvSpPr>
        <p:spPr>
          <a:xfrm>
            <a:off x="914400" y="38862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901995" y="45720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14368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77200" cy="2800767"/>
          </a:xfrm>
          <a:prstGeom prst="rect">
            <a:avLst/>
          </a:prstGeom>
        </p:spPr>
        <p:txBody>
          <a:bodyPr wrap="square">
            <a:spAutoFit/>
          </a:bodyPr>
          <a:lstStyle/>
          <a:p>
            <a:pPr marL="342900" indent="-228600">
              <a:lnSpc>
                <a:spcPct val="90000"/>
              </a:lnSpc>
              <a:spcBef>
                <a:spcPct val="20000"/>
              </a:spcBef>
              <a:buClr>
                <a:schemeClr val="accent1"/>
              </a:buClr>
              <a:buFont typeface="Arial" pitchFamily="34" charset="0"/>
              <a:buChar char="•"/>
            </a:pPr>
            <a:r>
              <a:rPr lang="fr-FR" sz="2200">
                <a:solidFill>
                  <a:schemeClr val="tx2"/>
                </a:solidFill>
                <a:latin typeface="Segoe UI" pitchFamily="34" charset="0"/>
                <a:cs typeface="Segoe UI" pitchFamily="34" charset="0"/>
              </a:rPr>
              <a:t>LICH_SU_XUAT_KHO (</a:t>
            </a:r>
            <a:r>
              <a:rPr lang="fr-FR" sz="2200" u="sng">
                <a:solidFill>
                  <a:schemeClr val="tx2"/>
                </a:solidFill>
                <a:latin typeface="Segoe UI" pitchFamily="34" charset="0"/>
                <a:cs typeface="Segoe UI" pitchFamily="34" charset="0"/>
              </a:rPr>
              <a:t>MA_XUAT</a:t>
            </a:r>
            <a:r>
              <a:rPr lang="fr-FR"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MA_KHO_HANG</a:t>
            </a:r>
            <a:r>
              <a:rPr lang="fr-FR" sz="2200">
                <a:solidFill>
                  <a:schemeClr val="tx2"/>
                </a:solidFill>
                <a:latin typeface="Segoe UI" pitchFamily="34" charset="0"/>
                <a:cs typeface="Segoe UI" pitchFamily="34" charset="0"/>
              </a:rPr>
              <a:t>, NGAY_XUAT, </a:t>
            </a:r>
            <a:r>
              <a:rPr lang="fr-FR" sz="2200" u="dash">
                <a:solidFill>
                  <a:schemeClr val="tx2"/>
                </a:solidFill>
                <a:latin typeface="Segoe UI" pitchFamily="34" charset="0"/>
                <a:cs typeface="Segoe UI" pitchFamily="34" charset="0"/>
              </a:rPr>
              <a:t>MA_VAT_LIEU</a:t>
            </a:r>
            <a:r>
              <a:rPr lang="fr-FR" sz="2200">
                <a:solidFill>
                  <a:schemeClr val="tx2"/>
                </a:solidFill>
                <a:latin typeface="Segoe UI" pitchFamily="34" charset="0"/>
                <a:cs typeface="Segoe UI" pitchFamily="34" charset="0"/>
              </a:rPr>
              <a:t>, SO_LUONG)</a:t>
            </a:r>
          </a:p>
          <a:p>
            <a:pPr marL="342900" indent="-228600">
              <a:lnSpc>
                <a:spcPct val="90000"/>
              </a:lnSpc>
              <a:spcBef>
                <a:spcPct val="20000"/>
              </a:spcBef>
              <a:buClr>
                <a:schemeClr val="accent1"/>
              </a:buClr>
              <a:buFont typeface="Arial" pitchFamily="34" charset="0"/>
              <a:buChar char="•"/>
            </a:pPr>
            <a:endParaRPr lang="fr-FR" sz="2200" smtClean="0">
              <a:solidFill>
                <a:schemeClr val="tx2"/>
              </a:solidFill>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r>
              <a:rPr lang="fr-FR" sz="2200" smtClean="0">
                <a:solidFill>
                  <a:schemeClr val="tx2"/>
                </a:solidFill>
                <a:latin typeface="Segoe UI" pitchFamily="34" charset="0"/>
                <a:cs typeface="Segoe UI" pitchFamily="34" charset="0"/>
              </a:rPr>
              <a:t>CHI_TIET_KHO_HANG </a:t>
            </a:r>
            <a:r>
              <a:rPr lang="fr-FR" sz="2200">
                <a:solidFill>
                  <a:schemeClr val="tx2"/>
                </a:solidFill>
                <a:latin typeface="Segoe UI" pitchFamily="34" charset="0"/>
                <a:cs typeface="Segoe UI" pitchFamily="34" charset="0"/>
              </a:rPr>
              <a:t>(</a:t>
            </a:r>
            <a:r>
              <a:rPr lang="fr-FR" sz="2200" u="sng">
                <a:solidFill>
                  <a:schemeClr val="tx2"/>
                </a:solidFill>
                <a:latin typeface="Segoe UI" pitchFamily="34" charset="0"/>
                <a:cs typeface="Segoe UI" pitchFamily="34" charset="0"/>
              </a:rPr>
              <a:t>MA_CHI_TIET_DON_HANG</a:t>
            </a:r>
            <a:r>
              <a:rPr lang="fr-FR"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MA_VAT_LIEU</a:t>
            </a:r>
            <a:r>
              <a:rPr lang="fr-FR" sz="220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MA_KHO_HANG</a:t>
            </a:r>
            <a:r>
              <a:rPr lang="fr-FR" sz="2200">
                <a:solidFill>
                  <a:schemeClr val="tx2"/>
                </a:solidFill>
                <a:latin typeface="Segoe UI" pitchFamily="34" charset="0"/>
                <a:cs typeface="Segoe UI" pitchFamily="34" charset="0"/>
              </a:rPr>
              <a:t>, SO_LUONG)</a:t>
            </a:r>
          </a:p>
          <a:p>
            <a:pPr marL="342900" indent="-228600">
              <a:lnSpc>
                <a:spcPct val="90000"/>
              </a:lnSpc>
              <a:spcBef>
                <a:spcPct val="20000"/>
              </a:spcBef>
              <a:buClr>
                <a:schemeClr val="accent1"/>
              </a:buClr>
              <a:buFont typeface="Arial" pitchFamily="34" charset="0"/>
              <a:buChar char="•"/>
            </a:pPr>
            <a:endParaRPr lang="en-US" sz="2200">
              <a:solidFill>
                <a:schemeClr val="tx2"/>
              </a:solidFill>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r>
              <a:rPr lang="fr-FR" sz="2200">
                <a:solidFill>
                  <a:schemeClr val="tx2"/>
                </a:solidFill>
                <a:latin typeface="Segoe UI" pitchFamily="34" charset="0"/>
                <a:cs typeface="Segoe UI" pitchFamily="34" charset="0"/>
              </a:rPr>
              <a:t>CHI_TIET_DON_HANG </a:t>
            </a:r>
            <a:r>
              <a:rPr lang="fr-FR" sz="2200" smtClean="0">
                <a:solidFill>
                  <a:schemeClr val="tx2"/>
                </a:solidFill>
                <a:latin typeface="Segoe UI" pitchFamily="34" charset="0"/>
                <a:cs typeface="Segoe UI" pitchFamily="34" charset="0"/>
              </a:rPr>
              <a:t>(</a:t>
            </a:r>
            <a:r>
              <a:rPr lang="fr-FR" sz="2200" u="sng" smtClean="0">
                <a:solidFill>
                  <a:schemeClr val="tx2"/>
                </a:solidFill>
                <a:latin typeface="Segoe UI" pitchFamily="34" charset="0"/>
                <a:cs typeface="Segoe UI" pitchFamily="34" charset="0"/>
              </a:rPr>
              <a:t>MA_CHI_TIET_KHO_HANG</a:t>
            </a:r>
            <a:r>
              <a:rPr lang="fr-FR" sz="2200" smtClean="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MA_VAT_LIEU</a:t>
            </a:r>
            <a:r>
              <a:rPr lang="fr-FR" sz="2200" smtClean="0">
                <a:solidFill>
                  <a:schemeClr val="tx2"/>
                </a:solidFill>
                <a:latin typeface="Segoe UI" pitchFamily="34" charset="0"/>
                <a:cs typeface="Segoe UI" pitchFamily="34" charset="0"/>
              </a:rPr>
              <a:t>, </a:t>
            </a:r>
            <a:r>
              <a:rPr lang="fr-FR" sz="2200" u="dash">
                <a:solidFill>
                  <a:schemeClr val="tx2"/>
                </a:solidFill>
                <a:latin typeface="Segoe UI" pitchFamily="34" charset="0"/>
                <a:cs typeface="Segoe UI" pitchFamily="34" charset="0"/>
              </a:rPr>
              <a:t>MA_DON_HANG</a:t>
            </a:r>
            <a:r>
              <a:rPr lang="fr-FR" sz="2200" smtClean="0">
                <a:solidFill>
                  <a:schemeClr val="tx2"/>
                </a:solidFill>
                <a:latin typeface="Segoe UI" pitchFamily="34" charset="0"/>
                <a:cs typeface="Segoe UI" pitchFamily="34" charset="0"/>
              </a:rPr>
              <a:t>)</a:t>
            </a:r>
            <a:endParaRPr lang="en-US" sz="2200">
              <a:solidFill>
                <a:schemeClr val="tx2"/>
              </a:solidFill>
              <a:latin typeface="Segoe UI" pitchFamily="34" charset="0"/>
              <a:cs typeface="Segoe UI" pitchFamily="34" charset="0"/>
            </a:endParaRPr>
          </a:p>
        </p:txBody>
      </p:sp>
    </p:spTree>
    <p:extLst>
      <p:ext uri="{BB962C8B-B14F-4D97-AF65-F5344CB8AC3E}">
        <p14:creationId xmlns:p14="http://schemas.microsoft.com/office/powerpoint/2010/main" val="321330922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Danh</a:t>
            </a:r>
            <a:r>
              <a:rPr lang="en-US" dirty="0" smtClean="0"/>
              <a:t> </a:t>
            </a:r>
            <a:r>
              <a:rPr lang="en-US" dirty="0" err="1" smtClean="0"/>
              <a:t>sách</a:t>
            </a:r>
            <a:r>
              <a:rPr lang="en-US" dirty="0" smtClean="0"/>
              <a:t> </a:t>
            </a:r>
            <a:r>
              <a:rPr lang="en-US" dirty="0" err="1" smtClean="0"/>
              <a:t>nhóm</a:t>
            </a:r>
            <a:endParaRPr lang="en-US" dirty="0"/>
          </a:p>
        </p:txBody>
      </p:sp>
      <p:sp>
        <p:nvSpPr>
          <p:cNvPr id="3" name="Content Placeholder 2"/>
          <p:cNvSpPr>
            <a:spLocks noGrp="1"/>
          </p:cNvSpPr>
          <p:nvPr>
            <p:ph idx="1"/>
          </p:nvPr>
        </p:nvSpPr>
        <p:spPr/>
        <p:txBody>
          <a:bodyPr/>
          <a:lstStyle/>
          <a:p>
            <a:pPr lvl="0"/>
            <a:r>
              <a:rPr lang="en-US">
                <a:latin typeface="Segoe UI" pitchFamily="34" charset="0"/>
                <a:cs typeface="Segoe UI" pitchFamily="34" charset="0"/>
              </a:rPr>
              <a:t>Nguyễn Văn Hậu, MSSV:19130065</a:t>
            </a:r>
          </a:p>
          <a:p>
            <a:r>
              <a:rPr lang="en-US">
                <a:latin typeface="Segoe UI" pitchFamily="34" charset="0"/>
                <a:cs typeface="Segoe UI" pitchFamily="34" charset="0"/>
              </a:rPr>
              <a:t>Nguyễn Anh Trung, MSSV: 19130251</a:t>
            </a:r>
          </a:p>
          <a:p>
            <a:pPr lvl="0"/>
            <a:r>
              <a:rPr lang="en-US">
                <a:latin typeface="Segoe UI" pitchFamily="34" charset="0"/>
                <a:cs typeface="Segoe UI" pitchFamily="34" charset="0"/>
              </a:rPr>
              <a:t>Phạm Anh Tuấn, MSSV: 19130257</a:t>
            </a:r>
          </a:p>
          <a:p>
            <a:r>
              <a:rPr lang="en-US">
                <a:latin typeface="Segoe UI" pitchFamily="34" charset="0"/>
                <a:cs typeface="Segoe UI" pitchFamily="34" charset="0"/>
              </a:rPr>
              <a:t>Ngô Tấn Trọng, MSSV:19130249 (Nhóm Trưởng) Email: </a:t>
            </a:r>
            <a:r>
              <a:rPr lang="en-US" u="sng">
                <a:latin typeface="Segoe UI" pitchFamily="34" charset="0"/>
                <a:cs typeface="Segoe UI" pitchFamily="34" charset="0"/>
                <a:hlinkClick r:id="rId2"/>
              </a:rPr>
              <a:t>19130249@st.hcmuaf.edu.vn</a:t>
            </a:r>
            <a:r>
              <a:rPr lang="en-US">
                <a:latin typeface="Segoe UI" pitchFamily="34" charset="0"/>
                <a:cs typeface="Segoe UI" pitchFamily="34" charset="0"/>
              </a:rPr>
              <a:t> SĐT:0918394105</a:t>
            </a:r>
          </a:p>
          <a:p>
            <a:endParaRPr lang="en-US"/>
          </a:p>
        </p:txBody>
      </p:sp>
    </p:spTree>
    <p:extLst>
      <p:ext uri="{BB962C8B-B14F-4D97-AF65-F5344CB8AC3E}">
        <p14:creationId xmlns:p14="http://schemas.microsoft.com/office/powerpoint/2010/main" val="135354344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Phát</a:t>
            </a:r>
            <a:r>
              <a:rPr lang="en-US" dirty="0" smtClean="0"/>
              <a:t> </a:t>
            </a:r>
            <a:r>
              <a:rPr lang="en-US" dirty="0" err="1" smtClean="0"/>
              <a:t>biểu</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p:txBody>
          <a:bodyPr>
            <a:normAutofit/>
          </a:bodyPr>
          <a:lstStyle/>
          <a:p>
            <a:r>
              <a:rPr lang="en-US">
                <a:latin typeface="Segoe UI" pitchFamily="34" charset="0"/>
                <a:cs typeface="Segoe UI" pitchFamily="34" charset="0"/>
              </a:rPr>
              <a:t>Hệ thống làm công việc gì</a:t>
            </a:r>
          </a:p>
          <a:p>
            <a:r>
              <a:rPr lang="en-US">
                <a:latin typeface="Segoe UI" pitchFamily="34" charset="0"/>
                <a:cs typeface="Segoe UI" pitchFamily="34" charset="0"/>
              </a:rPr>
              <a:t>Người dùng 1: Khách Hàng</a:t>
            </a:r>
          </a:p>
          <a:p>
            <a:pPr lvl="1"/>
            <a:r>
              <a:rPr lang="en-US">
                <a:latin typeface="Segoe UI" pitchFamily="34" charset="0"/>
                <a:cs typeface="Segoe UI" pitchFamily="34" charset="0"/>
              </a:rPr>
              <a:t>Chức năng 1: xem chi tiết kho </a:t>
            </a:r>
            <a:r>
              <a:rPr lang="en-US" smtClean="0">
                <a:latin typeface="Segoe UI" pitchFamily="34" charset="0"/>
                <a:cs typeface="Segoe UI" pitchFamily="34" charset="0"/>
              </a:rPr>
              <a:t>hàng </a:t>
            </a:r>
            <a:r>
              <a:rPr lang="en-US" smtClean="0">
                <a:latin typeface="Segoe UI" pitchFamily="34" charset="0"/>
                <a:cs typeface="Segoe UI" pitchFamily="34" charset="0"/>
              </a:rPr>
              <a:t>để </a:t>
            </a:r>
            <a:r>
              <a:rPr lang="en-US">
                <a:latin typeface="Segoe UI" pitchFamily="34" charset="0"/>
                <a:cs typeface="Segoe UI" pitchFamily="34" charset="0"/>
              </a:rPr>
              <a:t>biết được mặt hàng nào có trong kho rồi quyết định mua hay </a:t>
            </a:r>
            <a:r>
              <a:rPr lang="en-US">
                <a:latin typeface="Segoe UI" pitchFamily="34" charset="0"/>
                <a:cs typeface="Segoe UI" pitchFamily="34" charset="0"/>
              </a:rPr>
              <a:t>không</a:t>
            </a:r>
            <a:r>
              <a:rPr lang="en-US" smtClean="0">
                <a:latin typeface="Segoe UI" pitchFamily="34" charset="0"/>
                <a:cs typeface="Segoe UI" pitchFamily="34" charset="0"/>
              </a:rPr>
              <a:t>.</a:t>
            </a:r>
            <a:endParaRPr lang="en-US">
              <a:latin typeface="Segoe UI" pitchFamily="34" charset="0"/>
              <a:cs typeface="Segoe UI" pitchFamily="34" charset="0"/>
            </a:endParaRPr>
          </a:p>
          <a:p>
            <a:r>
              <a:rPr lang="en-US" smtClean="0">
                <a:latin typeface="Segoe UI" pitchFamily="34" charset="0"/>
                <a:cs typeface="Segoe UI" pitchFamily="34" charset="0"/>
              </a:rPr>
              <a:t>Người </a:t>
            </a:r>
            <a:r>
              <a:rPr lang="en-US">
                <a:latin typeface="Segoe UI" pitchFamily="34" charset="0"/>
                <a:cs typeface="Segoe UI" pitchFamily="34" charset="0"/>
              </a:rPr>
              <a:t>dùng 2: Nhân viên bán hàng</a:t>
            </a:r>
          </a:p>
          <a:p>
            <a:pPr lvl="1"/>
            <a:r>
              <a:rPr lang="en-US">
                <a:latin typeface="Segoe UI" pitchFamily="34" charset="0"/>
                <a:cs typeface="Segoe UI" pitchFamily="34" charset="0"/>
              </a:rPr>
              <a:t>Chức năng 1: xem chi tiết kho </a:t>
            </a:r>
            <a:r>
              <a:rPr lang="en-US" smtClean="0">
                <a:latin typeface="Segoe UI" pitchFamily="34" charset="0"/>
                <a:cs typeface="Segoe UI" pitchFamily="34" charset="0"/>
              </a:rPr>
              <a:t>hàng để biết </a:t>
            </a:r>
            <a:r>
              <a:rPr lang="en-US">
                <a:latin typeface="Segoe UI" pitchFamily="34" charset="0"/>
                <a:cs typeface="Segoe UI" pitchFamily="34" charset="0"/>
              </a:rPr>
              <a:t>những loại vật liệu có trong kho, thông tin và số lượng </a:t>
            </a:r>
            <a:r>
              <a:rPr lang="en-US">
                <a:latin typeface="Segoe UI" pitchFamily="34" charset="0"/>
                <a:cs typeface="Segoe UI" pitchFamily="34" charset="0"/>
              </a:rPr>
              <a:t>của </a:t>
            </a:r>
            <a:r>
              <a:rPr lang="en-US" smtClean="0">
                <a:latin typeface="Segoe UI" pitchFamily="34" charset="0"/>
                <a:cs typeface="Segoe UI" pitchFamily="34" charset="0"/>
              </a:rPr>
              <a:t>chúng.</a:t>
            </a:r>
            <a:endParaRPr lang="en-US">
              <a:latin typeface="Segoe UI" pitchFamily="34" charset="0"/>
              <a:cs typeface="Segoe UI" pitchFamily="34" charset="0"/>
            </a:endParaRPr>
          </a:p>
          <a:p>
            <a:r>
              <a:rPr lang="en-US" smtClean="0">
                <a:latin typeface="Segoe UI" pitchFamily="34" charset="0"/>
                <a:cs typeface="Segoe UI" pitchFamily="34" charset="0"/>
              </a:rPr>
              <a:t>Người </a:t>
            </a:r>
            <a:r>
              <a:rPr lang="en-US">
                <a:latin typeface="Segoe UI" pitchFamily="34" charset="0"/>
                <a:cs typeface="Segoe UI" pitchFamily="34" charset="0"/>
              </a:rPr>
              <a:t>dùng 3: Người thủ kho</a:t>
            </a:r>
          </a:p>
          <a:p>
            <a:pPr lvl="1"/>
            <a:r>
              <a:rPr lang="en-US">
                <a:latin typeface="Segoe UI" pitchFamily="34" charset="0"/>
                <a:cs typeface="Segoe UI" pitchFamily="34" charset="0"/>
              </a:rPr>
              <a:t>Chức năng 1: xem chi tiết kho </a:t>
            </a:r>
            <a:r>
              <a:rPr lang="en-US" smtClean="0">
                <a:latin typeface="Segoe UI" pitchFamily="34" charset="0"/>
                <a:cs typeface="Segoe UI" pitchFamily="34" charset="0"/>
              </a:rPr>
              <a:t>hàng để kiểm tra </a:t>
            </a:r>
            <a:r>
              <a:rPr lang="en-US">
                <a:latin typeface="Segoe UI" pitchFamily="34" charset="0"/>
                <a:cs typeface="Segoe UI" pitchFamily="34" charset="0"/>
              </a:rPr>
              <a:t>những loại vật liệu có trong kho, thông tin và số lượng </a:t>
            </a:r>
            <a:r>
              <a:rPr lang="en-US">
                <a:latin typeface="Segoe UI" pitchFamily="34" charset="0"/>
                <a:cs typeface="Segoe UI" pitchFamily="34" charset="0"/>
              </a:rPr>
              <a:t>của </a:t>
            </a:r>
            <a:r>
              <a:rPr lang="en-US" smtClean="0">
                <a:latin typeface="Segoe UI" pitchFamily="34" charset="0"/>
                <a:cs typeface="Segoe UI" pitchFamily="34" charset="0"/>
              </a:rPr>
              <a:t>chúng.</a:t>
            </a:r>
            <a:endParaRPr lang="en-US">
              <a:latin typeface="Segoe UI" pitchFamily="34" charset="0"/>
              <a:cs typeface="Segoe UI" pitchFamily="34" charset="0"/>
            </a:endParaRPr>
          </a:p>
          <a:p>
            <a:pPr lvl="1"/>
            <a:r>
              <a:rPr lang="en-US">
                <a:latin typeface="Segoe UI" pitchFamily="34" charset="0"/>
                <a:cs typeface="Segoe UI" pitchFamily="34" charset="0"/>
              </a:rPr>
              <a:t>Chức năng 2: kiểm tra lịch sử nhập/xuất của kho </a:t>
            </a:r>
          </a:p>
          <a:p>
            <a:endParaRPr lang="en-US" dirty="0">
              <a:latin typeface="Segoe UI" pitchFamily="34" charset="0"/>
              <a:cs typeface="Segoe UI" pitchFamily="34" charset="0"/>
            </a:endParaRPr>
          </a:p>
        </p:txBody>
      </p:sp>
    </p:spTree>
    <p:extLst>
      <p:ext uri="{BB962C8B-B14F-4D97-AF65-F5344CB8AC3E}">
        <p14:creationId xmlns:p14="http://schemas.microsoft.com/office/powerpoint/2010/main" val="136384253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077200" cy="1508105"/>
          </a:xfrm>
          <a:prstGeom prst="rect">
            <a:avLst/>
          </a:prstGeom>
        </p:spPr>
        <p:txBody>
          <a:bodyPr wrap="square">
            <a:spAutoFit/>
          </a:bodyPr>
          <a:lstStyle/>
          <a:p>
            <a:pPr marL="342900" indent="-228600">
              <a:spcBef>
                <a:spcPct val="20000"/>
              </a:spcBef>
              <a:buClr>
                <a:schemeClr val="accent1"/>
              </a:buClr>
              <a:buFont typeface="Arial" pitchFamily="34" charset="0"/>
              <a:buChar char="•"/>
            </a:pPr>
            <a:r>
              <a:rPr lang="en-US" sz="2400">
                <a:solidFill>
                  <a:schemeClr val="tx2"/>
                </a:solidFill>
                <a:latin typeface="Segoe UI" pitchFamily="34" charset="0"/>
                <a:cs typeface="Segoe UI" pitchFamily="34" charset="0"/>
              </a:rPr>
              <a:t>Người dùng 4: Người quản lí</a:t>
            </a:r>
          </a:p>
          <a:p>
            <a:pPr marL="640080" lvl="1" indent="-228600">
              <a:spcBef>
                <a:spcPct val="20000"/>
              </a:spcBef>
              <a:buClr>
                <a:schemeClr val="accent2"/>
              </a:buClr>
              <a:buFont typeface="Arial" pitchFamily="34" charset="0"/>
              <a:buChar char="•"/>
            </a:pPr>
            <a:r>
              <a:rPr lang="en-US" sz="2000">
                <a:solidFill>
                  <a:schemeClr val="tx2"/>
                </a:solidFill>
                <a:latin typeface="Segoe UI" pitchFamily="34" charset="0"/>
                <a:cs typeface="Segoe UI" pitchFamily="34" charset="0"/>
              </a:rPr>
              <a:t>Chức năng 1: được quyền sử </a:t>
            </a:r>
            <a:r>
              <a:rPr lang="en-US" sz="2000">
                <a:solidFill>
                  <a:schemeClr val="tx2"/>
                </a:solidFill>
                <a:latin typeface="Segoe UI" pitchFamily="34" charset="0"/>
                <a:cs typeface="Segoe UI" pitchFamily="34" charset="0"/>
              </a:rPr>
              <a:t>dụng </a:t>
            </a:r>
            <a:r>
              <a:rPr lang="en-US" sz="2000" smtClean="0">
                <a:solidFill>
                  <a:schemeClr val="tx2"/>
                </a:solidFill>
                <a:latin typeface="Segoe UI" pitchFamily="34" charset="0"/>
                <a:cs typeface="Segoe UI" pitchFamily="34" charset="0"/>
              </a:rPr>
              <a:t>tất cả cá chức năng </a:t>
            </a:r>
            <a:r>
              <a:rPr lang="en-US" sz="2000">
                <a:solidFill>
                  <a:schemeClr val="tx2"/>
                </a:solidFill>
                <a:latin typeface="Segoe UI" pitchFamily="34" charset="0"/>
                <a:cs typeface="Segoe UI" pitchFamily="34" charset="0"/>
              </a:rPr>
              <a:t>của người dùng khác</a:t>
            </a:r>
          </a:p>
          <a:p>
            <a:pPr marL="640080" lvl="1" indent="-228600">
              <a:spcBef>
                <a:spcPct val="20000"/>
              </a:spcBef>
              <a:buClr>
                <a:schemeClr val="accent2"/>
              </a:buClr>
              <a:buFont typeface="Arial" pitchFamily="34" charset="0"/>
              <a:buChar char="•"/>
            </a:pPr>
            <a:r>
              <a:rPr lang="en-US" sz="2000">
                <a:solidFill>
                  <a:schemeClr val="tx2"/>
                </a:solidFill>
                <a:latin typeface="Segoe UI" pitchFamily="34" charset="0"/>
                <a:cs typeface="Segoe UI" pitchFamily="34" charset="0"/>
              </a:rPr>
              <a:t>Chức năng 2: xem chi tiết </a:t>
            </a:r>
            <a:r>
              <a:rPr lang="en-US" sz="2000">
                <a:solidFill>
                  <a:schemeClr val="tx2"/>
                </a:solidFill>
                <a:latin typeface="Segoe UI" pitchFamily="34" charset="0"/>
                <a:cs typeface="Segoe UI" pitchFamily="34" charset="0"/>
              </a:rPr>
              <a:t>đơn </a:t>
            </a:r>
            <a:r>
              <a:rPr lang="en-US" sz="2000" smtClean="0">
                <a:solidFill>
                  <a:schemeClr val="tx2"/>
                </a:solidFill>
                <a:latin typeface="Segoe UI" pitchFamily="34" charset="0"/>
                <a:cs typeface="Segoe UI" pitchFamily="34" charset="0"/>
              </a:rPr>
              <a:t>hàng</a:t>
            </a:r>
            <a:endParaRPr lang="en-US" sz="2000">
              <a:solidFill>
                <a:schemeClr val="tx2"/>
              </a:solidFill>
              <a:latin typeface="Segoe UI" pitchFamily="34" charset="0"/>
              <a:cs typeface="Segoe UI" pitchFamily="34" charset="0"/>
            </a:endParaRPr>
          </a:p>
        </p:txBody>
      </p:sp>
    </p:spTree>
    <p:extLst>
      <p:ext uri="{BB962C8B-B14F-4D97-AF65-F5344CB8AC3E}">
        <p14:creationId xmlns:p14="http://schemas.microsoft.com/office/powerpoint/2010/main" val="318511667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p:txBody>
          <a:bodyPr>
            <a:normAutofit fontScale="85000" lnSpcReduction="20000"/>
          </a:bodyPr>
          <a:lstStyle/>
          <a:p>
            <a:pPr marL="114300" indent="0">
              <a:buNone/>
            </a:pPr>
            <a:endParaRPr lang="en-US" dirty="0" smtClean="0"/>
          </a:p>
          <a:p>
            <a:r>
              <a:rPr lang="en-US">
                <a:latin typeface="Segoe UI" pitchFamily="34" charset="0"/>
                <a:cs typeface="Segoe UI" pitchFamily="34" charset="0"/>
              </a:rPr>
              <a:t>Người dùng 1: Khách hàng</a:t>
            </a:r>
          </a:p>
          <a:p>
            <a:pPr lvl="1"/>
            <a:r>
              <a:rPr lang="en-US">
                <a:latin typeface="Segoe UI" pitchFamily="34" charset="0"/>
                <a:cs typeface="Segoe UI" pitchFamily="34" charset="0"/>
              </a:rPr>
              <a:t>Chức năng 1: thực thể gồm có vật liệu và kho hàng, mối quan hệ giữa vật liệu và kho hàng là nhiều – nhiều(Vật liệu 1: M Chi tiết kho hàng và Kho hàng 1:M Chi tiết kho hàng).</a:t>
            </a:r>
          </a:p>
          <a:p>
            <a:r>
              <a:rPr lang="en-US">
                <a:latin typeface="Segoe UI" pitchFamily="34" charset="0"/>
                <a:cs typeface="Segoe UI" pitchFamily="34" charset="0"/>
              </a:rPr>
              <a:t>Người dùng 2: Nhân viên bán hàng</a:t>
            </a:r>
          </a:p>
          <a:p>
            <a:pPr lvl="1"/>
            <a:r>
              <a:rPr lang="en-US">
                <a:latin typeface="Segoe UI" pitchFamily="34" charset="0"/>
                <a:cs typeface="Segoe UI" pitchFamily="34" charset="0"/>
              </a:rPr>
              <a:t>Chức năng 1:thực thể gồm có vật liệu và kho hàng, mối quan hệ giữa vật liệu và kho hàng là nhiều – nhiều(Vật liệu 1: M Chi tiết kho hàng và Kho hàng 1:M Chi tiết kho hàng).</a:t>
            </a:r>
          </a:p>
          <a:p>
            <a:pPr marL="114300" indent="0">
              <a:buNone/>
            </a:pPr>
            <a:r>
              <a:rPr lang="en-US">
                <a:latin typeface="Segoe UI" pitchFamily="34" charset="0"/>
                <a:cs typeface="Segoe UI" pitchFamily="34" charset="0"/>
              </a:rPr>
              <a:t>   Người dùng 3: Người thủ kho</a:t>
            </a:r>
          </a:p>
          <a:p>
            <a:pPr lvl="1"/>
            <a:r>
              <a:rPr lang="en-US">
                <a:latin typeface="Segoe UI" pitchFamily="34" charset="0"/>
                <a:cs typeface="Segoe UI" pitchFamily="34" charset="0"/>
              </a:rPr>
              <a:t>Chức năng 1: thực thể gồm có vật liệu và kho hàng, mối quan hệ giữa vật liệu và kho hàng là nhiều – nhiều(Vật liệu 1: M Chi tiết kho hàng và Kho hàng 1:M Chi tiết kho hàng).</a:t>
            </a:r>
          </a:p>
          <a:p>
            <a:pPr lvl="1"/>
            <a:r>
              <a:rPr lang="en-US">
                <a:latin typeface="Segoe UI" pitchFamily="34" charset="0"/>
                <a:cs typeface="Segoe UI" pitchFamily="34" charset="0"/>
              </a:rPr>
              <a:t>Chức năng 2: thực thể gồm có kho hàng, lịch sử nhập và lịch sử xuất của khoa, mối quan hệ giữa kho hàng và lịch sử nhập kho là 1 – nhiều và giữa kho hàng và lịch sử xuất kho là 1 – nhiều</a:t>
            </a:r>
            <a:endParaRPr lang="en-US" dirty="0">
              <a:latin typeface="Segoe UI" pitchFamily="34" charset="0"/>
              <a:cs typeface="Segoe UI" pitchFamily="34" charset="0"/>
            </a:endParaRPr>
          </a:p>
        </p:txBody>
      </p:sp>
    </p:spTree>
    <p:extLst>
      <p:ext uri="{BB962C8B-B14F-4D97-AF65-F5344CB8AC3E}">
        <p14:creationId xmlns:p14="http://schemas.microsoft.com/office/powerpoint/2010/main" val="25273926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06400"/>
            <a:ext cx="7696200" cy="1489639"/>
          </a:xfrm>
          <a:prstGeom prst="rect">
            <a:avLst/>
          </a:prstGeom>
        </p:spPr>
        <p:txBody>
          <a:bodyPr wrap="square">
            <a:spAutoFit/>
          </a:bodyPr>
          <a:lstStyle/>
          <a:p>
            <a:pPr marL="342900" indent="-228600">
              <a:lnSpc>
                <a:spcPct val="80000"/>
              </a:lnSpc>
              <a:spcBef>
                <a:spcPct val="20000"/>
              </a:spcBef>
              <a:buClr>
                <a:schemeClr val="accent1"/>
              </a:buClr>
              <a:buFont typeface="Arial" pitchFamily="34" charset="0"/>
              <a:buChar char="•"/>
            </a:pPr>
            <a:r>
              <a:rPr lang="en-US" sz="2000">
                <a:solidFill>
                  <a:schemeClr val="tx2"/>
                </a:solidFill>
                <a:latin typeface="Segoe UI" pitchFamily="34" charset="0"/>
                <a:cs typeface="Segoe UI" pitchFamily="34" charset="0"/>
              </a:rPr>
              <a:t>Người dùng 4: Người quản lí</a:t>
            </a:r>
          </a:p>
          <a:p>
            <a:pPr marL="640080" lvl="1" indent="-228600">
              <a:lnSpc>
                <a:spcPct val="80000"/>
              </a:lnSpc>
              <a:spcBef>
                <a:spcPct val="20000"/>
              </a:spcBef>
              <a:buClr>
                <a:schemeClr val="accent2"/>
              </a:buClr>
              <a:buFont typeface="Arial" pitchFamily="34" charset="0"/>
              <a:buChar char="•"/>
            </a:pPr>
            <a:r>
              <a:rPr lang="en-US" sz="1700">
                <a:solidFill>
                  <a:schemeClr val="tx2"/>
                </a:solidFill>
                <a:latin typeface="Segoe UI" pitchFamily="34" charset="0"/>
                <a:cs typeface="Segoe UI" pitchFamily="34" charset="0"/>
              </a:rPr>
              <a:t>Chức năng 1: các </a:t>
            </a:r>
            <a:r>
              <a:rPr lang="en-US" sz="1700">
                <a:solidFill>
                  <a:schemeClr val="tx2"/>
                </a:solidFill>
                <a:latin typeface="Segoe UI" pitchFamily="34" charset="0"/>
                <a:cs typeface="Segoe UI" pitchFamily="34" charset="0"/>
              </a:rPr>
              <a:t>thực </a:t>
            </a:r>
            <a:r>
              <a:rPr lang="en-US" sz="1700" smtClean="0">
                <a:solidFill>
                  <a:schemeClr val="tx2"/>
                </a:solidFill>
                <a:latin typeface="Segoe UI" pitchFamily="34" charset="0"/>
                <a:cs typeface="Segoe UI" pitchFamily="34" charset="0"/>
              </a:rPr>
              <a:t>thể cần lưu </a:t>
            </a:r>
            <a:r>
              <a:rPr lang="en-US" sz="1700">
                <a:solidFill>
                  <a:schemeClr val="tx2"/>
                </a:solidFill>
                <a:latin typeface="Segoe UI" pitchFamily="34" charset="0"/>
                <a:cs typeface="Segoe UI" pitchFamily="34" charset="0"/>
              </a:rPr>
              <a:t>và mối quan hệ giống </a:t>
            </a:r>
            <a:r>
              <a:rPr lang="en-US" sz="1700">
                <a:solidFill>
                  <a:schemeClr val="tx2"/>
                </a:solidFill>
                <a:latin typeface="Segoe UI" pitchFamily="34" charset="0"/>
                <a:cs typeface="Segoe UI" pitchFamily="34" charset="0"/>
              </a:rPr>
              <a:t>với </a:t>
            </a:r>
            <a:r>
              <a:rPr lang="en-US" sz="1700" smtClean="0">
                <a:solidFill>
                  <a:schemeClr val="tx2"/>
                </a:solidFill>
                <a:latin typeface="Segoe UI" pitchFamily="34" charset="0"/>
                <a:cs typeface="Segoe UI" pitchFamily="34" charset="0"/>
              </a:rPr>
              <a:t>chức </a:t>
            </a:r>
            <a:r>
              <a:rPr lang="en-US" sz="1700">
                <a:solidFill>
                  <a:schemeClr val="tx2"/>
                </a:solidFill>
                <a:latin typeface="Segoe UI" pitchFamily="34" charset="0"/>
                <a:cs typeface="Segoe UI" pitchFamily="34" charset="0"/>
              </a:rPr>
              <a:t>năng </a:t>
            </a:r>
            <a:r>
              <a:rPr lang="en-US" sz="1700" smtClean="0">
                <a:solidFill>
                  <a:schemeClr val="tx2"/>
                </a:solidFill>
                <a:latin typeface="Segoe UI" pitchFamily="34" charset="0"/>
                <a:cs typeface="Segoe UI" pitchFamily="34" charset="0"/>
              </a:rPr>
              <a:t>1 và </a:t>
            </a:r>
            <a:r>
              <a:rPr lang="en-US" sz="1700">
                <a:solidFill>
                  <a:schemeClr val="tx2"/>
                </a:solidFill>
                <a:latin typeface="Segoe UI" pitchFamily="34" charset="0"/>
                <a:cs typeface="Segoe UI" pitchFamily="34" charset="0"/>
              </a:rPr>
              <a:t>2 của </a:t>
            </a:r>
            <a:r>
              <a:rPr lang="en-US" sz="1700">
                <a:solidFill>
                  <a:schemeClr val="tx2"/>
                </a:solidFill>
                <a:latin typeface="Segoe UI" pitchFamily="34" charset="0"/>
                <a:cs typeface="Segoe UI" pitchFamily="34" charset="0"/>
              </a:rPr>
              <a:t>người </a:t>
            </a:r>
            <a:r>
              <a:rPr lang="en-US" sz="1700" smtClean="0">
                <a:solidFill>
                  <a:schemeClr val="tx2"/>
                </a:solidFill>
                <a:latin typeface="Segoe UI" pitchFamily="34" charset="0"/>
                <a:cs typeface="Segoe UI" pitchFamily="34" charset="0"/>
              </a:rPr>
              <a:t>thủ kho.</a:t>
            </a:r>
          </a:p>
          <a:p>
            <a:pPr marL="640080" lvl="1" indent="-228600">
              <a:lnSpc>
                <a:spcPct val="80000"/>
              </a:lnSpc>
              <a:spcBef>
                <a:spcPct val="20000"/>
              </a:spcBef>
              <a:buClr>
                <a:schemeClr val="accent2"/>
              </a:buClr>
              <a:buFont typeface="Arial" pitchFamily="34" charset="0"/>
              <a:buChar char="•"/>
            </a:pPr>
            <a:r>
              <a:rPr lang="en-US" sz="1700">
                <a:solidFill>
                  <a:schemeClr val="tx2"/>
                </a:solidFill>
                <a:latin typeface="Segoe UI" pitchFamily="34" charset="0"/>
                <a:cs typeface="Segoe UI" pitchFamily="34" charset="0"/>
              </a:rPr>
              <a:t>Chức năng 2: thực thể đơn hàng gồm có đơn hàng nhỏ lẻ </a:t>
            </a:r>
            <a:r>
              <a:rPr lang="en-US" sz="1700">
                <a:solidFill>
                  <a:schemeClr val="tx2"/>
                </a:solidFill>
                <a:latin typeface="Segoe UI" pitchFamily="34" charset="0"/>
                <a:cs typeface="Segoe UI" pitchFamily="34" charset="0"/>
              </a:rPr>
              <a:t>và </a:t>
            </a:r>
            <a:r>
              <a:rPr lang="en-US" sz="1700" smtClean="0">
                <a:solidFill>
                  <a:schemeClr val="tx2"/>
                </a:solidFill>
                <a:latin typeface="Segoe UI" pitchFamily="34" charset="0"/>
                <a:cs typeface="Segoe UI" pitchFamily="34" charset="0"/>
              </a:rPr>
              <a:t>đơn </a:t>
            </a:r>
            <a:r>
              <a:rPr lang="en-US" sz="1700">
                <a:solidFill>
                  <a:schemeClr val="tx2"/>
                </a:solidFill>
                <a:latin typeface="Segoe UI" pitchFamily="34" charset="0"/>
                <a:cs typeface="Segoe UI" pitchFamily="34" charset="0"/>
              </a:rPr>
              <a:t>hàng lớn, mối quan hệ giữa đơn hàng và đơn hàng nhỏ lẻ</a:t>
            </a:r>
            <a:r>
              <a:rPr lang="en-US" sz="1700">
                <a:solidFill>
                  <a:schemeClr val="tx2"/>
                </a:solidFill>
                <a:latin typeface="Segoe UI" pitchFamily="34" charset="0"/>
                <a:cs typeface="Segoe UI" pitchFamily="34" charset="0"/>
              </a:rPr>
              <a:t>, </a:t>
            </a:r>
            <a:r>
              <a:rPr lang="en-US" sz="1700" smtClean="0">
                <a:solidFill>
                  <a:schemeClr val="tx2"/>
                </a:solidFill>
                <a:latin typeface="Segoe UI" pitchFamily="34" charset="0"/>
                <a:cs typeface="Segoe UI" pitchFamily="34" charset="0"/>
              </a:rPr>
              <a:t>đơn </a:t>
            </a:r>
            <a:r>
              <a:rPr lang="en-US" sz="1700">
                <a:solidFill>
                  <a:schemeClr val="tx2"/>
                </a:solidFill>
                <a:latin typeface="Segoe UI" pitchFamily="34" charset="0"/>
                <a:cs typeface="Segoe UI" pitchFamily="34" charset="0"/>
              </a:rPr>
              <a:t>hàng lớn là mối quan hệ cha con.</a:t>
            </a:r>
          </a:p>
        </p:txBody>
      </p:sp>
    </p:spTree>
    <p:extLst>
      <p:ext uri="{BB962C8B-B14F-4D97-AF65-F5344CB8AC3E}">
        <p14:creationId xmlns:p14="http://schemas.microsoft.com/office/powerpoint/2010/main" val="101868837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Lượ</a:t>
            </a:r>
            <a:r>
              <a:rPr lang="en-US" dirty="0" smtClean="0"/>
              <a:t>c </a:t>
            </a:r>
            <a:r>
              <a:rPr lang="en-US" dirty="0" err="1" smtClean="0"/>
              <a:t>đồ</a:t>
            </a:r>
            <a:r>
              <a:rPr lang="en-US" dirty="0" smtClean="0"/>
              <a:t> ERD </a:t>
            </a:r>
            <a:r>
              <a:rPr lang="en-US" dirty="0" err="1" smtClean="0"/>
              <a:t>cuối</a:t>
            </a:r>
            <a:r>
              <a:rPr lang="en-US" dirty="0" smtClean="0"/>
              <a:t> </a:t>
            </a:r>
            <a:r>
              <a:rPr lang="en-US" dirty="0" err="1" smtClean="0"/>
              <a:t>cùng</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725935" cy="4724400"/>
          </a:xfrm>
          <a:prstGeom prst="rect">
            <a:avLst/>
          </a:prstGeom>
          <a:noFill/>
          <a:ln>
            <a:noFill/>
          </a:ln>
        </p:spPr>
      </p:pic>
    </p:spTree>
    <p:extLst>
      <p:ext uri="{BB962C8B-B14F-4D97-AF65-F5344CB8AC3E}">
        <p14:creationId xmlns:p14="http://schemas.microsoft.com/office/powerpoint/2010/main" val="7096433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Bảng</a:t>
            </a:r>
            <a:r>
              <a:rPr lang="en-US" dirty="0" smtClean="0"/>
              <a:t> </a:t>
            </a:r>
            <a:r>
              <a:rPr lang="en-US" dirty="0" err="1" smtClean="0"/>
              <a:t>khóa</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cuối</a:t>
            </a:r>
            <a:r>
              <a:rPr lang="en-US" dirty="0" smtClean="0"/>
              <a:t> </a:t>
            </a:r>
            <a:r>
              <a:rPr lang="en-US" smtClean="0"/>
              <a:t>cùng</a:t>
            </a:r>
            <a:endParaRPr lang="en-US"/>
          </a:p>
        </p:txBody>
      </p:sp>
      <p:sp>
        <p:nvSpPr>
          <p:cNvPr id="3" name="Content Placeholder 2"/>
          <p:cNvSpPr>
            <a:spLocks noGrp="1"/>
          </p:cNvSpPr>
          <p:nvPr>
            <p:ph idx="1"/>
          </p:nvPr>
        </p:nvSpPr>
        <p:spPr/>
        <p:txBody>
          <a:bodyPr>
            <a:normAutofit fontScale="92500"/>
          </a:bodyPr>
          <a:lstStyle/>
          <a:p>
            <a:r>
              <a:rPr lang="fr-FR">
                <a:latin typeface="Segoe UI" pitchFamily="34" charset="0"/>
                <a:cs typeface="Segoe UI" pitchFamily="34" charset="0"/>
              </a:rPr>
              <a:t>CUA_HANG (</a:t>
            </a:r>
            <a:r>
              <a:rPr lang="fr-FR" u="sng">
                <a:latin typeface="Segoe UI" pitchFamily="34" charset="0"/>
                <a:cs typeface="Segoe UI" pitchFamily="34" charset="0"/>
              </a:rPr>
              <a:t>MA_CH</a:t>
            </a:r>
            <a:r>
              <a:rPr lang="fr-FR">
                <a:latin typeface="Segoe UI" pitchFamily="34" charset="0"/>
                <a:cs typeface="Segoe UI" pitchFamily="34" charset="0"/>
              </a:rPr>
              <a:t>, TEN_CH, NGAY_THANH_LAP, DIA_CHI, </a:t>
            </a:r>
            <a:r>
              <a:rPr lang="fr-FR" u="dash">
                <a:latin typeface="Segoe UI" pitchFamily="34" charset="0"/>
                <a:cs typeface="Segoe UI" pitchFamily="34" charset="0"/>
              </a:rPr>
              <a:t>MA_NGUOI_QUAN_LY</a:t>
            </a:r>
            <a:r>
              <a:rPr lang="fr-FR">
                <a:latin typeface="Segoe UI" pitchFamily="34" charset="0"/>
                <a:cs typeface="Segoe UI" pitchFamily="34" charset="0"/>
              </a:rPr>
              <a:t>)</a:t>
            </a:r>
            <a:endParaRPr lang="en-US">
              <a:latin typeface="Segoe UI" pitchFamily="34" charset="0"/>
              <a:cs typeface="Segoe UI" pitchFamily="34" charset="0"/>
            </a:endParaRPr>
          </a:p>
          <a:p>
            <a:pPr marL="114300" indent="0">
              <a:buNone/>
            </a:pPr>
            <a:r>
              <a:rPr lang="fr-FR" smtClean="0">
                <a:latin typeface="Segoe UI" pitchFamily="34" charset="0"/>
                <a:cs typeface="Segoe UI" pitchFamily="34" charset="0"/>
              </a:rPr>
              <a:t>   + </a:t>
            </a:r>
            <a:r>
              <a:rPr lang="fr-FR" smtClean="0">
                <a:latin typeface="Segoe UI" pitchFamily="34" charset="0"/>
                <a:cs typeface="Segoe UI" pitchFamily="34" charset="0"/>
              </a:rPr>
              <a:t>Vì</a:t>
            </a:r>
            <a:r>
              <a:rPr lang="fr-FR" smtClean="0">
                <a:latin typeface="Segoe UI" pitchFamily="34" charset="0"/>
                <a:cs typeface="Segoe UI" pitchFamily="34" charset="0"/>
              </a:rPr>
              <a:t> </a:t>
            </a:r>
            <a:r>
              <a:rPr lang="fr-FR">
                <a:latin typeface="Segoe UI" pitchFamily="34" charset="0"/>
                <a:cs typeface="Segoe UI" pitchFamily="34" charset="0"/>
              </a:rPr>
              <a:t>cửa </a:t>
            </a:r>
            <a:r>
              <a:rPr lang="fr-FR" smtClean="0">
                <a:latin typeface="Segoe UI" pitchFamily="34" charset="0"/>
                <a:cs typeface="Segoe UI" pitchFamily="34" charset="0"/>
              </a:rPr>
              <a:t>hàng có </a:t>
            </a:r>
            <a:r>
              <a:rPr lang="fr-FR">
                <a:latin typeface="Segoe UI" pitchFamily="34" charset="0"/>
                <a:cs typeface="Segoe UI" pitchFamily="34" charset="0"/>
              </a:rPr>
              <a:t>thể thay đổi </a:t>
            </a:r>
            <a:r>
              <a:rPr lang="fr-FR" smtClean="0">
                <a:latin typeface="Segoe UI" pitchFamily="34" charset="0"/>
                <a:cs typeface="Segoe UI" pitchFamily="34" charset="0"/>
              </a:rPr>
              <a:t>quản lý </a:t>
            </a:r>
            <a:r>
              <a:rPr lang="fr-FR">
                <a:latin typeface="Segoe UI" pitchFamily="34" charset="0"/>
                <a:cs typeface="Segoe UI" pitchFamily="34" charset="0"/>
              </a:rPr>
              <a:t>nên </a:t>
            </a:r>
            <a:r>
              <a:rPr lang="fr-FR" smtClean="0">
                <a:latin typeface="Segoe UI" pitchFamily="34" charset="0"/>
                <a:cs typeface="Segoe UI" pitchFamily="34" charset="0"/>
              </a:rPr>
              <a:t>cần có thêm </a:t>
            </a:r>
            <a:r>
              <a:rPr lang="fr-FR">
                <a:latin typeface="Segoe UI" pitchFamily="34" charset="0"/>
                <a:cs typeface="Segoe UI" pitchFamily="34" charset="0"/>
              </a:rPr>
              <a:t>trường ngày bắt đầu, ngày kết thúc và số thứ tự thay đổi </a:t>
            </a:r>
            <a:endParaRPr lang="en-US">
              <a:latin typeface="Segoe UI" pitchFamily="34" charset="0"/>
              <a:cs typeface="Segoe UI" pitchFamily="34" charset="0"/>
            </a:endParaRPr>
          </a:p>
          <a:p>
            <a:pPr marL="114300" indent="0">
              <a:buNone/>
            </a:pPr>
            <a:r>
              <a:rPr lang="fr-FR" smtClean="0">
                <a:latin typeface="Segoe UI" pitchFamily="34" charset="0"/>
                <a:cs typeface="Segoe UI" pitchFamily="34" charset="0"/>
              </a:rPr>
              <a:t>   + </a:t>
            </a:r>
            <a:r>
              <a:rPr lang="fr-FR">
                <a:latin typeface="Segoe UI" pitchFamily="34" charset="0"/>
                <a:cs typeface="Segoe UI" pitchFamily="34" charset="0"/>
              </a:rPr>
              <a:t>CUA_HANG (</a:t>
            </a:r>
            <a:r>
              <a:rPr lang="fr-FR" u="sng">
                <a:latin typeface="Segoe UI" pitchFamily="34" charset="0"/>
                <a:cs typeface="Segoe UI" pitchFamily="34" charset="0"/>
              </a:rPr>
              <a:t>MA_CH</a:t>
            </a:r>
            <a:r>
              <a:rPr lang="fr-FR">
                <a:latin typeface="Segoe UI" pitchFamily="34" charset="0"/>
                <a:cs typeface="Segoe UI" pitchFamily="34" charset="0"/>
              </a:rPr>
              <a:t>, </a:t>
            </a:r>
            <a:r>
              <a:rPr lang="fr-FR" u="sng">
                <a:latin typeface="Segoe UI" pitchFamily="34" charset="0"/>
                <a:cs typeface="Segoe UI" pitchFamily="34" charset="0"/>
              </a:rPr>
              <a:t>STTTD</a:t>
            </a:r>
            <a:r>
              <a:rPr lang="fr-FR">
                <a:latin typeface="Segoe UI" pitchFamily="34" charset="0"/>
                <a:cs typeface="Segoe UI" pitchFamily="34" charset="0"/>
              </a:rPr>
              <a:t>, TEN_CH, NGAY_THANH_LAP, DIA_CHI, </a:t>
            </a:r>
            <a:r>
              <a:rPr lang="fr-FR" u="dash">
                <a:latin typeface="Segoe UI" pitchFamily="34" charset="0"/>
                <a:cs typeface="Segoe UI" pitchFamily="34" charset="0"/>
              </a:rPr>
              <a:t>MA_NGUOI_QUAN_LY</a:t>
            </a:r>
            <a:r>
              <a:rPr lang="fr-FR">
                <a:latin typeface="Segoe UI" pitchFamily="34" charset="0"/>
                <a:cs typeface="Segoe UI" pitchFamily="34" charset="0"/>
              </a:rPr>
              <a:t>, NGAY_BD, NGAY_KT)</a:t>
            </a:r>
            <a:endParaRPr lang="en-US">
              <a:latin typeface="Segoe UI" pitchFamily="34" charset="0"/>
              <a:cs typeface="Segoe UI" pitchFamily="34" charset="0"/>
            </a:endParaRPr>
          </a:p>
          <a:p>
            <a:pPr marL="114300" indent="0">
              <a:buNone/>
            </a:pPr>
            <a:r>
              <a:rPr lang="en-US">
                <a:latin typeface="Segoe UI" pitchFamily="34" charset="0"/>
                <a:cs typeface="Segoe UI" pitchFamily="34" charset="0"/>
              </a:rPr>
              <a:t>+ Chuẩn hóa 2NF: </a:t>
            </a:r>
          </a:p>
          <a:p>
            <a:pPr marL="114300" lvl="0" indent="0">
              <a:buNone/>
            </a:pPr>
            <a:r>
              <a:rPr lang="en-US" smtClean="0">
                <a:latin typeface="Segoe UI" pitchFamily="34" charset="0"/>
                <a:cs typeface="Segoe UI" pitchFamily="34" charset="0"/>
              </a:rPr>
              <a:t>      CUA_HANG (</a:t>
            </a:r>
            <a:r>
              <a:rPr lang="en-US" u="sng" smtClean="0">
                <a:latin typeface="Segoe UI" pitchFamily="34" charset="0"/>
                <a:cs typeface="Segoe UI" pitchFamily="34" charset="0"/>
              </a:rPr>
              <a:t>MA_CH</a:t>
            </a:r>
            <a:r>
              <a:rPr lang="en-US" smtClean="0">
                <a:latin typeface="Segoe UI" pitchFamily="34" charset="0"/>
                <a:cs typeface="Segoe UI" pitchFamily="34" charset="0"/>
              </a:rPr>
              <a:t>, TEN_CH, NGAY_THANH_LAP, DIA_CHI)</a:t>
            </a:r>
          </a:p>
          <a:p>
            <a:pPr marL="114300" lvl="0" indent="0">
              <a:buNone/>
            </a:pPr>
            <a:r>
              <a:rPr lang="fr-FR" smtClean="0">
                <a:latin typeface="Segoe UI" pitchFamily="34" charset="0"/>
                <a:cs typeface="Segoe UI" pitchFamily="34" charset="0"/>
              </a:rPr>
              <a:t>       LICH_SU_QUAN_LY </a:t>
            </a:r>
            <a:r>
              <a:rPr lang="fr-FR">
                <a:latin typeface="Segoe UI" pitchFamily="34" charset="0"/>
                <a:cs typeface="Segoe UI" pitchFamily="34" charset="0"/>
              </a:rPr>
              <a:t>(</a:t>
            </a:r>
            <a:r>
              <a:rPr lang="fr-FR" u="dash">
                <a:latin typeface="Segoe UI" pitchFamily="34" charset="0"/>
                <a:cs typeface="Segoe UI" pitchFamily="34" charset="0"/>
              </a:rPr>
              <a:t>MA_CH</a:t>
            </a:r>
            <a:r>
              <a:rPr lang="fr-FR">
                <a:latin typeface="Segoe UI" pitchFamily="34" charset="0"/>
                <a:cs typeface="Segoe UI" pitchFamily="34" charset="0"/>
              </a:rPr>
              <a:t>, </a:t>
            </a:r>
            <a:r>
              <a:rPr lang="fr-FR" u="dash">
                <a:latin typeface="Segoe UI" pitchFamily="34" charset="0"/>
                <a:cs typeface="Segoe UI" pitchFamily="34" charset="0"/>
              </a:rPr>
              <a:t>MA_NGUOI_QUAN_LY</a:t>
            </a:r>
            <a:r>
              <a:rPr lang="fr-FR">
                <a:latin typeface="Segoe UI" pitchFamily="34" charset="0"/>
                <a:cs typeface="Segoe UI" pitchFamily="34" charset="0"/>
              </a:rPr>
              <a:t>, STTTD, NGAY_BD, NGAY_KT</a:t>
            </a:r>
            <a:r>
              <a:rPr lang="fr-FR" smtClean="0">
                <a:latin typeface="Segoe UI" pitchFamily="34" charset="0"/>
                <a:cs typeface="Segoe UI" pitchFamily="34" charset="0"/>
              </a:rPr>
              <a:t>)</a:t>
            </a:r>
            <a:endParaRPr lang="en-US">
              <a:latin typeface="Segoe UI" pitchFamily="34" charset="0"/>
              <a:cs typeface="Segoe UI" pitchFamily="34" charset="0"/>
            </a:endParaRPr>
          </a:p>
        </p:txBody>
      </p:sp>
      <p:sp>
        <p:nvSpPr>
          <p:cNvPr id="4" name="Right Arrow 3"/>
          <p:cNvSpPr/>
          <p:nvPr/>
        </p:nvSpPr>
        <p:spPr>
          <a:xfrm>
            <a:off x="838200" y="44958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38200" y="4961613"/>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1969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534400" cy="5358390"/>
          </a:xfrm>
          <a:prstGeom prst="rect">
            <a:avLst/>
          </a:prstGeom>
        </p:spPr>
        <p:txBody>
          <a:bodyPr wrap="square">
            <a:spAutoFit/>
          </a:bodyPr>
          <a:lstStyle/>
          <a:p>
            <a:pPr marL="342900" indent="-228600">
              <a:lnSpc>
                <a:spcPct val="90000"/>
              </a:lnSpc>
              <a:spcBef>
                <a:spcPct val="20000"/>
              </a:spcBef>
              <a:buClr>
                <a:schemeClr val="accent1"/>
              </a:buClr>
              <a:buFont typeface="Arial" pitchFamily="34" charset="0"/>
              <a:buChar char="•"/>
            </a:pPr>
            <a:r>
              <a:rPr lang="fr-FR" sz="2200">
                <a:solidFill>
                  <a:schemeClr val="tx2"/>
                </a:solidFill>
                <a:latin typeface="Segoe UI" pitchFamily="34" charset="0"/>
                <a:cs typeface="Segoe UI" pitchFamily="34" charset="0"/>
              </a:rPr>
              <a:t>NHAN_VIEN (</a:t>
            </a:r>
            <a:r>
              <a:rPr lang="fr-FR" sz="2200" u="sng">
                <a:solidFill>
                  <a:schemeClr val="tx2"/>
                </a:solidFill>
                <a:latin typeface="Segoe UI" pitchFamily="34" charset="0"/>
                <a:cs typeface="Segoe UI" pitchFamily="34" charset="0"/>
              </a:rPr>
              <a:t>MA_NV</a:t>
            </a:r>
            <a:r>
              <a:rPr lang="fr-FR" sz="2200">
                <a:solidFill>
                  <a:schemeClr val="tx2"/>
                </a:solidFill>
                <a:latin typeface="Segoe UI" pitchFamily="34" charset="0"/>
                <a:cs typeface="Segoe UI" pitchFamily="34" charset="0"/>
              </a:rPr>
              <a:t>, TEN_NV</a:t>
            </a:r>
            <a:r>
              <a:rPr lang="fr-FR" sz="2200">
                <a:solidFill>
                  <a:schemeClr val="tx2"/>
                </a:solidFill>
                <a:latin typeface="Segoe UI" pitchFamily="34" charset="0"/>
                <a:cs typeface="Segoe UI" pitchFamily="34" charset="0"/>
              </a:rPr>
              <a:t>, </a:t>
            </a:r>
            <a:r>
              <a:rPr lang="fr-FR" sz="2200" smtClean="0">
                <a:solidFill>
                  <a:schemeClr val="tx2"/>
                </a:solidFill>
                <a:latin typeface="Segoe UI" pitchFamily="34" charset="0"/>
                <a:cs typeface="Segoe UI" pitchFamily="34" charset="0"/>
              </a:rPr>
              <a:t>NGAY_SINH, NGAY_BAT_DAU_LAM_VIEC</a:t>
            </a:r>
            <a:r>
              <a:rPr lang="fr-FR" sz="2200">
                <a:solidFill>
                  <a:schemeClr val="tx2"/>
                </a:solidFill>
                <a:latin typeface="Segoe UI" pitchFamily="34" charset="0"/>
                <a:cs typeface="Segoe UI" pitchFamily="34" charset="0"/>
              </a:rPr>
              <a:t>, LUONG, CHUC_VU, SO_DIEN_THOAI, </a:t>
            </a:r>
            <a:r>
              <a:rPr lang="fr-FR" sz="2200" u="dash">
                <a:solidFill>
                  <a:schemeClr val="tx2"/>
                </a:solidFill>
                <a:latin typeface="Segoe UI" pitchFamily="34" charset="0"/>
                <a:cs typeface="Segoe UI" pitchFamily="34" charset="0"/>
              </a:rPr>
              <a:t>MA_CUA_HANG</a:t>
            </a:r>
            <a:r>
              <a:rPr lang="fr-FR" sz="2200">
                <a:solidFill>
                  <a:schemeClr val="tx2"/>
                </a:solidFill>
                <a:latin typeface="Segoe UI" pitchFamily="34" charset="0"/>
                <a:cs typeface="Segoe UI" pitchFamily="34" charset="0"/>
              </a:rPr>
              <a:t>)</a:t>
            </a:r>
          </a:p>
          <a:p>
            <a:endParaRPr lang="en-US">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r>
              <a:rPr lang="en-US" sz="2200" smtClean="0">
                <a:solidFill>
                  <a:schemeClr val="tx2"/>
                </a:solidFill>
                <a:latin typeface="Segoe UI" pitchFamily="34" charset="0"/>
                <a:cs typeface="Segoe UI" pitchFamily="34" charset="0"/>
              </a:rPr>
              <a:t>NHAN_VIEN_QUAN_LY (</a:t>
            </a:r>
            <a:r>
              <a:rPr lang="en-US" sz="2200" u="sng">
                <a:solidFill>
                  <a:schemeClr val="tx2"/>
                </a:solidFill>
                <a:latin typeface="Segoe UI" pitchFamily="34" charset="0"/>
                <a:cs typeface="Segoe UI" pitchFamily="34" charset="0"/>
              </a:rPr>
              <a:t>MA_NV</a:t>
            </a:r>
            <a:r>
              <a:rPr lang="en-US" sz="2200" smtClean="0">
                <a:solidFill>
                  <a:schemeClr val="tx2"/>
                </a:solidFill>
                <a:latin typeface="Segoe UI" pitchFamily="34" charset="0"/>
                <a:cs typeface="Segoe UI" pitchFamily="34" charset="0"/>
              </a:rPr>
              <a:t>, NGAY_KET_THUC_DAO_TAO</a:t>
            </a:r>
            <a:r>
              <a:rPr lang="en-US" sz="2200">
                <a:solidFill>
                  <a:schemeClr val="tx2"/>
                </a:solidFill>
                <a:latin typeface="Segoe UI" pitchFamily="34" charset="0"/>
                <a:cs typeface="Segoe UI" pitchFamily="34" charset="0"/>
              </a:rPr>
              <a:t>)</a:t>
            </a:r>
          </a:p>
          <a:p>
            <a:endParaRPr lang="en-US">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r>
              <a:rPr lang="en-US" sz="2200">
                <a:solidFill>
                  <a:schemeClr val="tx2"/>
                </a:solidFill>
                <a:latin typeface="Segoe UI" pitchFamily="34" charset="0"/>
                <a:cs typeface="Segoe UI" pitchFamily="34" charset="0"/>
              </a:rPr>
              <a:t>NHAN_VIEN_BAN_HANG </a:t>
            </a:r>
            <a:r>
              <a:rPr lang="en-US" sz="2200">
                <a:solidFill>
                  <a:schemeClr val="tx2"/>
                </a:solidFill>
                <a:latin typeface="Segoe UI" pitchFamily="34" charset="0"/>
                <a:cs typeface="Segoe UI" pitchFamily="34" charset="0"/>
              </a:rPr>
              <a:t>(</a:t>
            </a:r>
            <a:r>
              <a:rPr lang="en-US" sz="2200" u="sng">
                <a:solidFill>
                  <a:schemeClr val="tx2"/>
                </a:solidFill>
                <a:latin typeface="Segoe UI" pitchFamily="34" charset="0"/>
                <a:cs typeface="Segoe UI" pitchFamily="34" charset="0"/>
              </a:rPr>
              <a:t>MA_NV</a:t>
            </a:r>
            <a:r>
              <a:rPr lang="en-US" sz="2200" smtClean="0">
                <a:solidFill>
                  <a:schemeClr val="tx2"/>
                </a:solidFill>
                <a:latin typeface="Segoe UI" pitchFamily="34" charset="0"/>
                <a:cs typeface="Segoe UI" pitchFamily="34" charset="0"/>
              </a:rPr>
              <a:t>, TRINH_DO_CHUYEN_MON</a:t>
            </a:r>
            <a:r>
              <a:rPr lang="en-US" sz="2200">
                <a:solidFill>
                  <a:schemeClr val="tx2"/>
                </a:solidFill>
                <a:latin typeface="Segoe UI" pitchFamily="34" charset="0"/>
                <a:cs typeface="Segoe UI" pitchFamily="34" charset="0"/>
              </a:rPr>
              <a:t>)</a:t>
            </a:r>
          </a:p>
          <a:p>
            <a:endParaRPr lang="en-US">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r>
              <a:rPr lang="en-US" sz="2200">
                <a:solidFill>
                  <a:schemeClr val="tx2"/>
                </a:solidFill>
                <a:latin typeface="Segoe UI" pitchFamily="34" charset="0"/>
                <a:cs typeface="Segoe UI" pitchFamily="34" charset="0"/>
              </a:rPr>
              <a:t>NHAN_VIEN_THU_KHO (</a:t>
            </a:r>
            <a:r>
              <a:rPr lang="en-US" sz="2200" u="sng">
                <a:solidFill>
                  <a:schemeClr val="tx2"/>
                </a:solidFill>
                <a:latin typeface="Segoe UI" pitchFamily="34" charset="0"/>
                <a:cs typeface="Segoe UI" pitchFamily="34" charset="0"/>
              </a:rPr>
              <a:t>MA_NV</a:t>
            </a:r>
            <a:r>
              <a:rPr lang="en-US" sz="2200">
                <a:solidFill>
                  <a:schemeClr val="tx2"/>
                </a:solidFill>
                <a:latin typeface="Segoe UI" pitchFamily="34" charset="0"/>
                <a:cs typeface="Segoe UI" pitchFamily="34" charset="0"/>
              </a:rPr>
              <a:t>, KINH_NGHIEM_QUAN_LY_KHO</a:t>
            </a:r>
            <a:r>
              <a:rPr lang="en-US" sz="2200">
                <a:solidFill>
                  <a:schemeClr val="tx2"/>
                </a:solidFill>
                <a:latin typeface="Segoe UI" pitchFamily="34" charset="0"/>
                <a:cs typeface="Segoe UI" pitchFamily="34" charset="0"/>
              </a:rPr>
              <a:t>)</a:t>
            </a:r>
          </a:p>
          <a:p>
            <a:endParaRPr lang="en-US">
              <a:latin typeface="Segoe UI" pitchFamily="34" charset="0"/>
              <a:cs typeface="Segoe UI" pitchFamily="34" charset="0"/>
            </a:endParaRPr>
          </a:p>
          <a:p>
            <a:pPr marL="342900" indent="-228600">
              <a:lnSpc>
                <a:spcPct val="90000"/>
              </a:lnSpc>
              <a:spcBef>
                <a:spcPct val="20000"/>
              </a:spcBef>
              <a:buClr>
                <a:schemeClr val="accent1"/>
              </a:buClr>
              <a:buFont typeface="Arial" pitchFamily="34" charset="0"/>
              <a:buChar char="•"/>
            </a:pPr>
            <a:r>
              <a:rPr lang="fr-FR" sz="2200">
                <a:solidFill>
                  <a:schemeClr val="tx2"/>
                </a:solidFill>
                <a:latin typeface="Segoe UI" pitchFamily="34" charset="0"/>
                <a:cs typeface="Segoe UI" pitchFamily="34" charset="0"/>
              </a:rPr>
              <a:t>VAT_LIEU_XAY_DUNG (</a:t>
            </a:r>
            <a:r>
              <a:rPr lang="fr-FR" sz="2200" u="sng">
                <a:solidFill>
                  <a:schemeClr val="tx2"/>
                </a:solidFill>
                <a:latin typeface="Segoe UI" pitchFamily="34" charset="0"/>
                <a:cs typeface="Segoe UI" pitchFamily="34" charset="0"/>
              </a:rPr>
              <a:t>MA_VAT_LIEU</a:t>
            </a:r>
            <a:r>
              <a:rPr lang="fr-FR" sz="2200">
                <a:solidFill>
                  <a:schemeClr val="tx2"/>
                </a:solidFill>
                <a:latin typeface="Segoe UI" pitchFamily="34" charset="0"/>
                <a:cs typeface="Segoe UI" pitchFamily="34" charset="0"/>
              </a:rPr>
              <a:t>, TEN_VAT_LIEU, LOAI_VAT_LIEU</a:t>
            </a:r>
            <a:r>
              <a:rPr lang="fr-FR" sz="2200">
                <a:solidFill>
                  <a:schemeClr val="tx2"/>
                </a:solidFill>
                <a:latin typeface="Segoe UI" pitchFamily="34" charset="0"/>
                <a:cs typeface="Segoe UI" pitchFamily="34" charset="0"/>
              </a:rPr>
              <a:t>, </a:t>
            </a:r>
            <a:r>
              <a:rPr lang="fr-FR" sz="2200" smtClean="0">
                <a:solidFill>
                  <a:schemeClr val="tx2"/>
                </a:solidFill>
                <a:latin typeface="Segoe UI" pitchFamily="34" charset="0"/>
                <a:cs typeface="Segoe UI" pitchFamily="34" charset="0"/>
              </a:rPr>
              <a:t>GIA_TRI_DO_DEM, GIA_CA)</a:t>
            </a:r>
          </a:p>
          <a:p>
            <a:pPr marL="114300">
              <a:spcBef>
                <a:spcPct val="20000"/>
              </a:spcBef>
              <a:buClr>
                <a:schemeClr val="accent1"/>
              </a:buClr>
            </a:pPr>
            <a:r>
              <a:rPr lang="fr-FR" sz="2200">
                <a:solidFill>
                  <a:schemeClr val="tx2"/>
                </a:solidFill>
                <a:latin typeface="Segoe UI" pitchFamily="34" charset="0"/>
                <a:cs typeface="Segoe UI" pitchFamily="34" charset="0"/>
              </a:rPr>
              <a:t> </a:t>
            </a:r>
            <a:r>
              <a:rPr lang="fr-FR" sz="2200" smtClean="0">
                <a:solidFill>
                  <a:schemeClr val="tx2"/>
                </a:solidFill>
                <a:latin typeface="Segoe UI" pitchFamily="34" charset="0"/>
                <a:cs typeface="Segoe UI" pitchFamily="34" charset="0"/>
              </a:rPr>
              <a:t> </a:t>
            </a:r>
            <a:r>
              <a:rPr lang="en-US" sz="2200" smtClean="0">
                <a:solidFill>
                  <a:schemeClr val="tx2"/>
                </a:solidFill>
                <a:latin typeface="Segoe UI" pitchFamily="34" charset="0"/>
                <a:cs typeface="Segoe UI" pitchFamily="34" charset="0"/>
              </a:rPr>
              <a:t>+ </a:t>
            </a:r>
            <a:r>
              <a:rPr lang="en-US" sz="2200">
                <a:solidFill>
                  <a:schemeClr val="tx2"/>
                </a:solidFill>
                <a:latin typeface="Segoe UI" pitchFamily="34" charset="0"/>
                <a:cs typeface="Segoe UI" pitchFamily="34" charset="0"/>
              </a:rPr>
              <a:t>Tương tự, giá cả cũng có thể bị thay đổi do sự thay đổi giá </a:t>
            </a:r>
            <a:r>
              <a:rPr lang="en-US" sz="2200">
                <a:solidFill>
                  <a:schemeClr val="tx2"/>
                </a:solidFill>
                <a:latin typeface="Segoe UI" pitchFamily="34" charset="0"/>
                <a:cs typeface="Segoe UI" pitchFamily="34" charset="0"/>
              </a:rPr>
              <a:t>của </a:t>
            </a:r>
            <a:r>
              <a:rPr lang="en-US" sz="2200" smtClean="0">
                <a:solidFill>
                  <a:schemeClr val="tx2"/>
                </a:solidFill>
                <a:latin typeface="Segoe UI" pitchFamily="34" charset="0"/>
                <a:cs typeface="Segoe UI" pitchFamily="34" charset="0"/>
              </a:rPr>
              <a:t> thị </a:t>
            </a:r>
            <a:r>
              <a:rPr lang="en-US" sz="2200">
                <a:solidFill>
                  <a:schemeClr val="tx2"/>
                </a:solidFill>
                <a:latin typeface="Segoe UI" pitchFamily="34" charset="0"/>
                <a:cs typeface="Segoe UI" pitchFamily="34" charset="0"/>
              </a:rPr>
              <a:t>trường vật liệu nên ta cũng cần trường số thứ tự thay đổi, </a:t>
            </a:r>
            <a:r>
              <a:rPr lang="en-US" sz="2200">
                <a:solidFill>
                  <a:schemeClr val="tx2"/>
                </a:solidFill>
                <a:latin typeface="Segoe UI" pitchFamily="34" charset="0"/>
                <a:cs typeface="Segoe UI" pitchFamily="34" charset="0"/>
              </a:rPr>
              <a:t>ngày </a:t>
            </a:r>
            <a:r>
              <a:rPr lang="en-US" sz="2200" smtClean="0">
                <a:solidFill>
                  <a:schemeClr val="tx2"/>
                </a:solidFill>
                <a:latin typeface="Segoe UI" pitchFamily="34" charset="0"/>
                <a:cs typeface="Segoe UI" pitchFamily="34" charset="0"/>
              </a:rPr>
              <a:t> bắt </a:t>
            </a:r>
            <a:r>
              <a:rPr lang="en-US" sz="2200">
                <a:solidFill>
                  <a:schemeClr val="tx2"/>
                </a:solidFill>
                <a:latin typeface="Segoe UI" pitchFamily="34" charset="0"/>
                <a:cs typeface="Segoe UI" pitchFamily="34" charset="0"/>
              </a:rPr>
              <a:t>đâu và ngày kết thúc để xác định lịch sử thay đổi giá của </a:t>
            </a:r>
            <a:r>
              <a:rPr lang="en-US" sz="2200">
                <a:solidFill>
                  <a:schemeClr val="tx2"/>
                </a:solidFill>
                <a:latin typeface="Segoe UI" pitchFamily="34" charset="0"/>
                <a:cs typeface="Segoe UI" pitchFamily="34" charset="0"/>
              </a:rPr>
              <a:t>vật </a:t>
            </a:r>
            <a:r>
              <a:rPr lang="en-US" sz="2200" smtClean="0">
                <a:solidFill>
                  <a:schemeClr val="tx2"/>
                </a:solidFill>
                <a:latin typeface="Segoe UI" pitchFamily="34" charset="0"/>
                <a:cs typeface="Segoe UI" pitchFamily="34" charset="0"/>
              </a:rPr>
              <a:t> liệu </a:t>
            </a:r>
            <a:r>
              <a:rPr lang="en-US" sz="2200">
                <a:solidFill>
                  <a:schemeClr val="tx2"/>
                </a:solidFill>
                <a:latin typeface="Segoe UI" pitchFamily="34" charset="0"/>
                <a:cs typeface="Segoe UI" pitchFamily="34" charset="0"/>
              </a:rPr>
              <a:t>đó</a:t>
            </a:r>
            <a:r>
              <a:rPr lang="en-US" sz="2200">
                <a:solidFill>
                  <a:schemeClr val="tx2"/>
                </a:solidFill>
                <a:latin typeface="Segoe UI" pitchFamily="34" charset="0"/>
                <a:cs typeface="Segoe UI" pitchFamily="34" charset="0"/>
              </a:rPr>
              <a:t>.</a:t>
            </a:r>
            <a:endParaRPr lang="en-US" sz="2200">
              <a:solidFill>
                <a:schemeClr val="tx2"/>
              </a:solidFill>
              <a:latin typeface="Segoe UI" pitchFamily="34" charset="0"/>
              <a:cs typeface="Segoe UI" pitchFamily="34" charset="0"/>
            </a:endParaRPr>
          </a:p>
        </p:txBody>
      </p:sp>
    </p:spTree>
    <p:extLst>
      <p:ext uri="{BB962C8B-B14F-4D97-AF65-F5344CB8AC3E}">
        <p14:creationId xmlns:p14="http://schemas.microsoft.com/office/powerpoint/2010/main" val="347713033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204</TotalTime>
  <Words>1017</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Apothecary</vt:lpstr>
      <vt:lpstr>Tên project</vt:lpstr>
      <vt:lpstr>Danh sách nhóm</vt:lpstr>
      <vt:lpstr>Phát biểu bài toán</vt:lpstr>
      <vt:lpstr>PowerPoint Presentation</vt:lpstr>
      <vt:lpstr>Phân tích bài toán</vt:lpstr>
      <vt:lpstr>PowerPoint Presentation</vt:lpstr>
      <vt:lpstr>Lược đồ ERD cuối cùng</vt:lpstr>
      <vt:lpstr>Bảng khóa và thuộc tính cuối cùng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Nộp project v1</dc:title>
  <dc:creator>HOME</dc:creator>
  <cp:lastModifiedBy>ADMIN</cp:lastModifiedBy>
  <cp:revision>23</cp:revision>
  <dcterms:created xsi:type="dcterms:W3CDTF">2021-04-05T04:20:16Z</dcterms:created>
  <dcterms:modified xsi:type="dcterms:W3CDTF">2021-04-13T17:03:05Z</dcterms:modified>
</cp:coreProperties>
</file>