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366" r:id="rId2"/>
    <p:sldId id="322" r:id="rId3"/>
    <p:sldId id="321" r:id="rId4"/>
    <p:sldId id="323" r:id="rId5"/>
    <p:sldId id="324" r:id="rId6"/>
    <p:sldId id="325" r:id="rId7"/>
    <p:sldId id="326" r:id="rId8"/>
    <p:sldId id="368" r:id="rId9"/>
    <p:sldId id="269" r:id="rId10"/>
    <p:sldId id="328" r:id="rId11"/>
    <p:sldId id="329" r:id="rId12"/>
    <p:sldId id="330" r:id="rId13"/>
    <p:sldId id="273" r:id="rId14"/>
    <p:sldId id="331" r:id="rId15"/>
    <p:sldId id="332" r:id="rId16"/>
    <p:sldId id="333" r:id="rId17"/>
    <p:sldId id="277" r:id="rId18"/>
    <p:sldId id="334" r:id="rId19"/>
    <p:sldId id="335" r:id="rId20"/>
    <p:sldId id="336" r:id="rId21"/>
    <p:sldId id="337" r:id="rId22"/>
    <p:sldId id="338" r:id="rId23"/>
    <p:sldId id="339" r:id="rId24"/>
    <p:sldId id="340" r:id="rId25"/>
    <p:sldId id="341" r:id="rId26"/>
    <p:sldId id="342" r:id="rId27"/>
    <p:sldId id="287" r:id="rId28"/>
    <p:sldId id="343" r:id="rId29"/>
    <p:sldId id="344" r:id="rId30"/>
    <p:sldId id="345" r:id="rId31"/>
    <p:sldId id="346" r:id="rId32"/>
    <p:sldId id="347" r:id="rId33"/>
    <p:sldId id="348" r:id="rId34"/>
    <p:sldId id="349" r:id="rId35"/>
    <p:sldId id="350" r:id="rId36"/>
    <p:sldId id="351" r:id="rId37"/>
    <p:sldId id="352" r:id="rId38"/>
    <p:sldId id="353" r:id="rId39"/>
    <p:sldId id="298" r:id="rId40"/>
    <p:sldId id="354" r:id="rId41"/>
    <p:sldId id="300" r:id="rId42"/>
    <p:sldId id="355" r:id="rId43"/>
    <p:sldId id="370" r:id="rId44"/>
    <p:sldId id="357" r:id="rId45"/>
    <p:sldId id="306" r:id="rId46"/>
    <p:sldId id="358" r:id="rId47"/>
    <p:sldId id="359" r:id="rId48"/>
    <p:sldId id="360" r:id="rId49"/>
    <p:sldId id="361" r:id="rId50"/>
    <p:sldId id="311" r:id="rId51"/>
    <p:sldId id="312" r:id="rId52"/>
    <p:sldId id="313" r:id="rId53"/>
    <p:sldId id="364" r:id="rId54"/>
    <p:sldId id="315" r:id="rId55"/>
    <p:sldId id="316" r:id="rId56"/>
    <p:sldId id="362" r:id="rId57"/>
    <p:sldId id="318" r:id="rId58"/>
    <p:sldId id="363"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072" userDrawn="1">
          <p15:clr>
            <a:srgbClr val="A4A3A4"/>
          </p15:clr>
        </p15:guide>
        <p15:guide id="2" pos="5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707" autoAdjust="0"/>
  </p:normalViewPr>
  <p:slideViewPr>
    <p:cSldViewPr showGuides="1">
      <p:cViewPr varScale="1">
        <p:scale>
          <a:sx n="116" d="100"/>
          <a:sy n="116" d="100"/>
        </p:scale>
        <p:origin x="672" y="108"/>
      </p:cViewPr>
      <p:guideLst>
        <p:guide orient="horz" pos="3072"/>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150"/>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FE10855-C92F-4292-9A63-C8F9DDDC3602}" type="datetimeFigureOut">
              <a:rPr lang="en-US"/>
              <a:pPr>
                <a:defRPr/>
              </a:pPr>
              <a:t>8/19/2021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BE30229-AB34-4CE7-A0FD-79E8B5748A3B}" type="slidenum">
              <a:rPr lang="en-US" altLang="en-US"/>
              <a:pPr/>
              <a:t>‹#›</a:t>
            </a:fld>
            <a:endParaRPr lang="en-US" altLang="en-US" dirty="0"/>
          </a:p>
        </p:txBody>
      </p:sp>
    </p:spTree>
    <p:extLst>
      <p:ext uri="{BB962C8B-B14F-4D97-AF65-F5344CB8AC3E}">
        <p14:creationId xmlns:p14="http://schemas.microsoft.com/office/powerpoint/2010/main" val="326746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CBD88BFC-778E-4AE3-A070-665B4016658F}" type="datetimeFigureOut">
              <a:rPr lang="en-US"/>
              <a:pPr>
                <a:defRPr/>
              </a:pPr>
              <a:t>8/19/2021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CF3F2C1-342D-4938-8D12-DF290C0F20B4}" type="slidenum">
              <a:rPr lang="en-US" altLang="en-US"/>
              <a:pPr/>
              <a:t>‹#›</a:t>
            </a:fld>
            <a:endParaRPr lang="en-US" altLang="en-US" dirty="0"/>
          </a:p>
        </p:txBody>
      </p:sp>
    </p:spTree>
    <p:extLst>
      <p:ext uri="{BB962C8B-B14F-4D97-AF65-F5344CB8AC3E}">
        <p14:creationId xmlns:p14="http://schemas.microsoft.com/office/powerpoint/2010/main" val="2846772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F3F2C1-342D-4938-8D12-DF290C0F20B4}" type="slidenum">
              <a:rPr lang="en-US" altLang="en-US" smtClean="0"/>
              <a:pPr/>
              <a:t>53</a:t>
            </a:fld>
            <a:endParaRPr lang="en-US" altLang="en-US" dirty="0"/>
          </a:p>
        </p:txBody>
      </p:sp>
    </p:spTree>
    <p:extLst>
      <p:ext uri="{BB962C8B-B14F-4D97-AF65-F5344CB8AC3E}">
        <p14:creationId xmlns:p14="http://schemas.microsoft.com/office/powerpoint/2010/main" val="364182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4" name="Slide Number Placeholder 4"/>
          <p:cNvSpPr>
            <a:spLocks noGrp="1" noChangeArrowheads="1"/>
          </p:cNvSpPr>
          <p:nvPr>
            <p:ph type="sldNum" sz="quarter" idx="10"/>
          </p:nvPr>
        </p:nvSpPr>
        <p:spPr>
          <a:xfrm>
            <a:off x="6934200" y="6245225"/>
            <a:ext cx="1752600" cy="476250"/>
          </a:xfrm>
        </p:spPr>
        <p:txBody>
          <a:bodyPr/>
          <a:lstStyle>
            <a:lvl1pPr>
              <a:defRPr/>
            </a:lvl1pPr>
          </a:lstStyle>
          <a:p>
            <a:fld id="{8B6D8328-586E-4193-A000-6D85C08B45AC}" type="slidenum">
              <a:rPr lang="en-US" altLang="en-US"/>
              <a:pPr/>
              <a:t>‹#›</a:t>
            </a:fld>
            <a:endParaRPr lang="en-US" altLang="en-US" dirty="0"/>
          </a:p>
        </p:txBody>
      </p:sp>
    </p:spTree>
    <p:extLst>
      <p:ext uri="{BB962C8B-B14F-4D97-AF65-F5344CB8AC3E}">
        <p14:creationId xmlns:p14="http://schemas.microsoft.com/office/powerpoint/2010/main" val="366080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42B4B66-06DD-4A46-B20A-C5C9E82A72F5}" type="slidenum">
              <a:rPr lang="en-US" altLang="en-US"/>
              <a:pPr/>
              <a:t>‹#›</a:t>
            </a:fld>
            <a:endParaRPr lang="en-US" altLang="en-US" dirty="0"/>
          </a:p>
        </p:txBody>
      </p:sp>
    </p:spTree>
    <p:extLst>
      <p:ext uri="{BB962C8B-B14F-4D97-AF65-F5344CB8AC3E}">
        <p14:creationId xmlns:p14="http://schemas.microsoft.com/office/powerpoint/2010/main" val="222462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B08C945-A5F8-4309-8123-9848940320EF}" type="slidenum">
              <a:rPr lang="en-US" altLang="en-US"/>
              <a:pPr/>
              <a:t>‹#›</a:t>
            </a:fld>
            <a:endParaRPr lang="en-US" altLang="en-US" dirty="0"/>
          </a:p>
        </p:txBody>
      </p:sp>
    </p:spTree>
    <p:extLst>
      <p:ext uri="{BB962C8B-B14F-4D97-AF65-F5344CB8AC3E}">
        <p14:creationId xmlns:p14="http://schemas.microsoft.com/office/powerpoint/2010/main" val="437814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AEA124-879E-4922-99B8-11043F450338}" type="slidenum">
              <a:rPr lang="en-US" altLang="en-US"/>
              <a:pPr/>
              <a:t>‹#›</a:t>
            </a:fld>
            <a:endParaRPr lang="en-US" altLang="en-US" dirty="0"/>
          </a:p>
        </p:txBody>
      </p:sp>
    </p:spTree>
    <p:extLst>
      <p:ext uri="{BB962C8B-B14F-4D97-AF65-F5344CB8AC3E}">
        <p14:creationId xmlns:p14="http://schemas.microsoft.com/office/powerpoint/2010/main" val="415068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2192DE6C-3FE2-425E-8292-98D358EAD6A7}" type="slidenum">
              <a:rPr lang="en-US" altLang="en-US"/>
              <a:pPr/>
              <a:t>‹#›</a:t>
            </a:fld>
            <a:endParaRPr lang="en-US" altLang="en-US" dirty="0"/>
          </a:p>
        </p:txBody>
      </p:sp>
    </p:spTree>
    <p:extLst>
      <p:ext uri="{BB962C8B-B14F-4D97-AF65-F5344CB8AC3E}">
        <p14:creationId xmlns:p14="http://schemas.microsoft.com/office/powerpoint/2010/main" val="377671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4EA433E-24D2-41B8-93B3-6268AE474905}" type="slidenum">
              <a:rPr lang="en-US" altLang="en-US"/>
              <a:pPr/>
              <a:t>‹#›</a:t>
            </a:fld>
            <a:endParaRPr lang="en-US" altLang="en-US" dirty="0"/>
          </a:p>
        </p:txBody>
      </p:sp>
    </p:spTree>
    <p:extLst>
      <p:ext uri="{BB962C8B-B14F-4D97-AF65-F5344CB8AC3E}">
        <p14:creationId xmlns:p14="http://schemas.microsoft.com/office/powerpoint/2010/main" val="373493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4EA433E-24D2-41B8-93B3-6268AE474905}" type="slidenum">
              <a:rPr lang="en-US" altLang="en-US"/>
              <a:pPr/>
              <a:t>‹#›</a:t>
            </a:fld>
            <a:endParaRPr lang="en-US" altLang="en-US" dirty="0"/>
          </a:p>
        </p:txBody>
      </p:sp>
      <p:sp>
        <p:nvSpPr>
          <p:cNvPr id="6" name="Content Placeholder 5"/>
          <p:cNvSpPr>
            <a:spLocks noGrp="1"/>
          </p:cNvSpPr>
          <p:nvPr>
            <p:ph sz="quarter" idx="11"/>
          </p:nvPr>
        </p:nvSpPr>
        <p:spPr>
          <a:xfrm>
            <a:off x="533400" y="3657600"/>
            <a:ext cx="8153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2865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4EA433E-24D2-41B8-93B3-6268AE474905}" type="slidenum">
              <a:rPr lang="en-US" altLang="en-US"/>
              <a:pPr/>
              <a:t>‹#›</a:t>
            </a:fld>
            <a:endParaRPr lang="en-US" altLang="en-US" dirty="0"/>
          </a:p>
        </p:txBody>
      </p:sp>
      <p:sp>
        <p:nvSpPr>
          <p:cNvPr id="6" name="Content Placeholder 5"/>
          <p:cNvSpPr>
            <a:spLocks noGrp="1"/>
          </p:cNvSpPr>
          <p:nvPr>
            <p:ph sz="quarter" idx="11"/>
          </p:nvPr>
        </p:nvSpPr>
        <p:spPr>
          <a:xfrm>
            <a:off x="533400" y="3657600"/>
            <a:ext cx="8153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Content Placeholder 6"/>
          <p:cNvSpPr>
            <a:spLocks noGrp="1"/>
          </p:cNvSpPr>
          <p:nvPr>
            <p:ph sz="quarter" idx="12"/>
          </p:nvPr>
        </p:nvSpPr>
        <p:spPr>
          <a:xfrm>
            <a:off x="533400" y="5105400"/>
            <a:ext cx="81534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4300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0CDD04BA-ACC3-4EFA-AF30-7D969BE65EFF}" type="slidenum">
              <a:rPr lang="en-US" altLang="en-US"/>
              <a:pPr/>
              <a:t>‹#›</a:t>
            </a:fld>
            <a:endParaRPr lang="en-US" altLang="en-US" dirty="0"/>
          </a:p>
        </p:txBody>
      </p:sp>
    </p:spTree>
    <p:extLst>
      <p:ext uri="{BB962C8B-B14F-4D97-AF65-F5344CB8AC3E}">
        <p14:creationId xmlns:p14="http://schemas.microsoft.com/office/powerpoint/2010/main" val="67399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8FA3AD24-8C9C-4AF1-9A77-6FB00DFD87D7}" type="slidenum">
              <a:rPr lang="en-US" altLang="en-US"/>
              <a:pPr/>
              <a:t>‹#›</a:t>
            </a:fld>
            <a:endParaRPr lang="en-US" altLang="en-US" dirty="0"/>
          </a:p>
        </p:txBody>
      </p:sp>
    </p:spTree>
    <p:extLst>
      <p:ext uri="{BB962C8B-B14F-4D97-AF65-F5344CB8AC3E}">
        <p14:creationId xmlns:p14="http://schemas.microsoft.com/office/powerpoint/2010/main" val="35853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8BAEE9F0-7256-4F72-A249-EAB09EC02238}" type="slidenum">
              <a:rPr lang="en-US" altLang="en-US"/>
              <a:pPr/>
              <a:t>‹#›</a:t>
            </a:fld>
            <a:endParaRPr lang="en-US" altLang="en-US" dirty="0"/>
          </a:p>
        </p:txBody>
      </p:sp>
    </p:spTree>
    <p:extLst>
      <p:ext uri="{BB962C8B-B14F-4D97-AF65-F5344CB8AC3E}">
        <p14:creationId xmlns:p14="http://schemas.microsoft.com/office/powerpoint/2010/main" val="409661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B8A62C35-DCE2-4327-926B-8B3DB269CF5E}" type="slidenum">
              <a:rPr lang="en-US" altLang="en-US"/>
              <a:pPr/>
              <a:t>‹#›</a:t>
            </a:fld>
            <a:endParaRPr lang="en-US" altLang="en-US" dirty="0"/>
          </a:p>
        </p:txBody>
      </p:sp>
    </p:spTree>
    <p:extLst>
      <p:ext uri="{BB962C8B-B14F-4D97-AF65-F5344CB8AC3E}">
        <p14:creationId xmlns:p14="http://schemas.microsoft.com/office/powerpoint/2010/main" val="395882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04ABB2C3-114A-477C-9EC2-B93986F2E7BC}" type="slidenum">
              <a:rPr lang="en-US" altLang="en-US"/>
              <a:pPr/>
              <a:t>‹#›</a:t>
            </a:fld>
            <a:endParaRPr lang="en-US" altLang="en-US" dirty="0"/>
          </a:p>
        </p:txBody>
      </p:sp>
    </p:spTree>
    <p:extLst>
      <p:ext uri="{BB962C8B-B14F-4D97-AF65-F5344CB8AC3E}">
        <p14:creationId xmlns:p14="http://schemas.microsoft.com/office/powerpoint/2010/main" val="329505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4591D92-8D55-4011-975F-FF12F415626D}" type="slidenum">
              <a:rPr lang="en-US" altLang="en-US"/>
              <a:pPr/>
              <a:t>‹#›</a:t>
            </a:fld>
            <a:endParaRPr lang="en-US" altLang="en-US" dirty="0"/>
          </a:p>
        </p:txBody>
      </p:sp>
      <p:sp>
        <p:nvSpPr>
          <p:cNvPr id="1029" name="Text Box 14"/>
          <p:cNvSpPr txBox="1">
            <a:spLocks noChangeArrowheads="1"/>
          </p:cNvSpPr>
          <p:nvPr userDrawn="1"/>
        </p:nvSpPr>
        <p:spPr bwMode="auto">
          <a:xfrm>
            <a:off x="1192213" y="6407150"/>
            <a:ext cx="6781800" cy="2762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a:latin typeface="Times New Roman" pitchFamily="18" charset="0"/>
              </a:rPr>
              <a:t>Copyright © 2021, 2018, 2015, 2012, 2009 Pearson Education, Inc. All rights reserved.</a:t>
            </a:r>
          </a:p>
        </p:txBody>
      </p:sp>
      <p:pic>
        <p:nvPicPr>
          <p:cNvPr id="2" name="Picture 6"/>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2400" y="6394450"/>
            <a:ext cx="9985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3" r:id="rId1"/>
    <p:sldLayoutId id="2147483853" r:id="rId2"/>
    <p:sldLayoutId id="2147483864" r:id="rId3"/>
    <p:sldLayoutId id="2147483865"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Lst>
  <p:timing>
    <p:tnLst>
      <p:par>
        <p:cTn id="1" dur="indefinite" restart="never" nodeType="tmRoot"/>
      </p:par>
    </p:tnLst>
  </p:timing>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470025"/>
          </a:xfrm>
        </p:spPr>
        <p:txBody>
          <a:bodyPr/>
          <a:lstStyle/>
          <a:p>
            <a:pPr lvl="0" eaLnBrk="1" hangingPunct="1">
              <a:lnSpc>
                <a:spcPct val="140000"/>
              </a:lnSpc>
              <a:spcBef>
                <a:spcPct val="50000"/>
              </a:spcBef>
            </a:pPr>
            <a:r>
              <a:rPr lang="en-US" altLang="en-US" sz="4400" b="1" kern="1200" dirty="0">
                <a:solidFill>
                  <a:srgbClr val="037797"/>
                </a:solidFill>
                <a:latin typeface="Arial" panose="020B0604020202020204" pitchFamily="34" charset="0"/>
                <a:ea typeface="+mn-ea"/>
                <a:cs typeface="Arial" panose="020B0604020202020204" pitchFamily="34" charset="0"/>
              </a:rPr>
              <a:t>Chapter 14:</a:t>
            </a:r>
            <a:r>
              <a:rPr lang="en-US" altLang="en-US" sz="2800" b="1" kern="1200" dirty="0">
                <a:solidFill>
                  <a:srgbClr val="000000"/>
                </a:solidFill>
                <a:latin typeface="Arial" panose="020B0604020202020204" pitchFamily="34" charset="0"/>
                <a:ea typeface="+mn-ea"/>
                <a:cs typeface="Arial" panose="020B0604020202020204" pitchFamily="34" charset="0"/>
              </a:rPr>
              <a:t/>
            </a:r>
            <a:br>
              <a:rPr lang="en-US" altLang="en-US" sz="2800" b="1" kern="1200" dirty="0">
                <a:solidFill>
                  <a:srgbClr val="000000"/>
                </a:solidFill>
                <a:latin typeface="Arial" panose="020B0604020202020204" pitchFamily="34" charset="0"/>
                <a:ea typeface="+mn-ea"/>
                <a:cs typeface="Arial" panose="020B0604020202020204" pitchFamily="34" charset="0"/>
              </a:rPr>
            </a:br>
            <a:r>
              <a:rPr lang="en-US" altLang="en-US" sz="2800" b="1" kern="1200" dirty="0">
                <a:solidFill>
                  <a:srgbClr val="000000"/>
                </a:solidFill>
                <a:latin typeface="Arial" panose="020B0604020202020204" pitchFamily="34" charset="0"/>
                <a:ea typeface="+mn-ea"/>
                <a:cs typeface="Arial" panose="020B0604020202020204" pitchFamily="34" charset="0"/>
              </a:rPr>
              <a:t>More About </a:t>
            </a:r>
            <a:r>
              <a:rPr lang="en-US" altLang="en-US" sz="2800" b="1" kern="1200" dirty="0" smtClean="0">
                <a:solidFill>
                  <a:srgbClr val="000000"/>
                </a:solidFill>
                <a:latin typeface="Arial" panose="020B0604020202020204" pitchFamily="34" charset="0"/>
                <a:ea typeface="+mn-ea"/>
                <a:cs typeface="Arial" panose="020B0604020202020204" pitchFamily="34" charset="0"/>
              </a:rPr>
              <a:t>Classes</a:t>
            </a:r>
            <a:endParaRPr lang="en-IN" dirty="0"/>
          </a:p>
        </p:txBody>
      </p:sp>
    </p:spTree>
    <p:extLst>
      <p:ext uri="{BB962C8B-B14F-4D97-AF65-F5344CB8AC3E}">
        <p14:creationId xmlns:p14="http://schemas.microsoft.com/office/powerpoint/2010/main" val="137118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Friends of Classes</a:t>
            </a:r>
            <a:endParaRPr lang="en-IN" dirty="0">
              <a:solidFill>
                <a:srgbClr val="037797"/>
              </a:solidFill>
            </a:endParaRPr>
          </a:p>
        </p:txBody>
      </p:sp>
      <p:sp>
        <p:nvSpPr>
          <p:cNvPr id="3" name="Content Placeholder 2"/>
          <p:cNvSpPr>
            <a:spLocks noGrp="1"/>
          </p:cNvSpPr>
          <p:nvPr>
            <p:ph idx="1"/>
          </p:nvPr>
        </p:nvSpPr>
        <p:spPr>
          <a:xfrm>
            <a:off x="457200" y="1804086"/>
            <a:ext cx="8229600" cy="3124200"/>
          </a:xfrm>
        </p:spPr>
        <p:txBody>
          <a:bodyPr/>
          <a:lstStyle/>
          <a:p>
            <a:pPr lvl="0">
              <a:lnSpc>
                <a:spcPct val="90000"/>
              </a:lnSpc>
              <a:buFontTx/>
              <a:buChar char="•"/>
            </a:pPr>
            <a:r>
              <a:rPr lang="en-US" altLang="en-US" sz="2800" u="sng" dirty="0">
                <a:solidFill>
                  <a:srgbClr val="000000"/>
                </a:solidFill>
              </a:rPr>
              <a:t>Friend</a:t>
            </a:r>
            <a:r>
              <a:rPr lang="en-US" altLang="en-US" sz="2800" dirty="0">
                <a:solidFill>
                  <a:srgbClr val="000000"/>
                </a:solidFill>
              </a:rPr>
              <a:t>: a function or class that is not a member of a class, but has access to private members of the class</a:t>
            </a:r>
          </a:p>
          <a:p>
            <a:pPr lvl="0">
              <a:lnSpc>
                <a:spcPct val="90000"/>
              </a:lnSpc>
              <a:buFontTx/>
              <a:buChar char="•"/>
            </a:pPr>
            <a:r>
              <a:rPr lang="en-US" altLang="en-US" sz="2800" dirty="0">
                <a:solidFill>
                  <a:srgbClr val="000000"/>
                </a:solidFill>
              </a:rPr>
              <a:t>A friend function can be a stand-alone function or a member function of another class</a:t>
            </a:r>
          </a:p>
          <a:p>
            <a:pPr lvl="0">
              <a:lnSpc>
                <a:spcPct val="90000"/>
              </a:lnSpc>
              <a:buFontTx/>
              <a:buChar char="•"/>
            </a:pPr>
            <a:r>
              <a:rPr lang="en-US" altLang="en-US" sz="2800" dirty="0">
                <a:solidFill>
                  <a:srgbClr val="000000"/>
                </a:solidFill>
              </a:rPr>
              <a:t>It is declared a friend of a class with </a:t>
            </a:r>
            <a:r>
              <a:rPr lang="en-US" altLang="en-US" sz="2800" dirty="0">
                <a:solidFill>
                  <a:srgbClr val="000000"/>
                </a:solidFill>
                <a:latin typeface="Courier New" panose="02070309020205020404" pitchFamily="49" charset="0"/>
              </a:rPr>
              <a:t>friend</a:t>
            </a:r>
            <a:r>
              <a:rPr lang="en-US" altLang="en-US" sz="2800" dirty="0">
                <a:solidFill>
                  <a:srgbClr val="000000"/>
                </a:solidFill>
              </a:rPr>
              <a:t> keyword in the function </a:t>
            </a:r>
            <a:r>
              <a:rPr lang="en-US" altLang="en-US" sz="2800" dirty="0" smtClean="0">
                <a:solidFill>
                  <a:srgbClr val="000000"/>
                </a:solidFill>
              </a:rPr>
              <a:t>prototype</a:t>
            </a:r>
            <a:endParaRPr lang="en-US" altLang="en-US" sz="2800" dirty="0">
              <a:solidFill>
                <a:srgbClr val="000000"/>
              </a:solidFill>
            </a:endParaRPr>
          </a:p>
        </p:txBody>
      </p:sp>
    </p:spTree>
    <p:extLst>
      <p:ext uri="{BB962C8B-B14F-4D97-AF65-F5344CB8AC3E}">
        <p14:creationId xmlns:p14="http://schemas.microsoft.com/office/powerpoint/2010/main" val="174562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03238"/>
            <a:ext cx="8229600" cy="487362"/>
          </a:xfrm>
        </p:spPr>
        <p:txBody>
          <a:bodyPr/>
          <a:lstStyle/>
          <a:p>
            <a:r>
              <a:rPr lang="en-US" altLang="en-US" dirty="0" smtClean="0">
                <a:solidFill>
                  <a:srgbClr val="037797"/>
                </a:solidFill>
                <a:latin typeface="Courier New" panose="02070309020205020404" pitchFamily="49" charset="0"/>
              </a:rPr>
              <a:t>friend</a:t>
            </a:r>
            <a:r>
              <a:rPr lang="en-US" altLang="en-US" dirty="0" smtClean="0">
                <a:solidFill>
                  <a:srgbClr val="037797"/>
                </a:solidFill>
              </a:rPr>
              <a:t> </a:t>
            </a:r>
            <a:r>
              <a:rPr lang="en-US" altLang="en-US" dirty="0">
                <a:solidFill>
                  <a:srgbClr val="037797"/>
                </a:solidFill>
              </a:rPr>
              <a:t>Function Declarations</a:t>
            </a:r>
            <a:endParaRPr lang="en-IN" dirty="0">
              <a:solidFill>
                <a:srgbClr val="037797"/>
              </a:solidFill>
            </a:endParaRPr>
          </a:p>
        </p:txBody>
      </p:sp>
      <p:sp>
        <p:nvSpPr>
          <p:cNvPr id="3" name="Content Placeholder 2"/>
          <p:cNvSpPr>
            <a:spLocks noGrp="1"/>
          </p:cNvSpPr>
          <p:nvPr>
            <p:ph idx="1"/>
          </p:nvPr>
        </p:nvSpPr>
        <p:spPr>
          <a:xfrm>
            <a:off x="300678" y="1746420"/>
            <a:ext cx="8742408" cy="4038600"/>
          </a:xfrm>
        </p:spPr>
        <p:txBody>
          <a:bodyPr/>
          <a:lstStyle/>
          <a:p>
            <a:pPr lvl="0">
              <a:lnSpc>
                <a:spcPct val="90000"/>
              </a:lnSpc>
              <a:buFontTx/>
              <a:buChar char="•"/>
            </a:pPr>
            <a:r>
              <a:rPr lang="en-US" altLang="en-US" dirty="0">
                <a:solidFill>
                  <a:srgbClr val="000000"/>
                </a:solidFill>
              </a:rPr>
              <a:t>Stand-alone function:</a:t>
            </a:r>
          </a:p>
          <a:p>
            <a:pPr lvl="1">
              <a:lnSpc>
                <a:spcPct val="90000"/>
              </a:lnSpc>
              <a:buNone/>
            </a:pPr>
            <a:r>
              <a:rPr lang="en-US" altLang="en-US" dirty="0">
                <a:solidFill>
                  <a:srgbClr val="000000"/>
                </a:solidFill>
                <a:latin typeface="Courier New" panose="02070309020205020404" pitchFamily="49" charset="0"/>
              </a:rPr>
              <a:t>friend void setAVal(intVal&amp;, int);</a:t>
            </a:r>
          </a:p>
          <a:p>
            <a:pPr lvl="1">
              <a:lnSpc>
                <a:spcPct val="90000"/>
              </a:lnSpc>
              <a:buNone/>
            </a:pPr>
            <a:r>
              <a:rPr lang="en-US" altLang="en-US" dirty="0">
                <a:solidFill>
                  <a:srgbClr val="000000"/>
                </a:solidFill>
                <a:latin typeface="Courier New" panose="02070309020205020404" pitchFamily="49" charset="0"/>
              </a:rPr>
              <a:t>// declares setAVal function to be</a:t>
            </a:r>
          </a:p>
          <a:p>
            <a:pPr lvl="1">
              <a:lnSpc>
                <a:spcPct val="90000"/>
              </a:lnSpc>
              <a:buNone/>
            </a:pPr>
            <a:r>
              <a:rPr lang="en-US" altLang="en-US" dirty="0">
                <a:solidFill>
                  <a:srgbClr val="000000"/>
                </a:solidFill>
                <a:latin typeface="Courier New" panose="02070309020205020404" pitchFamily="49" charset="0"/>
              </a:rPr>
              <a:t>// a friend of this class</a:t>
            </a:r>
          </a:p>
          <a:p>
            <a:pPr lvl="0">
              <a:lnSpc>
                <a:spcPct val="90000"/>
              </a:lnSpc>
              <a:buFontTx/>
              <a:buChar char="•"/>
            </a:pPr>
            <a:r>
              <a:rPr lang="en-US" altLang="en-US" dirty="0">
                <a:solidFill>
                  <a:srgbClr val="000000"/>
                </a:solidFill>
              </a:rPr>
              <a:t>Member function of another class:</a:t>
            </a:r>
          </a:p>
          <a:p>
            <a:pPr lvl="1">
              <a:lnSpc>
                <a:spcPct val="90000"/>
              </a:lnSpc>
              <a:buClr>
                <a:srgbClr val="000000"/>
              </a:buClr>
              <a:buNone/>
            </a:pPr>
            <a:r>
              <a:rPr lang="en-US" altLang="en-US" dirty="0">
                <a:solidFill>
                  <a:srgbClr val="000000"/>
                </a:solidFill>
                <a:latin typeface="Courier New" panose="02070309020205020404" pitchFamily="49" charset="0"/>
              </a:rPr>
              <a:t>friend void SomeClass::setNum(int num)</a:t>
            </a:r>
          </a:p>
          <a:p>
            <a:pPr lvl="1">
              <a:lnSpc>
                <a:spcPct val="90000"/>
              </a:lnSpc>
              <a:buClr>
                <a:srgbClr val="000000"/>
              </a:buClr>
              <a:buNone/>
            </a:pPr>
            <a:r>
              <a:rPr lang="en-US" altLang="en-US" dirty="0">
                <a:solidFill>
                  <a:srgbClr val="000000"/>
                </a:solidFill>
                <a:latin typeface="Courier New" panose="02070309020205020404" pitchFamily="49" charset="0"/>
              </a:rPr>
              <a:t>// setNum function from </a:t>
            </a:r>
            <a:r>
              <a:rPr lang="en-US" altLang="en-US" dirty="0" smtClean="0">
                <a:solidFill>
                  <a:srgbClr val="000000"/>
                </a:solidFill>
                <a:latin typeface="Courier New" panose="02070309020205020404" pitchFamily="49" charset="0"/>
              </a:rPr>
              <a:t>SomeClass</a:t>
            </a:r>
            <a:endParaRPr lang="en-US" altLang="en-US" dirty="0">
              <a:solidFill>
                <a:srgbClr val="000000"/>
              </a:solidFill>
              <a:latin typeface="Courier New" panose="02070309020205020404" pitchFamily="49" charset="0"/>
            </a:endParaRPr>
          </a:p>
          <a:p>
            <a:pPr lvl="1">
              <a:lnSpc>
                <a:spcPct val="90000"/>
              </a:lnSpc>
              <a:buClr>
                <a:srgbClr val="000000"/>
              </a:buClr>
              <a:buNone/>
            </a:pPr>
            <a:r>
              <a:rPr lang="en-US" altLang="en-US" dirty="0">
                <a:solidFill>
                  <a:srgbClr val="000000"/>
                </a:solidFill>
                <a:latin typeface="Courier New" panose="02070309020205020404" pitchFamily="49" charset="0"/>
              </a:rPr>
              <a:t>// class is a friend of this </a:t>
            </a:r>
            <a:r>
              <a:rPr lang="en-US" altLang="en-US" dirty="0" smtClean="0">
                <a:solidFill>
                  <a:srgbClr val="000000"/>
                </a:solidFill>
                <a:latin typeface="Courier New" panose="02070309020205020404" pitchFamily="49" charset="0"/>
              </a:rPr>
              <a:t>class</a:t>
            </a:r>
            <a:endParaRPr lang="en-US" alt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32959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9398"/>
            <a:ext cx="8229600" cy="715962"/>
          </a:xfrm>
        </p:spPr>
        <p:txBody>
          <a:bodyPr/>
          <a:lstStyle/>
          <a:p>
            <a:r>
              <a:rPr lang="en-US" altLang="en-US" dirty="0" smtClean="0">
                <a:solidFill>
                  <a:srgbClr val="037797"/>
                </a:solidFill>
                <a:latin typeface="Courier New" panose="02070309020205020404" pitchFamily="49" charset="0"/>
              </a:rPr>
              <a:t>friend</a:t>
            </a:r>
            <a:r>
              <a:rPr lang="en-US" altLang="en-US" dirty="0" smtClean="0">
                <a:solidFill>
                  <a:srgbClr val="037797"/>
                </a:solidFill>
              </a:rPr>
              <a:t> </a:t>
            </a:r>
            <a:r>
              <a:rPr lang="en-US" altLang="en-US" dirty="0">
                <a:solidFill>
                  <a:srgbClr val="037797"/>
                </a:solidFill>
              </a:rPr>
              <a:t>Class Declarations</a:t>
            </a:r>
            <a:endParaRPr lang="en-IN" dirty="0">
              <a:solidFill>
                <a:srgbClr val="037797"/>
              </a:solidFill>
            </a:endParaRPr>
          </a:p>
        </p:txBody>
      </p:sp>
      <p:sp>
        <p:nvSpPr>
          <p:cNvPr id="3" name="Content Placeholder 2"/>
          <p:cNvSpPr>
            <a:spLocks noGrp="1"/>
          </p:cNvSpPr>
          <p:nvPr>
            <p:ph idx="1"/>
          </p:nvPr>
        </p:nvSpPr>
        <p:spPr>
          <a:xfrm>
            <a:off x="304800" y="1679189"/>
            <a:ext cx="8229600" cy="4525963"/>
          </a:xfrm>
        </p:spPr>
        <p:txBody>
          <a:bodyPr/>
          <a:lstStyle/>
          <a:p>
            <a:pPr lvl="0">
              <a:lnSpc>
                <a:spcPct val="75000"/>
              </a:lnSpc>
              <a:buFontTx/>
              <a:buChar char="•"/>
            </a:pPr>
            <a:r>
              <a:rPr lang="en-US" altLang="en-US" sz="2400" dirty="0">
                <a:solidFill>
                  <a:srgbClr val="000000"/>
                </a:solidFill>
              </a:rPr>
              <a:t>Class as a friend of a </a:t>
            </a:r>
            <a:r>
              <a:rPr lang="en-US" altLang="en-US" sz="2400" dirty="0" smtClean="0">
                <a:solidFill>
                  <a:srgbClr val="000000"/>
                </a:solidFill>
              </a:rPr>
              <a:t>class:</a:t>
            </a:r>
          </a:p>
          <a:p>
            <a:pPr marL="460800" lvl="0" indent="0">
              <a:lnSpc>
                <a:spcPct val="75000"/>
              </a:lnSpc>
              <a:buNone/>
            </a:pPr>
            <a:r>
              <a:rPr lang="en-US" altLang="en-US" sz="2000" dirty="0" smtClean="0">
                <a:solidFill>
                  <a:srgbClr val="000000"/>
                </a:solidFill>
                <a:latin typeface="Courier New" panose="02070309020205020404" pitchFamily="49" charset="0"/>
              </a:rPr>
              <a:t>class FriendClass</a:t>
            </a:r>
          </a:p>
          <a:p>
            <a:pPr lvl="1">
              <a:lnSpc>
                <a:spcPct val="75000"/>
              </a:lnSpc>
              <a:buClr>
                <a:srgbClr val="3333CC"/>
              </a:buClr>
              <a:buNone/>
            </a:pPr>
            <a:r>
              <a:rPr lang="en-US" altLang="en-US" sz="2000" dirty="0" smtClean="0">
                <a:solidFill>
                  <a:srgbClr val="000000"/>
                </a:solidFill>
                <a:latin typeface="Courier New" panose="02070309020205020404" pitchFamily="49" charset="0"/>
              </a:rPr>
              <a:t>{</a:t>
            </a:r>
          </a:p>
          <a:p>
            <a:pPr marL="1029600" lvl="1">
              <a:lnSpc>
                <a:spcPct val="75000"/>
              </a:lnSpc>
              <a:buClr>
                <a:srgbClr val="3333CC"/>
              </a:buClr>
              <a:buNone/>
            </a:pPr>
            <a:r>
              <a:rPr lang="en-US" altLang="en-US" sz="2000" dirty="0" smtClean="0">
                <a:solidFill>
                  <a:srgbClr val="000000"/>
                </a:solidFill>
                <a:latin typeface="Courier New" panose="02070309020205020404" pitchFamily="49" charset="0"/>
              </a:rPr>
              <a:t>...</a:t>
            </a:r>
          </a:p>
          <a:p>
            <a:pPr lvl="1">
              <a:lnSpc>
                <a:spcPct val="75000"/>
              </a:lnSpc>
              <a:buClr>
                <a:srgbClr val="3333CC"/>
              </a:buClr>
              <a:buNone/>
            </a:pPr>
            <a:r>
              <a:rPr lang="en-US" altLang="en-US" sz="2000" dirty="0" smtClean="0">
                <a:solidFill>
                  <a:srgbClr val="000000"/>
                </a:solidFill>
                <a:latin typeface="Courier New" panose="02070309020205020404" pitchFamily="49" charset="0"/>
              </a:rPr>
              <a:t>};</a:t>
            </a:r>
          </a:p>
          <a:p>
            <a:pPr lvl="1">
              <a:lnSpc>
                <a:spcPct val="75000"/>
              </a:lnSpc>
              <a:buClr>
                <a:srgbClr val="3333CC"/>
              </a:buClr>
              <a:buNone/>
            </a:pPr>
            <a:r>
              <a:rPr lang="en-US" altLang="en-US" sz="2000" dirty="0" smtClean="0">
                <a:solidFill>
                  <a:srgbClr val="000000"/>
                </a:solidFill>
                <a:latin typeface="Courier New" panose="02070309020205020404" pitchFamily="49" charset="0"/>
              </a:rPr>
              <a:t>class NewClass</a:t>
            </a:r>
            <a:endParaRPr lang="en-US" altLang="en-US" sz="2000" dirty="0">
              <a:solidFill>
                <a:srgbClr val="000000"/>
              </a:solidFill>
              <a:latin typeface="Courier New" panose="02070309020205020404" pitchFamily="49" charset="0"/>
            </a:endParaRPr>
          </a:p>
          <a:p>
            <a:pPr lvl="1">
              <a:lnSpc>
                <a:spcPct val="75000"/>
              </a:lnSpc>
              <a:buClr>
                <a:srgbClr val="3333CC"/>
              </a:buClr>
              <a:buNone/>
            </a:pPr>
            <a:r>
              <a:rPr lang="en-US" altLang="en-US" sz="2000" dirty="0" smtClean="0">
                <a:solidFill>
                  <a:srgbClr val="000000"/>
                </a:solidFill>
                <a:latin typeface="Courier New" panose="02070309020205020404" pitchFamily="49" charset="0"/>
              </a:rPr>
              <a:t>{</a:t>
            </a:r>
          </a:p>
          <a:p>
            <a:pPr marL="1029600" lvl="1">
              <a:lnSpc>
                <a:spcPct val="75000"/>
              </a:lnSpc>
              <a:buClr>
                <a:srgbClr val="3333CC"/>
              </a:buClr>
              <a:buNone/>
            </a:pPr>
            <a:r>
              <a:rPr lang="en-US" altLang="en-US" sz="2000" dirty="0" smtClean="0">
                <a:solidFill>
                  <a:srgbClr val="000000"/>
                </a:solidFill>
                <a:latin typeface="Courier New" panose="02070309020205020404" pitchFamily="49" charset="0"/>
              </a:rPr>
              <a:t>public:</a:t>
            </a:r>
          </a:p>
          <a:p>
            <a:pPr marL="1332000" lvl="1">
              <a:lnSpc>
                <a:spcPct val="75000"/>
              </a:lnSpc>
              <a:buClr>
                <a:srgbClr val="3333CC"/>
              </a:buClr>
              <a:buNone/>
            </a:pPr>
            <a:r>
              <a:rPr lang="en-US" altLang="en-US" sz="2000" dirty="0" smtClean="0">
                <a:solidFill>
                  <a:srgbClr val="000000"/>
                </a:solidFill>
                <a:latin typeface="Courier New" panose="02070309020205020404" pitchFamily="49" charset="0"/>
              </a:rPr>
              <a:t>friend </a:t>
            </a:r>
            <a:r>
              <a:rPr lang="en-US" altLang="en-US" sz="2000" dirty="0">
                <a:solidFill>
                  <a:srgbClr val="000000"/>
                </a:solidFill>
                <a:latin typeface="Courier New" panose="02070309020205020404" pitchFamily="49" charset="0"/>
              </a:rPr>
              <a:t>class FriendClass; // </a:t>
            </a:r>
            <a:r>
              <a:rPr lang="en-US" altLang="en-US" sz="2000" dirty="0" smtClean="0">
                <a:solidFill>
                  <a:srgbClr val="000000"/>
                </a:solidFill>
                <a:latin typeface="Courier New" panose="02070309020205020404" pitchFamily="49" charset="0"/>
              </a:rPr>
              <a:t>declares</a:t>
            </a:r>
          </a:p>
          <a:p>
            <a:pPr marL="1029600" lvl="1">
              <a:lnSpc>
                <a:spcPct val="75000"/>
              </a:lnSpc>
              <a:buClr>
                <a:srgbClr val="3333CC"/>
              </a:buClr>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entire class FriendClass as a </a:t>
            </a:r>
            <a:r>
              <a:rPr lang="en-US" altLang="en-US" sz="2000" dirty="0" smtClean="0">
                <a:solidFill>
                  <a:srgbClr val="000000"/>
                </a:solidFill>
                <a:latin typeface="Courier New" panose="02070309020205020404" pitchFamily="49" charset="0"/>
              </a:rPr>
              <a:t>friend</a:t>
            </a:r>
          </a:p>
          <a:p>
            <a:pPr marL="1029600" lvl="1">
              <a:lnSpc>
                <a:spcPct val="75000"/>
              </a:lnSpc>
              <a:buClr>
                <a:srgbClr val="3333CC"/>
              </a:buClr>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of this class</a:t>
            </a:r>
          </a:p>
          <a:p>
            <a:pPr marL="1029600" lvl="1">
              <a:lnSpc>
                <a:spcPct val="75000"/>
              </a:lnSpc>
              <a:buClr>
                <a:srgbClr val="3333CC"/>
              </a:buClr>
              <a:buNone/>
            </a:pPr>
            <a:r>
              <a:rPr lang="en-US" altLang="en-US" sz="2000" dirty="0" smtClean="0">
                <a:solidFill>
                  <a:srgbClr val="000000"/>
                </a:solidFill>
              </a:rPr>
              <a:t>…</a:t>
            </a:r>
            <a:endParaRPr lang="en-US" altLang="en-US" sz="2000" dirty="0">
              <a:solidFill>
                <a:srgbClr val="000000"/>
              </a:solidFill>
            </a:endParaRPr>
          </a:p>
          <a:p>
            <a:pPr lvl="1">
              <a:lnSpc>
                <a:spcPct val="75000"/>
              </a:lnSpc>
              <a:buClr>
                <a:srgbClr val="3333CC"/>
              </a:buClr>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33823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ctrTitle"/>
          </p:nvPr>
        </p:nvSpPr>
        <p:spPr/>
        <p:txBody>
          <a:bodyPr/>
          <a:lstStyle/>
          <a:p>
            <a:r>
              <a:rPr lang="en-US" altLang="en-US" dirty="0" smtClean="0">
                <a:solidFill>
                  <a:srgbClr val="037797"/>
                </a:solidFill>
              </a:rPr>
              <a:t>14.3</a:t>
            </a:r>
          </a:p>
        </p:txBody>
      </p:sp>
      <p:sp>
        <p:nvSpPr>
          <p:cNvPr id="23555" name="Subtitle 2"/>
          <p:cNvSpPr>
            <a:spLocks noGrp="1" noChangeArrowheads="1"/>
          </p:cNvSpPr>
          <p:nvPr>
            <p:ph type="subTitle" idx="1"/>
          </p:nvPr>
        </p:nvSpPr>
        <p:spPr>
          <a:xfrm>
            <a:off x="1371600" y="4267200"/>
            <a:ext cx="6400800" cy="685800"/>
          </a:xfrm>
        </p:spPr>
        <p:txBody>
          <a:bodyPr/>
          <a:lstStyle/>
          <a:p>
            <a:r>
              <a:rPr lang="en-US" altLang="en-US" dirty="0" smtClean="0"/>
              <a:t>Memberwise Assignment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Memberwise Assignment</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sz="2800" dirty="0">
                <a:solidFill>
                  <a:srgbClr val="000000"/>
                </a:solidFill>
              </a:rPr>
              <a:t>Can use </a:t>
            </a:r>
            <a:r>
              <a:rPr lang="en-US" altLang="en-US" sz="2800" dirty="0">
                <a:solidFill>
                  <a:srgbClr val="000000"/>
                </a:solidFill>
                <a:latin typeface="Courier New" panose="02070309020205020404" pitchFamily="49" charset="0"/>
              </a:rPr>
              <a:t>=</a:t>
            </a:r>
            <a:r>
              <a:rPr lang="en-US" altLang="en-US" sz="2800" dirty="0">
                <a:solidFill>
                  <a:srgbClr val="000000"/>
                </a:solidFill>
              </a:rPr>
              <a:t> to assign one object to another, or to initialize an object with an object’s data</a:t>
            </a:r>
          </a:p>
          <a:p>
            <a:pPr lvl="0">
              <a:buFontTx/>
              <a:buChar char="•"/>
            </a:pPr>
            <a:r>
              <a:rPr lang="en-US" altLang="en-US" sz="2800" dirty="0">
                <a:solidFill>
                  <a:srgbClr val="000000"/>
                </a:solidFill>
              </a:rPr>
              <a:t>Copies member to member</a:t>
            </a:r>
            <a:r>
              <a:rPr lang="en-US" altLang="en-US" sz="2800" dirty="0" smtClean="0">
                <a:solidFill>
                  <a:srgbClr val="000000"/>
                </a:solidFill>
              </a:rPr>
              <a:t>. </a:t>
            </a:r>
            <a:r>
              <a:rPr lang="en-US" altLang="en-US" sz="2800" i="1" dirty="0" smtClean="0">
                <a:solidFill>
                  <a:srgbClr val="000000"/>
                </a:solidFill>
              </a:rPr>
              <a:t>e.g.</a:t>
            </a:r>
            <a:r>
              <a:rPr lang="en-US" altLang="en-US" sz="2800" dirty="0" smtClean="0">
                <a:solidFill>
                  <a:srgbClr val="000000"/>
                </a:solidFill>
              </a:rPr>
              <a:t>,</a:t>
            </a:r>
          </a:p>
          <a:p>
            <a:pPr marL="720000" lvl="0" indent="0">
              <a:buNone/>
            </a:pPr>
            <a:r>
              <a:rPr lang="en-US" altLang="en-US" sz="2400" dirty="0" smtClean="0">
                <a:solidFill>
                  <a:srgbClr val="000000"/>
                </a:solidFill>
                <a:latin typeface="Courier New" panose="02070309020205020404" pitchFamily="49" charset="0"/>
              </a:rPr>
              <a:t>instance2 </a:t>
            </a:r>
            <a:r>
              <a:rPr lang="en-US" altLang="en-US" sz="2400" dirty="0">
                <a:solidFill>
                  <a:srgbClr val="000000"/>
                </a:solidFill>
                <a:latin typeface="Courier New" panose="02070309020205020404" pitchFamily="49" charset="0"/>
              </a:rPr>
              <a:t>= instance1;</a:t>
            </a:r>
            <a:r>
              <a:rPr lang="en-US" altLang="en-US" sz="2400" dirty="0">
                <a:solidFill>
                  <a:srgbClr val="000000"/>
                </a:solidFill>
              </a:rPr>
              <a:t> </a:t>
            </a:r>
            <a:r>
              <a:rPr lang="en-US" altLang="en-US" sz="2400" dirty="0" smtClean="0">
                <a:solidFill>
                  <a:srgbClr val="000000"/>
                </a:solidFill>
              </a:rPr>
              <a:t>means:</a:t>
            </a:r>
            <a:endParaRPr lang="en-US" altLang="en-US" sz="2400" dirty="0">
              <a:solidFill>
                <a:srgbClr val="000000"/>
              </a:solidFill>
            </a:endParaRPr>
          </a:p>
          <a:p>
            <a:pPr marL="720000" lvl="0" indent="0">
              <a:buNone/>
            </a:pPr>
            <a:r>
              <a:rPr lang="en-US" altLang="en-US" sz="2400" dirty="0" smtClean="0">
                <a:solidFill>
                  <a:srgbClr val="000000"/>
                </a:solidFill>
              </a:rPr>
              <a:t>copy </a:t>
            </a:r>
            <a:r>
              <a:rPr lang="en-US" altLang="en-US" sz="2400" dirty="0">
                <a:solidFill>
                  <a:srgbClr val="000000"/>
                </a:solidFill>
              </a:rPr>
              <a:t>all member values from </a:t>
            </a:r>
            <a:r>
              <a:rPr lang="en-US" altLang="en-US" sz="2400" dirty="0">
                <a:solidFill>
                  <a:srgbClr val="000000"/>
                </a:solidFill>
                <a:latin typeface="Courier New" panose="02070309020205020404" pitchFamily="49" charset="0"/>
              </a:rPr>
              <a:t>instance1</a:t>
            </a:r>
            <a:r>
              <a:rPr lang="en-US" altLang="en-US" sz="2400" dirty="0">
                <a:solidFill>
                  <a:srgbClr val="000000"/>
                </a:solidFill>
              </a:rPr>
              <a:t> and assign to the corresponding member variables of </a:t>
            </a:r>
            <a:r>
              <a:rPr lang="en-US" altLang="en-US" sz="2400" dirty="0">
                <a:solidFill>
                  <a:srgbClr val="000000"/>
                </a:solidFill>
                <a:latin typeface="Courier New" panose="02070309020205020404" pitchFamily="49" charset="0"/>
              </a:rPr>
              <a:t>instance2</a:t>
            </a:r>
          </a:p>
          <a:p>
            <a:pPr lvl="0">
              <a:buFontTx/>
              <a:buChar char="•"/>
            </a:pPr>
            <a:r>
              <a:rPr lang="en-US" altLang="en-US" sz="2800" dirty="0">
                <a:solidFill>
                  <a:srgbClr val="000000"/>
                </a:solidFill>
              </a:rPr>
              <a:t>Use at </a:t>
            </a:r>
            <a:r>
              <a:rPr lang="en-US" altLang="en-US" sz="2800" dirty="0" smtClean="0">
                <a:solidFill>
                  <a:srgbClr val="000000"/>
                </a:solidFill>
              </a:rPr>
              <a:t>initialization:</a:t>
            </a:r>
          </a:p>
          <a:p>
            <a:pPr marL="720000" lvl="0" indent="0">
              <a:buNone/>
            </a:pPr>
            <a:r>
              <a:rPr lang="en-US" altLang="en-US" sz="2400" dirty="0" smtClean="0">
                <a:solidFill>
                  <a:srgbClr val="000000"/>
                </a:solidFill>
                <a:latin typeface="Courier New" panose="02070309020205020404" pitchFamily="49" charset="0"/>
              </a:rPr>
              <a:t>Rectangle </a:t>
            </a:r>
            <a:r>
              <a:rPr lang="en-US" altLang="en-US" sz="2400" dirty="0">
                <a:solidFill>
                  <a:srgbClr val="000000"/>
                </a:solidFill>
                <a:latin typeface="Courier New" panose="02070309020205020404" pitchFamily="49" charset="0"/>
              </a:rPr>
              <a:t>r2 = r1</a:t>
            </a:r>
            <a:r>
              <a:rPr lang="en-US" altLang="en-US" sz="2400" dirty="0" smtClean="0">
                <a:solidFill>
                  <a:srgbClr val="000000"/>
                </a:solidFill>
                <a:latin typeface="Courier New" panose="02070309020205020404" pitchFamily="49" charset="0"/>
              </a:rPr>
              <a:t>;</a:t>
            </a:r>
            <a:endParaRPr lang="en-US" altLang="en-US" sz="2400" dirty="0">
              <a:solidFill>
                <a:srgbClr val="000000"/>
              </a:solidFill>
            </a:endParaRPr>
          </a:p>
        </p:txBody>
      </p:sp>
    </p:spTree>
    <p:extLst>
      <p:ext uri="{BB962C8B-B14F-4D97-AF65-F5344CB8AC3E}">
        <p14:creationId xmlns:p14="http://schemas.microsoft.com/office/powerpoint/2010/main" val="77785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lstStyle/>
          <a:p>
            <a:r>
              <a:rPr lang="en-US" dirty="0" smtClean="0"/>
              <a:t>   </a:t>
            </a:r>
            <a:endParaRPr lang="en-IN" dirty="0"/>
          </a:p>
        </p:txBody>
      </p:sp>
      <p:pic>
        <p:nvPicPr>
          <p:cNvPr id="5" name="Picture 1" descr="The screenshot shows the program that demonstrates member wise assignment. The main function defines two rectangle objects: rectangle box 1 and  rectangle box2 and assigns the width: 10.0 and length: 10.0 to rectangle box1 and width: 20, length: 20 to rectangle box2. The program displays each object's width and length and assigns the members of box1 to box2: box2 equals bo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
            <a:ext cx="6854825" cy="617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929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Picture 1" descr="The screenshot shows the program output for member wise assignment: box1's width and length: 10, 10; box2's width and length: 20, 20. Box1's width and length: 10, 10; box2's width and length: 10,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2609850"/>
            <a:ext cx="65817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51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ctrTitle"/>
          </p:nvPr>
        </p:nvSpPr>
        <p:spPr/>
        <p:txBody>
          <a:bodyPr/>
          <a:lstStyle/>
          <a:p>
            <a:r>
              <a:rPr lang="en-US" altLang="en-US" dirty="0" smtClean="0">
                <a:solidFill>
                  <a:srgbClr val="037797"/>
                </a:solidFill>
              </a:rPr>
              <a:t>14.4</a:t>
            </a:r>
          </a:p>
        </p:txBody>
      </p:sp>
      <p:sp>
        <p:nvSpPr>
          <p:cNvPr id="28675" name="Subtitle 2"/>
          <p:cNvSpPr>
            <a:spLocks noGrp="1" noChangeArrowheads="1"/>
          </p:cNvSpPr>
          <p:nvPr>
            <p:ph type="subTitle" idx="1"/>
          </p:nvPr>
        </p:nvSpPr>
        <p:spPr>
          <a:xfrm>
            <a:off x="1371600" y="4267200"/>
            <a:ext cx="6400800" cy="609600"/>
          </a:xfrm>
        </p:spPr>
        <p:txBody>
          <a:bodyPr/>
          <a:lstStyle/>
          <a:p>
            <a:r>
              <a:rPr lang="en-US" altLang="en-US" dirty="0" smtClean="0"/>
              <a:t>Copy Constructors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Copy </a:t>
            </a:r>
            <a:r>
              <a:rPr lang="en-US" altLang="en-US" dirty="0" smtClean="0">
                <a:solidFill>
                  <a:srgbClr val="037797"/>
                </a:solidFill>
              </a:rPr>
              <a:t>Constructors </a:t>
            </a:r>
            <a:r>
              <a:rPr lang="en-US" altLang="en-US" sz="1200" dirty="0" smtClean="0">
                <a:solidFill>
                  <a:srgbClr val="037797"/>
                </a:solidFill>
              </a:rPr>
              <a:t>(1 of 3)</a:t>
            </a:r>
            <a:endParaRPr lang="en-IN" sz="1200"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sz="2800" dirty="0">
                <a:solidFill>
                  <a:srgbClr val="000000"/>
                </a:solidFill>
              </a:rPr>
              <a:t>Special constructor used when a newly created object is initialized to the data of another object of same </a:t>
            </a:r>
            <a:r>
              <a:rPr lang="en-US" altLang="en-US" sz="2800" dirty="0" smtClean="0">
                <a:solidFill>
                  <a:srgbClr val="000000"/>
                </a:solidFill>
              </a:rPr>
              <a:t>class</a:t>
            </a:r>
            <a:endParaRPr lang="en-US" altLang="en-US" sz="2800" dirty="0">
              <a:solidFill>
                <a:srgbClr val="000000"/>
              </a:solidFill>
            </a:endParaRPr>
          </a:p>
          <a:p>
            <a:pPr lvl="0">
              <a:lnSpc>
                <a:spcPct val="90000"/>
              </a:lnSpc>
              <a:spcBef>
                <a:spcPts val="3800"/>
              </a:spcBef>
              <a:buFontTx/>
              <a:buChar char="•"/>
            </a:pPr>
            <a:r>
              <a:rPr lang="en-US" altLang="en-US" sz="2800" dirty="0">
                <a:solidFill>
                  <a:srgbClr val="000000"/>
                </a:solidFill>
              </a:rPr>
              <a:t>Default copy constructor copies </a:t>
            </a:r>
            <a:r>
              <a:rPr lang="en-US" altLang="en-US" sz="2800" dirty="0" smtClean="0">
                <a:solidFill>
                  <a:srgbClr val="000000"/>
                </a:solidFill>
              </a:rPr>
              <a:t>field-to-field</a:t>
            </a:r>
            <a:endParaRPr lang="en-US" altLang="en-US" sz="2800" dirty="0">
              <a:solidFill>
                <a:srgbClr val="000000"/>
              </a:solidFill>
            </a:endParaRPr>
          </a:p>
          <a:p>
            <a:pPr lvl="0">
              <a:lnSpc>
                <a:spcPct val="90000"/>
              </a:lnSpc>
              <a:spcBef>
                <a:spcPts val="3800"/>
              </a:spcBef>
              <a:buFontTx/>
              <a:buChar char="•"/>
            </a:pPr>
            <a:r>
              <a:rPr lang="en-US" altLang="en-US" sz="2800" dirty="0">
                <a:solidFill>
                  <a:srgbClr val="000000"/>
                </a:solidFill>
              </a:rPr>
              <a:t>Default copy constructor works fine in many </a:t>
            </a:r>
            <a:r>
              <a:rPr lang="en-US" altLang="en-US" sz="2800" dirty="0" smtClean="0">
                <a:solidFill>
                  <a:srgbClr val="000000"/>
                </a:solidFill>
              </a:rPr>
              <a:t>cases</a:t>
            </a:r>
            <a:endParaRPr lang="en-US" altLang="en-US" sz="2800" dirty="0">
              <a:solidFill>
                <a:srgbClr val="000000"/>
              </a:solidFill>
            </a:endParaRPr>
          </a:p>
        </p:txBody>
      </p:sp>
    </p:spTree>
    <p:extLst>
      <p:ext uri="{BB962C8B-B14F-4D97-AF65-F5344CB8AC3E}">
        <p14:creationId xmlns:p14="http://schemas.microsoft.com/office/powerpoint/2010/main" val="1338803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Copy Constructors </a:t>
            </a:r>
            <a:r>
              <a:rPr lang="en-US" altLang="en-US" sz="1200" dirty="0" smtClean="0">
                <a:solidFill>
                  <a:srgbClr val="037797"/>
                </a:solidFill>
              </a:rPr>
              <a:t>(2 </a:t>
            </a:r>
            <a:r>
              <a:rPr lang="en-US" altLang="en-US" sz="1200" dirty="0">
                <a:solidFill>
                  <a:srgbClr val="037797"/>
                </a:solidFill>
              </a:rPr>
              <a:t>of 3)</a:t>
            </a:r>
            <a:endParaRPr lang="en-IN" dirty="0"/>
          </a:p>
        </p:txBody>
      </p:sp>
      <p:sp>
        <p:nvSpPr>
          <p:cNvPr id="3" name="Content Placeholder 2"/>
          <p:cNvSpPr>
            <a:spLocks noGrp="1"/>
          </p:cNvSpPr>
          <p:nvPr>
            <p:ph idx="1"/>
          </p:nvPr>
        </p:nvSpPr>
        <p:spPr>
          <a:xfrm>
            <a:off x="486000" y="1602000"/>
            <a:ext cx="8305800" cy="4525963"/>
          </a:xfrm>
        </p:spPr>
        <p:txBody>
          <a:bodyPr/>
          <a:lstStyle/>
          <a:p>
            <a:pPr lvl="0">
              <a:lnSpc>
                <a:spcPct val="90000"/>
              </a:lnSpc>
              <a:buNone/>
            </a:pPr>
            <a:r>
              <a:rPr lang="en-US" altLang="en-US" dirty="0" smtClean="0">
                <a:solidFill>
                  <a:srgbClr val="000000"/>
                </a:solidFill>
              </a:rPr>
              <a:t>Problem</a:t>
            </a:r>
            <a:r>
              <a:rPr lang="en-US" altLang="en-US" dirty="0">
                <a:solidFill>
                  <a:srgbClr val="000000"/>
                </a:solidFill>
              </a:rPr>
              <a:t>: what if object contains a </a:t>
            </a:r>
            <a:r>
              <a:rPr lang="en-US" altLang="en-US" dirty="0" smtClean="0">
                <a:solidFill>
                  <a:srgbClr val="000000"/>
                </a:solidFill>
              </a:rPr>
              <a:t>pointer?</a:t>
            </a:r>
          </a:p>
          <a:p>
            <a:pPr marL="36000" lvl="0">
              <a:lnSpc>
                <a:spcPct val="90000"/>
              </a:lnSpc>
              <a:spcBef>
                <a:spcPts val="800"/>
              </a:spcBef>
              <a:buNone/>
            </a:pPr>
            <a:r>
              <a:rPr lang="en-US" altLang="en-US" sz="2400" dirty="0" smtClean="0">
                <a:solidFill>
                  <a:srgbClr val="000000"/>
                </a:solidFill>
                <a:latin typeface="Courier New" panose="02070309020205020404" pitchFamily="49" charset="0"/>
              </a:rPr>
              <a:t>class SomeClass</a:t>
            </a:r>
          </a:p>
          <a:p>
            <a:pPr marL="36000" lvl="0">
              <a:lnSpc>
                <a:spcPct val="80000"/>
              </a:lnSpc>
              <a:spcBef>
                <a:spcPts val="880"/>
              </a:spcBef>
              <a:buNone/>
            </a:pPr>
            <a:r>
              <a:rPr lang="en-US" altLang="en-US" sz="2400" dirty="0" smtClean="0">
                <a:solidFill>
                  <a:srgbClr val="000000"/>
                </a:solidFill>
                <a:latin typeface="Courier New" panose="02070309020205020404" pitchFamily="49" charset="0"/>
              </a:rPr>
              <a:t>{ public:</a:t>
            </a:r>
          </a:p>
          <a:p>
            <a:pPr marL="1296000" lvl="0">
              <a:lnSpc>
                <a:spcPct val="80000"/>
              </a:lnSpc>
              <a:spcBef>
                <a:spcPts val="650"/>
              </a:spcBef>
              <a:buNone/>
            </a:pPr>
            <a:r>
              <a:rPr lang="en-US" altLang="en-US" sz="2400" dirty="0" smtClean="0">
                <a:solidFill>
                  <a:srgbClr val="000000"/>
                </a:solidFill>
                <a:latin typeface="Courier New" panose="02070309020205020404" pitchFamily="49" charset="0"/>
              </a:rPr>
              <a:t>SomeClass(int </a:t>
            </a:r>
            <a:r>
              <a:rPr lang="en-US" altLang="en-US" sz="2400" dirty="0">
                <a:solidFill>
                  <a:srgbClr val="000000"/>
                </a:solidFill>
                <a:latin typeface="Courier New" panose="02070309020205020404" pitchFamily="49" charset="0"/>
              </a:rPr>
              <a:t>val = </a:t>
            </a:r>
            <a:r>
              <a:rPr lang="en-US" altLang="en-US" sz="2400" dirty="0" smtClean="0">
                <a:solidFill>
                  <a:srgbClr val="000000"/>
                </a:solidFill>
                <a:latin typeface="Courier New" panose="02070309020205020404" pitchFamily="49" charset="0"/>
              </a:rPr>
              <a:t>0)</a:t>
            </a:r>
          </a:p>
          <a:p>
            <a:pPr marL="1512000" lvl="1" indent="0">
              <a:lnSpc>
                <a:spcPct val="80000"/>
              </a:lnSpc>
              <a:buNone/>
            </a:pPr>
            <a:r>
              <a:rPr lang="en-US" altLang="en-US" sz="2400" dirty="0" smtClean="0">
                <a:solidFill>
                  <a:srgbClr val="000000"/>
                </a:solidFill>
                <a:latin typeface="Courier New" panose="02070309020205020404" pitchFamily="49" charset="0"/>
              </a:rPr>
              <a:t>{value=new </a:t>
            </a:r>
            <a:r>
              <a:rPr lang="en-US" altLang="en-US" sz="2400" dirty="0">
                <a:solidFill>
                  <a:srgbClr val="000000"/>
                </a:solidFill>
                <a:latin typeface="Courier New" panose="02070309020205020404" pitchFamily="49" charset="0"/>
              </a:rPr>
              <a:t>int; *value = val</a:t>
            </a:r>
            <a:r>
              <a:rPr lang="en-US" altLang="en-US" sz="2400" dirty="0" smtClean="0">
                <a:solidFill>
                  <a:srgbClr val="000000"/>
                </a:solidFill>
                <a:latin typeface="Courier New" panose="02070309020205020404" pitchFamily="49" charset="0"/>
              </a:rPr>
              <a:t>;}</a:t>
            </a:r>
          </a:p>
          <a:p>
            <a:pPr marL="1296000">
              <a:lnSpc>
                <a:spcPct val="80000"/>
              </a:lnSpc>
              <a:spcBef>
                <a:spcPts val="650"/>
              </a:spcBef>
              <a:buNone/>
            </a:pPr>
            <a:r>
              <a:rPr lang="en-US" altLang="en-US" sz="2400" dirty="0">
                <a:solidFill>
                  <a:srgbClr val="000000"/>
                </a:solidFill>
                <a:latin typeface="Courier New" panose="02070309020205020404" pitchFamily="49" charset="0"/>
              </a:rPr>
              <a:t>int getVal();</a:t>
            </a:r>
          </a:p>
          <a:p>
            <a:pPr marL="1296000">
              <a:lnSpc>
                <a:spcPct val="80000"/>
              </a:lnSpc>
              <a:spcBef>
                <a:spcPts val="650"/>
              </a:spcBef>
              <a:buNone/>
            </a:pPr>
            <a:r>
              <a:rPr lang="en-US" altLang="en-US" sz="2400" dirty="0">
                <a:solidFill>
                  <a:srgbClr val="000000"/>
                </a:solidFill>
                <a:latin typeface="Courier New" panose="02070309020205020404" pitchFamily="49" charset="0"/>
              </a:rPr>
              <a:t>void setVal(int);</a:t>
            </a:r>
          </a:p>
          <a:p>
            <a:pPr marL="1044000" lvl="1">
              <a:lnSpc>
                <a:spcPct val="80000"/>
              </a:lnSpc>
              <a:buNone/>
            </a:pPr>
            <a:r>
              <a:rPr lang="en-US" altLang="en-US" sz="2400" dirty="0" smtClean="0">
                <a:solidFill>
                  <a:srgbClr val="000000"/>
                </a:solidFill>
                <a:latin typeface="Courier New" panose="02070309020205020404" pitchFamily="49" charset="0"/>
              </a:rPr>
              <a:t>private:</a:t>
            </a:r>
          </a:p>
          <a:p>
            <a:pPr marL="1224000" lvl="1">
              <a:lnSpc>
                <a:spcPct val="80000"/>
              </a:lnSpc>
              <a:buNone/>
            </a:pPr>
            <a:r>
              <a:rPr lang="en-US" altLang="en-US" sz="2400" dirty="0" smtClean="0">
                <a:solidFill>
                  <a:srgbClr val="000000"/>
                </a:solidFill>
                <a:latin typeface="Courier New" panose="02070309020205020404" pitchFamily="49" charset="0"/>
              </a:rPr>
              <a:t>int </a:t>
            </a:r>
            <a:r>
              <a:rPr lang="en-US" altLang="en-US" sz="2400" dirty="0">
                <a:solidFill>
                  <a:srgbClr val="000000"/>
                </a:solidFill>
                <a:latin typeface="Courier New" panose="02070309020205020404" pitchFamily="49" charset="0"/>
              </a:rPr>
              <a:t>*value</a:t>
            </a:r>
            <a:r>
              <a:rPr lang="en-US" altLang="en-US" sz="2400" dirty="0" smtClean="0">
                <a:solidFill>
                  <a:srgbClr val="000000"/>
                </a:solidFill>
                <a:latin typeface="Courier New" panose="02070309020205020404" pitchFamily="49" charset="0"/>
              </a:rPr>
              <a:t>;</a:t>
            </a:r>
          </a:p>
          <a:p>
            <a:pPr marL="36000">
              <a:lnSpc>
                <a:spcPct val="80000"/>
              </a:lnSpc>
              <a:spcBef>
                <a:spcPts val="880"/>
              </a:spcBef>
              <a:buNone/>
            </a:pPr>
            <a:r>
              <a:rPr lang="en-US" altLang="en-US" sz="2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92928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rgbClr val="037797"/>
                </a:solidFill>
              </a:rPr>
              <a:t>14.1</a:t>
            </a:r>
            <a:endParaRPr lang="en-IN" dirty="0">
              <a:solidFill>
                <a:srgbClr val="037797"/>
              </a:solidFill>
            </a:endParaRPr>
          </a:p>
        </p:txBody>
      </p:sp>
      <p:sp>
        <p:nvSpPr>
          <p:cNvPr id="3" name="Subtitle 2"/>
          <p:cNvSpPr>
            <a:spLocks noGrp="1"/>
          </p:cNvSpPr>
          <p:nvPr>
            <p:ph type="subTitle" idx="1"/>
          </p:nvPr>
        </p:nvSpPr>
        <p:spPr>
          <a:xfrm>
            <a:off x="1371600" y="4267200"/>
            <a:ext cx="6400800" cy="609600"/>
          </a:xfrm>
        </p:spPr>
        <p:txBody>
          <a:bodyPr/>
          <a:lstStyle/>
          <a:p>
            <a:pPr lvl="0"/>
            <a:r>
              <a:rPr lang="en-US" altLang="en-US" dirty="0">
                <a:solidFill>
                  <a:srgbClr val="000000"/>
                </a:solidFill>
              </a:rPr>
              <a:t>Instance and Static </a:t>
            </a:r>
            <a:r>
              <a:rPr lang="en-US" altLang="en-US" dirty="0" smtClean="0">
                <a:solidFill>
                  <a:srgbClr val="000000"/>
                </a:solidFill>
              </a:rPr>
              <a:t>Members</a:t>
            </a:r>
            <a:endParaRPr lang="en-US" altLang="en-US" dirty="0">
              <a:solidFill>
                <a:srgbClr val="000000"/>
              </a:solidFill>
            </a:endParaRPr>
          </a:p>
        </p:txBody>
      </p:sp>
    </p:spTree>
    <p:extLst>
      <p:ext uri="{BB962C8B-B14F-4D97-AF65-F5344CB8AC3E}">
        <p14:creationId xmlns:p14="http://schemas.microsoft.com/office/powerpoint/2010/main" val="135642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Copy Constructors </a:t>
            </a:r>
            <a:r>
              <a:rPr lang="en-US" altLang="en-US" sz="1200" dirty="0" smtClean="0">
                <a:solidFill>
                  <a:srgbClr val="037797"/>
                </a:solidFill>
              </a:rPr>
              <a:t>(3 </a:t>
            </a:r>
            <a:r>
              <a:rPr lang="en-US" altLang="en-US" sz="1200" dirty="0">
                <a:solidFill>
                  <a:srgbClr val="037797"/>
                </a:solidFill>
              </a:rPr>
              <a:t>of 3)</a:t>
            </a:r>
            <a:endParaRPr lang="en-IN" dirty="0"/>
          </a:p>
        </p:txBody>
      </p:sp>
      <p:sp>
        <p:nvSpPr>
          <p:cNvPr id="3" name="Content Placeholder 2"/>
          <p:cNvSpPr>
            <a:spLocks noGrp="1"/>
          </p:cNvSpPr>
          <p:nvPr>
            <p:ph idx="1"/>
          </p:nvPr>
        </p:nvSpPr>
        <p:spPr>
          <a:xfrm>
            <a:off x="152400" y="1752600"/>
            <a:ext cx="8229600" cy="2590800"/>
          </a:xfrm>
        </p:spPr>
        <p:txBody>
          <a:bodyPr/>
          <a:lstStyle/>
          <a:p>
            <a:pPr marL="702000" lvl="0">
              <a:lnSpc>
                <a:spcPct val="85000"/>
              </a:lnSpc>
              <a:buNone/>
            </a:pPr>
            <a:r>
              <a:rPr lang="en-US" altLang="en-US" dirty="0" smtClean="0">
                <a:solidFill>
                  <a:srgbClr val="000000"/>
                </a:solidFill>
              </a:rPr>
              <a:t>What </a:t>
            </a:r>
            <a:r>
              <a:rPr lang="en-US" altLang="en-US" dirty="0">
                <a:solidFill>
                  <a:srgbClr val="000000"/>
                </a:solidFill>
              </a:rPr>
              <a:t>we get using memberwise copy </a:t>
            </a:r>
            <a:r>
              <a:rPr lang="en-US" altLang="en-US" dirty="0" smtClean="0">
                <a:solidFill>
                  <a:srgbClr val="000000"/>
                </a:solidFill>
              </a:rPr>
              <a:t>with</a:t>
            </a:r>
          </a:p>
          <a:p>
            <a:pPr marL="702000" lvl="0">
              <a:lnSpc>
                <a:spcPct val="85000"/>
              </a:lnSpc>
              <a:buNone/>
            </a:pPr>
            <a:r>
              <a:rPr lang="en-US" altLang="en-US" dirty="0" smtClean="0">
                <a:solidFill>
                  <a:srgbClr val="000000"/>
                </a:solidFill>
              </a:rPr>
              <a:t>objects </a:t>
            </a:r>
            <a:r>
              <a:rPr lang="en-US" altLang="en-US" dirty="0">
                <a:solidFill>
                  <a:srgbClr val="000000"/>
                </a:solidFill>
              </a:rPr>
              <a:t>containing dynamic memory:</a:t>
            </a:r>
          </a:p>
          <a:p>
            <a:pPr lvl="2">
              <a:lnSpc>
                <a:spcPct val="85000"/>
              </a:lnSpc>
              <a:buNone/>
            </a:pPr>
            <a:r>
              <a:rPr lang="en-US" altLang="en-US" dirty="0">
                <a:solidFill>
                  <a:srgbClr val="000000"/>
                </a:solidFill>
                <a:latin typeface="Courier New" panose="02070309020205020404" pitchFamily="49" charset="0"/>
              </a:rPr>
              <a:t>SomeClass object1(5);</a:t>
            </a:r>
          </a:p>
          <a:p>
            <a:pPr lvl="2">
              <a:lnSpc>
                <a:spcPct val="85000"/>
              </a:lnSpc>
              <a:buNone/>
            </a:pPr>
            <a:r>
              <a:rPr lang="en-US" altLang="en-US" dirty="0">
                <a:solidFill>
                  <a:srgbClr val="000000"/>
                </a:solidFill>
                <a:latin typeface="Courier New" panose="02070309020205020404" pitchFamily="49" charset="0"/>
              </a:rPr>
              <a:t>SomeClass object2 = </a:t>
            </a:r>
            <a:r>
              <a:rPr lang="en-US" altLang="en-US" dirty="0" smtClean="0">
                <a:solidFill>
                  <a:srgbClr val="000000"/>
                </a:solidFill>
                <a:latin typeface="Courier New" panose="02070309020205020404" pitchFamily="49" charset="0"/>
              </a:rPr>
              <a:t>object1;</a:t>
            </a:r>
          </a:p>
          <a:p>
            <a:pPr lvl="2">
              <a:lnSpc>
                <a:spcPct val="85000"/>
              </a:lnSpc>
              <a:buNone/>
            </a:pPr>
            <a:r>
              <a:rPr lang="en-US" altLang="en-US" dirty="0" smtClean="0">
                <a:solidFill>
                  <a:srgbClr val="000000"/>
                </a:solidFill>
                <a:latin typeface="Courier New" panose="02070309020205020404" pitchFamily="49" charset="0"/>
              </a:rPr>
              <a:t>object2.setVal(13);</a:t>
            </a:r>
          </a:p>
          <a:p>
            <a:pPr lvl="2">
              <a:lnSpc>
                <a:spcPct val="85000"/>
              </a:lnSpc>
              <a:buNone/>
            </a:pPr>
            <a:r>
              <a:rPr lang="en-US" altLang="en-US" dirty="0" smtClean="0">
                <a:solidFill>
                  <a:srgbClr val="000000"/>
                </a:solidFill>
                <a:latin typeface="Courier New" panose="02070309020205020404" pitchFamily="49" charset="0"/>
              </a:rPr>
              <a:t>cout </a:t>
            </a:r>
            <a:r>
              <a:rPr lang="en-US" altLang="en-US" dirty="0">
                <a:solidFill>
                  <a:srgbClr val="000000"/>
                </a:solidFill>
                <a:latin typeface="Courier New" panose="02070309020205020404" pitchFamily="49" charset="0"/>
              </a:rPr>
              <a:t>&lt;&lt; object1.getVal(); // also </a:t>
            </a:r>
            <a:r>
              <a:rPr lang="en-US" altLang="en-US" dirty="0" smtClean="0">
                <a:solidFill>
                  <a:srgbClr val="000000"/>
                </a:solidFill>
                <a:latin typeface="Courier New" panose="02070309020205020404" pitchFamily="49" charset="0"/>
              </a:rPr>
              <a:t>13</a:t>
            </a:r>
            <a:endParaRPr lang="en-US" altLang="en-US" dirty="0">
              <a:solidFill>
                <a:srgbClr val="000000"/>
              </a:solidFill>
              <a:latin typeface="Courier New" panose="02070309020205020404" pitchFamily="49" charset="0"/>
            </a:endParaRPr>
          </a:p>
        </p:txBody>
      </p:sp>
      <p:pic>
        <p:nvPicPr>
          <p:cNvPr id="4" name="Picture 3" descr="The screenshot shows the value inside object 1 and object 2 pointing to 13."/>
          <p:cNvPicPr>
            <a:picLocks noChangeAspect="1"/>
          </p:cNvPicPr>
          <p:nvPr/>
        </p:nvPicPr>
        <p:blipFill rotWithShape="1">
          <a:blip r:embed="rId2"/>
          <a:srcRect t="9862"/>
          <a:stretch/>
        </p:blipFill>
        <p:spPr>
          <a:xfrm>
            <a:off x="2218302" y="4495800"/>
            <a:ext cx="4707396" cy="1752600"/>
          </a:xfrm>
          <a:prstGeom prst="rect">
            <a:avLst/>
          </a:prstGeom>
        </p:spPr>
      </p:pic>
    </p:spTree>
    <p:extLst>
      <p:ext uri="{BB962C8B-B14F-4D97-AF65-F5344CB8AC3E}">
        <p14:creationId xmlns:p14="http://schemas.microsoft.com/office/powerpoint/2010/main" val="4110251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037797"/>
                </a:solidFill>
              </a:rPr>
              <a:t>Programmer-Defined </a:t>
            </a:r>
            <a:r>
              <a:rPr lang="en-US" altLang="en-US" dirty="0">
                <a:solidFill>
                  <a:srgbClr val="037797"/>
                </a:solidFill>
              </a:rPr>
              <a:t/>
            </a:r>
            <a:br>
              <a:rPr lang="en-US" altLang="en-US" dirty="0">
                <a:solidFill>
                  <a:srgbClr val="037797"/>
                </a:solidFill>
              </a:rPr>
            </a:br>
            <a:r>
              <a:rPr lang="en-US" altLang="en-US" dirty="0">
                <a:solidFill>
                  <a:srgbClr val="037797"/>
                </a:solidFill>
              </a:rPr>
              <a:t>Copy </a:t>
            </a:r>
            <a:r>
              <a:rPr lang="en-US" altLang="en-US" dirty="0" smtClean="0">
                <a:solidFill>
                  <a:srgbClr val="037797"/>
                </a:solidFill>
              </a:rPr>
              <a:t>Constructor </a:t>
            </a:r>
            <a:r>
              <a:rPr lang="en-US" altLang="en-US" sz="1200" dirty="0" smtClean="0">
                <a:solidFill>
                  <a:srgbClr val="037797"/>
                </a:solidFill>
              </a:rPr>
              <a:t>(1 of 3)</a:t>
            </a:r>
            <a:endParaRPr lang="en-IN" sz="1200" dirty="0">
              <a:solidFill>
                <a:srgbClr val="037797"/>
              </a:solidFill>
            </a:endParaRPr>
          </a:p>
        </p:txBody>
      </p:sp>
      <p:sp>
        <p:nvSpPr>
          <p:cNvPr id="3" name="Content Placeholder 2"/>
          <p:cNvSpPr>
            <a:spLocks noGrp="1"/>
          </p:cNvSpPr>
          <p:nvPr>
            <p:ph idx="1"/>
          </p:nvPr>
        </p:nvSpPr>
        <p:spPr>
          <a:xfrm>
            <a:off x="308922" y="1830865"/>
            <a:ext cx="8682678" cy="4188936"/>
          </a:xfrm>
        </p:spPr>
        <p:txBody>
          <a:bodyPr/>
          <a:lstStyle/>
          <a:p>
            <a:pPr lvl="0">
              <a:lnSpc>
                <a:spcPct val="85000"/>
              </a:lnSpc>
              <a:buFontTx/>
              <a:buChar char="•"/>
            </a:pPr>
            <a:r>
              <a:rPr lang="en-US" altLang="en-US" dirty="0">
                <a:solidFill>
                  <a:srgbClr val="000000"/>
                </a:solidFill>
              </a:rPr>
              <a:t>Allows us to solve problem with objects containing </a:t>
            </a:r>
            <a:r>
              <a:rPr lang="en-US" altLang="en-US" dirty="0" smtClean="0">
                <a:solidFill>
                  <a:srgbClr val="000000"/>
                </a:solidFill>
              </a:rPr>
              <a:t>pointers:</a:t>
            </a:r>
          </a:p>
          <a:p>
            <a:pPr marL="741600" lvl="0" indent="0">
              <a:lnSpc>
                <a:spcPct val="85000"/>
              </a:lnSpc>
              <a:buNone/>
            </a:pPr>
            <a:r>
              <a:rPr lang="en-US" altLang="en-US" sz="2400" dirty="0" smtClean="0">
                <a:solidFill>
                  <a:srgbClr val="000000"/>
                </a:solidFill>
                <a:latin typeface="Courier New" panose="02070309020205020404" pitchFamily="49" charset="0"/>
              </a:rPr>
              <a:t>SomeClass</a:t>
            </a:r>
            <a:r>
              <a:rPr lang="en-US" altLang="en-US" sz="2400" dirty="0">
                <a:solidFill>
                  <a:srgbClr val="000000"/>
                </a:solidFill>
                <a:latin typeface="Courier New" panose="02070309020205020404" pitchFamily="49" charset="0"/>
              </a:rPr>
              <a:t>::SomeClass(const SomeClass &amp;obj</a:t>
            </a:r>
            <a:r>
              <a:rPr lang="en-US" altLang="en-US" sz="2400" dirty="0" smtClean="0">
                <a:solidFill>
                  <a:srgbClr val="000000"/>
                </a:solidFill>
                <a:latin typeface="Courier New" panose="02070309020205020404" pitchFamily="49" charset="0"/>
              </a:rPr>
              <a:t>)</a:t>
            </a:r>
          </a:p>
          <a:p>
            <a:pPr marL="1029600" lvl="1">
              <a:lnSpc>
                <a:spcPct val="85000"/>
              </a:lnSpc>
              <a:buClr>
                <a:srgbClr val="3333CC"/>
              </a:buClr>
              <a:buNone/>
            </a:pPr>
            <a:r>
              <a:rPr lang="en-US" altLang="en-US" sz="2400" dirty="0" smtClean="0">
                <a:solidFill>
                  <a:srgbClr val="000000"/>
                </a:solidFill>
                <a:latin typeface="Courier New" panose="02070309020205020404" pitchFamily="49" charset="0"/>
              </a:rPr>
              <a:t>{</a:t>
            </a:r>
          </a:p>
          <a:p>
            <a:pPr marL="1548000" lvl="1">
              <a:lnSpc>
                <a:spcPct val="85000"/>
              </a:lnSpc>
              <a:buClr>
                <a:srgbClr val="3333CC"/>
              </a:buClr>
              <a:buNone/>
            </a:pPr>
            <a:r>
              <a:rPr lang="en-US" altLang="en-US" sz="2400" dirty="0" smtClean="0">
                <a:solidFill>
                  <a:srgbClr val="000000"/>
                </a:solidFill>
                <a:latin typeface="Courier New" panose="02070309020205020404" pitchFamily="49" charset="0"/>
              </a:rPr>
              <a:t>value </a:t>
            </a:r>
            <a:r>
              <a:rPr lang="en-US" altLang="en-US" sz="2400" dirty="0">
                <a:solidFill>
                  <a:srgbClr val="000000"/>
                </a:solidFill>
                <a:latin typeface="Courier New" panose="02070309020205020404" pitchFamily="49" charset="0"/>
              </a:rPr>
              <a:t>= new int</a:t>
            </a:r>
            <a:r>
              <a:rPr lang="en-US" altLang="en-US" sz="2400" dirty="0" smtClean="0">
                <a:solidFill>
                  <a:srgbClr val="000000"/>
                </a:solidFill>
                <a:latin typeface="Courier New" panose="02070309020205020404" pitchFamily="49" charset="0"/>
              </a:rPr>
              <a:t>;</a:t>
            </a:r>
          </a:p>
          <a:p>
            <a:pPr marL="1548000" lvl="1">
              <a:lnSpc>
                <a:spcPct val="85000"/>
              </a:lnSpc>
              <a:buClr>
                <a:srgbClr val="3333CC"/>
              </a:buClr>
              <a:buNone/>
            </a:pPr>
            <a:r>
              <a:rPr lang="en-US" altLang="en-US" sz="2400" dirty="0" smtClean="0">
                <a:solidFill>
                  <a:srgbClr val="000000"/>
                </a:solidFill>
                <a:latin typeface="Courier New" panose="02070309020205020404" pitchFamily="49" charset="0"/>
              </a:rPr>
              <a:t>*</a:t>
            </a:r>
            <a:r>
              <a:rPr lang="en-US" altLang="en-US" sz="2400" dirty="0">
                <a:solidFill>
                  <a:srgbClr val="000000"/>
                </a:solidFill>
                <a:latin typeface="Courier New" panose="02070309020205020404" pitchFamily="49" charset="0"/>
              </a:rPr>
              <a:t>value = obj.value</a:t>
            </a:r>
            <a:r>
              <a:rPr lang="en-US" altLang="en-US" sz="2400" dirty="0" smtClean="0">
                <a:solidFill>
                  <a:srgbClr val="000000"/>
                </a:solidFill>
                <a:latin typeface="Courier New" panose="02070309020205020404" pitchFamily="49" charset="0"/>
              </a:rPr>
              <a:t>;</a:t>
            </a:r>
          </a:p>
          <a:p>
            <a:pPr marL="1029600" lvl="1">
              <a:lnSpc>
                <a:spcPct val="85000"/>
              </a:lnSpc>
              <a:buClr>
                <a:srgbClr val="3333CC"/>
              </a:buClr>
              <a:buNone/>
            </a:pP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a:p>
            <a:pPr lvl="0">
              <a:lnSpc>
                <a:spcPct val="85000"/>
              </a:lnSpc>
              <a:buFontTx/>
              <a:buChar char="•"/>
            </a:pPr>
            <a:r>
              <a:rPr lang="en-US" altLang="en-US" dirty="0">
                <a:solidFill>
                  <a:srgbClr val="000000"/>
                </a:solidFill>
              </a:rPr>
              <a:t>Copy constructor takes a reference parameter to an object of the </a:t>
            </a:r>
            <a:r>
              <a:rPr lang="en-US" altLang="en-US" dirty="0" smtClean="0">
                <a:solidFill>
                  <a:srgbClr val="000000"/>
                </a:solidFill>
              </a:rPr>
              <a:t>class</a:t>
            </a:r>
            <a:endParaRPr lang="en-US" altLang="en-US" dirty="0">
              <a:solidFill>
                <a:srgbClr val="000000"/>
              </a:solidFill>
            </a:endParaRPr>
          </a:p>
        </p:txBody>
      </p:sp>
    </p:spTree>
    <p:extLst>
      <p:ext uri="{BB962C8B-B14F-4D97-AF65-F5344CB8AC3E}">
        <p14:creationId xmlns:p14="http://schemas.microsoft.com/office/powerpoint/2010/main" val="1052315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Programmer-Defined </a:t>
            </a:r>
            <a:br>
              <a:rPr lang="en-US" altLang="en-US" dirty="0">
                <a:solidFill>
                  <a:srgbClr val="037797"/>
                </a:solidFill>
              </a:rPr>
            </a:br>
            <a:r>
              <a:rPr lang="en-US" altLang="en-US" dirty="0">
                <a:solidFill>
                  <a:srgbClr val="037797"/>
                </a:solidFill>
              </a:rPr>
              <a:t>Copy Constructor </a:t>
            </a:r>
            <a:r>
              <a:rPr lang="en-US" altLang="en-US" sz="1200" dirty="0" smtClean="0">
                <a:solidFill>
                  <a:srgbClr val="037797"/>
                </a:solidFill>
              </a:rPr>
              <a:t>(2 </a:t>
            </a:r>
            <a:r>
              <a:rPr lang="en-US" altLang="en-US" sz="1200" dirty="0">
                <a:solidFill>
                  <a:srgbClr val="037797"/>
                </a:solidFill>
              </a:rPr>
              <a:t>of 3)</a:t>
            </a:r>
            <a:endParaRPr lang="en-IN" dirty="0"/>
          </a:p>
        </p:txBody>
      </p:sp>
      <p:sp>
        <p:nvSpPr>
          <p:cNvPr id="3" name="Content Placeholder 2"/>
          <p:cNvSpPr>
            <a:spLocks noGrp="1"/>
          </p:cNvSpPr>
          <p:nvPr>
            <p:ph idx="1"/>
          </p:nvPr>
        </p:nvSpPr>
        <p:spPr>
          <a:xfrm>
            <a:off x="457200" y="1666105"/>
            <a:ext cx="8229600" cy="2514600"/>
          </a:xfrm>
        </p:spPr>
        <p:txBody>
          <a:bodyPr/>
          <a:lstStyle/>
          <a:p>
            <a:pPr lvl="0">
              <a:lnSpc>
                <a:spcPct val="85000"/>
              </a:lnSpc>
              <a:buFontTx/>
              <a:buChar char="•"/>
            </a:pPr>
            <a:r>
              <a:rPr lang="en-US" altLang="en-US" dirty="0">
                <a:solidFill>
                  <a:srgbClr val="000000"/>
                </a:solidFill>
              </a:rPr>
              <a:t>Each object now points to separate dynamic memory:</a:t>
            </a:r>
          </a:p>
          <a:p>
            <a:pPr lvl="2">
              <a:lnSpc>
                <a:spcPct val="85000"/>
              </a:lnSpc>
              <a:buNone/>
            </a:pPr>
            <a:r>
              <a:rPr lang="en-US" altLang="en-US" dirty="0">
                <a:solidFill>
                  <a:srgbClr val="000000"/>
                </a:solidFill>
                <a:latin typeface="Courier New" panose="02070309020205020404" pitchFamily="49" charset="0"/>
              </a:rPr>
              <a:t>SomeClass object1(5);</a:t>
            </a:r>
          </a:p>
          <a:p>
            <a:pPr lvl="2">
              <a:lnSpc>
                <a:spcPct val="85000"/>
              </a:lnSpc>
              <a:buNone/>
            </a:pPr>
            <a:r>
              <a:rPr lang="en-US" altLang="en-US" dirty="0">
                <a:solidFill>
                  <a:srgbClr val="000000"/>
                </a:solidFill>
                <a:latin typeface="Courier New" panose="02070309020205020404" pitchFamily="49" charset="0"/>
              </a:rPr>
              <a:t>SomeClass object2 = object1;</a:t>
            </a:r>
          </a:p>
          <a:p>
            <a:pPr lvl="2">
              <a:lnSpc>
                <a:spcPct val="85000"/>
              </a:lnSpc>
              <a:buNone/>
            </a:pPr>
            <a:r>
              <a:rPr lang="en-US" altLang="en-US" dirty="0">
                <a:solidFill>
                  <a:srgbClr val="000000"/>
                </a:solidFill>
                <a:latin typeface="Courier New" panose="02070309020205020404" pitchFamily="49" charset="0"/>
              </a:rPr>
              <a:t>object2.setVal(13);</a:t>
            </a:r>
          </a:p>
          <a:p>
            <a:pPr lvl="2">
              <a:lnSpc>
                <a:spcPct val="85000"/>
              </a:lnSpc>
              <a:buNone/>
            </a:pPr>
            <a:r>
              <a:rPr lang="en-US" altLang="en-US" dirty="0">
                <a:solidFill>
                  <a:srgbClr val="000000"/>
                </a:solidFill>
                <a:latin typeface="Courier New" panose="02070309020205020404" pitchFamily="49" charset="0"/>
              </a:rPr>
              <a:t>cout &lt;&lt; object1.getVal(); // still </a:t>
            </a:r>
            <a:r>
              <a:rPr lang="en-US" altLang="en-US" dirty="0" smtClean="0">
                <a:solidFill>
                  <a:srgbClr val="000000"/>
                </a:solidFill>
                <a:latin typeface="Courier New" panose="02070309020205020404" pitchFamily="49" charset="0"/>
              </a:rPr>
              <a:t>5</a:t>
            </a:r>
            <a:endParaRPr lang="en-US" altLang="en-US" dirty="0">
              <a:solidFill>
                <a:srgbClr val="000000"/>
              </a:solidFill>
              <a:latin typeface="Courier New" panose="02070309020205020404" pitchFamily="49" charset="0"/>
            </a:endParaRPr>
          </a:p>
        </p:txBody>
      </p:sp>
      <p:pic>
        <p:nvPicPr>
          <p:cNvPr id="4" name="Picture 3" descr="The screenshot shows the value inside object 1 point to 5 and the value inside object 2 point to 13."/>
          <p:cNvPicPr>
            <a:picLocks noChangeAspect="1"/>
          </p:cNvPicPr>
          <p:nvPr/>
        </p:nvPicPr>
        <p:blipFill rotWithShape="1">
          <a:blip r:embed="rId2"/>
          <a:srcRect l="3803" t="8844"/>
          <a:stretch/>
        </p:blipFill>
        <p:spPr>
          <a:xfrm>
            <a:off x="1724026" y="4419600"/>
            <a:ext cx="6276974" cy="1911582"/>
          </a:xfrm>
          <a:prstGeom prst="rect">
            <a:avLst/>
          </a:prstGeom>
        </p:spPr>
      </p:pic>
    </p:spTree>
    <p:extLst>
      <p:ext uri="{BB962C8B-B14F-4D97-AF65-F5344CB8AC3E}">
        <p14:creationId xmlns:p14="http://schemas.microsoft.com/office/powerpoint/2010/main" val="79693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Programmer-Defined </a:t>
            </a:r>
            <a:br>
              <a:rPr lang="en-US" altLang="en-US" dirty="0">
                <a:solidFill>
                  <a:srgbClr val="037797"/>
                </a:solidFill>
              </a:rPr>
            </a:br>
            <a:r>
              <a:rPr lang="en-US" altLang="en-US" dirty="0">
                <a:solidFill>
                  <a:srgbClr val="037797"/>
                </a:solidFill>
              </a:rPr>
              <a:t>Copy Constructor </a:t>
            </a:r>
            <a:r>
              <a:rPr lang="en-US" altLang="en-US" sz="1200" dirty="0" smtClean="0">
                <a:solidFill>
                  <a:srgbClr val="037797"/>
                </a:solidFill>
              </a:rPr>
              <a:t>(3 </a:t>
            </a:r>
            <a:r>
              <a:rPr lang="en-US" altLang="en-US" sz="1200" dirty="0">
                <a:solidFill>
                  <a:srgbClr val="037797"/>
                </a:solidFill>
              </a:rPr>
              <a:t>of 3)</a:t>
            </a:r>
            <a:endParaRPr lang="en-IN" dirty="0"/>
          </a:p>
        </p:txBody>
      </p:sp>
      <p:sp>
        <p:nvSpPr>
          <p:cNvPr id="3" name="Content Placeholder 2"/>
          <p:cNvSpPr>
            <a:spLocks noGrp="1"/>
          </p:cNvSpPr>
          <p:nvPr>
            <p:ph idx="1"/>
          </p:nvPr>
        </p:nvSpPr>
        <p:spPr>
          <a:xfrm>
            <a:off x="305832" y="1907058"/>
            <a:ext cx="8648700" cy="3810000"/>
          </a:xfrm>
        </p:spPr>
        <p:txBody>
          <a:bodyPr/>
          <a:lstStyle/>
          <a:p>
            <a:pPr lvl="0">
              <a:lnSpc>
                <a:spcPct val="85000"/>
              </a:lnSpc>
              <a:buFontTx/>
              <a:buChar char="•"/>
            </a:pPr>
            <a:r>
              <a:rPr lang="en-US" altLang="en-US" dirty="0">
                <a:solidFill>
                  <a:srgbClr val="000000"/>
                </a:solidFill>
              </a:rPr>
              <a:t>Since copy constructor has a reference to the object it is copying </a:t>
            </a:r>
            <a:r>
              <a:rPr lang="en-US" altLang="en-US" dirty="0" smtClean="0">
                <a:solidFill>
                  <a:srgbClr val="000000"/>
                </a:solidFill>
              </a:rPr>
              <a:t>from,</a:t>
            </a:r>
          </a:p>
          <a:p>
            <a:pPr marL="720000" lvl="0" indent="0">
              <a:lnSpc>
                <a:spcPct val="85000"/>
              </a:lnSpc>
              <a:buNone/>
            </a:pPr>
            <a:r>
              <a:rPr lang="en-US" altLang="en-US" sz="2800" dirty="0" smtClean="0">
                <a:solidFill>
                  <a:srgbClr val="000000"/>
                </a:solidFill>
                <a:latin typeface="Courier New" panose="02070309020205020404" pitchFamily="49" charset="0"/>
              </a:rPr>
              <a:t>SomeClass</a:t>
            </a:r>
            <a:r>
              <a:rPr lang="en-US" altLang="en-US" sz="2800" dirty="0">
                <a:solidFill>
                  <a:srgbClr val="000000"/>
                </a:solidFill>
                <a:latin typeface="Courier New" panose="02070309020205020404" pitchFamily="49" charset="0"/>
              </a:rPr>
              <a:t>::SomeClass(SomeClass &amp;obj)</a:t>
            </a:r>
          </a:p>
          <a:p>
            <a:pPr marL="702000" lvl="0">
              <a:lnSpc>
                <a:spcPct val="85000"/>
              </a:lnSpc>
              <a:buNone/>
            </a:pPr>
            <a:r>
              <a:rPr lang="en-US" altLang="en-US" dirty="0" smtClean="0">
                <a:solidFill>
                  <a:srgbClr val="000000"/>
                </a:solidFill>
              </a:rPr>
              <a:t>it </a:t>
            </a:r>
            <a:r>
              <a:rPr lang="en-US" altLang="en-US" dirty="0">
                <a:solidFill>
                  <a:srgbClr val="000000"/>
                </a:solidFill>
              </a:rPr>
              <a:t>can modify that object</a:t>
            </a:r>
            <a:r>
              <a:rPr lang="en-US" altLang="en-US" dirty="0" smtClean="0">
                <a:solidFill>
                  <a:srgbClr val="000000"/>
                </a:solidFill>
              </a:rPr>
              <a:t>.</a:t>
            </a:r>
            <a:endParaRPr lang="en-US" altLang="en-US" dirty="0">
              <a:solidFill>
                <a:srgbClr val="000000"/>
              </a:solidFill>
            </a:endParaRPr>
          </a:p>
          <a:p>
            <a:pPr lvl="0">
              <a:lnSpc>
                <a:spcPct val="85000"/>
              </a:lnSpc>
              <a:buFontTx/>
              <a:buChar char="•"/>
            </a:pPr>
            <a:r>
              <a:rPr lang="en-US" altLang="en-US" dirty="0">
                <a:solidFill>
                  <a:srgbClr val="000000"/>
                </a:solidFill>
              </a:rPr>
              <a:t>To prevent this from happening, make the object parameter </a:t>
            </a:r>
            <a:r>
              <a:rPr lang="en-US" altLang="en-US" dirty="0" smtClean="0">
                <a:solidFill>
                  <a:srgbClr val="000000"/>
                </a:solidFill>
                <a:latin typeface="Courier New" panose="02070309020205020404" pitchFamily="49" charset="0"/>
              </a:rPr>
              <a:t>const:</a:t>
            </a:r>
          </a:p>
          <a:p>
            <a:pPr marL="720000" lvl="0" indent="0">
              <a:lnSpc>
                <a:spcPct val="85000"/>
              </a:lnSpc>
              <a:buNone/>
            </a:pPr>
            <a:r>
              <a:rPr lang="en-US" altLang="en-US" sz="2800" dirty="0" smtClean="0">
                <a:solidFill>
                  <a:srgbClr val="000000"/>
                </a:solidFill>
                <a:latin typeface="Courier New" panose="02070309020205020404" pitchFamily="49" charset="0"/>
              </a:rPr>
              <a:t>SomeClass</a:t>
            </a:r>
            <a:r>
              <a:rPr lang="en-US" altLang="en-US" sz="2800" dirty="0">
                <a:solidFill>
                  <a:srgbClr val="000000"/>
                </a:solidFill>
                <a:latin typeface="Courier New" panose="02070309020205020404" pitchFamily="49" charset="0"/>
              </a:rPr>
              <a:t>::</a:t>
            </a:r>
            <a:r>
              <a:rPr lang="en-US" altLang="en-US" sz="2800" dirty="0" smtClean="0">
                <a:solidFill>
                  <a:srgbClr val="000000"/>
                </a:solidFill>
                <a:latin typeface="Courier New" panose="02070309020205020404" pitchFamily="49" charset="0"/>
              </a:rPr>
              <a:t>SomeClass</a:t>
            </a:r>
          </a:p>
          <a:p>
            <a:pPr marL="3600000" lvl="0" indent="0">
              <a:lnSpc>
                <a:spcPct val="85000"/>
              </a:lnSpc>
              <a:buNone/>
            </a:pPr>
            <a:r>
              <a:rPr lang="en-US" altLang="en-US" sz="2800" dirty="0" smtClean="0">
                <a:solidFill>
                  <a:srgbClr val="000000"/>
                </a:solidFill>
                <a:latin typeface="Courier New" panose="02070309020205020404" pitchFamily="49" charset="0"/>
              </a:rPr>
              <a:t>(const </a:t>
            </a:r>
            <a:r>
              <a:rPr lang="en-US" altLang="en-US" sz="2800" dirty="0">
                <a:solidFill>
                  <a:srgbClr val="000000"/>
                </a:solidFill>
                <a:latin typeface="Courier New" panose="02070309020205020404" pitchFamily="49" charset="0"/>
              </a:rPr>
              <a:t>SomeClass &amp;</a:t>
            </a:r>
            <a:r>
              <a:rPr lang="en-US" altLang="en-US" sz="2800" dirty="0" smtClean="0">
                <a:solidFill>
                  <a:srgbClr val="000000"/>
                </a:solidFill>
                <a:latin typeface="Courier New" panose="02070309020205020404" pitchFamily="49" charset="0"/>
              </a:rPr>
              <a:t>obj)</a:t>
            </a:r>
            <a:endParaRPr lang="en-US" altLang="en-US" sz="2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607081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lstStyle/>
          <a:p>
            <a:r>
              <a:rPr lang="en-US" dirty="0" smtClean="0"/>
              <a:t>     </a:t>
            </a:r>
            <a:endParaRPr lang="en-IN" dirty="0"/>
          </a:p>
        </p:txBody>
      </p:sp>
      <p:pic>
        <p:nvPicPr>
          <p:cNvPr id="4" name="Picture 4" descr="A program shows the contents of StudentTestScores.h (version 2). The header file hashtag ifndef STUDENTTESTSCORES underscore H, hashtag define STUDENTTESTSCORES underscore H, hashtag include string using namespace are defined. The default score equals zero. The class StudentTestScores declares the student's name, points to array of test scores, and the number of test scores under private members. The program uses the private member function to create an array of test scores. The public constructor declares the name string and student test sc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304800"/>
            <a:ext cx="6648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0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lstStyle/>
          <a:p>
            <a:r>
              <a:rPr lang="en-US" dirty="0" smtClean="0"/>
              <a:t>      </a:t>
            </a:r>
            <a:endParaRPr lang="en-IN" dirty="0"/>
          </a:p>
        </p:txBody>
      </p:sp>
      <p:pic>
        <p:nvPicPr>
          <p:cNvPr id="4" name="Picture 3" descr="A program shows the contents of StudentTestScores.h (version 2). The header file hashtag ifndef STUDENTTESTSCORES underscore H, hashtag define STUDENTTESTSCORES underscore H, hashtag include string using namespace are defined. The default score equals zero. The class StudentTestScores declares the student's name, points to array of test scores, and the number of test scores under private members. The program uses the private member function to create an array of test scores. The public constructor declares the name string and student test scores and creates an array. The program declares the copy constructor and destructor blocks. The setTestScore function sets a specific test score's value. The setStudentName function sets the student's name, and the getStudentName function gets the name of the stud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09613"/>
            <a:ext cx="72390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084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Picture 2" descr="A program shows the contents of StudentTestScores.h (version 2). The header file hashtag ifndef STUDENTTESTSCORES underscore H, hashtag define STUDENTTESTSCORES underscore H, hashtag include string using namespace are defined. The default score equals zero. The class StudentTestScores declares the student's name, points to array of test scores, and the number of test scores under private members. The program uses the private member function to create an array of test scores. The public constructor declares the name string and student test scores and creates an array. The program declares the copy constructor and destructor blocks. The setTestScore function sets a specific test score's value. The setStudentName function sets the student's name, and the getStudentName function gets the name of the student. The program gets the number of test scores and a specific test sc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7620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509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ctrTitle"/>
          </p:nvPr>
        </p:nvSpPr>
        <p:spPr/>
        <p:txBody>
          <a:bodyPr/>
          <a:lstStyle/>
          <a:p>
            <a:r>
              <a:rPr lang="en-US" altLang="en-US" dirty="0" smtClean="0">
                <a:solidFill>
                  <a:srgbClr val="037797"/>
                </a:solidFill>
              </a:rPr>
              <a:t>14.5</a:t>
            </a:r>
          </a:p>
        </p:txBody>
      </p:sp>
      <p:sp>
        <p:nvSpPr>
          <p:cNvPr id="45059" name="Subtitle 2"/>
          <p:cNvSpPr>
            <a:spLocks noGrp="1" noChangeArrowheads="1"/>
          </p:cNvSpPr>
          <p:nvPr>
            <p:ph type="subTitle" idx="1"/>
          </p:nvPr>
        </p:nvSpPr>
        <p:spPr>
          <a:xfrm>
            <a:off x="1371600" y="4267200"/>
            <a:ext cx="6400800" cy="609600"/>
          </a:xfrm>
        </p:spPr>
        <p:txBody>
          <a:bodyPr/>
          <a:lstStyle/>
          <a:p>
            <a:r>
              <a:rPr lang="en-US" altLang="en-US" b="1" dirty="0" smtClean="0"/>
              <a:t>Operator Overloading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Operator </a:t>
            </a:r>
            <a:r>
              <a:rPr lang="en-US" altLang="en-US" dirty="0" smtClean="0">
                <a:solidFill>
                  <a:srgbClr val="037797"/>
                </a:solidFill>
              </a:rPr>
              <a:t>Overloading </a:t>
            </a:r>
            <a:r>
              <a:rPr lang="en-US" altLang="en-US" sz="1200" dirty="0" smtClean="0">
                <a:solidFill>
                  <a:srgbClr val="037797"/>
                </a:solidFill>
              </a:rPr>
              <a:t>(1 of 2)</a:t>
            </a:r>
            <a:endParaRPr lang="en-IN" sz="1200" dirty="0">
              <a:solidFill>
                <a:srgbClr val="037797"/>
              </a:solidFill>
            </a:endParaRPr>
          </a:p>
        </p:txBody>
      </p:sp>
      <p:sp>
        <p:nvSpPr>
          <p:cNvPr id="3" name="Content Placeholder 2"/>
          <p:cNvSpPr>
            <a:spLocks noGrp="1"/>
          </p:cNvSpPr>
          <p:nvPr>
            <p:ph idx="1"/>
          </p:nvPr>
        </p:nvSpPr>
        <p:spPr>
          <a:xfrm>
            <a:off x="304800" y="1828800"/>
            <a:ext cx="8458200" cy="3886200"/>
          </a:xfrm>
        </p:spPr>
        <p:txBody>
          <a:bodyPr/>
          <a:lstStyle/>
          <a:p>
            <a:pPr lvl="0">
              <a:lnSpc>
                <a:spcPct val="85000"/>
              </a:lnSpc>
              <a:buFontTx/>
              <a:buChar char="•"/>
            </a:pPr>
            <a:r>
              <a:rPr lang="en-US" altLang="en-US" sz="2400" dirty="0">
                <a:solidFill>
                  <a:srgbClr val="000000"/>
                </a:solidFill>
              </a:rPr>
              <a:t>Operators such as </a:t>
            </a:r>
            <a:r>
              <a:rPr lang="en-US" altLang="en-US" sz="2400" dirty="0">
                <a:solidFill>
                  <a:srgbClr val="000000"/>
                </a:solidFill>
                <a:latin typeface="Courier New" panose="02070309020205020404" pitchFamily="49" charset="0"/>
              </a:rPr>
              <a:t>=</a:t>
            </a:r>
            <a:r>
              <a:rPr lang="en-US" altLang="en-US" sz="2400" dirty="0">
                <a:solidFill>
                  <a:srgbClr val="000000"/>
                </a:solidFill>
              </a:rPr>
              <a:t>, </a:t>
            </a:r>
            <a:r>
              <a:rPr lang="en-US" altLang="en-US" sz="2400" dirty="0">
                <a:solidFill>
                  <a:srgbClr val="000000"/>
                </a:solidFill>
                <a:latin typeface="Courier New" panose="02070309020205020404" pitchFamily="49" charset="0"/>
              </a:rPr>
              <a:t>+</a:t>
            </a:r>
            <a:r>
              <a:rPr lang="en-US" altLang="en-US" sz="2400" dirty="0">
                <a:solidFill>
                  <a:srgbClr val="000000"/>
                </a:solidFill>
              </a:rPr>
              <a:t>, and others can be redefined when used with objects of a class</a:t>
            </a:r>
          </a:p>
          <a:p>
            <a:pPr lvl="0">
              <a:lnSpc>
                <a:spcPct val="85000"/>
              </a:lnSpc>
              <a:buFontTx/>
              <a:buChar char="•"/>
            </a:pPr>
            <a:r>
              <a:rPr lang="en-US" altLang="en-US" sz="2400" dirty="0">
                <a:solidFill>
                  <a:srgbClr val="000000"/>
                </a:solidFill>
              </a:rPr>
              <a:t>The name of the function for the overloaded operator is </a:t>
            </a:r>
            <a:r>
              <a:rPr lang="en-US" altLang="en-US" sz="2400" dirty="0">
                <a:solidFill>
                  <a:srgbClr val="000000"/>
                </a:solidFill>
                <a:latin typeface="Courier New" panose="02070309020205020404" pitchFamily="49" charset="0"/>
              </a:rPr>
              <a:t>operator</a:t>
            </a:r>
            <a:r>
              <a:rPr lang="en-US" altLang="en-US" sz="2400" dirty="0">
                <a:solidFill>
                  <a:srgbClr val="000000"/>
                </a:solidFill>
              </a:rPr>
              <a:t> followed by the operator symbol, </a:t>
            </a:r>
            <a:r>
              <a:rPr lang="en-US" altLang="en-US" sz="2400" i="1" dirty="0">
                <a:solidFill>
                  <a:srgbClr val="000000"/>
                </a:solidFill>
              </a:rPr>
              <a:t>e.g</a:t>
            </a:r>
            <a:r>
              <a:rPr lang="en-US" altLang="en-US" sz="2400" i="1" dirty="0" smtClean="0">
                <a:solidFill>
                  <a:srgbClr val="000000"/>
                </a:solidFill>
              </a:rPr>
              <a:t>.</a:t>
            </a:r>
            <a:r>
              <a:rPr lang="en-US" altLang="en-US" sz="2400" dirty="0" smtClean="0">
                <a:solidFill>
                  <a:srgbClr val="000000"/>
                </a:solidFill>
              </a:rPr>
              <a:t>,</a:t>
            </a:r>
          </a:p>
          <a:p>
            <a:pPr marL="741600" lvl="0" indent="0">
              <a:lnSpc>
                <a:spcPct val="85000"/>
              </a:lnSpc>
              <a:buNone/>
            </a:pPr>
            <a:r>
              <a:rPr lang="en-US" altLang="en-US" sz="2000" dirty="0" smtClean="0">
                <a:solidFill>
                  <a:srgbClr val="000000"/>
                </a:solidFill>
                <a:latin typeface="Courier New" panose="02070309020205020404" pitchFamily="49" charset="0"/>
              </a:rPr>
              <a:t>operator</a:t>
            </a:r>
            <a:r>
              <a:rPr lang="en-US" altLang="en-US" sz="2000" dirty="0">
                <a:solidFill>
                  <a:srgbClr val="000000"/>
                </a:solidFill>
                <a:latin typeface="Courier New" panose="02070309020205020404" pitchFamily="49" charset="0"/>
              </a:rPr>
              <a:t>+</a:t>
            </a:r>
            <a:r>
              <a:rPr lang="en-US" altLang="en-US" sz="2000" dirty="0">
                <a:solidFill>
                  <a:srgbClr val="000000"/>
                </a:solidFill>
              </a:rPr>
              <a:t> to overload the </a:t>
            </a:r>
            <a:r>
              <a:rPr lang="en-US" altLang="en-US" sz="2000" dirty="0">
                <a:solidFill>
                  <a:srgbClr val="000000"/>
                </a:solidFill>
                <a:latin typeface="Courier New" panose="02070309020205020404" pitchFamily="49" charset="0"/>
              </a:rPr>
              <a:t>+</a:t>
            </a:r>
            <a:r>
              <a:rPr lang="en-US" altLang="en-US" sz="2000" dirty="0">
                <a:solidFill>
                  <a:srgbClr val="000000"/>
                </a:solidFill>
              </a:rPr>
              <a:t> operator, </a:t>
            </a:r>
            <a:r>
              <a:rPr lang="en-US" altLang="en-US" sz="2000" dirty="0" smtClean="0">
                <a:solidFill>
                  <a:srgbClr val="000000"/>
                </a:solidFill>
              </a:rPr>
              <a:t>and</a:t>
            </a:r>
          </a:p>
          <a:p>
            <a:pPr marL="1029600" lvl="1">
              <a:lnSpc>
                <a:spcPct val="85000"/>
              </a:lnSpc>
              <a:buClr>
                <a:srgbClr val="3333CC"/>
              </a:buClr>
              <a:buNone/>
            </a:pPr>
            <a:r>
              <a:rPr lang="en-US" altLang="en-US" sz="2000" dirty="0" smtClean="0">
                <a:solidFill>
                  <a:srgbClr val="000000"/>
                </a:solidFill>
                <a:latin typeface="Courier New" panose="02070309020205020404" pitchFamily="49" charset="0"/>
              </a:rPr>
              <a:t>operator</a:t>
            </a:r>
            <a:r>
              <a:rPr lang="en-US" altLang="en-US" sz="2000" dirty="0">
                <a:solidFill>
                  <a:srgbClr val="000000"/>
                </a:solidFill>
                <a:latin typeface="Courier New" panose="02070309020205020404" pitchFamily="49" charset="0"/>
              </a:rPr>
              <a:t>=</a:t>
            </a:r>
            <a:r>
              <a:rPr lang="en-US" altLang="en-US" sz="2000" dirty="0">
                <a:solidFill>
                  <a:srgbClr val="000000"/>
                </a:solidFill>
              </a:rPr>
              <a:t> to overload the </a:t>
            </a:r>
            <a:r>
              <a:rPr lang="en-US" altLang="en-US" sz="2000" dirty="0">
                <a:solidFill>
                  <a:srgbClr val="000000"/>
                </a:solidFill>
                <a:latin typeface="Courier New" panose="02070309020205020404" pitchFamily="49" charset="0"/>
              </a:rPr>
              <a:t>=</a:t>
            </a:r>
            <a:r>
              <a:rPr lang="en-US" altLang="en-US" sz="2000" dirty="0">
                <a:solidFill>
                  <a:srgbClr val="000000"/>
                </a:solidFill>
              </a:rPr>
              <a:t> operator</a:t>
            </a:r>
          </a:p>
          <a:p>
            <a:pPr lvl="0">
              <a:lnSpc>
                <a:spcPct val="85000"/>
              </a:lnSpc>
              <a:buFontTx/>
              <a:buChar char="•"/>
            </a:pPr>
            <a:r>
              <a:rPr lang="en-US" altLang="en-US" sz="2400" dirty="0">
                <a:solidFill>
                  <a:srgbClr val="000000"/>
                </a:solidFill>
              </a:rPr>
              <a:t>Prototype for the overloaded operator goes in the declaration of the class that is overloading it</a:t>
            </a:r>
          </a:p>
          <a:p>
            <a:pPr lvl="0">
              <a:lnSpc>
                <a:spcPct val="85000"/>
              </a:lnSpc>
              <a:buFontTx/>
              <a:buChar char="•"/>
            </a:pPr>
            <a:r>
              <a:rPr lang="en-US" altLang="en-US" sz="2400" dirty="0">
                <a:solidFill>
                  <a:srgbClr val="000000"/>
                </a:solidFill>
              </a:rPr>
              <a:t>Overloaded operator function definition goes with other member </a:t>
            </a:r>
            <a:r>
              <a:rPr lang="en-US" altLang="en-US" sz="2400" dirty="0" smtClean="0">
                <a:solidFill>
                  <a:srgbClr val="000000"/>
                </a:solidFill>
              </a:rPr>
              <a:t>functions</a:t>
            </a:r>
            <a:endParaRPr lang="en-US" altLang="en-US" sz="2400" dirty="0">
              <a:solidFill>
                <a:srgbClr val="000000"/>
              </a:solidFill>
            </a:endParaRPr>
          </a:p>
        </p:txBody>
      </p:sp>
    </p:spTree>
    <p:extLst>
      <p:ext uri="{BB962C8B-B14F-4D97-AF65-F5344CB8AC3E}">
        <p14:creationId xmlns:p14="http://schemas.microsoft.com/office/powerpoint/2010/main" val="675086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The </a:t>
            </a:r>
            <a:r>
              <a:rPr lang="en-US" altLang="en-US" dirty="0">
                <a:solidFill>
                  <a:srgbClr val="037797"/>
                </a:solidFill>
                <a:latin typeface="Courier New" panose="02070309020205020404" pitchFamily="49" charset="0"/>
              </a:rPr>
              <a:t>this</a:t>
            </a:r>
            <a:r>
              <a:rPr lang="en-US" altLang="en-US" dirty="0">
                <a:solidFill>
                  <a:srgbClr val="037797"/>
                </a:solidFill>
              </a:rPr>
              <a:t> </a:t>
            </a:r>
            <a:r>
              <a:rPr lang="en-US" altLang="en-US" dirty="0" smtClean="0">
                <a:solidFill>
                  <a:srgbClr val="037797"/>
                </a:solidFill>
              </a:rPr>
              <a:t>Pointer </a:t>
            </a:r>
            <a:r>
              <a:rPr lang="en-US" altLang="en-US" sz="1200" dirty="0" smtClean="0">
                <a:solidFill>
                  <a:srgbClr val="037797"/>
                </a:solidFill>
              </a:rPr>
              <a:t>(1 of 3)</a:t>
            </a:r>
            <a:endParaRPr lang="en-IN" sz="1200" dirty="0">
              <a:solidFill>
                <a:srgbClr val="037797"/>
              </a:solidFill>
            </a:endParaRPr>
          </a:p>
        </p:txBody>
      </p:sp>
      <p:sp>
        <p:nvSpPr>
          <p:cNvPr id="3" name="Content Placeholder 2"/>
          <p:cNvSpPr>
            <a:spLocks noGrp="1"/>
          </p:cNvSpPr>
          <p:nvPr>
            <p:ph idx="1"/>
          </p:nvPr>
        </p:nvSpPr>
        <p:spPr>
          <a:xfrm>
            <a:off x="457200" y="1600201"/>
            <a:ext cx="8229600" cy="3886200"/>
          </a:xfrm>
        </p:spPr>
        <p:txBody>
          <a:bodyPr/>
          <a:lstStyle/>
          <a:p>
            <a:pPr lvl="0">
              <a:lnSpc>
                <a:spcPct val="85000"/>
              </a:lnSpc>
              <a:buFontTx/>
              <a:buChar char="•"/>
            </a:pPr>
            <a:r>
              <a:rPr lang="en-US" altLang="en-US" u="sng" dirty="0">
                <a:solidFill>
                  <a:srgbClr val="000000"/>
                </a:solidFill>
                <a:latin typeface="Courier New" panose="02070309020205020404" pitchFamily="49" charset="0"/>
              </a:rPr>
              <a:t>this</a:t>
            </a:r>
            <a:r>
              <a:rPr lang="en-US" altLang="en-US" dirty="0">
                <a:solidFill>
                  <a:srgbClr val="000000"/>
                </a:solidFill>
              </a:rPr>
              <a:t>: predefined pointer available to a class’s member </a:t>
            </a:r>
            <a:r>
              <a:rPr lang="en-US" altLang="en-US" dirty="0" smtClean="0">
                <a:solidFill>
                  <a:srgbClr val="000000"/>
                </a:solidFill>
              </a:rPr>
              <a:t>functions</a:t>
            </a:r>
            <a:endParaRPr lang="en-US" altLang="en-US" dirty="0">
              <a:solidFill>
                <a:srgbClr val="000000"/>
              </a:solidFill>
            </a:endParaRPr>
          </a:p>
          <a:p>
            <a:pPr lvl="0">
              <a:lnSpc>
                <a:spcPct val="85000"/>
              </a:lnSpc>
              <a:spcBef>
                <a:spcPts val="4000"/>
              </a:spcBef>
              <a:buFontTx/>
              <a:buChar char="•"/>
            </a:pPr>
            <a:r>
              <a:rPr lang="en-US" altLang="en-US" dirty="0">
                <a:solidFill>
                  <a:srgbClr val="000000"/>
                </a:solidFill>
              </a:rPr>
              <a:t>Always points to the instance (object) of the class whose function is being </a:t>
            </a:r>
            <a:r>
              <a:rPr lang="en-US" altLang="en-US" dirty="0" smtClean="0">
                <a:solidFill>
                  <a:srgbClr val="000000"/>
                </a:solidFill>
              </a:rPr>
              <a:t>called</a:t>
            </a:r>
            <a:endParaRPr lang="en-US" altLang="en-US" dirty="0">
              <a:solidFill>
                <a:srgbClr val="000000"/>
              </a:solidFill>
            </a:endParaRPr>
          </a:p>
          <a:p>
            <a:pPr lvl="0">
              <a:lnSpc>
                <a:spcPct val="85000"/>
              </a:lnSpc>
              <a:spcBef>
                <a:spcPts val="4000"/>
              </a:spcBef>
              <a:buFontTx/>
              <a:buChar char="•"/>
            </a:pPr>
            <a:r>
              <a:rPr lang="en-US" altLang="en-US" dirty="0">
                <a:solidFill>
                  <a:srgbClr val="000000"/>
                </a:solidFill>
              </a:rPr>
              <a:t>Is passed as a hidden argument to all non-static member </a:t>
            </a:r>
            <a:r>
              <a:rPr lang="en-US" altLang="en-US" dirty="0" smtClean="0">
                <a:solidFill>
                  <a:srgbClr val="000000"/>
                </a:solidFill>
              </a:rPr>
              <a:t>functions</a:t>
            </a:r>
            <a:endParaRPr lang="en-US" altLang="en-US" dirty="0">
              <a:solidFill>
                <a:srgbClr val="000000"/>
              </a:solidFill>
            </a:endParaRPr>
          </a:p>
        </p:txBody>
      </p:sp>
    </p:spTree>
    <p:extLst>
      <p:ext uri="{BB962C8B-B14F-4D97-AF65-F5344CB8AC3E}">
        <p14:creationId xmlns:p14="http://schemas.microsoft.com/office/powerpoint/2010/main" val="336558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Instance and Static Members</a:t>
            </a:r>
            <a:endParaRPr lang="en-IN" dirty="0">
              <a:solidFill>
                <a:srgbClr val="037797"/>
              </a:solidFill>
            </a:endParaRPr>
          </a:p>
        </p:txBody>
      </p:sp>
      <p:sp>
        <p:nvSpPr>
          <p:cNvPr id="3" name="Content Placeholder 2"/>
          <p:cNvSpPr>
            <a:spLocks noGrp="1"/>
          </p:cNvSpPr>
          <p:nvPr>
            <p:ph idx="1"/>
          </p:nvPr>
        </p:nvSpPr>
        <p:spPr>
          <a:xfrm>
            <a:off x="457200" y="1600200"/>
            <a:ext cx="8229600" cy="4419600"/>
          </a:xfrm>
        </p:spPr>
        <p:txBody>
          <a:bodyPr/>
          <a:lstStyle/>
          <a:p>
            <a:pPr lvl="0">
              <a:lnSpc>
                <a:spcPct val="90000"/>
              </a:lnSpc>
              <a:buFontTx/>
              <a:buChar char="•"/>
            </a:pPr>
            <a:r>
              <a:rPr lang="en-US" altLang="en-US" sz="2800" u="sng" dirty="0">
                <a:solidFill>
                  <a:srgbClr val="000000"/>
                </a:solidFill>
              </a:rPr>
              <a:t>instance variable</a:t>
            </a:r>
            <a:r>
              <a:rPr lang="en-US" altLang="en-US" sz="2800" dirty="0">
                <a:solidFill>
                  <a:srgbClr val="000000"/>
                </a:solidFill>
              </a:rPr>
              <a:t>: a member variable in a class</a:t>
            </a:r>
            <a:r>
              <a:rPr lang="en-US" altLang="en-US" sz="2800" dirty="0" smtClean="0">
                <a:solidFill>
                  <a:srgbClr val="000000"/>
                </a:solidFill>
              </a:rPr>
              <a:t>. Each </a:t>
            </a:r>
            <a:r>
              <a:rPr lang="en-US" altLang="en-US" sz="2800" dirty="0">
                <a:solidFill>
                  <a:srgbClr val="000000"/>
                </a:solidFill>
              </a:rPr>
              <a:t>object has its own copy</a:t>
            </a:r>
            <a:r>
              <a:rPr lang="en-US" altLang="en-US" sz="2800" dirty="0" smtClean="0">
                <a:solidFill>
                  <a:srgbClr val="000000"/>
                </a:solidFill>
              </a:rPr>
              <a:t>.</a:t>
            </a:r>
            <a:endParaRPr lang="en-US" altLang="en-US" sz="2800" u="sng" dirty="0">
              <a:solidFill>
                <a:srgbClr val="000000"/>
              </a:solidFill>
            </a:endParaRPr>
          </a:p>
          <a:p>
            <a:pPr lvl="0">
              <a:lnSpc>
                <a:spcPct val="90000"/>
              </a:lnSpc>
              <a:spcBef>
                <a:spcPts val="3600"/>
              </a:spcBef>
              <a:buFontTx/>
              <a:buChar char="•"/>
            </a:pPr>
            <a:r>
              <a:rPr lang="en-US" altLang="en-US" sz="2800" u="sng" dirty="0">
                <a:solidFill>
                  <a:srgbClr val="000000"/>
                </a:solidFill>
                <a:latin typeface="Courier New" panose="02070309020205020404" pitchFamily="49" charset="0"/>
              </a:rPr>
              <a:t>static</a:t>
            </a:r>
            <a:r>
              <a:rPr lang="en-US" altLang="en-US" sz="2800" u="sng" dirty="0">
                <a:solidFill>
                  <a:srgbClr val="000000"/>
                </a:solidFill>
              </a:rPr>
              <a:t> variable</a:t>
            </a:r>
            <a:r>
              <a:rPr lang="en-US" altLang="en-US" sz="2800" dirty="0">
                <a:solidFill>
                  <a:srgbClr val="000000"/>
                </a:solidFill>
              </a:rPr>
              <a:t>: one variable shared among all objects of a </a:t>
            </a:r>
            <a:r>
              <a:rPr lang="en-US" altLang="en-US" sz="2800" dirty="0" smtClean="0">
                <a:solidFill>
                  <a:srgbClr val="000000"/>
                </a:solidFill>
              </a:rPr>
              <a:t>class</a:t>
            </a:r>
          </a:p>
          <a:p>
            <a:pPr lvl="0">
              <a:lnSpc>
                <a:spcPct val="90000"/>
              </a:lnSpc>
              <a:spcBef>
                <a:spcPts val="3800"/>
              </a:spcBef>
              <a:buFontTx/>
              <a:buChar char="•"/>
            </a:pPr>
            <a:r>
              <a:rPr lang="en-US" altLang="en-US" sz="2800" u="sng" dirty="0" smtClean="0">
                <a:solidFill>
                  <a:srgbClr val="000000"/>
                </a:solidFill>
                <a:latin typeface="Courier New" panose="02070309020205020404" pitchFamily="49" charset="0"/>
              </a:rPr>
              <a:t>static</a:t>
            </a:r>
            <a:r>
              <a:rPr lang="en-US" altLang="en-US" sz="2800" u="sng" dirty="0" smtClean="0">
                <a:solidFill>
                  <a:srgbClr val="000000"/>
                </a:solidFill>
              </a:rPr>
              <a:t> member function</a:t>
            </a:r>
            <a:r>
              <a:rPr lang="en-US" altLang="en-US" sz="2800" dirty="0" smtClean="0">
                <a:solidFill>
                  <a:srgbClr val="000000"/>
                </a:solidFill>
              </a:rPr>
              <a:t>: can be used to access </a:t>
            </a:r>
            <a:r>
              <a:rPr lang="en-US" altLang="en-US" sz="2800" dirty="0" smtClean="0">
                <a:solidFill>
                  <a:srgbClr val="000000"/>
                </a:solidFill>
                <a:latin typeface="Courier New" panose="02070309020205020404" pitchFamily="49" charset="0"/>
              </a:rPr>
              <a:t>static</a:t>
            </a:r>
            <a:r>
              <a:rPr lang="en-US" altLang="en-US" sz="2800" dirty="0" smtClean="0">
                <a:solidFill>
                  <a:srgbClr val="000000"/>
                </a:solidFill>
              </a:rPr>
              <a:t> member variable; can be called before any objects are defined</a:t>
            </a:r>
            <a:endParaRPr lang="en-US" altLang="en-US" sz="2800" u="sng"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18602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The </a:t>
            </a:r>
            <a:r>
              <a:rPr lang="en-US" altLang="en-US" dirty="0">
                <a:solidFill>
                  <a:srgbClr val="037797"/>
                </a:solidFill>
                <a:latin typeface="Courier New" panose="02070309020205020404" pitchFamily="49" charset="0"/>
              </a:rPr>
              <a:t>this</a:t>
            </a:r>
            <a:r>
              <a:rPr lang="en-US" altLang="en-US" dirty="0">
                <a:solidFill>
                  <a:srgbClr val="037797"/>
                </a:solidFill>
              </a:rPr>
              <a:t> Pointer </a:t>
            </a:r>
            <a:r>
              <a:rPr lang="en-US" altLang="en-US" sz="1200" dirty="0" smtClean="0">
                <a:solidFill>
                  <a:srgbClr val="037797"/>
                </a:solidFill>
              </a:rPr>
              <a:t>(2 </a:t>
            </a:r>
            <a:r>
              <a:rPr lang="en-US" altLang="en-US" sz="1200" dirty="0">
                <a:solidFill>
                  <a:srgbClr val="037797"/>
                </a:solidFill>
              </a:rPr>
              <a:t>of 3)</a:t>
            </a:r>
            <a:endParaRPr lang="en-IN" dirty="0">
              <a:solidFill>
                <a:srgbClr val="037797"/>
              </a:solidFill>
            </a:endParaRPr>
          </a:p>
        </p:txBody>
      </p:sp>
      <p:sp>
        <p:nvSpPr>
          <p:cNvPr id="3" name="Content Placeholder 2"/>
          <p:cNvSpPr>
            <a:spLocks noGrp="1"/>
          </p:cNvSpPr>
          <p:nvPr>
            <p:ph idx="1"/>
          </p:nvPr>
        </p:nvSpPr>
        <p:spPr>
          <a:xfrm>
            <a:off x="457200" y="1600201"/>
            <a:ext cx="8229600" cy="3657600"/>
          </a:xfrm>
        </p:spPr>
        <p:txBody>
          <a:bodyPr/>
          <a:lstStyle/>
          <a:p>
            <a:pPr lvl="0">
              <a:lnSpc>
                <a:spcPct val="85000"/>
              </a:lnSpc>
              <a:buFontTx/>
              <a:buChar char="•"/>
            </a:pPr>
            <a:r>
              <a:rPr lang="en-US" altLang="en-US" sz="2400" dirty="0">
                <a:solidFill>
                  <a:srgbClr val="000000"/>
                </a:solidFill>
              </a:rPr>
              <a:t>Example, </a:t>
            </a:r>
            <a:r>
              <a:rPr lang="en-US" altLang="en-US" sz="2400" dirty="0">
                <a:solidFill>
                  <a:srgbClr val="000000"/>
                </a:solidFill>
                <a:latin typeface="Consolas" panose="020B0609020204030204" pitchFamily="49" charset="0"/>
              </a:rPr>
              <a:t>student1</a:t>
            </a:r>
            <a:r>
              <a:rPr lang="en-US" altLang="en-US" sz="2400" dirty="0">
                <a:solidFill>
                  <a:srgbClr val="000000"/>
                </a:solidFill>
              </a:rPr>
              <a:t> and </a:t>
            </a:r>
            <a:r>
              <a:rPr lang="en-US" altLang="en-US" sz="2400" dirty="0">
                <a:solidFill>
                  <a:srgbClr val="000000"/>
                </a:solidFill>
                <a:latin typeface="Consolas" panose="020B0609020204030204" pitchFamily="49" charset="0"/>
              </a:rPr>
              <a:t>student2</a:t>
            </a:r>
            <a:r>
              <a:rPr lang="en-US" altLang="en-US" sz="2400" dirty="0">
                <a:solidFill>
                  <a:srgbClr val="000000"/>
                </a:solidFill>
              </a:rPr>
              <a:t> are both </a:t>
            </a:r>
            <a:r>
              <a:rPr lang="en-US" altLang="en-US" sz="2400" dirty="0">
                <a:solidFill>
                  <a:srgbClr val="000000"/>
                </a:solidFill>
                <a:latin typeface="Consolas" panose="020B0609020204030204" pitchFamily="49" charset="0"/>
              </a:rPr>
              <a:t>StudentTestScores</a:t>
            </a:r>
            <a:r>
              <a:rPr lang="en-US" altLang="en-US" sz="2400" dirty="0">
                <a:solidFill>
                  <a:srgbClr val="000000"/>
                </a:solidFill>
              </a:rPr>
              <a:t> objects</a:t>
            </a:r>
            <a:r>
              <a:rPr lang="en-US" altLang="en-US" sz="2400" dirty="0" smtClean="0">
                <a:solidFill>
                  <a:srgbClr val="000000"/>
                </a:solidFill>
              </a:rPr>
              <a:t>.</a:t>
            </a:r>
            <a:endParaRPr lang="en-US" altLang="en-US" sz="2400" dirty="0">
              <a:solidFill>
                <a:srgbClr val="000000"/>
              </a:solidFill>
            </a:endParaRPr>
          </a:p>
          <a:p>
            <a:pPr lvl="0">
              <a:lnSpc>
                <a:spcPct val="85000"/>
              </a:lnSpc>
              <a:spcBef>
                <a:spcPts val="3050"/>
              </a:spcBef>
              <a:buFontTx/>
              <a:buChar char="•"/>
            </a:pPr>
            <a:r>
              <a:rPr lang="en-US" altLang="en-US" sz="2400" dirty="0">
                <a:solidFill>
                  <a:srgbClr val="000000"/>
                </a:solidFill>
              </a:rPr>
              <a:t>The following statement causes the </a:t>
            </a:r>
            <a:r>
              <a:rPr lang="en-US" altLang="en-US" sz="2400" dirty="0">
                <a:solidFill>
                  <a:srgbClr val="000000"/>
                </a:solidFill>
                <a:latin typeface="Consolas" panose="020B0609020204030204" pitchFamily="49" charset="0"/>
              </a:rPr>
              <a:t>getStudentName</a:t>
            </a:r>
            <a:r>
              <a:rPr lang="en-US" altLang="en-US" sz="2400" dirty="0">
                <a:solidFill>
                  <a:srgbClr val="000000"/>
                </a:solidFill>
              </a:rPr>
              <a:t> member function to operate on </a:t>
            </a:r>
            <a:r>
              <a:rPr lang="en-US" altLang="en-US" sz="2400" dirty="0" smtClean="0">
                <a:solidFill>
                  <a:srgbClr val="000000"/>
                </a:solidFill>
                <a:latin typeface="Consolas" panose="020B0609020204030204" pitchFamily="49" charset="0"/>
              </a:rPr>
              <a:t>student1</a:t>
            </a:r>
            <a:r>
              <a:rPr lang="en-US" altLang="en-US" sz="2400" dirty="0" smtClean="0">
                <a:solidFill>
                  <a:srgbClr val="000000"/>
                </a:solidFill>
              </a:rPr>
              <a:t>:</a:t>
            </a:r>
          </a:p>
          <a:p>
            <a:pPr marL="345600" lvl="0" indent="0">
              <a:lnSpc>
                <a:spcPct val="85000"/>
              </a:lnSpc>
              <a:spcBef>
                <a:spcPts val="2300"/>
              </a:spcBef>
              <a:buNone/>
            </a:pPr>
            <a:r>
              <a:rPr lang="en-US" altLang="en-US" sz="2400" dirty="0" smtClean="0">
                <a:solidFill>
                  <a:srgbClr val="000000"/>
                </a:solidFill>
                <a:latin typeface="Consolas" panose="020B0609020204030204" pitchFamily="49" charset="0"/>
              </a:rPr>
              <a:t>cout </a:t>
            </a:r>
            <a:r>
              <a:rPr lang="en-US" altLang="en-US" sz="2400" dirty="0">
                <a:solidFill>
                  <a:srgbClr val="000000"/>
                </a:solidFill>
                <a:latin typeface="Consolas" panose="020B0609020204030204" pitchFamily="49" charset="0"/>
              </a:rPr>
              <a:t>&lt;&lt; student1.getStudentName() &lt;&lt; endl</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lvl="0">
              <a:lnSpc>
                <a:spcPct val="85000"/>
              </a:lnSpc>
              <a:spcBef>
                <a:spcPts val="3000"/>
              </a:spcBef>
              <a:buFontTx/>
              <a:buChar char="•"/>
            </a:pPr>
            <a:r>
              <a:rPr lang="en-US" altLang="en-US" sz="2400" dirty="0">
                <a:solidFill>
                  <a:srgbClr val="000000"/>
                </a:solidFill>
              </a:rPr>
              <a:t>When </a:t>
            </a:r>
            <a:r>
              <a:rPr lang="en-US" altLang="en-US" sz="2400" dirty="0">
                <a:solidFill>
                  <a:srgbClr val="000000"/>
                </a:solidFill>
                <a:latin typeface="Consolas" panose="020B0609020204030204" pitchFamily="49" charset="0"/>
              </a:rPr>
              <a:t>getStudentName</a:t>
            </a:r>
            <a:r>
              <a:rPr lang="en-US" altLang="en-US" sz="2400" dirty="0">
                <a:solidFill>
                  <a:srgbClr val="000000"/>
                </a:solidFill>
              </a:rPr>
              <a:t> is operating on </a:t>
            </a:r>
            <a:r>
              <a:rPr lang="en-US" altLang="en-US" sz="2400" dirty="0">
                <a:solidFill>
                  <a:srgbClr val="000000"/>
                </a:solidFill>
                <a:latin typeface="Consolas" panose="020B0609020204030204" pitchFamily="49" charset="0"/>
              </a:rPr>
              <a:t>student1</a:t>
            </a:r>
            <a:r>
              <a:rPr lang="en-US" altLang="en-US" sz="2400" dirty="0">
                <a:solidFill>
                  <a:srgbClr val="000000"/>
                </a:solidFill>
              </a:rPr>
              <a:t>, the </a:t>
            </a:r>
            <a:r>
              <a:rPr lang="en-US" altLang="en-US" sz="2400" dirty="0">
                <a:solidFill>
                  <a:srgbClr val="000000"/>
                </a:solidFill>
                <a:latin typeface="Consolas" panose="020B0609020204030204" pitchFamily="49" charset="0"/>
              </a:rPr>
              <a:t>this</a:t>
            </a:r>
            <a:r>
              <a:rPr lang="en-US" altLang="en-US" sz="2400" dirty="0">
                <a:solidFill>
                  <a:srgbClr val="000000"/>
                </a:solidFill>
              </a:rPr>
              <a:t> pointer is pointing to </a:t>
            </a:r>
            <a:r>
              <a:rPr lang="en-US" altLang="en-US" sz="2400" dirty="0">
                <a:solidFill>
                  <a:srgbClr val="000000"/>
                </a:solidFill>
                <a:latin typeface="Consolas" panose="020B0609020204030204" pitchFamily="49" charset="0"/>
              </a:rPr>
              <a:t>student1</a:t>
            </a:r>
            <a:r>
              <a:rPr lang="en-US" altLang="en-US" sz="2400" dirty="0" smtClean="0">
                <a:solidFill>
                  <a:srgbClr val="000000"/>
                </a:solidFill>
              </a:rPr>
              <a:t>.</a:t>
            </a:r>
            <a:endParaRPr lang="en-US" altLang="en-US" sz="2400" dirty="0">
              <a:solidFill>
                <a:srgbClr val="000000"/>
              </a:solidFill>
            </a:endParaRPr>
          </a:p>
        </p:txBody>
      </p:sp>
    </p:spTree>
    <p:extLst>
      <p:ext uri="{BB962C8B-B14F-4D97-AF65-F5344CB8AC3E}">
        <p14:creationId xmlns:p14="http://schemas.microsoft.com/office/powerpoint/2010/main" val="3907364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The </a:t>
            </a:r>
            <a:r>
              <a:rPr lang="en-US" altLang="en-US" dirty="0">
                <a:solidFill>
                  <a:srgbClr val="037797"/>
                </a:solidFill>
                <a:latin typeface="Courier New" panose="02070309020205020404" pitchFamily="49" charset="0"/>
              </a:rPr>
              <a:t>this</a:t>
            </a:r>
            <a:r>
              <a:rPr lang="en-US" altLang="en-US" dirty="0">
                <a:solidFill>
                  <a:srgbClr val="037797"/>
                </a:solidFill>
              </a:rPr>
              <a:t> Pointer </a:t>
            </a:r>
            <a:r>
              <a:rPr lang="en-US" altLang="en-US" sz="1200" dirty="0" smtClean="0">
                <a:solidFill>
                  <a:srgbClr val="037797"/>
                </a:solidFill>
              </a:rPr>
              <a:t>(3 </a:t>
            </a:r>
            <a:r>
              <a:rPr lang="en-US" altLang="en-US" sz="1200" dirty="0">
                <a:solidFill>
                  <a:srgbClr val="037797"/>
                </a:solidFill>
              </a:rPr>
              <a:t>of 3)</a:t>
            </a:r>
            <a:endParaRPr lang="en-IN" dirty="0"/>
          </a:p>
        </p:txBody>
      </p:sp>
      <p:sp>
        <p:nvSpPr>
          <p:cNvPr id="3" name="Content Placeholder 2"/>
          <p:cNvSpPr>
            <a:spLocks noGrp="1"/>
          </p:cNvSpPr>
          <p:nvPr>
            <p:ph idx="1"/>
          </p:nvPr>
        </p:nvSpPr>
        <p:spPr/>
        <p:txBody>
          <a:bodyPr/>
          <a:lstStyle/>
          <a:p>
            <a:pPr lvl="0">
              <a:lnSpc>
                <a:spcPct val="85000"/>
              </a:lnSpc>
              <a:buFontTx/>
              <a:buChar char="•"/>
            </a:pPr>
            <a:r>
              <a:rPr lang="en-US" altLang="en-US" sz="2400" dirty="0">
                <a:solidFill>
                  <a:srgbClr val="000000"/>
                </a:solidFill>
              </a:rPr>
              <a:t>Likewise, the following statement causes the </a:t>
            </a:r>
            <a:r>
              <a:rPr lang="en-US" altLang="en-US" sz="2400" dirty="0">
                <a:solidFill>
                  <a:srgbClr val="000000"/>
                </a:solidFill>
                <a:latin typeface="Consolas" panose="020B0609020204030204" pitchFamily="49" charset="0"/>
              </a:rPr>
              <a:t>getStudentName</a:t>
            </a:r>
            <a:r>
              <a:rPr lang="en-US" altLang="en-US" sz="2400" dirty="0">
                <a:solidFill>
                  <a:srgbClr val="000000"/>
                </a:solidFill>
              </a:rPr>
              <a:t> member function to operate on </a:t>
            </a:r>
            <a:r>
              <a:rPr lang="en-US" altLang="en-US" sz="2400" dirty="0" smtClean="0">
                <a:solidFill>
                  <a:srgbClr val="000000"/>
                </a:solidFill>
                <a:latin typeface="Consolas" panose="020B0609020204030204" pitchFamily="49" charset="0"/>
              </a:rPr>
              <a:t>student2</a:t>
            </a:r>
            <a:r>
              <a:rPr lang="en-US" altLang="en-US" sz="2400" dirty="0" smtClean="0">
                <a:solidFill>
                  <a:srgbClr val="000000"/>
                </a:solidFill>
              </a:rPr>
              <a:t>:</a:t>
            </a:r>
            <a:endParaRPr lang="en-US" altLang="en-US" sz="2400" dirty="0">
              <a:solidFill>
                <a:srgbClr val="000000"/>
              </a:solidFill>
            </a:endParaRPr>
          </a:p>
          <a:p>
            <a:pPr marL="345600" lvl="0" indent="0">
              <a:lnSpc>
                <a:spcPct val="85000"/>
              </a:lnSpc>
              <a:spcBef>
                <a:spcPts val="2400"/>
              </a:spcBef>
              <a:buNone/>
            </a:pPr>
            <a:r>
              <a:rPr lang="en-US" altLang="en-US" sz="2400" dirty="0" smtClean="0">
                <a:solidFill>
                  <a:srgbClr val="000000"/>
                </a:solidFill>
                <a:latin typeface="Consolas" panose="020B0609020204030204" pitchFamily="49" charset="0"/>
              </a:rPr>
              <a:t>cout </a:t>
            </a:r>
            <a:r>
              <a:rPr lang="en-US" altLang="en-US" sz="2400" dirty="0">
                <a:solidFill>
                  <a:srgbClr val="000000"/>
                </a:solidFill>
                <a:latin typeface="Consolas" panose="020B0609020204030204" pitchFamily="49" charset="0"/>
              </a:rPr>
              <a:t>&lt;&lt; student2.getStudentName() &lt;&lt; endl</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lvl="0">
              <a:lnSpc>
                <a:spcPct val="85000"/>
              </a:lnSpc>
              <a:spcBef>
                <a:spcPts val="3100"/>
              </a:spcBef>
              <a:buFontTx/>
              <a:buChar char="•"/>
            </a:pPr>
            <a:r>
              <a:rPr lang="en-US" altLang="en-US" sz="2400" dirty="0">
                <a:solidFill>
                  <a:srgbClr val="000000"/>
                </a:solidFill>
              </a:rPr>
              <a:t>When </a:t>
            </a:r>
            <a:r>
              <a:rPr lang="en-US" altLang="en-US" sz="2400" dirty="0">
                <a:solidFill>
                  <a:srgbClr val="000000"/>
                </a:solidFill>
                <a:latin typeface="Consolas" panose="020B0609020204030204" pitchFamily="49" charset="0"/>
              </a:rPr>
              <a:t>getStudentName</a:t>
            </a:r>
            <a:r>
              <a:rPr lang="en-US" altLang="en-US" sz="2400" dirty="0">
                <a:solidFill>
                  <a:srgbClr val="000000"/>
                </a:solidFill>
              </a:rPr>
              <a:t> is operating on </a:t>
            </a:r>
            <a:r>
              <a:rPr lang="en-US" altLang="en-US" sz="2400" dirty="0">
                <a:solidFill>
                  <a:srgbClr val="000000"/>
                </a:solidFill>
                <a:latin typeface="Consolas" panose="020B0609020204030204" pitchFamily="49" charset="0"/>
              </a:rPr>
              <a:t>student2</a:t>
            </a:r>
            <a:r>
              <a:rPr lang="en-US" altLang="en-US" sz="2400" dirty="0">
                <a:solidFill>
                  <a:srgbClr val="000000"/>
                </a:solidFill>
              </a:rPr>
              <a:t>, the </a:t>
            </a:r>
            <a:r>
              <a:rPr lang="en-US" altLang="en-US" sz="2400" dirty="0">
                <a:solidFill>
                  <a:srgbClr val="000000"/>
                </a:solidFill>
                <a:latin typeface="Consolas" panose="020B0609020204030204" pitchFamily="49" charset="0"/>
              </a:rPr>
              <a:t>this</a:t>
            </a:r>
            <a:r>
              <a:rPr lang="en-US" altLang="en-US" sz="2400" dirty="0">
                <a:solidFill>
                  <a:srgbClr val="000000"/>
                </a:solidFill>
              </a:rPr>
              <a:t> pointer is pointing to </a:t>
            </a:r>
            <a:r>
              <a:rPr lang="en-US" altLang="en-US" sz="2400" dirty="0">
                <a:solidFill>
                  <a:srgbClr val="000000"/>
                </a:solidFill>
                <a:latin typeface="Consolas" panose="020B0609020204030204" pitchFamily="49" charset="0"/>
              </a:rPr>
              <a:t>student2</a:t>
            </a:r>
            <a:r>
              <a:rPr lang="en-US" altLang="en-US" sz="2400" dirty="0" smtClean="0">
                <a:solidFill>
                  <a:srgbClr val="000000"/>
                </a:solidFill>
              </a:rPr>
              <a:t>.</a:t>
            </a:r>
            <a:endParaRPr lang="en-US" altLang="en-US" sz="2400" dirty="0">
              <a:solidFill>
                <a:srgbClr val="000000"/>
              </a:solidFill>
            </a:endParaRPr>
          </a:p>
          <a:p>
            <a:pPr lvl="0">
              <a:lnSpc>
                <a:spcPct val="85000"/>
              </a:lnSpc>
              <a:spcBef>
                <a:spcPts val="3100"/>
              </a:spcBef>
              <a:buFontTx/>
              <a:buChar char="•"/>
            </a:pPr>
            <a:r>
              <a:rPr lang="en-US" altLang="en-US" sz="2400" dirty="0">
                <a:solidFill>
                  <a:srgbClr val="000000"/>
                </a:solidFill>
              </a:rPr>
              <a:t>The </a:t>
            </a:r>
            <a:r>
              <a:rPr lang="en-US" altLang="en-US" sz="2400" dirty="0">
                <a:solidFill>
                  <a:srgbClr val="000000"/>
                </a:solidFill>
                <a:latin typeface="Consolas" panose="020B0609020204030204" pitchFamily="49" charset="0"/>
              </a:rPr>
              <a:t>this</a:t>
            </a:r>
            <a:r>
              <a:rPr lang="en-US" altLang="en-US" sz="2400" dirty="0">
                <a:solidFill>
                  <a:srgbClr val="000000"/>
                </a:solidFill>
              </a:rPr>
              <a:t> pointer always points to the object that is being used to call the member function</a:t>
            </a:r>
            <a:r>
              <a:rPr lang="en-US" altLang="en-US" sz="2400" dirty="0" smtClean="0">
                <a:solidFill>
                  <a:srgbClr val="000000"/>
                </a:solidFill>
              </a:rPr>
              <a:t>.</a:t>
            </a:r>
            <a:endParaRPr lang="en-US" altLang="en-US" sz="2400" dirty="0">
              <a:solidFill>
                <a:srgbClr val="000000"/>
              </a:solidFill>
            </a:endParaRPr>
          </a:p>
        </p:txBody>
      </p:sp>
    </p:spTree>
    <p:extLst>
      <p:ext uri="{BB962C8B-B14F-4D97-AF65-F5344CB8AC3E}">
        <p14:creationId xmlns:p14="http://schemas.microsoft.com/office/powerpoint/2010/main" val="2841085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Operator Overloading </a:t>
            </a:r>
            <a:r>
              <a:rPr lang="en-US" altLang="en-US" sz="1200" dirty="0" smtClean="0">
                <a:solidFill>
                  <a:srgbClr val="037797"/>
                </a:solidFill>
              </a:rPr>
              <a:t>(2 </a:t>
            </a:r>
            <a:r>
              <a:rPr lang="en-US" altLang="en-US" sz="1200" dirty="0">
                <a:solidFill>
                  <a:srgbClr val="037797"/>
                </a:solidFill>
              </a:rPr>
              <a:t>of 2)</a:t>
            </a:r>
            <a:endParaRPr lang="en-IN" dirty="0">
              <a:solidFill>
                <a:srgbClr val="037797"/>
              </a:solidFill>
            </a:endParaRPr>
          </a:p>
        </p:txBody>
      </p:sp>
      <p:sp>
        <p:nvSpPr>
          <p:cNvPr id="3" name="Content Placeholder 2"/>
          <p:cNvSpPr>
            <a:spLocks noGrp="1"/>
          </p:cNvSpPr>
          <p:nvPr>
            <p:ph idx="1"/>
          </p:nvPr>
        </p:nvSpPr>
        <p:spPr>
          <a:xfrm>
            <a:off x="457200" y="1837039"/>
            <a:ext cx="8229600" cy="533399"/>
          </a:xfrm>
        </p:spPr>
        <p:txBody>
          <a:bodyPr/>
          <a:lstStyle/>
          <a:p>
            <a:r>
              <a:rPr lang="en-US" altLang="en-US" sz="2800" dirty="0">
                <a:solidFill>
                  <a:srgbClr val="000000"/>
                </a:solidFill>
              </a:rPr>
              <a:t>Prototype:</a:t>
            </a:r>
            <a:endParaRPr lang="en-IN" dirty="0"/>
          </a:p>
        </p:txBody>
      </p:sp>
      <p:pic>
        <p:nvPicPr>
          <p:cNvPr id="6" name="Picture 5" descr="The screenshot shows operator overloading. The prototype is represented as: void operator equals (const SomeClass ampersand rval), where void is the return type, operator is the function name, and the (const SomeClass ampersand rval) is the parameter for the object on the right side of the operator."/>
          <p:cNvPicPr>
            <a:picLocks noChangeAspect="1"/>
          </p:cNvPicPr>
          <p:nvPr/>
        </p:nvPicPr>
        <p:blipFill>
          <a:blip r:embed="rId2"/>
          <a:stretch>
            <a:fillRect/>
          </a:stretch>
        </p:blipFill>
        <p:spPr>
          <a:xfrm>
            <a:off x="1148667" y="2491929"/>
            <a:ext cx="7179174" cy="2613471"/>
          </a:xfrm>
          <a:prstGeom prst="rect">
            <a:avLst/>
          </a:prstGeom>
        </p:spPr>
      </p:pic>
      <p:sp>
        <p:nvSpPr>
          <p:cNvPr id="4" name="Content Placeholder 3"/>
          <p:cNvSpPr>
            <a:spLocks noGrp="1"/>
          </p:cNvSpPr>
          <p:nvPr>
            <p:ph sz="quarter" idx="11"/>
          </p:nvPr>
        </p:nvSpPr>
        <p:spPr>
          <a:xfrm>
            <a:off x="459258" y="5216610"/>
            <a:ext cx="8153400" cy="609600"/>
          </a:xfrm>
        </p:spPr>
        <p:txBody>
          <a:bodyPr/>
          <a:lstStyle/>
          <a:p>
            <a:r>
              <a:rPr lang="en-US" altLang="en-US" sz="2800" dirty="0">
                <a:solidFill>
                  <a:srgbClr val="000000"/>
                </a:solidFill>
              </a:rPr>
              <a:t>Operator is called via object on left side</a:t>
            </a:r>
            <a:endParaRPr lang="en-IN" dirty="0"/>
          </a:p>
        </p:txBody>
      </p:sp>
    </p:spTree>
    <p:extLst>
      <p:ext uri="{BB962C8B-B14F-4D97-AF65-F5344CB8AC3E}">
        <p14:creationId xmlns:p14="http://schemas.microsoft.com/office/powerpoint/2010/main" val="227285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Invoking an Overloaded Operator</a:t>
            </a:r>
            <a:endParaRPr lang="en-IN" dirty="0">
              <a:solidFill>
                <a:srgbClr val="037797"/>
              </a:solidFill>
            </a:endParaRPr>
          </a:p>
        </p:txBody>
      </p:sp>
      <p:sp>
        <p:nvSpPr>
          <p:cNvPr id="3" name="Content Placeholder 2"/>
          <p:cNvSpPr>
            <a:spLocks noGrp="1"/>
          </p:cNvSpPr>
          <p:nvPr>
            <p:ph idx="1"/>
          </p:nvPr>
        </p:nvSpPr>
        <p:spPr>
          <a:xfrm>
            <a:off x="457200" y="1937959"/>
            <a:ext cx="8229600" cy="3733800"/>
          </a:xfrm>
        </p:spPr>
        <p:txBody>
          <a:bodyPr/>
          <a:lstStyle/>
          <a:p>
            <a:pPr lvl="0">
              <a:buFontTx/>
              <a:buChar char="•"/>
            </a:pPr>
            <a:r>
              <a:rPr lang="en-US" altLang="en-US" dirty="0">
                <a:solidFill>
                  <a:srgbClr val="000000"/>
                </a:solidFill>
              </a:rPr>
              <a:t>Operator can be invoked as a member </a:t>
            </a:r>
            <a:r>
              <a:rPr lang="en-US" altLang="en-US" dirty="0" smtClean="0">
                <a:solidFill>
                  <a:srgbClr val="000000"/>
                </a:solidFill>
              </a:rPr>
              <a:t>function:</a:t>
            </a:r>
          </a:p>
          <a:p>
            <a:pPr marL="720000" lvl="0" indent="0">
              <a:buNone/>
            </a:pPr>
            <a:r>
              <a:rPr lang="en-US" altLang="en-US" sz="2800" dirty="0" smtClean="0">
                <a:solidFill>
                  <a:srgbClr val="000000"/>
                </a:solidFill>
                <a:latin typeface="Courier New" panose="02070309020205020404" pitchFamily="49" charset="0"/>
              </a:rPr>
              <a:t>object1.operator=(object2);</a:t>
            </a:r>
            <a:endParaRPr lang="en-US" altLang="en-US" sz="2800" dirty="0">
              <a:solidFill>
                <a:srgbClr val="000000"/>
              </a:solidFill>
              <a:latin typeface="Courier New" panose="02070309020205020404" pitchFamily="49" charset="0"/>
            </a:endParaRPr>
          </a:p>
          <a:p>
            <a:pPr lvl="0">
              <a:buFontTx/>
              <a:buChar char="•"/>
            </a:pPr>
            <a:r>
              <a:rPr lang="en-US" altLang="en-US" dirty="0">
                <a:solidFill>
                  <a:srgbClr val="000000"/>
                </a:solidFill>
              </a:rPr>
              <a:t>It can also be used in more conventional </a:t>
            </a:r>
            <a:r>
              <a:rPr lang="en-US" altLang="en-US" dirty="0" smtClean="0">
                <a:solidFill>
                  <a:srgbClr val="000000"/>
                </a:solidFill>
              </a:rPr>
              <a:t>manner:</a:t>
            </a:r>
          </a:p>
          <a:p>
            <a:pPr marL="720000" lvl="0" indent="0">
              <a:buNone/>
            </a:pPr>
            <a:r>
              <a:rPr lang="en-US" altLang="en-US" sz="2800" dirty="0" smtClean="0">
                <a:solidFill>
                  <a:srgbClr val="000000"/>
                </a:solidFill>
                <a:latin typeface="Courier New" panose="02070309020205020404" pitchFamily="49" charset="0"/>
              </a:rPr>
              <a:t>object1 </a:t>
            </a:r>
            <a:r>
              <a:rPr lang="en-US" altLang="en-US" sz="2800" dirty="0">
                <a:solidFill>
                  <a:srgbClr val="000000"/>
                </a:solidFill>
                <a:latin typeface="Courier New" panose="02070309020205020404" pitchFamily="49" charset="0"/>
              </a:rPr>
              <a:t>= object2</a:t>
            </a:r>
            <a:r>
              <a:rPr lang="en-US" altLang="en-US" sz="2800" dirty="0" smtClean="0">
                <a:solidFill>
                  <a:srgbClr val="000000"/>
                </a:solidFill>
                <a:latin typeface="Courier New" panose="02070309020205020404" pitchFamily="49" charset="0"/>
              </a:rPr>
              <a:t>;</a:t>
            </a:r>
            <a:endParaRPr lang="en-US" altLang="en-US" sz="2800" dirty="0">
              <a:solidFill>
                <a:srgbClr val="000000"/>
              </a:solidFill>
            </a:endParaRPr>
          </a:p>
        </p:txBody>
      </p:sp>
    </p:spTree>
    <p:extLst>
      <p:ext uri="{BB962C8B-B14F-4D97-AF65-F5344CB8AC3E}">
        <p14:creationId xmlns:p14="http://schemas.microsoft.com/office/powerpoint/2010/main" val="3319516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Returning a </a:t>
            </a:r>
            <a:r>
              <a:rPr lang="en-US" altLang="en-US" dirty="0" smtClean="0">
                <a:solidFill>
                  <a:srgbClr val="037797"/>
                </a:solidFill>
              </a:rPr>
              <a:t>Value </a:t>
            </a:r>
            <a:r>
              <a:rPr lang="en-US" altLang="en-US" sz="1200" dirty="0" smtClean="0">
                <a:solidFill>
                  <a:srgbClr val="037797"/>
                </a:solidFill>
              </a:rPr>
              <a:t>(1 of 2)</a:t>
            </a:r>
            <a:endParaRPr lang="en-IN" sz="1200" dirty="0">
              <a:solidFill>
                <a:srgbClr val="037797"/>
              </a:solidFill>
            </a:endParaRPr>
          </a:p>
        </p:txBody>
      </p:sp>
      <p:sp>
        <p:nvSpPr>
          <p:cNvPr id="3" name="Content Placeholder 2"/>
          <p:cNvSpPr>
            <a:spLocks noGrp="1"/>
          </p:cNvSpPr>
          <p:nvPr>
            <p:ph idx="1"/>
          </p:nvPr>
        </p:nvSpPr>
        <p:spPr>
          <a:xfrm>
            <a:off x="300678" y="1752600"/>
            <a:ext cx="8229600" cy="4267200"/>
          </a:xfrm>
        </p:spPr>
        <p:txBody>
          <a:bodyPr/>
          <a:lstStyle/>
          <a:p>
            <a:pPr lvl="0">
              <a:lnSpc>
                <a:spcPct val="80000"/>
              </a:lnSpc>
              <a:buFontTx/>
              <a:buChar char="•"/>
            </a:pPr>
            <a:r>
              <a:rPr lang="en-US" altLang="en-US" sz="2800" dirty="0">
                <a:solidFill>
                  <a:srgbClr val="000000"/>
                </a:solidFill>
              </a:rPr>
              <a:t>Overloaded operator can return a value</a:t>
            </a:r>
          </a:p>
          <a:p>
            <a:pPr lvl="1">
              <a:lnSpc>
                <a:spcPct val="80000"/>
              </a:lnSpc>
              <a:buNone/>
            </a:pPr>
            <a:r>
              <a:rPr lang="en-US" altLang="en-US" sz="1800" dirty="0">
                <a:solidFill>
                  <a:srgbClr val="000000"/>
                </a:solidFill>
                <a:latin typeface="Courier New" panose="02070309020205020404" pitchFamily="49" charset="0"/>
              </a:rPr>
              <a:t>class </a:t>
            </a:r>
            <a:r>
              <a:rPr lang="en-US" altLang="en-US" sz="1800" dirty="0" smtClean="0">
                <a:solidFill>
                  <a:srgbClr val="000000"/>
                </a:solidFill>
                <a:latin typeface="Courier New" panose="02070309020205020404" pitchFamily="49" charset="0"/>
              </a:rPr>
              <a:t>Point2d</a:t>
            </a:r>
          </a:p>
          <a:p>
            <a:pPr lvl="1">
              <a:lnSpc>
                <a:spcPct val="80000"/>
              </a:lnSpc>
              <a:buNone/>
            </a:pPr>
            <a:r>
              <a:rPr lang="en-US" altLang="en-US" sz="1800" dirty="0" smtClean="0">
                <a:solidFill>
                  <a:srgbClr val="000000"/>
                </a:solidFill>
                <a:latin typeface="Courier New" panose="02070309020205020404" pitchFamily="49" charset="0"/>
              </a:rPr>
              <a:t>{</a:t>
            </a:r>
          </a:p>
          <a:p>
            <a:pPr lvl="1">
              <a:lnSpc>
                <a:spcPct val="80000"/>
              </a:lnSpc>
              <a:buNone/>
            </a:pPr>
            <a:r>
              <a:rPr lang="en-US" altLang="en-US" sz="1800" dirty="0" smtClean="0">
                <a:solidFill>
                  <a:srgbClr val="000000"/>
                </a:solidFill>
                <a:latin typeface="Courier New" panose="02070309020205020404" pitchFamily="49" charset="0"/>
              </a:rPr>
              <a:t>private:</a:t>
            </a:r>
          </a:p>
          <a:p>
            <a:pPr marL="1332000" lvl="1">
              <a:lnSpc>
                <a:spcPct val="80000"/>
              </a:lnSpc>
              <a:buNone/>
            </a:pPr>
            <a:r>
              <a:rPr lang="en-US" altLang="en-US" sz="1800" dirty="0" smtClean="0">
                <a:solidFill>
                  <a:srgbClr val="000000"/>
                </a:solidFill>
                <a:latin typeface="Courier New" panose="02070309020205020404" pitchFamily="49" charset="0"/>
              </a:rPr>
              <a:t>int </a:t>
            </a:r>
            <a:r>
              <a:rPr lang="en-US" altLang="en-US" sz="1800" dirty="0">
                <a:solidFill>
                  <a:srgbClr val="000000"/>
                </a:solidFill>
                <a:latin typeface="Courier New" panose="02070309020205020404" pitchFamily="49" charset="0"/>
              </a:rPr>
              <a:t>x, y</a:t>
            </a:r>
            <a:r>
              <a:rPr lang="en-US" altLang="en-US" sz="1800" dirty="0" smtClean="0">
                <a:solidFill>
                  <a:srgbClr val="000000"/>
                </a:solidFill>
                <a:latin typeface="Courier New" panose="02070309020205020404" pitchFamily="49" charset="0"/>
              </a:rPr>
              <a:t>;</a:t>
            </a:r>
          </a:p>
          <a:p>
            <a:pPr lvl="1">
              <a:lnSpc>
                <a:spcPct val="80000"/>
              </a:lnSpc>
              <a:spcBef>
                <a:spcPts val="2600"/>
              </a:spcBef>
              <a:buNone/>
            </a:pPr>
            <a:r>
              <a:rPr lang="en-US" altLang="en-US" sz="1800" dirty="0" smtClean="0">
                <a:solidFill>
                  <a:srgbClr val="000000"/>
                </a:solidFill>
                <a:latin typeface="Courier New" panose="02070309020205020404" pitchFamily="49" charset="0"/>
              </a:rPr>
              <a:t>...</a:t>
            </a:r>
          </a:p>
          <a:p>
            <a:pPr lvl="1">
              <a:lnSpc>
                <a:spcPct val="80000"/>
              </a:lnSpc>
              <a:buNone/>
            </a:pPr>
            <a:r>
              <a:rPr lang="en-US" altLang="en-US" sz="1800" dirty="0" smtClean="0">
                <a:solidFill>
                  <a:srgbClr val="000000"/>
                </a:solidFill>
                <a:latin typeface="Courier New" panose="02070309020205020404" pitchFamily="49" charset="0"/>
              </a:rPr>
              <a:t>public:</a:t>
            </a:r>
          </a:p>
          <a:p>
            <a:pPr marL="1044000" lvl="1">
              <a:lnSpc>
                <a:spcPct val="80000"/>
              </a:lnSpc>
              <a:buNone/>
            </a:pPr>
            <a:r>
              <a:rPr lang="en-US" altLang="en-US" sz="1800" dirty="0" smtClean="0">
                <a:solidFill>
                  <a:srgbClr val="000000"/>
                </a:solidFill>
                <a:latin typeface="Courier New" panose="02070309020205020404" pitchFamily="49" charset="0"/>
              </a:rPr>
              <a:t>double </a:t>
            </a:r>
            <a:r>
              <a:rPr lang="en-US" altLang="en-US" sz="1800" dirty="0">
                <a:solidFill>
                  <a:srgbClr val="000000"/>
                </a:solidFill>
                <a:latin typeface="Courier New" panose="02070309020205020404" pitchFamily="49" charset="0"/>
              </a:rPr>
              <a:t>operator-(const point2d &amp;right</a:t>
            </a:r>
            <a:r>
              <a:rPr lang="en-US" altLang="en-US" sz="1800" dirty="0" smtClean="0">
                <a:solidFill>
                  <a:srgbClr val="000000"/>
                </a:solidFill>
                <a:latin typeface="Courier New" panose="02070309020205020404" pitchFamily="49" charset="0"/>
              </a:rPr>
              <a:t>)</a:t>
            </a:r>
          </a:p>
          <a:p>
            <a:pPr marL="1044000" lvl="1">
              <a:lnSpc>
                <a:spcPct val="80000"/>
              </a:lnSpc>
              <a:buNone/>
            </a:pPr>
            <a:r>
              <a:rPr lang="en-US" altLang="en-US" sz="1800" dirty="0" smtClean="0">
                <a:solidFill>
                  <a:srgbClr val="000000"/>
                </a:solidFill>
                <a:latin typeface="Courier New" panose="02070309020205020404" pitchFamily="49" charset="0"/>
              </a:rPr>
              <a:t>{ </a:t>
            </a:r>
            <a:r>
              <a:rPr lang="en-US" altLang="en-US" sz="1800" dirty="0">
                <a:solidFill>
                  <a:srgbClr val="000000"/>
                </a:solidFill>
                <a:latin typeface="Courier New" panose="02070309020205020404" pitchFamily="49" charset="0"/>
              </a:rPr>
              <a:t>return sqrt(pow((x-right.x),2</a:t>
            </a:r>
            <a:r>
              <a:rPr lang="en-US" altLang="en-US" sz="1800" dirty="0" smtClean="0">
                <a:solidFill>
                  <a:srgbClr val="000000"/>
                </a:solidFill>
                <a:latin typeface="Courier New" panose="02070309020205020404" pitchFamily="49" charset="0"/>
              </a:rPr>
              <a:t>)</a:t>
            </a:r>
          </a:p>
          <a:p>
            <a:pPr marL="2268000" lvl="1">
              <a:lnSpc>
                <a:spcPct val="80000"/>
              </a:lnSpc>
              <a:buNone/>
            </a:pPr>
            <a:r>
              <a:rPr lang="en-US" altLang="en-US" sz="1800" dirty="0" smtClean="0">
                <a:solidFill>
                  <a:srgbClr val="000000"/>
                </a:solidFill>
                <a:latin typeface="Courier New" panose="02070309020205020404" pitchFamily="49" charset="0"/>
              </a:rPr>
              <a:t>+ </a:t>
            </a:r>
            <a:r>
              <a:rPr lang="en-US" altLang="en-US" sz="1800" dirty="0">
                <a:solidFill>
                  <a:srgbClr val="000000"/>
                </a:solidFill>
                <a:latin typeface="Courier New" panose="02070309020205020404" pitchFamily="49" charset="0"/>
              </a:rPr>
              <a:t>pow((y-right.y),2)); </a:t>
            </a:r>
            <a:r>
              <a:rPr lang="en-US" altLang="en-US" sz="1800" dirty="0" smtClean="0">
                <a:solidFill>
                  <a:srgbClr val="000000"/>
                </a:solidFill>
                <a:latin typeface="Courier New" panose="02070309020205020404" pitchFamily="49" charset="0"/>
              </a:rPr>
              <a:t>}</a:t>
            </a:r>
          </a:p>
          <a:p>
            <a:pPr lvl="1">
              <a:lnSpc>
                <a:spcPct val="80000"/>
              </a:lnSpc>
              <a:buNone/>
            </a:pPr>
            <a:r>
              <a:rPr lang="en-US" altLang="en-US" sz="1800" dirty="0" smtClean="0">
                <a:solidFill>
                  <a:srgbClr val="000000"/>
                </a:solidFill>
                <a:latin typeface="Courier New" panose="02070309020205020404" pitchFamily="49" charset="0"/>
              </a:rPr>
              <a:t>};</a:t>
            </a:r>
          </a:p>
          <a:p>
            <a:pPr lvl="1">
              <a:lnSpc>
                <a:spcPct val="80000"/>
              </a:lnSpc>
              <a:buNone/>
            </a:pPr>
            <a:r>
              <a:rPr lang="en-US" altLang="en-US" sz="1800" dirty="0" smtClean="0">
                <a:solidFill>
                  <a:srgbClr val="000000"/>
                </a:solidFill>
                <a:latin typeface="Courier New" panose="02070309020205020404" pitchFamily="49" charset="0"/>
              </a:rPr>
              <a:t>Point2d </a:t>
            </a:r>
            <a:r>
              <a:rPr lang="en-US" altLang="en-US" sz="1800" dirty="0">
                <a:solidFill>
                  <a:srgbClr val="000000"/>
                </a:solidFill>
                <a:latin typeface="Courier New" panose="02070309020205020404" pitchFamily="49" charset="0"/>
              </a:rPr>
              <a:t>point1(2,2), point2(4,4</a:t>
            </a:r>
            <a:r>
              <a:rPr lang="en-US" altLang="en-US" sz="1800" dirty="0" smtClean="0">
                <a:solidFill>
                  <a:srgbClr val="000000"/>
                </a:solidFill>
                <a:latin typeface="Courier New" panose="02070309020205020404" pitchFamily="49" charset="0"/>
              </a:rPr>
              <a:t>);</a:t>
            </a:r>
          </a:p>
          <a:p>
            <a:pPr lvl="1">
              <a:lnSpc>
                <a:spcPct val="80000"/>
              </a:lnSpc>
              <a:buNone/>
            </a:pPr>
            <a:r>
              <a:rPr lang="en-US" altLang="en-US" sz="1800" dirty="0" smtClean="0">
                <a:solidFill>
                  <a:srgbClr val="000000"/>
                </a:solidFill>
                <a:latin typeface="Courier New" panose="02070309020205020404" pitchFamily="49" charset="0"/>
              </a:rPr>
              <a:t>// </a:t>
            </a:r>
            <a:r>
              <a:rPr lang="en-US" altLang="en-US" sz="1800" dirty="0">
                <a:solidFill>
                  <a:srgbClr val="000000"/>
                </a:solidFill>
                <a:latin typeface="Courier New" panose="02070309020205020404" pitchFamily="49" charset="0"/>
              </a:rPr>
              <a:t>Compute and display distance between 2 </a:t>
            </a:r>
            <a:r>
              <a:rPr lang="en-US" altLang="en-US" sz="1800" dirty="0" smtClean="0">
                <a:solidFill>
                  <a:srgbClr val="000000"/>
                </a:solidFill>
                <a:latin typeface="Courier New" panose="02070309020205020404" pitchFamily="49" charset="0"/>
              </a:rPr>
              <a:t>points.</a:t>
            </a:r>
          </a:p>
          <a:p>
            <a:pPr lvl="1">
              <a:lnSpc>
                <a:spcPct val="80000"/>
              </a:lnSpc>
              <a:buNone/>
            </a:pPr>
            <a:r>
              <a:rPr lang="en-US" altLang="en-US" sz="1800" dirty="0" smtClean="0">
                <a:solidFill>
                  <a:srgbClr val="000000"/>
                </a:solidFill>
                <a:latin typeface="Courier New" panose="02070309020205020404" pitchFamily="49" charset="0"/>
              </a:rPr>
              <a:t>cout </a:t>
            </a:r>
            <a:r>
              <a:rPr lang="en-US" altLang="en-US" sz="1800" dirty="0">
                <a:solidFill>
                  <a:srgbClr val="000000"/>
                </a:solidFill>
                <a:latin typeface="Courier New" panose="02070309020205020404" pitchFamily="49" charset="0"/>
              </a:rPr>
              <a:t>&lt;&lt; point2 </a:t>
            </a:r>
            <a:r>
              <a:rPr lang="en-US" altLang="en-US" sz="1800" dirty="0">
                <a:solidFill>
                  <a:srgbClr val="000000"/>
                </a:solidFill>
              </a:rPr>
              <a:t>–</a:t>
            </a:r>
            <a:r>
              <a:rPr lang="en-US" altLang="en-US" sz="1800" dirty="0">
                <a:solidFill>
                  <a:srgbClr val="000000"/>
                </a:solidFill>
                <a:latin typeface="Courier New" panose="02070309020205020404" pitchFamily="49" charset="0"/>
              </a:rPr>
              <a:t> point1 &lt;&lt; endl; // displays </a:t>
            </a:r>
            <a:r>
              <a:rPr lang="en-US" altLang="en-US" sz="1800" dirty="0" smtClean="0">
                <a:solidFill>
                  <a:srgbClr val="000000"/>
                </a:solidFill>
                <a:latin typeface="Courier New" panose="02070309020205020404" pitchFamily="49" charset="0"/>
              </a:rPr>
              <a:t>2.82843</a:t>
            </a:r>
            <a:endParaRPr lang="en-US" altLang="en-U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76089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Returning a Value </a:t>
            </a:r>
            <a:r>
              <a:rPr lang="en-US" altLang="en-US" sz="1200" dirty="0" smtClean="0">
                <a:solidFill>
                  <a:srgbClr val="037797"/>
                </a:solidFill>
              </a:rPr>
              <a:t>(2 </a:t>
            </a:r>
            <a:r>
              <a:rPr lang="en-US" altLang="en-US" sz="1200" dirty="0">
                <a:solidFill>
                  <a:srgbClr val="037797"/>
                </a:solidFill>
              </a:rPr>
              <a:t>of 2)</a:t>
            </a:r>
            <a:endParaRPr lang="en-IN" dirty="0"/>
          </a:p>
        </p:txBody>
      </p:sp>
      <p:sp>
        <p:nvSpPr>
          <p:cNvPr id="3" name="Content Placeholder 2"/>
          <p:cNvSpPr>
            <a:spLocks noGrp="1"/>
          </p:cNvSpPr>
          <p:nvPr>
            <p:ph idx="1"/>
          </p:nvPr>
        </p:nvSpPr>
        <p:spPr>
          <a:xfrm>
            <a:off x="300678" y="1981201"/>
            <a:ext cx="8309922" cy="4114800"/>
          </a:xfrm>
        </p:spPr>
        <p:txBody>
          <a:bodyPr/>
          <a:lstStyle/>
          <a:p>
            <a:pPr lvl="0">
              <a:buFontTx/>
              <a:buChar char="•"/>
            </a:pPr>
            <a:r>
              <a:rPr lang="en-US" altLang="en-US" dirty="0">
                <a:solidFill>
                  <a:srgbClr val="000000"/>
                </a:solidFill>
              </a:rPr>
              <a:t>Return type the same as the left operand supports notation </a:t>
            </a:r>
            <a:r>
              <a:rPr lang="en-US" altLang="en-US" dirty="0" smtClean="0">
                <a:solidFill>
                  <a:srgbClr val="000000"/>
                </a:solidFill>
              </a:rPr>
              <a:t>like:</a:t>
            </a:r>
          </a:p>
          <a:p>
            <a:pPr marL="720000" lvl="0" indent="0">
              <a:buNone/>
            </a:pPr>
            <a:r>
              <a:rPr lang="en-US" altLang="en-US" sz="2800" dirty="0" smtClean="0">
                <a:solidFill>
                  <a:srgbClr val="000000"/>
                </a:solidFill>
                <a:latin typeface="Courier New" panose="02070309020205020404" pitchFamily="49" charset="0"/>
              </a:rPr>
              <a:t>object1 </a:t>
            </a:r>
            <a:r>
              <a:rPr lang="en-US" altLang="en-US" sz="2800" dirty="0">
                <a:solidFill>
                  <a:srgbClr val="000000"/>
                </a:solidFill>
                <a:latin typeface="Courier New" panose="02070309020205020404" pitchFamily="49" charset="0"/>
              </a:rPr>
              <a:t>= object2 = object3;</a:t>
            </a:r>
          </a:p>
          <a:p>
            <a:pPr lvl="0">
              <a:buFontTx/>
              <a:buChar char="•"/>
            </a:pPr>
            <a:r>
              <a:rPr lang="en-US" altLang="en-US" dirty="0">
                <a:solidFill>
                  <a:srgbClr val="000000"/>
                </a:solidFill>
              </a:rPr>
              <a:t>Function declared as </a:t>
            </a:r>
            <a:r>
              <a:rPr lang="en-US" altLang="en-US" dirty="0" smtClean="0">
                <a:solidFill>
                  <a:srgbClr val="000000"/>
                </a:solidFill>
              </a:rPr>
              <a:t>follows:</a:t>
            </a:r>
          </a:p>
          <a:p>
            <a:pPr marL="360000" lvl="0" indent="0">
              <a:buNone/>
            </a:pPr>
            <a:r>
              <a:rPr lang="en-US" altLang="en-US" sz="2100" dirty="0" smtClean="0">
                <a:solidFill>
                  <a:srgbClr val="000000"/>
                </a:solidFill>
                <a:latin typeface="Courier New" panose="02070309020205020404" pitchFamily="49" charset="0"/>
              </a:rPr>
              <a:t>const </a:t>
            </a:r>
            <a:r>
              <a:rPr lang="en-US" altLang="en-US" sz="2100" dirty="0">
                <a:solidFill>
                  <a:srgbClr val="000000"/>
                </a:solidFill>
                <a:latin typeface="Courier New" panose="02070309020205020404" pitchFamily="49" charset="0"/>
              </a:rPr>
              <a:t>SomeClass operator=(const </a:t>
            </a:r>
            <a:r>
              <a:rPr lang="en-US" altLang="en-US" sz="2100" dirty="0" smtClean="0">
                <a:solidFill>
                  <a:srgbClr val="000000"/>
                </a:solidFill>
                <a:latin typeface="Courier New" panose="02070309020205020404" pitchFamily="49" charset="0"/>
              </a:rPr>
              <a:t>someClass &amp;rval</a:t>
            </a:r>
            <a:r>
              <a:rPr lang="en-US" altLang="en-US" sz="2100" dirty="0">
                <a:solidFill>
                  <a:srgbClr val="000000"/>
                </a:solidFill>
                <a:latin typeface="Courier New" panose="02070309020205020404" pitchFamily="49" charset="0"/>
              </a:rPr>
              <a:t>)</a:t>
            </a:r>
          </a:p>
          <a:p>
            <a:pPr lvl="0">
              <a:buFontTx/>
              <a:buChar char="•"/>
            </a:pPr>
            <a:r>
              <a:rPr lang="en-US" altLang="en-US" dirty="0">
                <a:solidFill>
                  <a:srgbClr val="000000"/>
                </a:solidFill>
              </a:rPr>
              <a:t>In function, include as last </a:t>
            </a:r>
            <a:r>
              <a:rPr lang="en-US" altLang="en-US" dirty="0" smtClean="0">
                <a:solidFill>
                  <a:srgbClr val="000000"/>
                </a:solidFill>
              </a:rPr>
              <a:t>statement:</a:t>
            </a:r>
          </a:p>
          <a:p>
            <a:pPr marL="864000" lvl="0" indent="0">
              <a:buNone/>
            </a:pPr>
            <a:r>
              <a:rPr lang="en-US" altLang="en-US" sz="2800" dirty="0" smtClean="0">
                <a:solidFill>
                  <a:srgbClr val="000000"/>
                </a:solidFill>
                <a:latin typeface="Courier New" panose="02070309020205020404" pitchFamily="49" charset="0"/>
              </a:rPr>
              <a:t>return </a:t>
            </a:r>
            <a:r>
              <a:rPr lang="en-US" altLang="en-US" sz="2800" dirty="0">
                <a:solidFill>
                  <a:srgbClr val="000000"/>
                </a:solidFill>
                <a:latin typeface="Courier New" panose="02070309020205020404" pitchFamily="49" charset="0"/>
              </a:rPr>
              <a:t>*this</a:t>
            </a:r>
            <a:r>
              <a:rPr lang="en-US" altLang="en-US" sz="2800" dirty="0" smtClean="0">
                <a:solidFill>
                  <a:srgbClr val="000000"/>
                </a:solidFill>
                <a:latin typeface="Courier New" panose="02070309020205020404" pitchFamily="49" charset="0"/>
              </a:rPr>
              <a:t>;</a:t>
            </a:r>
            <a:endParaRPr lang="en-US" altLang="en-US" sz="2800" dirty="0">
              <a:solidFill>
                <a:srgbClr val="000000"/>
              </a:solidFill>
            </a:endParaRPr>
          </a:p>
        </p:txBody>
      </p:sp>
    </p:spTree>
    <p:extLst>
      <p:ext uri="{BB962C8B-B14F-4D97-AF65-F5344CB8AC3E}">
        <p14:creationId xmlns:p14="http://schemas.microsoft.com/office/powerpoint/2010/main" val="367372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Notes on </a:t>
            </a:r>
            <a:br>
              <a:rPr lang="en-US" altLang="en-US" dirty="0">
                <a:solidFill>
                  <a:srgbClr val="037797"/>
                </a:solidFill>
              </a:rPr>
            </a:br>
            <a:r>
              <a:rPr lang="en-US" altLang="en-US" dirty="0">
                <a:solidFill>
                  <a:srgbClr val="037797"/>
                </a:solidFill>
              </a:rPr>
              <a:t>Overloaded Operators</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dirty="0">
                <a:solidFill>
                  <a:srgbClr val="000000"/>
                </a:solidFill>
              </a:rPr>
              <a:t>Can change meaning of an operator</a:t>
            </a:r>
          </a:p>
          <a:p>
            <a:pPr lvl="0">
              <a:buFontTx/>
              <a:buChar char="•"/>
            </a:pPr>
            <a:r>
              <a:rPr lang="en-US" altLang="en-US" dirty="0">
                <a:solidFill>
                  <a:srgbClr val="000000"/>
                </a:solidFill>
              </a:rPr>
              <a:t>Cannot change the number of operands of the operator</a:t>
            </a:r>
          </a:p>
          <a:p>
            <a:pPr lvl="0">
              <a:buFontTx/>
              <a:buChar char="•"/>
            </a:pPr>
            <a:r>
              <a:rPr lang="en-US" altLang="en-US" dirty="0">
                <a:solidFill>
                  <a:srgbClr val="000000"/>
                </a:solidFill>
              </a:rPr>
              <a:t>Only certain operators can be overloaded</a:t>
            </a:r>
            <a:r>
              <a:rPr lang="en-US" altLang="en-US" dirty="0" smtClean="0">
                <a:solidFill>
                  <a:srgbClr val="000000"/>
                </a:solidFill>
              </a:rPr>
              <a:t>. Cannot </a:t>
            </a:r>
            <a:r>
              <a:rPr lang="en-US" altLang="en-US" dirty="0">
                <a:solidFill>
                  <a:srgbClr val="000000"/>
                </a:solidFill>
              </a:rPr>
              <a:t>overload the following operators</a:t>
            </a:r>
            <a:r>
              <a:rPr lang="en-US" altLang="en-US" dirty="0" smtClean="0">
                <a:solidFill>
                  <a:srgbClr val="000000"/>
                </a:solidFill>
              </a:rPr>
              <a:t>:</a:t>
            </a:r>
          </a:p>
          <a:p>
            <a:pPr marL="720000" lvl="0" indent="0">
              <a:buNone/>
            </a:pPr>
            <a:r>
              <a:rPr lang="en-US" altLang="en-US" sz="2800" dirty="0" smtClean="0">
                <a:solidFill>
                  <a:srgbClr val="000000"/>
                </a:solidFill>
                <a:latin typeface="Courier New" panose="02070309020205020404" pitchFamily="49" charset="0"/>
              </a:rPr>
              <a:t>?: . .* :: sizeof</a:t>
            </a:r>
            <a:endParaRPr lang="en-US" altLang="en-US" sz="2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304497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79" y="361134"/>
            <a:ext cx="8229600" cy="715962"/>
          </a:xfrm>
        </p:spPr>
        <p:txBody>
          <a:bodyPr/>
          <a:lstStyle/>
          <a:p>
            <a:r>
              <a:rPr lang="en-US" altLang="en-US" dirty="0">
                <a:solidFill>
                  <a:srgbClr val="037797"/>
                </a:solidFill>
              </a:rPr>
              <a:t>Overloading Types of Operators</a:t>
            </a:r>
            <a:endParaRPr lang="en-IN" dirty="0">
              <a:solidFill>
                <a:srgbClr val="037797"/>
              </a:solidFill>
            </a:endParaRPr>
          </a:p>
        </p:txBody>
      </p:sp>
      <p:sp>
        <p:nvSpPr>
          <p:cNvPr id="3" name="Content Placeholder 2"/>
          <p:cNvSpPr>
            <a:spLocks noGrp="1"/>
          </p:cNvSpPr>
          <p:nvPr>
            <p:ph idx="1"/>
          </p:nvPr>
        </p:nvSpPr>
        <p:spPr>
          <a:xfrm>
            <a:off x="300678" y="1797913"/>
            <a:ext cx="8229600" cy="3886200"/>
          </a:xfrm>
        </p:spPr>
        <p:txBody>
          <a:bodyPr/>
          <a:lstStyle/>
          <a:p>
            <a:pPr lvl="0">
              <a:lnSpc>
                <a:spcPct val="90000"/>
              </a:lnSpc>
              <a:buFontTx/>
              <a:buChar char="•"/>
            </a:pPr>
            <a:r>
              <a:rPr lang="en-US" altLang="en-US" dirty="0">
                <a:solidFill>
                  <a:srgbClr val="000000"/>
                </a:solidFill>
                <a:latin typeface="Courier New" panose="02070309020205020404" pitchFamily="49" charset="0"/>
              </a:rPr>
              <a:t>++</a:t>
            </a:r>
            <a:r>
              <a:rPr lang="en-US" altLang="en-US" dirty="0">
                <a:solidFill>
                  <a:srgbClr val="000000"/>
                </a:solidFill>
              </a:rPr>
              <a:t>, </a:t>
            </a:r>
            <a:r>
              <a:rPr lang="en-US" altLang="en-US" dirty="0" smtClean="0">
                <a:solidFill>
                  <a:srgbClr val="000000"/>
                </a:solidFill>
                <a:latin typeface="Courier New" panose="02070309020205020404" pitchFamily="49" charset="0"/>
              </a:rPr>
              <a:t>−−</a:t>
            </a:r>
            <a:r>
              <a:rPr lang="en-US" altLang="en-US" dirty="0" smtClean="0">
                <a:solidFill>
                  <a:srgbClr val="000000"/>
                </a:solidFill>
              </a:rPr>
              <a:t> </a:t>
            </a:r>
            <a:r>
              <a:rPr lang="en-US" altLang="en-US" dirty="0">
                <a:solidFill>
                  <a:srgbClr val="000000"/>
                </a:solidFill>
              </a:rPr>
              <a:t>operators overloaded differently for prefix vs. postfix notation</a:t>
            </a:r>
          </a:p>
          <a:p>
            <a:pPr lvl="0">
              <a:lnSpc>
                <a:spcPct val="90000"/>
              </a:lnSpc>
              <a:buFontTx/>
              <a:buChar char="•"/>
            </a:pPr>
            <a:r>
              <a:rPr lang="en-US" altLang="en-US" dirty="0">
                <a:solidFill>
                  <a:srgbClr val="000000"/>
                </a:solidFill>
              </a:rPr>
              <a:t>Overloaded relational operators should return a </a:t>
            </a:r>
            <a:r>
              <a:rPr lang="en-US" altLang="en-US" dirty="0">
                <a:solidFill>
                  <a:srgbClr val="000000"/>
                </a:solidFill>
                <a:latin typeface="Courier New" panose="02070309020205020404" pitchFamily="49" charset="0"/>
              </a:rPr>
              <a:t>bool</a:t>
            </a:r>
            <a:r>
              <a:rPr lang="en-US" altLang="en-US" dirty="0">
                <a:solidFill>
                  <a:srgbClr val="000000"/>
                </a:solidFill>
              </a:rPr>
              <a:t> value</a:t>
            </a:r>
          </a:p>
          <a:p>
            <a:pPr lvl="0">
              <a:lnSpc>
                <a:spcPct val="90000"/>
              </a:lnSpc>
              <a:buFontTx/>
              <a:buChar char="•"/>
            </a:pPr>
            <a:r>
              <a:rPr lang="en-US" altLang="en-US" dirty="0">
                <a:solidFill>
                  <a:srgbClr val="000000"/>
                </a:solidFill>
              </a:rPr>
              <a:t>Overloaded stream operators </a:t>
            </a:r>
            <a:r>
              <a:rPr lang="en-US" altLang="en-US" dirty="0">
                <a:solidFill>
                  <a:srgbClr val="000000"/>
                </a:solidFill>
                <a:latin typeface="Courier New" panose="02070309020205020404" pitchFamily="49" charset="0"/>
              </a:rPr>
              <a:t>&gt;&gt;</a:t>
            </a:r>
            <a:r>
              <a:rPr lang="en-US" altLang="en-US" dirty="0">
                <a:solidFill>
                  <a:srgbClr val="000000"/>
                </a:solidFill>
              </a:rPr>
              <a:t>, </a:t>
            </a:r>
            <a:r>
              <a:rPr lang="en-US" altLang="en-US" dirty="0">
                <a:solidFill>
                  <a:srgbClr val="000000"/>
                </a:solidFill>
                <a:latin typeface="Courier New" panose="02070309020205020404" pitchFamily="49" charset="0"/>
              </a:rPr>
              <a:t>&lt;&lt;</a:t>
            </a:r>
            <a:r>
              <a:rPr lang="en-US" altLang="en-US" dirty="0">
                <a:solidFill>
                  <a:srgbClr val="000000"/>
                </a:solidFill>
              </a:rPr>
              <a:t> must return reference to </a:t>
            </a:r>
            <a:r>
              <a:rPr lang="en-US" altLang="en-US" dirty="0">
                <a:solidFill>
                  <a:srgbClr val="000000"/>
                </a:solidFill>
                <a:latin typeface="Courier New" panose="02070309020205020404" pitchFamily="49" charset="0"/>
              </a:rPr>
              <a:t>istream</a:t>
            </a:r>
            <a:r>
              <a:rPr lang="en-US" altLang="en-US" dirty="0">
                <a:solidFill>
                  <a:srgbClr val="000000"/>
                </a:solidFill>
              </a:rPr>
              <a:t>, </a:t>
            </a:r>
            <a:r>
              <a:rPr lang="en-US" altLang="en-US" dirty="0">
                <a:solidFill>
                  <a:srgbClr val="000000"/>
                </a:solidFill>
                <a:latin typeface="Courier New" panose="02070309020205020404" pitchFamily="49" charset="0"/>
              </a:rPr>
              <a:t>ostream</a:t>
            </a:r>
            <a:r>
              <a:rPr lang="en-US" altLang="en-US" dirty="0">
                <a:solidFill>
                  <a:srgbClr val="000000"/>
                </a:solidFill>
              </a:rPr>
              <a:t> objects and take </a:t>
            </a:r>
            <a:r>
              <a:rPr lang="en-US" altLang="en-US" dirty="0">
                <a:solidFill>
                  <a:srgbClr val="000000"/>
                </a:solidFill>
                <a:latin typeface="Courier New" panose="02070309020205020404" pitchFamily="49" charset="0"/>
              </a:rPr>
              <a:t>istream</a:t>
            </a:r>
            <a:r>
              <a:rPr lang="en-US" altLang="en-US" dirty="0">
                <a:solidFill>
                  <a:srgbClr val="000000"/>
                </a:solidFill>
              </a:rPr>
              <a:t>, </a:t>
            </a:r>
            <a:r>
              <a:rPr lang="en-US" altLang="en-US" dirty="0">
                <a:solidFill>
                  <a:srgbClr val="000000"/>
                </a:solidFill>
                <a:latin typeface="Courier New" panose="02070309020205020404" pitchFamily="49" charset="0"/>
              </a:rPr>
              <a:t>ostream</a:t>
            </a:r>
            <a:r>
              <a:rPr lang="en-US" altLang="en-US" dirty="0">
                <a:solidFill>
                  <a:srgbClr val="000000"/>
                </a:solidFill>
              </a:rPr>
              <a:t> objects as parameters</a:t>
            </a:r>
          </a:p>
        </p:txBody>
      </p:sp>
    </p:spTree>
    <p:extLst>
      <p:ext uri="{BB962C8B-B14F-4D97-AF65-F5344CB8AC3E}">
        <p14:creationId xmlns:p14="http://schemas.microsoft.com/office/powerpoint/2010/main" val="1038673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Overloaded </a:t>
            </a:r>
            <a:r>
              <a:rPr lang="en-US" altLang="en-US" dirty="0">
                <a:solidFill>
                  <a:srgbClr val="037797"/>
                </a:solidFill>
                <a:latin typeface="Courier New" panose="02070309020205020404" pitchFamily="49" charset="0"/>
              </a:rPr>
              <a:t>[]</a:t>
            </a:r>
            <a:r>
              <a:rPr lang="en-US" altLang="en-US" dirty="0">
                <a:solidFill>
                  <a:srgbClr val="037797"/>
                </a:solidFill>
              </a:rPr>
              <a:t> Operator</a:t>
            </a:r>
            <a:endParaRPr lang="en-IN" dirty="0">
              <a:solidFill>
                <a:srgbClr val="037797"/>
              </a:solidFill>
            </a:endParaRPr>
          </a:p>
        </p:txBody>
      </p:sp>
      <p:sp>
        <p:nvSpPr>
          <p:cNvPr id="3" name="Content Placeholder 2"/>
          <p:cNvSpPr>
            <a:spLocks noGrp="1"/>
          </p:cNvSpPr>
          <p:nvPr>
            <p:ph idx="1"/>
          </p:nvPr>
        </p:nvSpPr>
        <p:spPr>
          <a:xfrm>
            <a:off x="308916" y="1740247"/>
            <a:ext cx="8458200" cy="2971800"/>
          </a:xfrm>
        </p:spPr>
        <p:txBody>
          <a:bodyPr/>
          <a:lstStyle/>
          <a:p>
            <a:pPr lvl="0">
              <a:buFontTx/>
              <a:buChar char="•"/>
            </a:pPr>
            <a:r>
              <a:rPr lang="en-US" altLang="en-US" dirty="0">
                <a:solidFill>
                  <a:srgbClr val="000000"/>
                </a:solidFill>
              </a:rPr>
              <a:t>Can create classes that behave like arrays, provide bounds-checking on subscripts</a:t>
            </a:r>
          </a:p>
          <a:p>
            <a:pPr lvl="0">
              <a:buFontTx/>
              <a:buChar char="•"/>
            </a:pPr>
            <a:r>
              <a:rPr lang="en-US" altLang="en-US" dirty="0">
                <a:solidFill>
                  <a:srgbClr val="000000"/>
                </a:solidFill>
              </a:rPr>
              <a:t>Must consider constructor, destructor</a:t>
            </a:r>
          </a:p>
          <a:p>
            <a:pPr lvl="0">
              <a:buFontTx/>
              <a:buChar char="•"/>
            </a:pPr>
            <a:r>
              <a:rPr lang="en-US" altLang="en-US" dirty="0">
                <a:solidFill>
                  <a:srgbClr val="000000"/>
                </a:solidFill>
              </a:rPr>
              <a:t>Overloaded </a:t>
            </a:r>
            <a:r>
              <a:rPr lang="en-US" altLang="en-US" dirty="0">
                <a:solidFill>
                  <a:srgbClr val="000000"/>
                </a:solidFill>
                <a:latin typeface="Courier New" panose="02070309020205020404" pitchFamily="49" charset="0"/>
              </a:rPr>
              <a:t>[]</a:t>
            </a:r>
            <a:r>
              <a:rPr lang="en-US" altLang="en-US" dirty="0">
                <a:solidFill>
                  <a:srgbClr val="000000"/>
                </a:solidFill>
              </a:rPr>
              <a:t> returns a reference to object, not an object </a:t>
            </a:r>
            <a:r>
              <a:rPr lang="en-US" altLang="en-US" dirty="0" smtClean="0">
                <a:solidFill>
                  <a:srgbClr val="000000"/>
                </a:solidFill>
              </a:rPr>
              <a:t>itself</a:t>
            </a:r>
            <a:endParaRPr lang="en-US" altLang="en-US" dirty="0">
              <a:solidFill>
                <a:srgbClr val="000000"/>
              </a:solidFill>
            </a:endParaRPr>
          </a:p>
        </p:txBody>
      </p:sp>
    </p:spTree>
    <p:extLst>
      <p:ext uri="{BB962C8B-B14F-4D97-AF65-F5344CB8AC3E}">
        <p14:creationId xmlns:p14="http://schemas.microsoft.com/office/powerpoint/2010/main" val="1359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ctrTitle"/>
          </p:nvPr>
        </p:nvSpPr>
        <p:spPr/>
        <p:txBody>
          <a:bodyPr/>
          <a:lstStyle/>
          <a:p>
            <a:r>
              <a:rPr lang="en-US" altLang="en-US" dirty="0" smtClean="0">
                <a:solidFill>
                  <a:srgbClr val="037797"/>
                </a:solidFill>
              </a:rPr>
              <a:t>14.6</a:t>
            </a:r>
          </a:p>
        </p:txBody>
      </p:sp>
      <p:sp>
        <p:nvSpPr>
          <p:cNvPr id="68611" name="Subtitle 2"/>
          <p:cNvSpPr>
            <a:spLocks noGrp="1" noChangeArrowheads="1"/>
          </p:cNvSpPr>
          <p:nvPr>
            <p:ph type="subTitle" idx="1"/>
          </p:nvPr>
        </p:nvSpPr>
        <p:spPr>
          <a:xfrm>
            <a:off x="1371600" y="4267200"/>
            <a:ext cx="6400800" cy="609600"/>
          </a:xfrm>
        </p:spPr>
        <p:txBody>
          <a:bodyPr/>
          <a:lstStyle/>
          <a:p>
            <a:r>
              <a:rPr lang="en-US" altLang="en-US" dirty="0" smtClean="0"/>
              <a:t>Object Conversion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 y="348051"/>
            <a:ext cx="8229600" cy="741405"/>
          </a:xfrm>
        </p:spPr>
        <p:txBody>
          <a:bodyPr/>
          <a:lstStyle/>
          <a:p>
            <a:r>
              <a:rPr lang="en-US" altLang="en-US" dirty="0">
                <a:solidFill>
                  <a:srgbClr val="037797"/>
                </a:solidFill>
                <a:latin typeface="Courier New" panose="02070309020205020404" pitchFamily="49" charset="0"/>
              </a:rPr>
              <a:t>static</a:t>
            </a:r>
            <a:r>
              <a:rPr lang="en-US" altLang="en-US" dirty="0">
                <a:solidFill>
                  <a:srgbClr val="037797"/>
                </a:solidFill>
              </a:rPr>
              <a:t> member variable</a:t>
            </a:r>
            <a:endParaRPr lang="en-IN" dirty="0">
              <a:solidFill>
                <a:srgbClr val="037797"/>
              </a:solidFill>
            </a:endParaRPr>
          </a:p>
        </p:txBody>
      </p:sp>
      <p:pic>
        <p:nvPicPr>
          <p:cNvPr id="4" name="Picture 3" descr="A program shows the contents of Tree.h. The program defines the tree class. The static member variable objectCount is declared under the private members. The public members constructor defines the function Tree with an empty parameter list. The increment operator increases the object count. The program declares the accessor function for objectCount: int getObjectCount () const. The definition of the static member variable is written outside the class. The class Tree defines the objectCount equals zero."/>
          <p:cNvPicPr>
            <a:picLocks noChangeAspect="1"/>
          </p:cNvPicPr>
          <p:nvPr/>
        </p:nvPicPr>
        <p:blipFill>
          <a:blip r:embed="rId2"/>
          <a:stretch>
            <a:fillRect/>
          </a:stretch>
        </p:blipFill>
        <p:spPr>
          <a:xfrm>
            <a:off x="286063" y="1552455"/>
            <a:ext cx="8407113" cy="4645555"/>
          </a:xfrm>
          <a:prstGeom prst="rect">
            <a:avLst/>
          </a:prstGeom>
        </p:spPr>
      </p:pic>
    </p:spTree>
    <p:extLst>
      <p:ext uri="{BB962C8B-B14F-4D97-AF65-F5344CB8AC3E}">
        <p14:creationId xmlns:p14="http://schemas.microsoft.com/office/powerpoint/2010/main" val="3517056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Object Conversion</a:t>
            </a:r>
            <a:endParaRPr lang="en-IN" dirty="0">
              <a:solidFill>
                <a:srgbClr val="037797"/>
              </a:solidFill>
            </a:endParaRPr>
          </a:p>
        </p:txBody>
      </p:sp>
      <p:sp>
        <p:nvSpPr>
          <p:cNvPr id="3" name="Content Placeholder 2"/>
          <p:cNvSpPr>
            <a:spLocks noGrp="1"/>
          </p:cNvSpPr>
          <p:nvPr>
            <p:ph idx="1"/>
          </p:nvPr>
        </p:nvSpPr>
        <p:spPr>
          <a:xfrm>
            <a:off x="457200" y="1797912"/>
            <a:ext cx="8229600" cy="4038600"/>
          </a:xfrm>
        </p:spPr>
        <p:txBody>
          <a:bodyPr/>
          <a:lstStyle/>
          <a:p>
            <a:pPr lvl="0">
              <a:lnSpc>
                <a:spcPct val="90000"/>
              </a:lnSpc>
              <a:buFontTx/>
              <a:buChar char="•"/>
            </a:pPr>
            <a:r>
              <a:rPr lang="en-US" altLang="en-US" sz="2400" dirty="0">
                <a:solidFill>
                  <a:srgbClr val="000000"/>
                </a:solidFill>
              </a:rPr>
              <a:t>Type of an object can be converted to another type</a:t>
            </a:r>
          </a:p>
          <a:p>
            <a:pPr lvl="0">
              <a:lnSpc>
                <a:spcPct val="90000"/>
              </a:lnSpc>
              <a:buFontTx/>
              <a:buChar char="•"/>
            </a:pPr>
            <a:r>
              <a:rPr lang="en-US" altLang="en-US" sz="2400" dirty="0">
                <a:solidFill>
                  <a:srgbClr val="000000"/>
                </a:solidFill>
              </a:rPr>
              <a:t>Automatically done for built-in data types</a:t>
            </a:r>
          </a:p>
          <a:p>
            <a:pPr lvl="0">
              <a:lnSpc>
                <a:spcPct val="90000"/>
              </a:lnSpc>
              <a:buFontTx/>
              <a:buChar char="•"/>
            </a:pPr>
            <a:r>
              <a:rPr lang="en-US" altLang="en-US" sz="2400" dirty="0">
                <a:solidFill>
                  <a:srgbClr val="000000"/>
                </a:solidFill>
              </a:rPr>
              <a:t>Must write an operator function to perform conversion</a:t>
            </a:r>
          </a:p>
          <a:p>
            <a:pPr lvl="0">
              <a:lnSpc>
                <a:spcPct val="90000"/>
              </a:lnSpc>
              <a:buFontTx/>
              <a:buChar char="•"/>
            </a:pPr>
            <a:r>
              <a:rPr lang="en-US" altLang="en-US" sz="2400" dirty="0">
                <a:solidFill>
                  <a:srgbClr val="000000"/>
                </a:solidFill>
              </a:rPr>
              <a:t>To convert an </a:t>
            </a:r>
            <a:r>
              <a:rPr lang="en-US" altLang="en-US" sz="2400" dirty="0">
                <a:solidFill>
                  <a:srgbClr val="000000"/>
                </a:solidFill>
                <a:latin typeface="Courier New" panose="02070309020205020404" pitchFamily="49" charset="0"/>
              </a:rPr>
              <a:t>FeetInches</a:t>
            </a:r>
            <a:r>
              <a:rPr lang="en-US" altLang="en-US" sz="2400" dirty="0">
                <a:solidFill>
                  <a:srgbClr val="000000"/>
                </a:solidFill>
              </a:rPr>
              <a:t> object to an </a:t>
            </a:r>
            <a:r>
              <a:rPr lang="en-US" altLang="en-US" sz="2400" dirty="0" smtClean="0">
                <a:solidFill>
                  <a:srgbClr val="000000"/>
                </a:solidFill>
                <a:latin typeface="Courier New" panose="02070309020205020404" pitchFamily="49" charset="0"/>
              </a:rPr>
              <a:t>int</a:t>
            </a:r>
            <a:r>
              <a:rPr lang="en-US" altLang="en-US" sz="2400" dirty="0" smtClean="0">
                <a:solidFill>
                  <a:srgbClr val="000000"/>
                </a:solidFill>
              </a:rPr>
              <a:t>:</a:t>
            </a:r>
          </a:p>
          <a:p>
            <a:pPr marL="720000" lvl="0" indent="0">
              <a:lnSpc>
                <a:spcPct val="90000"/>
              </a:lnSpc>
              <a:spcBef>
                <a:spcPts val="500"/>
              </a:spcBef>
              <a:buNone/>
            </a:pPr>
            <a:r>
              <a:rPr lang="en-US" altLang="en-US" sz="2000" dirty="0" smtClean="0">
                <a:solidFill>
                  <a:srgbClr val="000000"/>
                </a:solidFill>
                <a:latin typeface="Courier New" panose="02070309020205020404" pitchFamily="49" charset="0"/>
              </a:rPr>
              <a:t>FeetInches</a:t>
            </a:r>
            <a:r>
              <a:rPr lang="en-US" altLang="en-US" sz="2000" dirty="0">
                <a:solidFill>
                  <a:srgbClr val="000000"/>
                </a:solidFill>
                <a:latin typeface="Courier New" panose="02070309020205020404" pitchFamily="49" charset="0"/>
              </a:rPr>
              <a:t>::operator int</a:t>
            </a:r>
            <a:r>
              <a:rPr lang="en-US" altLang="en-US" sz="2000" dirty="0" smtClean="0">
                <a:solidFill>
                  <a:srgbClr val="000000"/>
                </a:solidFill>
                <a:latin typeface="Courier New" panose="02070309020205020404" pitchFamily="49" charset="0"/>
              </a:rPr>
              <a:t>()</a:t>
            </a:r>
          </a:p>
          <a:p>
            <a:pPr marL="993600" lvl="1">
              <a:lnSpc>
                <a:spcPct val="90000"/>
              </a:lnSpc>
              <a:spcBef>
                <a:spcPts val="0"/>
              </a:spcBef>
              <a:buClr>
                <a:srgbClr val="3333CC"/>
              </a:buClr>
              <a:buNone/>
            </a:pPr>
            <a:r>
              <a:rPr lang="en-US" altLang="en-US" sz="2000" dirty="0" smtClean="0">
                <a:solidFill>
                  <a:srgbClr val="000000"/>
                </a:solidFill>
                <a:latin typeface="Courier New" panose="02070309020205020404" pitchFamily="49" charset="0"/>
              </a:rPr>
              <a:t>{</a:t>
            </a:r>
            <a:r>
              <a:rPr lang="en-US" altLang="en-US" sz="2000" dirty="0">
                <a:solidFill>
                  <a:srgbClr val="000000"/>
                </a:solidFill>
                <a:latin typeface="Courier New" panose="02070309020205020404" pitchFamily="49" charset="0"/>
              </a:rPr>
              <a:t>return feet;}</a:t>
            </a:r>
          </a:p>
          <a:p>
            <a:pPr lvl="0">
              <a:lnSpc>
                <a:spcPct val="90000"/>
              </a:lnSpc>
              <a:buFontTx/>
              <a:buChar char="•"/>
            </a:pPr>
            <a:r>
              <a:rPr lang="en-US" altLang="en-US" sz="2400" dirty="0">
                <a:solidFill>
                  <a:srgbClr val="000000"/>
                </a:solidFill>
              </a:rPr>
              <a:t>Assuming distance is a </a:t>
            </a:r>
            <a:r>
              <a:rPr lang="en-US" altLang="en-US" sz="2400" dirty="0">
                <a:solidFill>
                  <a:srgbClr val="000000"/>
                </a:solidFill>
                <a:latin typeface="Courier New" panose="02070309020205020404" pitchFamily="49" charset="0"/>
              </a:rPr>
              <a:t>FeetInches</a:t>
            </a:r>
            <a:r>
              <a:rPr lang="en-US" altLang="en-US" sz="2400" dirty="0">
                <a:solidFill>
                  <a:srgbClr val="000000"/>
                </a:solidFill>
              </a:rPr>
              <a:t> object, allows statements </a:t>
            </a:r>
            <a:r>
              <a:rPr lang="en-US" altLang="en-US" sz="2400" dirty="0" smtClean="0">
                <a:solidFill>
                  <a:srgbClr val="000000"/>
                </a:solidFill>
              </a:rPr>
              <a:t>like:</a:t>
            </a:r>
          </a:p>
          <a:p>
            <a:pPr marL="720000" lvl="0" indent="0">
              <a:lnSpc>
                <a:spcPct val="90000"/>
              </a:lnSpc>
              <a:buNone/>
            </a:pPr>
            <a:r>
              <a:rPr lang="en-US" altLang="en-US" sz="2000" dirty="0" smtClean="0">
                <a:solidFill>
                  <a:srgbClr val="000000"/>
                </a:solidFill>
                <a:latin typeface="Courier New" panose="02070309020205020404" pitchFamily="49" charset="0"/>
              </a:rPr>
              <a:t>int </a:t>
            </a:r>
            <a:r>
              <a:rPr lang="en-US" altLang="en-US" sz="2000" dirty="0">
                <a:solidFill>
                  <a:srgbClr val="000000"/>
                </a:solidFill>
                <a:latin typeface="Courier New" panose="02070309020205020404" pitchFamily="49" charset="0"/>
              </a:rPr>
              <a:t>d = distance</a:t>
            </a: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936285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ctrTitle"/>
          </p:nvPr>
        </p:nvSpPr>
        <p:spPr/>
        <p:txBody>
          <a:bodyPr/>
          <a:lstStyle/>
          <a:p>
            <a:r>
              <a:rPr lang="en-US" altLang="en-US" dirty="0" smtClean="0">
                <a:solidFill>
                  <a:srgbClr val="037797"/>
                </a:solidFill>
              </a:rPr>
              <a:t>14.7</a:t>
            </a:r>
          </a:p>
        </p:txBody>
      </p:sp>
      <p:sp>
        <p:nvSpPr>
          <p:cNvPr id="71683" name="Subtitle 2"/>
          <p:cNvSpPr>
            <a:spLocks noGrp="1" noChangeArrowheads="1"/>
          </p:cNvSpPr>
          <p:nvPr>
            <p:ph type="subTitle" idx="1"/>
          </p:nvPr>
        </p:nvSpPr>
        <p:spPr>
          <a:xfrm>
            <a:off x="1371600" y="4267200"/>
            <a:ext cx="6400800" cy="609600"/>
          </a:xfrm>
        </p:spPr>
        <p:txBody>
          <a:bodyPr/>
          <a:lstStyle/>
          <a:p>
            <a:r>
              <a:rPr lang="en-US" altLang="en-US" dirty="0" smtClean="0"/>
              <a:t>Aggregation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037797"/>
                </a:solidFill>
              </a:rPr>
              <a:t>Aggregation </a:t>
            </a:r>
            <a:r>
              <a:rPr lang="en-US" altLang="en-US" sz="1200" dirty="0" smtClean="0">
                <a:solidFill>
                  <a:srgbClr val="037797"/>
                </a:solidFill>
              </a:rPr>
              <a:t>(1 of 2)</a:t>
            </a:r>
            <a:endParaRPr lang="en-IN" sz="1200" dirty="0">
              <a:solidFill>
                <a:srgbClr val="037797"/>
              </a:solidFill>
            </a:endParaRPr>
          </a:p>
        </p:txBody>
      </p:sp>
      <p:sp>
        <p:nvSpPr>
          <p:cNvPr id="3" name="Content Placeholder 2"/>
          <p:cNvSpPr>
            <a:spLocks noGrp="1"/>
          </p:cNvSpPr>
          <p:nvPr>
            <p:ph idx="1"/>
          </p:nvPr>
        </p:nvSpPr>
        <p:spPr>
          <a:xfrm>
            <a:off x="457200" y="1929714"/>
            <a:ext cx="8229600" cy="3733800"/>
          </a:xfrm>
        </p:spPr>
        <p:txBody>
          <a:bodyPr/>
          <a:lstStyle/>
          <a:p>
            <a:pPr lvl="0">
              <a:buFontTx/>
              <a:buChar char="•"/>
            </a:pPr>
            <a:r>
              <a:rPr lang="en-US" altLang="en-US" u="sng" dirty="0">
                <a:solidFill>
                  <a:srgbClr val="000000"/>
                </a:solidFill>
              </a:rPr>
              <a:t>Aggregation</a:t>
            </a:r>
            <a:r>
              <a:rPr lang="en-US" altLang="en-US" dirty="0">
                <a:solidFill>
                  <a:srgbClr val="000000"/>
                </a:solidFill>
              </a:rPr>
              <a:t>: a class is a member of a class</a:t>
            </a:r>
          </a:p>
          <a:p>
            <a:pPr lvl="0">
              <a:buFontTx/>
              <a:buChar char="•"/>
            </a:pPr>
            <a:r>
              <a:rPr lang="en-US" altLang="en-US" dirty="0">
                <a:solidFill>
                  <a:srgbClr val="000000"/>
                </a:solidFill>
              </a:rPr>
              <a:t>Supports the modeling of ‘has a’ relationship between classes – enclosing class ‘has a’ enclosed class</a:t>
            </a:r>
          </a:p>
          <a:p>
            <a:pPr lvl="0">
              <a:buFontTx/>
              <a:buChar char="•"/>
            </a:pPr>
            <a:r>
              <a:rPr lang="en-US" altLang="en-US" dirty="0">
                <a:solidFill>
                  <a:srgbClr val="000000"/>
                </a:solidFill>
              </a:rPr>
              <a:t>Same notation as for structures within </a:t>
            </a:r>
            <a:r>
              <a:rPr lang="en-US" altLang="en-US" dirty="0" smtClean="0">
                <a:solidFill>
                  <a:srgbClr val="000000"/>
                </a:solidFill>
              </a:rPr>
              <a:t>structures</a:t>
            </a:r>
            <a:endParaRPr lang="en-US" altLang="en-US" u="sng" dirty="0">
              <a:solidFill>
                <a:srgbClr val="000000"/>
              </a:solidFill>
            </a:endParaRPr>
          </a:p>
        </p:txBody>
      </p:sp>
    </p:spTree>
    <p:extLst>
      <p:ext uri="{BB962C8B-B14F-4D97-AF65-F5344CB8AC3E}">
        <p14:creationId xmlns:p14="http://schemas.microsoft.com/office/powerpoint/2010/main" val="2916513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Aggregation</a:t>
            </a:r>
            <a:endParaRPr lang="en-IN" dirty="0">
              <a:solidFill>
                <a:srgbClr val="037797"/>
              </a:solidFill>
            </a:endParaRPr>
          </a:p>
        </p:txBody>
      </p:sp>
      <p:sp>
        <p:nvSpPr>
          <p:cNvPr id="3" name="Content Placeholder 2"/>
          <p:cNvSpPr>
            <a:spLocks noGrp="1"/>
          </p:cNvSpPr>
          <p:nvPr>
            <p:ph idx="1"/>
          </p:nvPr>
        </p:nvSpPr>
        <p:spPr>
          <a:xfrm>
            <a:off x="228600" y="1447800"/>
            <a:ext cx="8229600" cy="4953000"/>
          </a:xfrm>
        </p:spPr>
        <p:txBody>
          <a:bodyPr/>
          <a:lstStyle/>
          <a:p>
            <a:pPr marL="457200" lvl="1" indent="-342900">
              <a:lnSpc>
                <a:spcPct val="85000"/>
              </a:lnSpc>
              <a:buNone/>
            </a:pPr>
            <a:r>
              <a:rPr lang="en-US" altLang="en-US" sz="2400" dirty="0">
                <a:solidFill>
                  <a:srgbClr val="000000"/>
                </a:solidFill>
                <a:latin typeface="Courier New" panose="02070309020205020404" pitchFamily="49" charset="0"/>
              </a:rPr>
              <a:t>class StudentInfo </a:t>
            </a:r>
          </a:p>
          <a:p>
            <a:pPr marL="457200" lvl="1" indent="-342900">
              <a:lnSpc>
                <a:spcPct val="85000"/>
              </a:lnSpc>
              <a:buNone/>
            </a:pPr>
            <a:r>
              <a:rPr lang="en-US" altLang="en-US" sz="2400" dirty="0">
                <a:solidFill>
                  <a:srgbClr val="000000"/>
                </a:solidFill>
                <a:latin typeface="Courier New" panose="02070309020205020404" pitchFamily="49" charset="0"/>
              </a:rPr>
              <a:t>{</a:t>
            </a:r>
          </a:p>
          <a:p>
            <a:pPr marL="982800" lvl="1" indent="-342900">
              <a:lnSpc>
                <a:spcPct val="85000"/>
              </a:lnSpc>
              <a:buNone/>
            </a:pPr>
            <a:r>
              <a:rPr lang="en-US" altLang="en-US" sz="2400" dirty="0" smtClean="0">
                <a:solidFill>
                  <a:srgbClr val="000000"/>
                </a:solidFill>
                <a:latin typeface="Courier New" panose="02070309020205020404" pitchFamily="49" charset="0"/>
              </a:rPr>
              <a:t>private</a:t>
            </a:r>
            <a:r>
              <a:rPr lang="en-US" altLang="en-US" sz="2400" dirty="0">
                <a:solidFill>
                  <a:srgbClr val="000000"/>
                </a:solidFill>
                <a:latin typeface="Courier New" panose="02070309020205020404" pitchFamily="49" charset="0"/>
              </a:rPr>
              <a:t>:</a:t>
            </a:r>
          </a:p>
          <a:p>
            <a:pPr marL="2160000" lvl="1" indent="-342900">
              <a:lnSpc>
                <a:spcPct val="85000"/>
              </a:lnSpc>
              <a:buNone/>
            </a:pPr>
            <a:r>
              <a:rPr lang="en-US" altLang="en-US" sz="2400" dirty="0" smtClean="0">
                <a:solidFill>
                  <a:srgbClr val="000000"/>
                </a:solidFill>
                <a:latin typeface="Courier New" panose="02070309020205020404" pitchFamily="49" charset="0"/>
              </a:rPr>
              <a:t>string </a:t>
            </a:r>
            <a:r>
              <a:rPr lang="en-US" altLang="en-US" sz="2400" dirty="0">
                <a:solidFill>
                  <a:srgbClr val="000000"/>
                </a:solidFill>
                <a:latin typeface="Courier New" panose="02070309020205020404" pitchFamily="49" charset="0"/>
              </a:rPr>
              <a:t>firstName, LastName;</a:t>
            </a:r>
          </a:p>
          <a:p>
            <a:pPr marL="2160000" lvl="1" indent="-342900">
              <a:lnSpc>
                <a:spcPct val="85000"/>
              </a:lnSpc>
              <a:buNone/>
            </a:pPr>
            <a:r>
              <a:rPr lang="en-US" altLang="en-US" sz="2400" dirty="0" smtClean="0">
                <a:solidFill>
                  <a:srgbClr val="000000"/>
                </a:solidFill>
                <a:latin typeface="Courier New" panose="02070309020205020404" pitchFamily="49" charset="0"/>
              </a:rPr>
              <a:t>string </a:t>
            </a:r>
            <a:r>
              <a:rPr lang="en-US" altLang="en-US" sz="2400" dirty="0">
                <a:solidFill>
                  <a:srgbClr val="000000"/>
                </a:solidFill>
                <a:latin typeface="Courier New" panose="02070309020205020404" pitchFamily="49" charset="0"/>
              </a:rPr>
              <a:t>address, city, state, zip;</a:t>
            </a:r>
          </a:p>
          <a:p>
            <a:pPr marL="810000" lvl="1" indent="-342900">
              <a:lnSpc>
                <a:spcPct val="85000"/>
              </a:lnSpc>
              <a:buNone/>
            </a:pP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a:p>
            <a:pPr marL="457200" lvl="1" indent="-342900">
              <a:lnSpc>
                <a:spcPct val="85000"/>
              </a:lnSpc>
              <a:buNone/>
            </a:pPr>
            <a:r>
              <a:rPr lang="en-US" altLang="en-US" sz="2400" dirty="0">
                <a:solidFill>
                  <a:srgbClr val="000000"/>
                </a:solidFill>
                <a:latin typeface="Courier New" panose="02070309020205020404" pitchFamily="49" charset="0"/>
              </a:rPr>
              <a:t>};</a:t>
            </a:r>
          </a:p>
          <a:p>
            <a:pPr marL="457200" lvl="1" indent="-342900">
              <a:lnSpc>
                <a:spcPct val="85000"/>
              </a:lnSpc>
              <a:buNone/>
            </a:pPr>
            <a:r>
              <a:rPr lang="en-US" altLang="en-US" sz="2400" dirty="0">
                <a:solidFill>
                  <a:srgbClr val="000000"/>
                </a:solidFill>
                <a:latin typeface="Courier New" panose="02070309020205020404" pitchFamily="49" charset="0"/>
              </a:rPr>
              <a:t>class Student</a:t>
            </a:r>
          </a:p>
          <a:p>
            <a:pPr marL="457200" lvl="1" indent="-342900">
              <a:lnSpc>
                <a:spcPct val="85000"/>
              </a:lnSpc>
              <a:buNone/>
            </a:pPr>
            <a:r>
              <a:rPr lang="en-US" altLang="en-US" sz="2400" dirty="0">
                <a:solidFill>
                  <a:srgbClr val="000000"/>
                </a:solidFill>
                <a:latin typeface="Courier New" panose="02070309020205020404" pitchFamily="49" charset="0"/>
              </a:rPr>
              <a:t>{</a:t>
            </a:r>
          </a:p>
          <a:p>
            <a:pPr marL="982800" lvl="1" indent="-342900">
              <a:lnSpc>
                <a:spcPct val="85000"/>
              </a:lnSpc>
              <a:buNone/>
            </a:pPr>
            <a:r>
              <a:rPr lang="en-US" altLang="en-US" sz="2400" dirty="0" smtClean="0">
                <a:solidFill>
                  <a:srgbClr val="000000"/>
                </a:solidFill>
                <a:latin typeface="Courier New" panose="02070309020205020404" pitchFamily="49" charset="0"/>
              </a:rPr>
              <a:t>private</a:t>
            </a:r>
            <a:r>
              <a:rPr lang="en-US" altLang="en-US" sz="2400" dirty="0">
                <a:solidFill>
                  <a:srgbClr val="000000"/>
                </a:solidFill>
                <a:latin typeface="Courier New" panose="02070309020205020404" pitchFamily="49" charset="0"/>
              </a:rPr>
              <a:t>:</a:t>
            </a:r>
          </a:p>
          <a:p>
            <a:pPr marL="2160000" lvl="1" indent="-342900">
              <a:lnSpc>
                <a:spcPct val="85000"/>
              </a:lnSpc>
              <a:buNone/>
            </a:pPr>
            <a:r>
              <a:rPr lang="en-US" altLang="en-US" sz="2400" dirty="0" smtClean="0">
                <a:solidFill>
                  <a:srgbClr val="000000"/>
                </a:solidFill>
                <a:latin typeface="Courier New" panose="02070309020205020404" pitchFamily="49" charset="0"/>
              </a:rPr>
              <a:t>StudentInfo </a:t>
            </a:r>
            <a:r>
              <a:rPr lang="en-US" altLang="en-US" sz="2400" dirty="0">
                <a:solidFill>
                  <a:srgbClr val="000000"/>
                </a:solidFill>
                <a:latin typeface="Courier New" panose="02070309020205020404" pitchFamily="49" charset="0"/>
              </a:rPr>
              <a:t>personalData;</a:t>
            </a:r>
          </a:p>
          <a:p>
            <a:pPr marL="810000" lvl="1" indent="-342900">
              <a:lnSpc>
                <a:spcPct val="85000"/>
              </a:lnSpc>
              <a:buNone/>
            </a:pP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a:p>
            <a:pPr marL="457200" lvl="1" indent="-342900">
              <a:lnSpc>
                <a:spcPct val="85000"/>
              </a:lnSpc>
              <a:buNone/>
            </a:pP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643814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See the </a:t>
            </a:r>
            <a:r>
              <a:rPr lang="en-US" sz="4000" dirty="0">
                <a:solidFill>
                  <a:srgbClr val="037797"/>
                </a:solidFill>
                <a:latin typeface="Courier New" pitchFamily="49" charset="0"/>
                <a:cs typeface="Courier New" pitchFamily="49" charset="0"/>
              </a:rPr>
              <a:t>Instructor</a:t>
            </a:r>
            <a:r>
              <a:rPr lang="en-US" sz="4000" dirty="0">
                <a:solidFill>
                  <a:srgbClr val="037797"/>
                </a:solidFill>
              </a:rPr>
              <a:t>, </a:t>
            </a:r>
            <a:r>
              <a:rPr lang="en-US" sz="4000" dirty="0">
                <a:solidFill>
                  <a:srgbClr val="037797"/>
                </a:solidFill>
                <a:latin typeface="Courier New" pitchFamily="49" charset="0"/>
                <a:cs typeface="Courier New" pitchFamily="49" charset="0"/>
              </a:rPr>
              <a:t>TextBook</a:t>
            </a:r>
            <a:r>
              <a:rPr lang="en-US" sz="4000" dirty="0">
                <a:solidFill>
                  <a:srgbClr val="037797"/>
                </a:solidFill>
              </a:rPr>
              <a:t>, and </a:t>
            </a:r>
            <a:r>
              <a:rPr lang="en-US" sz="4000" dirty="0">
                <a:solidFill>
                  <a:srgbClr val="037797"/>
                </a:solidFill>
                <a:latin typeface="Courier New" pitchFamily="49" charset="0"/>
                <a:cs typeface="Courier New" pitchFamily="49" charset="0"/>
              </a:rPr>
              <a:t>Course</a:t>
            </a:r>
            <a:r>
              <a:rPr lang="en-US" sz="4000" dirty="0">
                <a:solidFill>
                  <a:srgbClr val="037797"/>
                </a:solidFill>
              </a:rPr>
              <a:t> classes in Chapter 14.</a:t>
            </a:r>
            <a:endParaRPr lang="en-IN" dirty="0">
              <a:solidFill>
                <a:srgbClr val="037797"/>
              </a:solidFill>
            </a:endParaRPr>
          </a:p>
        </p:txBody>
      </p:sp>
      <p:pic>
        <p:nvPicPr>
          <p:cNvPr id="4" name="Picture 3" descr="The screenshot shows the Instructor, Textbook, and Course classes. The course class shows two sections. The first section shows the minus operator in front of the courseName : char [ ], minus Instructor : Instructor, and TextBook : TextBook. The second section shows the plus operator in front of the Course (name: char asterisk, instr: ampersand instructor, text : ampersand textBook) : and print () : void. The instructor class has two sections. The first section shows the minus operator in front of the lastName : char [ ], firstName : char [ ], and officeNumber [ ]. The second section shows the plus operator in front of the Instructor (name : char asterisk, fname : char asterisk, office : char asterisk), Instructor (obj : ampersand Instructor):, set (lname : char asterisk, fname : char asterisk) : void, and print () : void. The TextBook class shows two sections. The first section displays the  minus operator in front of the title : char [ ], author : char [ ], and publisher : char [ ]. The second section displays the plus operator in front of TextBook (textTitle : char asterisk, auth : char asterisk, pub : char asterisk) : , TextBook (obj : ampersand Textbook) : , set (textTitle : char asterisk, auth : char asterisk, pub : char asterisk) : void, and print() : v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10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356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ctrTitle"/>
          </p:nvPr>
        </p:nvSpPr>
        <p:spPr/>
        <p:txBody>
          <a:bodyPr/>
          <a:lstStyle/>
          <a:p>
            <a:r>
              <a:rPr lang="en-US" altLang="en-US" dirty="0" smtClean="0">
                <a:solidFill>
                  <a:srgbClr val="037797"/>
                </a:solidFill>
              </a:rPr>
              <a:t>14.10</a:t>
            </a:r>
          </a:p>
        </p:txBody>
      </p:sp>
      <p:sp>
        <p:nvSpPr>
          <p:cNvPr id="77827" name="Subtitle 2"/>
          <p:cNvSpPr>
            <a:spLocks noGrp="1" noChangeArrowheads="1"/>
          </p:cNvSpPr>
          <p:nvPr>
            <p:ph type="subTitle" idx="1"/>
          </p:nvPr>
        </p:nvSpPr>
        <p:spPr>
          <a:xfrm>
            <a:off x="1371600" y="4267200"/>
            <a:ext cx="6400800" cy="1143000"/>
          </a:xfrm>
        </p:spPr>
        <p:txBody>
          <a:bodyPr/>
          <a:lstStyle/>
          <a:p>
            <a:r>
              <a:rPr lang="en-US" altLang="en-US" dirty="0" smtClean="0"/>
              <a:t>Rvalue References and Move Semantics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Temporary </a:t>
            </a:r>
            <a:r>
              <a:rPr lang="en-US" altLang="en-US" dirty="0" smtClean="0">
                <a:solidFill>
                  <a:srgbClr val="037797"/>
                </a:solidFill>
              </a:rPr>
              <a:t>Values </a:t>
            </a:r>
            <a:r>
              <a:rPr lang="en-US" altLang="en-US" sz="1200" dirty="0" smtClean="0">
                <a:solidFill>
                  <a:srgbClr val="037797"/>
                </a:solidFill>
              </a:rPr>
              <a:t>(1 of 2)</a:t>
            </a:r>
            <a:endParaRPr lang="en-IN" sz="1200" dirty="0">
              <a:solidFill>
                <a:srgbClr val="037797"/>
              </a:solidFill>
            </a:endParaRPr>
          </a:p>
        </p:txBody>
      </p:sp>
      <p:sp>
        <p:nvSpPr>
          <p:cNvPr id="3" name="Content Placeholder 2"/>
          <p:cNvSpPr>
            <a:spLocks noGrp="1"/>
          </p:cNvSpPr>
          <p:nvPr>
            <p:ph idx="1"/>
          </p:nvPr>
        </p:nvSpPr>
        <p:spPr>
          <a:xfrm>
            <a:off x="457200" y="1363362"/>
            <a:ext cx="8229600" cy="4876800"/>
          </a:xfrm>
        </p:spPr>
        <p:txBody>
          <a:bodyPr/>
          <a:lstStyle/>
          <a:p>
            <a:pPr lvl="0">
              <a:spcBef>
                <a:spcPts val="1500"/>
              </a:spcBef>
              <a:defRPr/>
            </a:pPr>
            <a:r>
              <a:rPr lang="en-US" sz="2700" dirty="0">
                <a:solidFill>
                  <a:srgbClr val="000000"/>
                </a:solidFill>
              </a:rPr>
              <a:t>Consider this </a:t>
            </a:r>
            <a:r>
              <a:rPr lang="en-US" sz="2700" dirty="0" smtClean="0">
                <a:solidFill>
                  <a:srgbClr val="000000"/>
                </a:solidFill>
              </a:rPr>
              <a:t>code:</a:t>
            </a:r>
          </a:p>
          <a:p>
            <a:pPr marL="356400" lvl="0" indent="0">
              <a:lnSpc>
                <a:spcPct val="80000"/>
              </a:lnSpc>
              <a:spcBef>
                <a:spcPts val="3000"/>
              </a:spcBef>
              <a:buNone/>
              <a:defRPr/>
            </a:pPr>
            <a:r>
              <a:rPr lang="en-US" sz="2700" dirty="0" smtClean="0">
                <a:solidFill>
                  <a:srgbClr val="000000"/>
                </a:solidFill>
                <a:latin typeface="Courier New" panose="02070309020205020404" pitchFamily="49" charset="0"/>
                <a:cs typeface="Courier New" panose="02070309020205020404" pitchFamily="49" charset="0"/>
              </a:rPr>
              <a:t>int x;</a:t>
            </a:r>
          </a:p>
          <a:p>
            <a:pPr marL="345600" lvl="0" indent="0">
              <a:lnSpc>
                <a:spcPct val="80000"/>
              </a:lnSpc>
              <a:spcBef>
                <a:spcPts val="0"/>
              </a:spcBef>
              <a:buNone/>
              <a:defRPr/>
            </a:pPr>
            <a:r>
              <a:rPr lang="en-US" sz="2700" dirty="0" smtClean="0">
                <a:solidFill>
                  <a:srgbClr val="000000"/>
                </a:solidFill>
                <a:latin typeface="Courier New" panose="02070309020205020404" pitchFamily="49" charset="0"/>
                <a:cs typeface="Courier New" panose="02070309020205020404" pitchFamily="49" charset="0"/>
              </a:rPr>
              <a:t>x </a:t>
            </a:r>
            <a:r>
              <a:rPr lang="en-US" sz="2700" dirty="0">
                <a:solidFill>
                  <a:srgbClr val="000000"/>
                </a:solidFill>
                <a:latin typeface="Courier New" panose="02070309020205020404" pitchFamily="49" charset="0"/>
                <a:cs typeface="Courier New" panose="02070309020205020404" pitchFamily="49" charset="0"/>
              </a:rPr>
              <a:t>= 2 * 6</a:t>
            </a:r>
            <a:r>
              <a:rPr lang="en-US" sz="2700" dirty="0" smtClean="0">
                <a:solidFill>
                  <a:srgbClr val="000000"/>
                </a:solidFill>
                <a:latin typeface="Courier New" panose="02070309020205020404" pitchFamily="49" charset="0"/>
                <a:cs typeface="Courier New" panose="02070309020205020404" pitchFamily="49" charset="0"/>
              </a:rPr>
              <a:t>;</a:t>
            </a:r>
            <a:endParaRPr lang="en-US" sz="2700" dirty="0">
              <a:solidFill>
                <a:srgbClr val="000000"/>
              </a:solidFill>
              <a:latin typeface="Courier New" panose="02070309020205020404" pitchFamily="49" charset="0"/>
              <a:cs typeface="Courier New" panose="02070309020205020404" pitchFamily="49" charset="0"/>
            </a:endParaRPr>
          </a:p>
          <a:p>
            <a:pPr lvl="0">
              <a:lnSpc>
                <a:spcPct val="80000"/>
              </a:lnSpc>
              <a:spcBef>
                <a:spcPts val="2800"/>
              </a:spcBef>
              <a:defRPr/>
            </a:pPr>
            <a:r>
              <a:rPr lang="en-US" sz="2700" dirty="0">
                <a:solidFill>
                  <a:srgbClr val="000000"/>
                </a:solidFill>
              </a:rPr>
              <a:t>When the expression </a:t>
            </a:r>
            <a:r>
              <a:rPr lang="en-US" sz="2700" dirty="0">
                <a:solidFill>
                  <a:srgbClr val="000000"/>
                </a:solidFill>
                <a:latin typeface="Courier New" panose="02070309020205020404" pitchFamily="49" charset="0"/>
                <a:cs typeface="Courier New" panose="02070309020205020404" pitchFamily="49" charset="0"/>
              </a:rPr>
              <a:t>2 * 6</a:t>
            </a:r>
            <a:r>
              <a:rPr lang="en-US" sz="2700" dirty="0">
                <a:solidFill>
                  <a:srgbClr val="000000"/>
                </a:solidFill>
              </a:rPr>
              <a:t> is evaluated, the value 12 is stored in memory as a temporary value</a:t>
            </a:r>
            <a:r>
              <a:rPr lang="en-US" sz="2700" dirty="0" smtClean="0">
                <a:solidFill>
                  <a:srgbClr val="000000"/>
                </a:solidFill>
              </a:rPr>
              <a:t>.</a:t>
            </a:r>
            <a:endParaRPr lang="en-US" sz="2700" dirty="0">
              <a:solidFill>
                <a:srgbClr val="000000"/>
              </a:solidFill>
            </a:endParaRPr>
          </a:p>
          <a:p>
            <a:pPr lvl="0">
              <a:lnSpc>
                <a:spcPct val="80000"/>
              </a:lnSpc>
              <a:spcBef>
                <a:spcPts val="3300"/>
              </a:spcBef>
              <a:defRPr/>
            </a:pPr>
            <a:r>
              <a:rPr lang="en-US" sz="2700" dirty="0">
                <a:solidFill>
                  <a:srgbClr val="000000"/>
                </a:solidFill>
              </a:rPr>
              <a:t>The temporary value is then stored in the </a:t>
            </a:r>
            <a:r>
              <a:rPr lang="en-US" sz="2700" dirty="0">
                <a:solidFill>
                  <a:srgbClr val="000000"/>
                </a:solidFill>
                <a:latin typeface="Courier New" panose="02070309020205020404" pitchFamily="49" charset="0"/>
                <a:cs typeface="Courier New" panose="02070309020205020404" pitchFamily="49" charset="0"/>
              </a:rPr>
              <a:t>x</a:t>
            </a:r>
            <a:r>
              <a:rPr lang="en-US" sz="2700" dirty="0">
                <a:solidFill>
                  <a:srgbClr val="000000"/>
                </a:solidFill>
              </a:rPr>
              <a:t> variable</a:t>
            </a:r>
            <a:r>
              <a:rPr lang="en-US" sz="2700" dirty="0" smtClean="0">
                <a:solidFill>
                  <a:srgbClr val="000000"/>
                </a:solidFill>
              </a:rPr>
              <a:t>.</a:t>
            </a:r>
            <a:endParaRPr lang="en-US" sz="2700" dirty="0">
              <a:solidFill>
                <a:srgbClr val="000000"/>
              </a:solidFill>
            </a:endParaRPr>
          </a:p>
          <a:p>
            <a:pPr lvl="0">
              <a:lnSpc>
                <a:spcPct val="80000"/>
              </a:lnSpc>
              <a:spcBef>
                <a:spcPts val="3200"/>
              </a:spcBef>
              <a:defRPr/>
            </a:pPr>
            <a:r>
              <a:rPr lang="en-US" sz="2700" dirty="0">
                <a:solidFill>
                  <a:srgbClr val="000000"/>
                </a:solidFill>
              </a:rPr>
              <a:t>Then, the temporary value is discarded</a:t>
            </a:r>
            <a:r>
              <a:rPr lang="en-US" sz="2700" dirty="0" smtClean="0">
                <a:solidFill>
                  <a:srgbClr val="000000"/>
                </a:solidFill>
              </a:rPr>
              <a:t>.</a:t>
            </a:r>
            <a:endParaRPr lang="en-US" sz="2700" dirty="0">
              <a:solidFill>
                <a:srgbClr val="000000"/>
              </a:solidFill>
            </a:endParaRPr>
          </a:p>
        </p:txBody>
      </p:sp>
    </p:spTree>
    <p:extLst>
      <p:ext uri="{BB962C8B-B14F-4D97-AF65-F5344CB8AC3E}">
        <p14:creationId xmlns:p14="http://schemas.microsoft.com/office/powerpoint/2010/main" val="2669918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Temporary Values </a:t>
            </a:r>
            <a:r>
              <a:rPr lang="en-US" altLang="en-US" sz="1200" dirty="0" smtClean="0">
                <a:solidFill>
                  <a:srgbClr val="037797"/>
                </a:solidFill>
              </a:rPr>
              <a:t>(2 </a:t>
            </a:r>
            <a:r>
              <a:rPr lang="en-US" altLang="en-US" sz="1200" dirty="0">
                <a:solidFill>
                  <a:srgbClr val="037797"/>
                </a:solidFill>
              </a:rPr>
              <a:t>of 2)</a:t>
            </a:r>
            <a:endParaRPr lang="en-IN" dirty="0"/>
          </a:p>
        </p:txBody>
      </p:sp>
      <p:sp>
        <p:nvSpPr>
          <p:cNvPr id="3" name="Content Placeholder 2"/>
          <p:cNvSpPr>
            <a:spLocks noGrp="1"/>
          </p:cNvSpPr>
          <p:nvPr>
            <p:ph idx="1"/>
          </p:nvPr>
        </p:nvSpPr>
        <p:spPr>
          <a:xfrm>
            <a:off x="459258" y="1559010"/>
            <a:ext cx="3733800" cy="574590"/>
          </a:xfrm>
        </p:spPr>
        <p:txBody>
          <a:bodyPr/>
          <a:lstStyle/>
          <a:p>
            <a:pPr lvl="0">
              <a:spcBef>
                <a:spcPts val="2000"/>
              </a:spcBef>
              <a:buFontTx/>
              <a:buChar char="•"/>
              <a:defRPr/>
            </a:pPr>
            <a:r>
              <a:rPr lang="en-US" sz="2800" dirty="0">
                <a:solidFill>
                  <a:srgbClr val="000000"/>
                </a:solidFill>
              </a:rPr>
              <a:t>Consider </a:t>
            </a:r>
            <a:r>
              <a:rPr lang="en-US" sz="2800" dirty="0" smtClean="0">
                <a:solidFill>
                  <a:srgbClr val="000000"/>
                </a:solidFill>
              </a:rPr>
              <a:t>this:</a:t>
            </a:r>
            <a:endParaRPr lang="en-US" sz="1900" dirty="0" smtClean="0">
              <a:solidFill>
                <a:srgbClr val="000000"/>
              </a:solidFill>
            </a:endParaRPr>
          </a:p>
        </p:txBody>
      </p:sp>
      <p:pic>
        <p:nvPicPr>
          <p:cNvPr id="5" name="Picture 4" descr="The screenshot shows the temporary values. The square function is called and the value a is passed as an argument. The square function calculates a times a and stores the result as a temporary value. The temporary value is assigned to the variable x. The temporary value is no longer needed, so the system discards it."/>
          <p:cNvPicPr>
            <a:picLocks noChangeAspect="1"/>
          </p:cNvPicPr>
          <p:nvPr/>
        </p:nvPicPr>
        <p:blipFill>
          <a:blip r:embed="rId2"/>
          <a:stretch>
            <a:fillRect/>
          </a:stretch>
        </p:blipFill>
        <p:spPr>
          <a:xfrm>
            <a:off x="638175" y="2133600"/>
            <a:ext cx="3552825" cy="3691524"/>
          </a:xfrm>
          <a:prstGeom prst="rect">
            <a:avLst/>
          </a:prstGeom>
        </p:spPr>
      </p:pic>
      <p:sp>
        <p:nvSpPr>
          <p:cNvPr id="4" name="Content Placeholder 3"/>
          <p:cNvSpPr>
            <a:spLocks noGrp="1"/>
          </p:cNvSpPr>
          <p:nvPr>
            <p:ph sz="quarter" idx="11"/>
          </p:nvPr>
        </p:nvSpPr>
        <p:spPr>
          <a:xfrm>
            <a:off x="4654374" y="1591962"/>
            <a:ext cx="4032426" cy="4648200"/>
          </a:xfrm>
        </p:spPr>
        <p:txBody>
          <a:bodyPr/>
          <a:lstStyle/>
          <a:p>
            <a:pPr lvl="0">
              <a:lnSpc>
                <a:spcPct val="80000"/>
              </a:lnSpc>
              <a:spcBef>
                <a:spcPts val="0"/>
              </a:spcBef>
              <a:defRPr/>
            </a:pPr>
            <a:r>
              <a:rPr lang="en-US" sz="2000" dirty="0">
                <a:solidFill>
                  <a:srgbClr val="000000"/>
                </a:solidFill>
              </a:rPr>
              <a:t>The </a:t>
            </a:r>
            <a:r>
              <a:rPr lang="en-US" sz="2000" dirty="0">
                <a:solidFill>
                  <a:srgbClr val="000000"/>
                </a:solidFill>
                <a:latin typeface="Consolas" panose="020B0609020204030204" pitchFamily="49" charset="0"/>
              </a:rPr>
              <a:t>square</a:t>
            </a:r>
            <a:r>
              <a:rPr lang="en-US" sz="2000" dirty="0">
                <a:solidFill>
                  <a:srgbClr val="000000"/>
                </a:solidFill>
              </a:rPr>
              <a:t> function is called, and the value 5 is passed as an argument</a:t>
            </a:r>
            <a:r>
              <a:rPr lang="en-US" sz="2000" dirty="0" smtClean="0">
                <a:solidFill>
                  <a:srgbClr val="000000"/>
                </a:solidFill>
              </a:rPr>
              <a:t>.</a:t>
            </a:r>
            <a:endParaRPr lang="en-US" sz="2000" dirty="0">
              <a:solidFill>
                <a:srgbClr val="000000"/>
              </a:solidFill>
            </a:endParaRPr>
          </a:p>
          <a:p>
            <a:pPr lvl="0">
              <a:lnSpc>
                <a:spcPct val="80000"/>
              </a:lnSpc>
              <a:spcBef>
                <a:spcPts val="2500"/>
              </a:spcBef>
              <a:defRPr/>
            </a:pPr>
            <a:r>
              <a:rPr lang="en-US" sz="2000" dirty="0">
                <a:solidFill>
                  <a:srgbClr val="000000"/>
                </a:solidFill>
              </a:rPr>
              <a:t>The </a:t>
            </a:r>
            <a:r>
              <a:rPr lang="en-US" sz="2000" dirty="0">
                <a:solidFill>
                  <a:srgbClr val="000000"/>
                </a:solidFill>
                <a:latin typeface="Consolas" panose="020B0609020204030204" pitchFamily="49" charset="0"/>
              </a:rPr>
              <a:t>square</a:t>
            </a:r>
            <a:r>
              <a:rPr lang="en-US" sz="2000" dirty="0">
                <a:solidFill>
                  <a:srgbClr val="000000"/>
                </a:solidFill>
              </a:rPr>
              <a:t> function calculates 5 * 5 and stores the result, 25, as a temporary value</a:t>
            </a:r>
            <a:r>
              <a:rPr lang="en-US" sz="2000" dirty="0" smtClean="0">
                <a:solidFill>
                  <a:srgbClr val="000000"/>
                </a:solidFill>
              </a:rPr>
              <a:t>.</a:t>
            </a:r>
          </a:p>
          <a:p>
            <a:pPr lvl="0">
              <a:lnSpc>
                <a:spcPct val="80000"/>
              </a:lnSpc>
              <a:spcBef>
                <a:spcPts val="2400"/>
              </a:spcBef>
              <a:defRPr/>
            </a:pPr>
            <a:r>
              <a:rPr lang="en-US" sz="2000" dirty="0" smtClean="0">
                <a:solidFill>
                  <a:srgbClr val="000000"/>
                </a:solidFill>
              </a:rPr>
              <a:t>The temporary value is copied (assigned) to the variable </a:t>
            </a:r>
            <a:r>
              <a:rPr lang="en-US" sz="2000" dirty="0" smtClean="0">
                <a:solidFill>
                  <a:srgbClr val="000000"/>
                </a:solidFill>
                <a:latin typeface="Consolas" panose="020B0609020204030204" pitchFamily="49" charset="0"/>
              </a:rPr>
              <a:t>x</a:t>
            </a:r>
            <a:r>
              <a:rPr lang="en-US" sz="2000" dirty="0" smtClean="0">
                <a:solidFill>
                  <a:srgbClr val="000000"/>
                </a:solidFill>
              </a:rPr>
              <a:t>.</a:t>
            </a:r>
          </a:p>
          <a:p>
            <a:pPr lvl="0">
              <a:lnSpc>
                <a:spcPct val="80000"/>
              </a:lnSpc>
              <a:spcBef>
                <a:spcPts val="2400"/>
              </a:spcBef>
              <a:defRPr/>
            </a:pPr>
            <a:r>
              <a:rPr lang="en-US" sz="2000" dirty="0" smtClean="0">
                <a:solidFill>
                  <a:srgbClr val="000000"/>
                </a:solidFill>
              </a:rPr>
              <a:t>The </a:t>
            </a:r>
            <a:r>
              <a:rPr lang="en-US" sz="2000" dirty="0">
                <a:solidFill>
                  <a:srgbClr val="000000"/>
                </a:solidFill>
              </a:rPr>
              <a:t>temporary value is no longer needed, so the system discards it</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3153861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Lvalues and Rvalues</a:t>
            </a:r>
            <a:endParaRPr lang="en-IN" dirty="0">
              <a:solidFill>
                <a:srgbClr val="037797"/>
              </a:solidFill>
            </a:endParaRPr>
          </a:p>
        </p:txBody>
      </p:sp>
      <p:sp>
        <p:nvSpPr>
          <p:cNvPr id="3" name="Content Placeholder 2"/>
          <p:cNvSpPr>
            <a:spLocks noGrp="1"/>
          </p:cNvSpPr>
          <p:nvPr>
            <p:ph idx="1"/>
          </p:nvPr>
        </p:nvSpPr>
        <p:spPr>
          <a:xfrm>
            <a:off x="457200" y="1608438"/>
            <a:ext cx="8229600" cy="4525963"/>
          </a:xfrm>
        </p:spPr>
        <p:txBody>
          <a:bodyPr/>
          <a:lstStyle/>
          <a:p>
            <a:pPr lvl="0">
              <a:lnSpc>
                <a:spcPct val="90000"/>
              </a:lnSpc>
              <a:defRPr/>
            </a:pPr>
            <a:r>
              <a:rPr lang="en-US" sz="3000" dirty="0">
                <a:solidFill>
                  <a:srgbClr val="000000"/>
                </a:solidFill>
              </a:rPr>
              <a:t>Two types of values stored in memory during the execution of a program</a:t>
            </a:r>
            <a:r>
              <a:rPr lang="en-US" sz="3000" dirty="0" smtClean="0">
                <a:solidFill>
                  <a:srgbClr val="000000"/>
                </a:solidFill>
              </a:rPr>
              <a:t>:</a:t>
            </a:r>
            <a:endParaRPr lang="en-US" sz="3000" dirty="0">
              <a:solidFill>
                <a:srgbClr val="000000"/>
              </a:solidFill>
            </a:endParaRPr>
          </a:p>
          <a:p>
            <a:pPr lvl="1">
              <a:lnSpc>
                <a:spcPct val="90000"/>
              </a:lnSpc>
              <a:spcBef>
                <a:spcPts val="4000"/>
              </a:spcBef>
              <a:defRPr/>
            </a:pPr>
            <a:r>
              <a:rPr lang="en-US" sz="2600" dirty="0">
                <a:solidFill>
                  <a:srgbClr val="000000"/>
                </a:solidFill>
              </a:rPr>
              <a:t>Values that persist beyond the statement that created them and have names that make them accessible to other statements in the program. In C++, these values are called </a:t>
            </a:r>
            <a:r>
              <a:rPr lang="en-US" sz="2600" i="1" dirty="0">
                <a:solidFill>
                  <a:srgbClr val="000000"/>
                </a:solidFill>
              </a:rPr>
              <a:t>lvalues</a:t>
            </a:r>
            <a:r>
              <a:rPr lang="en-US" sz="2600" dirty="0" smtClean="0">
                <a:solidFill>
                  <a:srgbClr val="000000"/>
                </a:solidFill>
              </a:rPr>
              <a:t>.</a:t>
            </a:r>
            <a:endParaRPr lang="en-US" sz="2600" dirty="0">
              <a:solidFill>
                <a:srgbClr val="000000"/>
              </a:solidFill>
            </a:endParaRPr>
          </a:p>
          <a:p>
            <a:pPr lvl="1">
              <a:lnSpc>
                <a:spcPct val="90000"/>
              </a:lnSpc>
              <a:spcBef>
                <a:spcPts val="3300"/>
              </a:spcBef>
              <a:defRPr/>
            </a:pPr>
            <a:r>
              <a:rPr lang="en-US" sz="2600" dirty="0">
                <a:solidFill>
                  <a:srgbClr val="000000"/>
                </a:solidFill>
              </a:rPr>
              <a:t>Values that are temporary and cannot be accessed beyond the statement that created them. In C++, these values are called </a:t>
            </a:r>
            <a:r>
              <a:rPr lang="en-US" sz="2600" i="1" dirty="0">
                <a:solidFill>
                  <a:srgbClr val="000000"/>
                </a:solidFill>
              </a:rPr>
              <a:t>rvalues</a:t>
            </a:r>
            <a:r>
              <a:rPr lang="en-US" sz="2600" dirty="0" smtClean="0">
                <a:solidFill>
                  <a:srgbClr val="000000"/>
                </a:solidFill>
              </a:rPr>
              <a:t>.</a:t>
            </a:r>
            <a:endParaRPr lang="en-US" sz="2600" dirty="0">
              <a:solidFill>
                <a:srgbClr val="000000"/>
              </a:solidFill>
            </a:endParaRPr>
          </a:p>
        </p:txBody>
      </p:sp>
    </p:spTree>
    <p:extLst>
      <p:ext uri="{BB962C8B-B14F-4D97-AF65-F5344CB8AC3E}">
        <p14:creationId xmlns:p14="http://schemas.microsoft.com/office/powerpoint/2010/main" val="74731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Rvalue References</a:t>
            </a:r>
            <a:endParaRPr lang="en-IN" dirty="0">
              <a:solidFill>
                <a:srgbClr val="037797"/>
              </a:solidFill>
            </a:endParaRPr>
          </a:p>
        </p:txBody>
      </p:sp>
      <p:sp>
        <p:nvSpPr>
          <p:cNvPr id="3" name="Content Placeholder 2"/>
          <p:cNvSpPr>
            <a:spLocks noGrp="1"/>
          </p:cNvSpPr>
          <p:nvPr>
            <p:ph idx="1"/>
          </p:nvPr>
        </p:nvSpPr>
        <p:spPr>
          <a:xfrm>
            <a:off x="457200" y="1600201"/>
            <a:ext cx="8229600" cy="4401066"/>
          </a:xfrm>
        </p:spPr>
        <p:txBody>
          <a:bodyPr/>
          <a:lstStyle/>
          <a:p>
            <a:pPr lvl="0">
              <a:lnSpc>
                <a:spcPct val="80000"/>
              </a:lnSpc>
              <a:defRPr/>
            </a:pPr>
            <a:r>
              <a:rPr lang="en-US" sz="2200" dirty="0">
                <a:solidFill>
                  <a:srgbClr val="000000"/>
                </a:solidFill>
              </a:rPr>
              <a:t>Rvalue Reference: a reference variable that can refer only to temporary objects that would otherwise have no name</a:t>
            </a:r>
            <a:r>
              <a:rPr lang="en-US" sz="2200" dirty="0" smtClean="0">
                <a:solidFill>
                  <a:srgbClr val="000000"/>
                </a:solidFill>
              </a:rPr>
              <a:t>.</a:t>
            </a:r>
            <a:endParaRPr lang="en-US" sz="2200" dirty="0">
              <a:solidFill>
                <a:srgbClr val="000000"/>
              </a:solidFill>
            </a:endParaRPr>
          </a:p>
          <a:p>
            <a:pPr lvl="0">
              <a:lnSpc>
                <a:spcPct val="80000"/>
              </a:lnSpc>
              <a:spcBef>
                <a:spcPts val="2600"/>
              </a:spcBef>
              <a:defRPr/>
            </a:pPr>
            <a:r>
              <a:rPr lang="en-US" sz="2200" dirty="0">
                <a:solidFill>
                  <a:srgbClr val="000000"/>
                </a:solidFill>
              </a:rPr>
              <a:t>Rvalue references are used to write move constructors and move assignment operators (otherwise known as move semantics</a:t>
            </a:r>
            <a:r>
              <a:rPr lang="en-US" sz="2200" dirty="0" smtClean="0">
                <a:solidFill>
                  <a:srgbClr val="000000"/>
                </a:solidFill>
              </a:rPr>
              <a:t>).</a:t>
            </a:r>
            <a:endParaRPr lang="en-US" sz="2200" dirty="0">
              <a:solidFill>
                <a:srgbClr val="000000"/>
              </a:solidFill>
            </a:endParaRPr>
          </a:p>
          <a:p>
            <a:pPr lvl="0">
              <a:lnSpc>
                <a:spcPct val="80000"/>
              </a:lnSpc>
              <a:spcBef>
                <a:spcPts val="2700"/>
              </a:spcBef>
              <a:defRPr/>
            </a:pPr>
            <a:r>
              <a:rPr lang="en-US" sz="2200" dirty="0">
                <a:solidFill>
                  <a:srgbClr val="000000"/>
                </a:solidFill>
              </a:rPr>
              <a:t>Anytime you write a class with a pointer or reference to a piece of data outside the class, you should implement move semantics</a:t>
            </a:r>
            <a:r>
              <a:rPr lang="en-US" sz="2200" dirty="0" smtClean="0">
                <a:solidFill>
                  <a:srgbClr val="000000"/>
                </a:solidFill>
              </a:rPr>
              <a:t>.</a:t>
            </a:r>
            <a:endParaRPr lang="en-US" sz="2200" dirty="0">
              <a:solidFill>
                <a:srgbClr val="000000"/>
              </a:solidFill>
            </a:endParaRPr>
          </a:p>
          <a:p>
            <a:pPr lvl="0">
              <a:lnSpc>
                <a:spcPct val="80000"/>
              </a:lnSpc>
              <a:spcBef>
                <a:spcPts val="2600"/>
              </a:spcBef>
              <a:defRPr/>
            </a:pPr>
            <a:r>
              <a:rPr lang="en-US" sz="2200" dirty="0">
                <a:solidFill>
                  <a:srgbClr val="000000"/>
                </a:solidFill>
              </a:rPr>
              <a:t>Move semantics increase the performance of these types of classes.</a:t>
            </a:r>
          </a:p>
        </p:txBody>
      </p:sp>
    </p:spTree>
    <p:extLst>
      <p:ext uri="{BB962C8B-B14F-4D97-AF65-F5344CB8AC3E}">
        <p14:creationId xmlns:p14="http://schemas.microsoft.com/office/powerpoint/2010/main" val="519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r>
              <a:rPr lang="en-US" dirty="0" smtClean="0"/>
              <a:t> </a:t>
            </a:r>
            <a:endParaRPr lang="en-IN" dirty="0"/>
          </a:p>
        </p:txBody>
      </p:sp>
      <p:pic>
        <p:nvPicPr>
          <p:cNvPr id="4" name="Picture 1" descr="The screenshot shows the program source code that demonstrates a static member variable. The main function defines three tree objects: tree oak, tree elm, and tree pine. The program displays the number of Tree objects. The program output reads, &quot;We have three trees in our program.&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381000"/>
            <a:ext cx="705167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597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r>
              <a:rPr lang="en-US" altLang="en-US" dirty="0" smtClean="0">
                <a:solidFill>
                  <a:srgbClr val="037797"/>
                </a:solidFill>
              </a:rPr>
              <a:t>Move Assignment vs. Copy Assignment</a:t>
            </a:r>
          </a:p>
        </p:txBody>
      </p:sp>
      <p:sp>
        <p:nvSpPr>
          <p:cNvPr id="82947" name="Content Placeholder 2"/>
          <p:cNvSpPr>
            <a:spLocks noGrp="1" noChangeArrowheads="1"/>
          </p:cNvSpPr>
          <p:nvPr>
            <p:ph idx="1"/>
          </p:nvPr>
        </p:nvSpPr>
        <p:spPr>
          <a:xfrm>
            <a:off x="457200" y="1600201"/>
            <a:ext cx="8229600" cy="685800"/>
          </a:xfrm>
        </p:spPr>
        <p:txBody>
          <a:bodyPr/>
          <a:lstStyle/>
          <a:p>
            <a:pPr>
              <a:buFontTx/>
              <a:buChar char="•"/>
            </a:pPr>
            <a:r>
              <a:rPr lang="en-US" altLang="en-US" dirty="0" smtClean="0"/>
              <a:t>From the </a:t>
            </a:r>
            <a:r>
              <a:rPr lang="en-US" altLang="en-US" dirty="0" smtClean="0">
                <a:latin typeface="Consolas" panose="020B0609020204030204" pitchFamily="49" charset="0"/>
              </a:rPr>
              <a:t>Person</a:t>
            </a:r>
            <a:r>
              <a:rPr lang="en-US" altLang="en-US" dirty="0" smtClean="0"/>
              <a:t> class, in Chapter 14:</a:t>
            </a:r>
          </a:p>
        </p:txBody>
      </p:sp>
      <p:pic>
        <p:nvPicPr>
          <p:cNvPr id="5" name="Picture 4" descr="The screenshot shows the move assignment operator. The operator uses the if-loop to check if this not equals to ampersand right. &quot;Person ampersand operator equals (Person ampersand ampersand right).&quot; if (this !equals ampersand right) The swap operation swaps the name with right.name and returns 'asterisk this' outside the if-loop."/>
          <p:cNvPicPr>
            <a:picLocks noChangeAspect="1"/>
          </p:cNvPicPr>
          <p:nvPr/>
        </p:nvPicPr>
        <p:blipFill>
          <a:blip r:embed="rId2"/>
          <a:stretch>
            <a:fillRect/>
          </a:stretch>
        </p:blipFill>
        <p:spPr>
          <a:xfrm>
            <a:off x="433388" y="2973388"/>
            <a:ext cx="3560762" cy="1779587"/>
          </a:xfrm>
          <a:prstGeom prst="rect">
            <a:avLst/>
          </a:prstGeom>
          <a:ln>
            <a:solidFill>
              <a:schemeClr val="bg2"/>
            </a:solidFill>
          </a:ln>
          <a:effectLst>
            <a:outerShdw blurRad="50800" dist="38100" dir="2700000" algn="tl" rotWithShape="0">
              <a:prstClr val="black">
                <a:alpha val="40000"/>
              </a:prstClr>
            </a:outerShdw>
          </a:effectLst>
        </p:spPr>
      </p:pic>
      <p:pic>
        <p:nvPicPr>
          <p:cNvPr id="6" name="Picture 5" descr="The screenshot shows the copy assignment operator. The operator uses the if-loop to check if this not equals to ampersand right. &quot;Person ampersand operator equals (const Person ampersand right).&quot; It tests the string length using name equals new char [strlen(right.name) plus 1] and copies the name, strcpy (name, right.name) and returns 'asterisk this' outside the if-loop."/>
          <p:cNvPicPr>
            <a:picLocks noChangeAspect="1"/>
          </p:cNvPicPr>
          <p:nvPr/>
        </p:nvPicPr>
        <p:blipFill>
          <a:blip r:embed="rId3"/>
          <a:stretch>
            <a:fillRect/>
          </a:stretch>
        </p:blipFill>
        <p:spPr>
          <a:xfrm>
            <a:off x="4329113" y="2973388"/>
            <a:ext cx="4419600" cy="1779587"/>
          </a:xfrm>
          <a:prstGeom prst="rect">
            <a:avLst/>
          </a:prstGeom>
          <a:ln>
            <a:solidFill>
              <a:schemeClr val="bg2"/>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smtClean="0">
                <a:solidFill>
                  <a:srgbClr val="037797"/>
                </a:solidFill>
              </a:rPr>
              <a:t>Move Constructor vs. Copy Constructor</a:t>
            </a:r>
          </a:p>
        </p:txBody>
      </p:sp>
      <p:sp>
        <p:nvSpPr>
          <p:cNvPr id="83971" name="Content Placeholder 2"/>
          <p:cNvSpPr>
            <a:spLocks noGrp="1" noChangeArrowheads="1"/>
          </p:cNvSpPr>
          <p:nvPr>
            <p:ph idx="1"/>
          </p:nvPr>
        </p:nvSpPr>
        <p:spPr>
          <a:xfrm>
            <a:off x="457200" y="1600201"/>
            <a:ext cx="8229600" cy="609600"/>
          </a:xfrm>
        </p:spPr>
        <p:txBody>
          <a:bodyPr/>
          <a:lstStyle/>
          <a:p>
            <a:pPr>
              <a:buFontTx/>
              <a:buChar char="•"/>
            </a:pPr>
            <a:r>
              <a:rPr lang="en-US" altLang="en-US" dirty="0" smtClean="0"/>
              <a:t>From the </a:t>
            </a:r>
            <a:r>
              <a:rPr lang="en-US" altLang="en-US" dirty="0" smtClean="0">
                <a:latin typeface="Consolas" panose="020B0609020204030204" pitchFamily="49" charset="0"/>
              </a:rPr>
              <a:t>Person</a:t>
            </a:r>
            <a:r>
              <a:rPr lang="en-US" altLang="en-US" dirty="0" smtClean="0"/>
              <a:t> class, in Chapter 14:</a:t>
            </a:r>
          </a:p>
        </p:txBody>
      </p:sp>
      <p:pic>
        <p:nvPicPr>
          <p:cNvPr id="4" name="Picture 3" descr="The screenshot shows the move constructor. The program defines the person class: Person (Person ampersand ampersand temp). The move constructor steals the name pointer from temp: &quot;name equals temp.name.&quot; It nullifies the temp object's name pointer: &quot;temp.name equals nullptr.&quot;"/>
          <p:cNvPicPr>
            <a:picLocks noChangeAspect="1"/>
          </p:cNvPicPr>
          <p:nvPr/>
        </p:nvPicPr>
        <p:blipFill>
          <a:blip r:embed="rId2"/>
          <a:stretch>
            <a:fillRect/>
          </a:stretch>
        </p:blipFill>
        <p:spPr>
          <a:xfrm>
            <a:off x="762000" y="2460625"/>
            <a:ext cx="4765675" cy="1730375"/>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pic>
      <p:pic>
        <p:nvPicPr>
          <p:cNvPr id="8" name="Picture 7" descr="The screenshot shows the copy constructor. The program defines the person class: Person (const Person ampersand obj). The copy constructor tests the name, character, and string length and copies the name. &quot;name equals new char [strlen (obj.name) plus 1]; strcpy (name, obj.name)."/>
          <p:cNvPicPr>
            <a:picLocks noChangeAspect="1"/>
          </p:cNvPicPr>
          <p:nvPr/>
        </p:nvPicPr>
        <p:blipFill>
          <a:blip r:embed="rId3"/>
          <a:stretch>
            <a:fillRect/>
          </a:stretch>
        </p:blipFill>
        <p:spPr>
          <a:xfrm>
            <a:off x="3200400" y="4441825"/>
            <a:ext cx="5268913" cy="1219200"/>
          </a:xfrm>
          <a:prstGeom prst="rect">
            <a:avLst/>
          </a:prstGeom>
          <a:ln>
            <a:solidFill>
              <a:schemeClr val="bg2"/>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lstStyle/>
          <a:p>
            <a:r>
              <a:rPr lang="en-US" altLang="en-US" dirty="0" smtClean="0">
                <a:solidFill>
                  <a:srgbClr val="037797"/>
                </a:solidFill>
              </a:rPr>
              <a:t>When to Implement Move Semantics</a:t>
            </a:r>
          </a:p>
        </p:txBody>
      </p:sp>
      <p:sp>
        <p:nvSpPr>
          <p:cNvPr id="84995" name="Content Placeholder 2"/>
          <p:cNvSpPr>
            <a:spLocks noGrp="1" noChangeArrowheads="1"/>
          </p:cNvSpPr>
          <p:nvPr>
            <p:ph idx="1"/>
          </p:nvPr>
        </p:nvSpPr>
        <p:spPr>
          <a:xfrm>
            <a:off x="457200" y="1600201"/>
            <a:ext cx="8229600" cy="3886200"/>
          </a:xfrm>
        </p:spPr>
        <p:txBody>
          <a:bodyPr/>
          <a:lstStyle/>
          <a:p>
            <a:pPr>
              <a:buFontTx/>
              <a:buChar char="•"/>
            </a:pPr>
            <a:r>
              <a:rPr lang="en-US" altLang="en-US" dirty="0" smtClean="0"/>
              <a:t>In any class that contains a pointer or reference to an outside piece of data, the class should also have:</a:t>
            </a:r>
          </a:p>
          <a:p>
            <a:pPr lvl="1"/>
            <a:r>
              <a:rPr lang="en-US" altLang="en-US" dirty="0" smtClean="0"/>
              <a:t>copy constructor</a:t>
            </a:r>
          </a:p>
          <a:p>
            <a:pPr lvl="1"/>
            <a:r>
              <a:rPr lang="en-US" altLang="en-US" dirty="0" smtClean="0"/>
              <a:t>move constructor</a:t>
            </a:r>
          </a:p>
          <a:p>
            <a:pPr lvl="1"/>
            <a:r>
              <a:rPr lang="en-US" altLang="en-US" dirty="0" smtClean="0"/>
              <a:t>copy assignment operator</a:t>
            </a:r>
          </a:p>
          <a:p>
            <a:pPr lvl="1"/>
            <a:r>
              <a:rPr lang="en-US" altLang="en-US" dirty="0" smtClean="0"/>
              <a:t>move assignment operator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Default </a:t>
            </a:r>
            <a:r>
              <a:rPr lang="en-US" altLang="en-US" dirty="0" smtClean="0">
                <a:solidFill>
                  <a:srgbClr val="037797"/>
                </a:solidFill>
              </a:rPr>
              <a:t>Operations </a:t>
            </a:r>
            <a:r>
              <a:rPr lang="en-US" altLang="en-US" sz="1200" dirty="0" smtClean="0">
                <a:solidFill>
                  <a:srgbClr val="037797"/>
                </a:solidFill>
              </a:rPr>
              <a:t>(1 of 2)</a:t>
            </a:r>
            <a:endParaRPr lang="en-IN" sz="1200" dirty="0">
              <a:solidFill>
                <a:srgbClr val="037797"/>
              </a:solidFill>
            </a:endParaRPr>
          </a:p>
        </p:txBody>
      </p:sp>
      <p:sp>
        <p:nvSpPr>
          <p:cNvPr id="3" name="Content Placeholder 2"/>
          <p:cNvSpPr>
            <a:spLocks noGrp="1"/>
          </p:cNvSpPr>
          <p:nvPr>
            <p:ph idx="1"/>
          </p:nvPr>
        </p:nvSpPr>
        <p:spPr>
          <a:xfrm>
            <a:off x="457200" y="1600201"/>
            <a:ext cx="3657600" cy="533399"/>
          </a:xfrm>
        </p:spPr>
        <p:txBody>
          <a:bodyPr/>
          <a:lstStyle/>
          <a:p>
            <a:pPr lvl="0">
              <a:buFontTx/>
              <a:buChar char="•"/>
            </a:pPr>
            <a:r>
              <a:rPr lang="en-US" altLang="en-US" sz="2800" dirty="0">
                <a:solidFill>
                  <a:srgbClr val="000000"/>
                </a:solidFill>
              </a:rPr>
              <a:t>Consider this class</a:t>
            </a:r>
            <a:r>
              <a:rPr lang="en-US" altLang="en-US" sz="2800" dirty="0" smtClean="0">
                <a:solidFill>
                  <a:srgbClr val="000000"/>
                </a:solidFill>
              </a:rPr>
              <a:t>:</a:t>
            </a:r>
            <a:endParaRPr lang="en-US" altLang="en-US" sz="2800" dirty="0">
              <a:solidFill>
                <a:srgbClr val="000000"/>
              </a:solidFill>
            </a:endParaRPr>
          </a:p>
        </p:txBody>
      </p:sp>
      <p:sp>
        <p:nvSpPr>
          <p:cNvPr id="4" name="Content Placeholder 3"/>
          <p:cNvSpPr>
            <a:spLocks noGrp="1"/>
          </p:cNvSpPr>
          <p:nvPr>
            <p:ph sz="quarter" idx="11"/>
          </p:nvPr>
        </p:nvSpPr>
        <p:spPr>
          <a:xfrm>
            <a:off x="840652" y="2437118"/>
            <a:ext cx="3358974" cy="3371334"/>
          </a:xfrm>
          <a:ln>
            <a:solidFill>
              <a:schemeClr val="tx1"/>
            </a:solidFill>
          </a:ln>
        </p:spPr>
        <p:txBody>
          <a:bodyPr/>
          <a:lstStyle/>
          <a:p>
            <a:pPr marL="0" lvl="0" indent="0">
              <a:spcBef>
                <a:spcPct val="0"/>
              </a:spcBef>
              <a:buNone/>
              <a:defRPr/>
            </a:pPr>
            <a:r>
              <a:rPr lang="en-US" sz="1800" kern="1200" dirty="0">
                <a:solidFill>
                  <a:srgbClr val="000000"/>
                </a:solidFill>
                <a:latin typeface="Consolas" panose="020B0609020204030204" pitchFamily="49" charset="0"/>
                <a:cs typeface="Arial" panose="020B0604020202020204" pitchFamily="34" charset="0"/>
              </a:rPr>
              <a:t>class MyClass</a:t>
            </a:r>
          </a:p>
          <a:p>
            <a:pPr marL="0" lvl="0" indent="0">
              <a:spcBef>
                <a:spcPct val="0"/>
              </a:spcBef>
              <a:buNone/>
              <a:defRPr/>
            </a:pPr>
            <a:r>
              <a:rPr lang="en-US" sz="1800" kern="1200" dirty="0">
                <a:solidFill>
                  <a:srgbClr val="000000"/>
                </a:solidFill>
                <a:latin typeface="Consolas" panose="020B0609020204030204" pitchFamily="49" charset="0"/>
                <a:cs typeface="Arial" panose="020B0604020202020204" pitchFamily="34" charset="0"/>
              </a:rPr>
              <a:t>{</a:t>
            </a:r>
          </a:p>
          <a:p>
            <a:pPr marL="0" lvl="0" indent="0">
              <a:spcBef>
                <a:spcPct val="0"/>
              </a:spcBef>
              <a:buNone/>
              <a:defRPr/>
            </a:pPr>
            <a:r>
              <a:rPr lang="en-US" sz="1800" kern="1200" dirty="0" smtClean="0">
                <a:solidFill>
                  <a:srgbClr val="000000"/>
                </a:solidFill>
                <a:latin typeface="Consolas" panose="020B0609020204030204" pitchFamily="49" charset="0"/>
                <a:cs typeface="Arial" panose="020B0604020202020204" pitchFamily="34" charset="0"/>
              </a:rPr>
              <a:t>private:</a:t>
            </a:r>
          </a:p>
          <a:p>
            <a:pPr marL="345600" lvl="0" indent="0">
              <a:spcBef>
                <a:spcPct val="0"/>
              </a:spcBef>
              <a:buNone/>
              <a:defRPr/>
            </a:pPr>
            <a:r>
              <a:rPr lang="en-US" sz="1800" kern="1200" dirty="0" smtClean="0">
                <a:solidFill>
                  <a:srgbClr val="000000"/>
                </a:solidFill>
                <a:latin typeface="Consolas" panose="020B0609020204030204" pitchFamily="49" charset="0"/>
                <a:cs typeface="Arial" panose="020B0604020202020204" pitchFamily="34" charset="0"/>
              </a:rPr>
              <a:t>int </a:t>
            </a:r>
            <a:r>
              <a:rPr lang="en-US" sz="1800" kern="1200" dirty="0">
                <a:solidFill>
                  <a:srgbClr val="000000"/>
                </a:solidFill>
                <a:latin typeface="Consolas" panose="020B0609020204030204" pitchFamily="49" charset="0"/>
                <a:cs typeface="Arial" panose="020B0604020202020204" pitchFamily="34" charset="0"/>
              </a:rPr>
              <a:t>mydata = </a:t>
            </a:r>
            <a:r>
              <a:rPr lang="en-US" sz="1800" kern="1200" dirty="0" smtClean="0">
                <a:solidFill>
                  <a:srgbClr val="000000"/>
                </a:solidFill>
                <a:latin typeface="Consolas" panose="020B0609020204030204" pitchFamily="49" charset="0"/>
                <a:cs typeface="Arial" panose="020B0604020202020204" pitchFamily="34" charset="0"/>
              </a:rPr>
              <a:t>0;</a:t>
            </a:r>
          </a:p>
          <a:p>
            <a:pPr marL="0" lvl="0" indent="0">
              <a:spcBef>
                <a:spcPts val="2000"/>
              </a:spcBef>
              <a:buNone/>
              <a:defRPr/>
            </a:pPr>
            <a:r>
              <a:rPr lang="en-US" sz="1800" kern="1200" dirty="0" smtClean="0">
                <a:solidFill>
                  <a:srgbClr val="000000"/>
                </a:solidFill>
                <a:latin typeface="Consolas" panose="020B0609020204030204" pitchFamily="49" charset="0"/>
                <a:cs typeface="Arial" panose="020B0604020202020204" pitchFamily="34" charset="0"/>
              </a:rPr>
              <a:t>public:</a:t>
            </a:r>
          </a:p>
          <a:p>
            <a:pPr marL="345600" lvl="0" indent="0">
              <a:spcBef>
                <a:spcPct val="0"/>
              </a:spcBef>
              <a:buNone/>
              <a:defRPr/>
            </a:pPr>
            <a:r>
              <a:rPr lang="en-US" sz="1800" kern="1200" dirty="0" smtClean="0">
                <a:solidFill>
                  <a:srgbClr val="000000"/>
                </a:solidFill>
                <a:latin typeface="Consolas" panose="020B0609020204030204" pitchFamily="49" charset="0"/>
                <a:cs typeface="Arial" panose="020B0604020202020204" pitchFamily="34" charset="0"/>
              </a:rPr>
              <a:t>int getMyData()</a:t>
            </a:r>
          </a:p>
          <a:p>
            <a:pPr marL="345600" lvl="0" indent="0">
              <a:spcBef>
                <a:spcPct val="0"/>
              </a:spcBef>
              <a:buNone/>
              <a:defRPr/>
            </a:pPr>
            <a:r>
              <a:rPr lang="en-US" sz="1800" kern="1200" dirty="0" smtClean="0">
                <a:solidFill>
                  <a:srgbClr val="000000"/>
                </a:solidFill>
                <a:latin typeface="Consolas" panose="020B0609020204030204" pitchFamily="49" charset="0"/>
                <a:cs typeface="Arial" panose="020B0604020202020204" pitchFamily="34" charset="0"/>
              </a:rPr>
              <a:t>{ </a:t>
            </a:r>
            <a:r>
              <a:rPr lang="en-US" sz="1800" kern="1200" dirty="0">
                <a:solidFill>
                  <a:srgbClr val="000000"/>
                </a:solidFill>
                <a:latin typeface="Consolas" panose="020B0609020204030204" pitchFamily="49" charset="0"/>
                <a:cs typeface="Arial" panose="020B0604020202020204" pitchFamily="34" charset="0"/>
              </a:rPr>
              <a:t>return mydata; </a:t>
            </a:r>
            <a:r>
              <a:rPr lang="en-US" sz="1800" kern="1200" dirty="0" smtClean="0">
                <a:solidFill>
                  <a:srgbClr val="000000"/>
                </a:solidFill>
                <a:latin typeface="Consolas" panose="020B0609020204030204" pitchFamily="49" charset="0"/>
                <a:cs typeface="Arial" panose="020B0604020202020204" pitchFamily="34" charset="0"/>
              </a:rPr>
              <a:t>}</a:t>
            </a:r>
          </a:p>
          <a:p>
            <a:pPr marL="345600" lvl="0" indent="0">
              <a:spcBef>
                <a:spcPts val="2000"/>
              </a:spcBef>
              <a:buNone/>
              <a:defRPr/>
            </a:pPr>
            <a:r>
              <a:rPr lang="en-US" sz="1800" kern="1200" dirty="0" smtClean="0">
                <a:solidFill>
                  <a:srgbClr val="000000"/>
                </a:solidFill>
                <a:latin typeface="Consolas" panose="020B0609020204030204" pitchFamily="49" charset="0"/>
                <a:cs typeface="Arial" panose="020B0604020202020204" pitchFamily="34" charset="0"/>
              </a:rPr>
              <a:t>void </a:t>
            </a:r>
            <a:r>
              <a:rPr lang="en-US" sz="1800" kern="1200" dirty="0">
                <a:solidFill>
                  <a:srgbClr val="000000"/>
                </a:solidFill>
                <a:latin typeface="Consolas" panose="020B0609020204030204" pitchFamily="49" charset="0"/>
                <a:cs typeface="Arial" panose="020B0604020202020204" pitchFamily="34" charset="0"/>
              </a:rPr>
              <a:t>setMyData(int d</a:t>
            </a:r>
            <a:r>
              <a:rPr lang="en-US" sz="1800" kern="1200" dirty="0" smtClean="0">
                <a:solidFill>
                  <a:srgbClr val="000000"/>
                </a:solidFill>
                <a:latin typeface="Consolas" panose="020B0609020204030204" pitchFamily="49" charset="0"/>
                <a:cs typeface="Arial" panose="020B0604020202020204" pitchFamily="34" charset="0"/>
              </a:rPr>
              <a:t>)</a:t>
            </a:r>
          </a:p>
          <a:p>
            <a:pPr marL="345600" lvl="0" indent="0">
              <a:spcBef>
                <a:spcPct val="0"/>
              </a:spcBef>
              <a:buNone/>
              <a:defRPr/>
            </a:pPr>
            <a:r>
              <a:rPr lang="en-US" sz="1800" kern="1200" dirty="0" smtClean="0">
                <a:solidFill>
                  <a:srgbClr val="000000"/>
                </a:solidFill>
                <a:latin typeface="Consolas" panose="020B0609020204030204" pitchFamily="49" charset="0"/>
                <a:cs typeface="Arial" panose="020B0604020202020204" pitchFamily="34" charset="0"/>
              </a:rPr>
              <a:t>{ </a:t>
            </a:r>
            <a:r>
              <a:rPr lang="en-US" sz="1800" kern="1200" dirty="0">
                <a:solidFill>
                  <a:srgbClr val="000000"/>
                </a:solidFill>
                <a:latin typeface="Consolas" panose="020B0609020204030204" pitchFamily="49" charset="0"/>
                <a:cs typeface="Arial" panose="020B0604020202020204" pitchFamily="34" charset="0"/>
              </a:rPr>
              <a:t>mydata = d; }</a:t>
            </a:r>
          </a:p>
          <a:p>
            <a:pPr marL="0" lvl="0" indent="0">
              <a:spcBef>
                <a:spcPct val="0"/>
              </a:spcBef>
              <a:buNone/>
              <a:defRPr/>
            </a:pPr>
            <a:r>
              <a:rPr lang="en-US" sz="1800" kern="1200" dirty="0" smtClean="0">
                <a:solidFill>
                  <a:srgbClr val="000000"/>
                </a:solidFill>
                <a:latin typeface="Consolas" panose="020B0609020204030204" pitchFamily="49" charset="0"/>
                <a:cs typeface="Arial" panose="020B0604020202020204" pitchFamily="34" charset="0"/>
              </a:rPr>
              <a:t>};</a:t>
            </a:r>
            <a:endParaRPr lang="en-US" sz="1800" kern="1200" dirty="0">
              <a:solidFill>
                <a:srgbClr val="000000"/>
              </a:solidFill>
              <a:latin typeface="Consolas" panose="020B0609020204030204" pitchFamily="49" charset="0"/>
              <a:cs typeface="Arial" panose="020B0604020202020204" pitchFamily="34" charset="0"/>
            </a:endParaRPr>
          </a:p>
        </p:txBody>
      </p:sp>
      <p:sp>
        <p:nvSpPr>
          <p:cNvPr id="5" name="Content Placeholder 4"/>
          <p:cNvSpPr>
            <a:spLocks noGrp="1"/>
          </p:cNvSpPr>
          <p:nvPr>
            <p:ph sz="quarter" idx="12"/>
          </p:nvPr>
        </p:nvSpPr>
        <p:spPr>
          <a:xfrm>
            <a:off x="4653958" y="1600201"/>
            <a:ext cx="4038600" cy="4495799"/>
          </a:xfrm>
        </p:spPr>
        <p:txBody>
          <a:bodyPr/>
          <a:lstStyle/>
          <a:p>
            <a:pPr lvl="0"/>
            <a:r>
              <a:rPr lang="en-US" altLang="en-US" sz="2000" dirty="0">
                <a:solidFill>
                  <a:srgbClr val="000000"/>
                </a:solidFill>
              </a:rPr>
              <a:t>The compiler will automatically generate:</a:t>
            </a:r>
          </a:p>
          <a:p>
            <a:pPr lvl="1"/>
            <a:r>
              <a:rPr lang="en-US" altLang="en-US" sz="1800" dirty="0">
                <a:solidFill>
                  <a:srgbClr val="000000"/>
                </a:solidFill>
              </a:rPr>
              <a:t>A default constructor </a:t>
            </a:r>
            <a:r>
              <a:rPr lang="en-US" altLang="en-US" sz="1800" dirty="0">
                <a:solidFill>
                  <a:srgbClr val="000000"/>
                </a:solidFill>
                <a:latin typeface="Consolas" panose="020B0609020204030204" pitchFamily="49" charset="0"/>
              </a:rPr>
              <a:t>MyClass</a:t>
            </a:r>
            <a:r>
              <a:rPr lang="en-US" altLang="en-US" sz="1800" dirty="0" smtClean="0">
                <a:solidFill>
                  <a:srgbClr val="000000"/>
                </a:solidFill>
                <a:latin typeface="Consolas" panose="020B0609020204030204" pitchFamily="49" charset="0"/>
              </a:rPr>
              <a:t>()</a:t>
            </a:r>
            <a:endParaRPr lang="en-US" altLang="en-US" sz="1800" dirty="0">
              <a:solidFill>
                <a:srgbClr val="000000"/>
              </a:solidFill>
              <a:latin typeface="Consolas" panose="020B0609020204030204" pitchFamily="49" charset="0"/>
            </a:endParaRPr>
          </a:p>
          <a:p>
            <a:pPr lvl="1">
              <a:spcBef>
                <a:spcPts val="2500"/>
              </a:spcBef>
            </a:pPr>
            <a:r>
              <a:rPr lang="en-US" altLang="en-US" sz="1800" dirty="0">
                <a:solidFill>
                  <a:srgbClr val="000000"/>
                </a:solidFill>
              </a:rPr>
              <a:t>A copy constructor </a:t>
            </a:r>
            <a:r>
              <a:rPr lang="en-US" altLang="en-US" sz="1800" dirty="0">
                <a:solidFill>
                  <a:srgbClr val="000000"/>
                </a:solidFill>
                <a:latin typeface="Consolas" panose="020B0609020204030204" pitchFamily="49" charset="0"/>
              </a:rPr>
              <a:t>MyClass(const MyClass </a:t>
            </a:r>
            <a:r>
              <a:rPr lang="en-US" altLang="en-US" sz="1800" dirty="0" smtClean="0">
                <a:solidFill>
                  <a:srgbClr val="000000"/>
                </a:solidFill>
                <a:latin typeface="Consolas" panose="020B0609020204030204" pitchFamily="49" charset="0"/>
              </a:rPr>
              <a:t>&amp;)</a:t>
            </a:r>
          </a:p>
          <a:p>
            <a:pPr lvl="1">
              <a:spcBef>
                <a:spcPts val="2600"/>
              </a:spcBef>
            </a:pPr>
            <a:r>
              <a:rPr lang="en-US" altLang="en-US" sz="1800" dirty="0" smtClean="0">
                <a:solidFill>
                  <a:srgbClr val="000000"/>
                </a:solidFill>
              </a:rPr>
              <a:t>A </a:t>
            </a:r>
            <a:r>
              <a:rPr lang="en-US" altLang="en-US" sz="1800" dirty="0">
                <a:solidFill>
                  <a:srgbClr val="000000"/>
                </a:solidFill>
              </a:rPr>
              <a:t>copy assignment operator </a:t>
            </a:r>
            <a:r>
              <a:rPr lang="en-US" altLang="en-US" sz="1200" dirty="0">
                <a:solidFill>
                  <a:srgbClr val="000000"/>
                </a:solidFill>
                <a:latin typeface="Consolas" panose="020B0609020204030204" pitchFamily="49" charset="0"/>
              </a:rPr>
              <a:t>MyClass &amp; operator=(const Myclass </a:t>
            </a:r>
            <a:r>
              <a:rPr lang="en-US" altLang="en-US" sz="1200" dirty="0" smtClean="0">
                <a:solidFill>
                  <a:srgbClr val="000000"/>
                </a:solidFill>
                <a:latin typeface="Consolas" panose="020B0609020204030204" pitchFamily="49" charset="0"/>
              </a:rPr>
              <a:t>&amp;)</a:t>
            </a:r>
          </a:p>
          <a:p>
            <a:pPr lvl="1">
              <a:spcBef>
                <a:spcPts val="1800"/>
              </a:spcBef>
            </a:pPr>
            <a:r>
              <a:rPr lang="en-US" altLang="en-US" sz="1800" dirty="0" smtClean="0">
                <a:solidFill>
                  <a:srgbClr val="000000"/>
                </a:solidFill>
              </a:rPr>
              <a:t>A </a:t>
            </a:r>
            <a:r>
              <a:rPr lang="en-US" altLang="en-US" sz="1800" dirty="0">
                <a:solidFill>
                  <a:srgbClr val="000000"/>
                </a:solidFill>
              </a:rPr>
              <a:t>move constructor </a:t>
            </a:r>
            <a:r>
              <a:rPr lang="en-US" altLang="en-US" sz="1800" dirty="0">
                <a:solidFill>
                  <a:srgbClr val="000000"/>
                </a:solidFill>
                <a:latin typeface="Consolas" panose="020B0609020204030204" pitchFamily="49" charset="0"/>
              </a:rPr>
              <a:t>MyClass(MyClass </a:t>
            </a:r>
            <a:r>
              <a:rPr lang="en-US" altLang="en-US" sz="1800" dirty="0" smtClean="0">
                <a:solidFill>
                  <a:srgbClr val="000000"/>
                </a:solidFill>
                <a:latin typeface="Consolas" panose="020B0609020204030204" pitchFamily="49" charset="0"/>
              </a:rPr>
              <a:t>&amp;&amp;)</a:t>
            </a:r>
            <a:endParaRPr lang="en-US" altLang="en-US" sz="1800" dirty="0">
              <a:solidFill>
                <a:srgbClr val="000000"/>
              </a:solidFill>
              <a:latin typeface="Consolas" panose="020B0609020204030204" pitchFamily="49" charset="0"/>
            </a:endParaRPr>
          </a:p>
          <a:p>
            <a:pPr lvl="1">
              <a:spcBef>
                <a:spcPts val="3000"/>
              </a:spcBef>
            </a:pPr>
            <a:r>
              <a:rPr lang="en-US" altLang="en-US" sz="1800" dirty="0">
                <a:solidFill>
                  <a:srgbClr val="000000"/>
                </a:solidFill>
              </a:rPr>
              <a:t>A destructor </a:t>
            </a:r>
            <a:r>
              <a:rPr lang="en-US" altLang="en-US" sz="1800" dirty="0">
                <a:solidFill>
                  <a:srgbClr val="000000"/>
                </a:solidFill>
                <a:latin typeface="Consolas" panose="020B0609020204030204" pitchFamily="49" charset="0"/>
              </a:rPr>
              <a:t>~MyClass</a:t>
            </a:r>
            <a:r>
              <a:rPr lang="en-US" altLang="en-US" sz="1800" dirty="0" smtClean="0">
                <a:solidFill>
                  <a:srgbClr val="000000"/>
                </a:solidFill>
                <a:latin typeface="Consolas" panose="020B0609020204030204" pitchFamily="49" charset="0"/>
              </a:rPr>
              <a:t>()</a:t>
            </a:r>
            <a:endParaRPr lang="en-US" alt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747010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r>
              <a:rPr lang="en-US" altLang="en-US" dirty="0">
                <a:solidFill>
                  <a:srgbClr val="037797"/>
                </a:solidFill>
              </a:rPr>
              <a:t>Default Operations </a:t>
            </a:r>
            <a:r>
              <a:rPr lang="en-US" altLang="en-US" sz="1200" dirty="0" smtClean="0">
                <a:solidFill>
                  <a:srgbClr val="037797"/>
                </a:solidFill>
              </a:rPr>
              <a:t>(2 </a:t>
            </a:r>
            <a:r>
              <a:rPr lang="en-US" altLang="en-US" sz="1200" dirty="0">
                <a:solidFill>
                  <a:srgbClr val="037797"/>
                </a:solidFill>
              </a:rPr>
              <a:t>of 2)</a:t>
            </a:r>
            <a:endParaRPr lang="en-US" altLang="en-US" dirty="0" smtClean="0">
              <a:solidFill>
                <a:srgbClr val="037797"/>
              </a:solidFill>
            </a:endParaRPr>
          </a:p>
        </p:txBody>
      </p:sp>
      <p:sp>
        <p:nvSpPr>
          <p:cNvPr id="87043" name="Content Placeholder 4"/>
          <p:cNvSpPr>
            <a:spLocks noGrp="1" noChangeArrowheads="1"/>
          </p:cNvSpPr>
          <p:nvPr>
            <p:ph idx="1"/>
          </p:nvPr>
        </p:nvSpPr>
        <p:spPr>
          <a:xfrm>
            <a:off x="457200" y="1600201"/>
            <a:ext cx="8229600" cy="3809999"/>
          </a:xfrm>
        </p:spPr>
        <p:txBody>
          <a:bodyPr/>
          <a:lstStyle/>
          <a:p>
            <a:pPr>
              <a:buFontTx/>
              <a:buChar char="•"/>
            </a:pPr>
            <a:r>
              <a:rPr lang="en-US" altLang="en-US" sz="2800" dirty="0" smtClean="0"/>
              <a:t>If you write </a:t>
            </a:r>
            <a:r>
              <a:rPr lang="en-US" altLang="en-US" sz="2800" i="1" dirty="0" smtClean="0"/>
              <a:t>any</a:t>
            </a:r>
            <a:r>
              <a:rPr lang="en-US" altLang="en-US" sz="2800" dirty="0" smtClean="0"/>
              <a:t> of these in a class, the compiler will not provide any default versions of these functions:</a:t>
            </a:r>
          </a:p>
          <a:p>
            <a:pPr lvl="1"/>
            <a:r>
              <a:rPr lang="en-US" altLang="en-US" sz="2400" dirty="0" smtClean="0"/>
              <a:t>Default constructor</a:t>
            </a:r>
          </a:p>
          <a:p>
            <a:pPr lvl="1"/>
            <a:r>
              <a:rPr lang="en-US" altLang="en-US" sz="2400" dirty="0" smtClean="0"/>
              <a:t>Copy constructor</a:t>
            </a:r>
          </a:p>
          <a:p>
            <a:pPr lvl="1"/>
            <a:r>
              <a:rPr lang="en-US" altLang="en-US" sz="2400" dirty="0" smtClean="0"/>
              <a:t>Copy Assignment Operator</a:t>
            </a:r>
          </a:p>
          <a:p>
            <a:pPr lvl="1"/>
            <a:r>
              <a:rPr lang="en-US" altLang="en-US" sz="2400" dirty="0" smtClean="0"/>
              <a:t>Move Constructor</a:t>
            </a:r>
          </a:p>
          <a:p>
            <a:pPr lvl="1"/>
            <a:r>
              <a:rPr lang="en-US" altLang="en-US" sz="2400" dirty="0" smtClean="0"/>
              <a:t>Destructor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smtClean="0">
                <a:solidFill>
                  <a:srgbClr val="037797"/>
                </a:solidFill>
              </a:rPr>
              <a:t>The </a:t>
            </a:r>
            <a:r>
              <a:rPr lang="en-US" altLang="en-US" dirty="0" smtClean="0">
                <a:solidFill>
                  <a:srgbClr val="037797"/>
                </a:solidFill>
                <a:latin typeface="Consolas" panose="020B0609020204030204" pitchFamily="49" charset="0"/>
              </a:rPr>
              <a:t>default</a:t>
            </a:r>
            <a:r>
              <a:rPr lang="en-US" altLang="en-US" dirty="0" smtClean="0">
                <a:solidFill>
                  <a:srgbClr val="037797"/>
                </a:solidFill>
              </a:rPr>
              <a:t> Key Word </a:t>
            </a:r>
            <a:r>
              <a:rPr lang="en-US" altLang="en-US" sz="1200" dirty="0" smtClean="0">
                <a:solidFill>
                  <a:srgbClr val="037797"/>
                </a:solidFill>
              </a:rPr>
              <a:t>(1 of 2)</a:t>
            </a:r>
          </a:p>
        </p:txBody>
      </p:sp>
      <p:sp>
        <p:nvSpPr>
          <p:cNvPr id="88067" name="Content Placeholder 2"/>
          <p:cNvSpPr>
            <a:spLocks noGrp="1" noChangeArrowheads="1"/>
          </p:cNvSpPr>
          <p:nvPr>
            <p:ph idx="1"/>
          </p:nvPr>
        </p:nvSpPr>
        <p:spPr>
          <a:xfrm>
            <a:off x="457200" y="1600201"/>
            <a:ext cx="8229600" cy="1752600"/>
          </a:xfrm>
        </p:spPr>
        <p:txBody>
          <a:bodyPr/>
          <a:lstStyle/>
          <a:p>
            <a:pPr>
              <a:buFontTx/>
              <a:buChar char="•"/>
            </a:pPr>
            <a:r>
              <a:rPr lang="en-US" altLang="en-US" dirty="0" smtClean="0"/>
              <a:t>You can use the </a:t>
            </a:r>
            <a:r>
              <a:rPr lang="en-US" altLang="en-US" dirty="0" smtClean="0">
                <a:latin typeface="Consolas" panose="020B0609020204030204" pitchFamily="49" charset="0"/>
              </a:rPr>
              <a:t>default</a:t>
            </a:r>
            <a:r>
              <a:rPr lang="en-US" altLang="en-US" dirty="0" smtClean="0"/>
              <a:t> keyword to declare which default operations that you want the compiler to automatically provide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6000"/>
            <a:ext cx="8229600" cy="715962"/>
          </a:xfrm>
        </p:spPr>
        <p:txBody>
          <a:bodyPr/>
          <a:lstStyle/>
          <a:p>
            <a:r>
              <a:rPr lang="en-US" altLang="en-US" dirty="0">
                <a:solidFill>
                  <a:srgbClr val="037797"/>
                </a:solidFill>
              </a:rPr>
              <a:t>The </a:t>
            </a:r>
            <a:r>
              <a:rPr lang="en-US" altLang="en-US" dirty="0">
                <a:solidFill>
                  <a:srgbClr val="037797"/>
                </a:solidFill>
                <a:latin typeface="Consolas" panose="020B0609020204030204" pitchFamily="49" charset="0"/>
              </a:rPr>
              <a:t>default</a:t>
            </a:r>
            <a:r>
              <a:rPr lang="en-US" altLang="en-US" dirty="0">
                <a:solidFill>
                  <a:srgbClr val="037797"/>
                </a:solidFill>
              </a:rPr>
              <a:t> Key Word </a:t>
            </a:r>
            <a:r>
              <a:rPr lang="en-US" altLang="en-US" sz="1200" dirty="0" smtClean="0">
                <a:solidFill>
                  <a:srgbClr val="037797"/>
                </a:solidFill>
              </a:rPr>
              <a:t>(2 </a:t>
            </a:r>
            <a:r>
              <a:rPr lang="en-US" altLang="en-US" sz="1200" dirty="0">
                <a:solidFill>
                  <a:srgbClr val="037797"/>
                </a:solidFill>
              </a:rPr>
              <a:t>of </a:t>
            </a:r>
            <a:r>
              <a:rPr lang="en-US" altLang="en-US" sz="1200" dirty="0" smtClean="0">
                <a:solidFill>
                  <a:srgbClr val="037797"/>
                </a:solidFill>
              </a:rPr>
              <a:t>2)</a:t>
            </a:r>
            <a:endParaRPr lang="en-IN" dirty="0"/>
          </a:p>
        </p:txBody>
      </p:sp>
      <p:pic>
        <p:nvPicPr>
          <p:cNvPr id="4" name="Picture 3" descr="The screenshot shows the default operations. The class is defined as MyClass. The compiler will automatically generate the following: A default constructor is generated for &quot;MyClass ( ) equals default.&quot; A default copy constructor is generated for &quot;MyClass (const MyClass ampersand equals default.&quot; A default move constructor is generated for &quot;MyClass (MyClass ampersand ampersand) equals default.&quot; A default destructor is generated for tilde MyClass ( ) equals default. A default copy assignment operator is generated for MyClass ampersand operator equals (const MyClass ampersand) equals default."/>
          <p:cNvPicPr>
            <a:picLocks noChangeAspect="1"/>
          </p:cNvPicPr>
          <p:nvPr/>
        </p:nvPicPr>
        <p:blipFill rotWithShape="1">
          <a:blip r:embed="rId2"/>
          <a:srcRect t="2032"/>
          <a:stretch/>
        </p:blipFill>
        <p:spPr>
          <a:xfrm>
            <a:off x="685800" y="1318054"/>
            <a:ext cx="7863870" cy="4765067"/>
          </a:xfrm>
          <a:prstGeom prst="rect">
            <a:avLst/>
          </a:prstGeom>
        </p:spPr>
      </p:pic>
    </p:spTree>
    <p:extLst>
      <p:ext uri="{BB962C8B-B14F-4D97-AF65-F5344CB8AC3E}">
        <p14:creationId xmlns:p14="http://schemas.microsoft.com/office/powerpoint/2010/main" val="1901096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r>
              <a:rPr lang="en-US" altLang="en-US" dirty="0">
                <a:solidFill>
                  <a:srgbClr val="037797"/>
                </a:solidFill>
              </a:rPr>
              <a:t>The </a:t>
            </a:r>
            <a:r>
              <a:rPr lang="en-US" altLang="en-US" dirty="0">
                <a:solidFill>
                  <a:srgbClr val="037797"/>
                </a:solidFill>
                <a:latin typeface="Consolas" panose="020B0609020204030204" pitchFamily="49" charset="0"/>
              </a:rPr>
              <a:t>delete</a:t>
            </a:r>
            <a:r>
              <a:rPr lang="en-US" altLang="en-US" dirty="0">
                <a:solidFill>
                  <a:srgbClr val="037797"/>
                </a:solidFill>
              </a:rPr>
              <a:t> Key </a:t>
            </a:r>
            <a:r>
              <a:rPr lang="en-US" altLang="en-US" dirty="0" smtClean="0">
                <a:solidFill>
                  <a:srgbClr val="037797"/>
                </a:solidFill>
              </a:rPr>
              <a:t>Word </a:t>
            </a:r>
            <a:r>
              <a:rPr lang="en-US" altLang="en-US" sz="1200" dirty="0" smtClean="0">
                <a:solidFill>
                  <a:srgbClr val="037797"/>
                </a:solidFill>
              </a:rPr>
              <a:t>(1 of 2)</a:t>
            </a:r>
            <a:endParaRPr lang="en-US" altLang="en-US" dirty="0" smtClean="0">
              <a:solidFill>
                <a:srgbClr val="037797"/>
              </a:solidFill>
            </a:endParaRPr>
          </a:p>
        </p:txBody>
      </p:sp>
      <p:sp>
        <p:nvSpPr>
          <p:cNvPr id="90115" name="Content Placeholder 2"/>
          <p:cNvSpPr>
            <a:spLocks noGrp="1" noChangeArrowheads="1"/>
          </p:cNvSpPr>
          <p:nvPr>
            <p:ph idx="1"/>
          </p:nvPr>
        </p:nvSpPr>
        <p:spPr/>
        <p:txBody>
          <a:bodyPr/>
          <a:lstStyle/>
          <a:p>
            <a:pPr>
              <a:buFontTx/>
              <a:buChar char="•"/>
            </a:pPr>
            <a:r>
              <a:rPr lang="en-US" altLang="en-US" dirty="0" smtClean="0"/>
              <a:t>You can use the </a:t>
            </a:r>
            <a:r>
              <a:rPr lang="en-US" altLang="en-US" dirty="0" smtClean="0">
                <a:latin typeface="Consolas" panose="020B0609020204030204" pitchFamily="49" charset="0"/>
              </a:rPr>
              <a:t>delete</a:t>
            </a:r>
            <a:r>
              <a:rPr lang="en-US" altLang="en-US" dirty="0" smtClean="0"/>
              <a:t> keyword to declare which default operations you </a:t>
            </a:r>
            <a:r>
              <a:rPr lang="en-US" altLang="en-US" i="1" dirty="0" smtClean="0"/>
              <a:t>do not</a:t>
            </a:r>
            <a:r>
              <a:rPr lang="en-US" altLang="en-US" dirty="0" smtClean="0"/>
              <a:t> want the compiler to automatically provide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The </a:t>
            </a:r>
            <a:r>
              <a:rPr lang="en-US" altLang="en-US" dirty="0">
                <a:solidFill>
                  <a:srgbClr val="037797"/>
                </a:solidFill>
                <a:latin typeface="Consolas" panose="020B0609020204030204" pitchFamily="49" charset="0"/>
              </a:rPr>
              <a:t>delete</a:t>
            </a:r>
            <a:r>
              <a:rPr lang="en-US" altLang="en-US" dirty="0">
                <a:solidFill>
                  <a:srgbClr val="037797"/>
                </a:solidFill>
              </a:rPr>
              <a:t> Key Word </a:t>
            </a:r>
            <a:r>
              <a:rPr lang="en-US" altLang="en-US" sz="1200" dirty="0" smtClean="0">
                <a:solidFill>
                  <a:srgbClr val="037797"/>
                </a:solidFill>
              </a:rPr>
              <a:t>(2 </a:t>
            </a:r>
            <a:r>
              <a:rPr lang="en-US" altLang="en-US" sz="1200" dirty="0">
                <a:solidFill>
                  <a:srgbClr val="037797"/>
                </a:solidFill>
              </a:rPr>
              <a:t>of 2)</a:t>
            </a:r>
            <a:endParaRPr lang="en-IN" dirty="0"/>
          </a:p>
        </p:txBody>
      </p:sp>
      <p:pic>
        <p:nvPicPr>
          <p:cNvPr id="5" name="Picture 4" descr="The screenshot demonstrates the delete keyword. The program specifies  no default copy constructor for MyClass (const MyClass ampersand) equals delete. The program specifies no default move constructor for MyClass (MyClass ampersand ampersand) equals delete. The program specifies no default copy assignment operator for MyClass ampersand operator equals (const MyClass ampersand) equals delete."/>
          <p:cNvPicPr>
            <a:picLocks noChangeAspect="1"/>
          </p:cNvPicPr>
          <p:nvPr/>
        </p:nvPicPr>
        <p:blipFill>
          <a:blip r:embed="rId2"/>
          <a:stretch>
            <a:fillRect/>
          </a:stretch>
        </p:blipFill>
        <p:spPr>
          <a:xfrm>
            <a:off x="762000" y="1507524"/>
            <a:ext cx="7557025" cy="4717274"/>
          </a:xfrm>
          <a:prstGeom prst="rect">
            <a:avLst/>
          </a:prstGeom>
        </p:spPr>
      </p:pic>
      <p:sp>
        <p:nvSpPr>
          <p:cNvPr id="3" name="Content Placeholder 2"/>
          <p:cNvSpPr>
            <a:spLocks noGrp="1"/>
          </p:cNvSpPr>
          <p:nvPr>
            <p:ph idx="1"/>
          </p:nvPr>
        </p:nvSpPr>
        <p:spPr>
          <a:xfrm>
            <a:off x="4267200" y="5105400"/>
            <a:ext cx="4267200" cy="914400"/>
          </a:xfrm>
          <a:ln>
            <a:solidFill>
              <a:schemeClr val="tx1"/>
            </a:solidFill>
          </a:ln>
        </p:spPr>
        <p:txBody>
          <a:bodyPr/>
          <a:lstStyle/>
          <a:p>
            <a:pPr marL="0" indent="0">
              <a:buNone/>
              <a:defRPr/>
            </a:pPr>
            <a:r>
              <a:rPr lang="en-US" sz="1800" dirty="0">
                <a:latin typeface="Calibri" panose="020F0502020204030204" pitchFamily="34" charset="0"/>
                <a:ea typeface="Calibri" panose="020F0502020204030204" pitchFamily="34" charset="0"/>
                <a:cs typeface="Times New Roman" panose="02020603050405020304" pitchFamily="18" charset="0"/>
              </a:rPr>
              <a:t>As a result of these declarations, </a:t>
            </a:r>
            <a:r>
              <a:rPr lang="en-US" sz="1800" dirty="0">
                <a:latin typeface="Courier New" panose="02070309020205020404" pitchFamily="49" charset="0"/>
                <a:ea typeface="Calibri" panose="020F0502020204030204" pitchFamily="34" charset="0"/>
                <a:cs typeface="Times New Roman" panose="02020603050405020304" pitchFamily="18" charset="0"/>
              </a:rPr>
              <a:t>MyClass</a:t>
            </a:r>
            <a:r>
              <a:rPr lang="en-US" sz="1800" dirty="0">
                <a:latin typeface="Calibri" panose="020F0502020204030204" pitchFamily="34" charset="0"/>
                <a:ea typeface="Calibri" panose="020F0502020204030204" pitchFamily="34" charset="0"/>
                <a:cs typeface="Times New Roman" panose="02020603050405020304" pitchFamily="18" charset="0"/>
              </a:rPr>
              <a:t> objects cannot be copied by a constructor or by an assignment operation.</a:t>
            </a:r>
          </a:p>
        </p:txBody>
      </p:sp>
    </p:spTree>
    <p:extLst>
      <p:ext uri="{BB962C8B-B14F-4D97-AF65-F5344CB8AC3E}">
        <p14:creationId xmlns:p14="http://schemas.microsoft.com/office/powerpoint/2010/main" val="26195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037797"/>
                </a:solidFill>
              </a:rPr>
              <a:t>Three Instances of the Tree Class, But Only One </a:t>
            </a:r>
            <a:r>
              <a:rPr lang="en-US" altLang="en-US" sz="3200" dirty="0">
                <a:solidFill>
                  <a:srgbClr val="037797"/>
                </a:solidFill>
                <a:latin typeface="Courier New" panose="02070309020205020404" pitchFamily="49" charset="0"/>
              </a:rPr>
              <a:t>objectCount</a:t>
            </a:r>
            <a:r>
              <a:rPr lang="en-US" altLang="en-US" sz="3200" dirty="0">
                <a:solidFill>
                  <a:srgbClr val="037797"/>
                </a:solidFill>
              </a:rPr>
              <a:t> Variable</a:t>
            </a:r>
            <a:endParaRPr lang="en-IN" dirty="0">
              <a:solidFill>
                <a:srgbClr val="037797"/>
              </a:solidFill>
            </a:endParaRPr>
          </a:p>
        </p:txBody>
      </p:sp>
      <p:pic>
        <p:nvPicPr>
          <p:cNvPr id="5" name="Picture 3" descr="The screenshot shows three instances of the tree class, but only one object count variable. The instances of the tree class are oak, elm, and pine. The instances point upwards to the objectCount variable (static) containing th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1900238"/>
            <a:ext cx="465137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15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latin typeface="Courier New" panose="02070309020205020404" pitchFamily="49" charset="0"/>
              </a:rPr>
              <a:t>static</a:t>
            </a:r>
            <a:r>
              <a:rPr lang="en-US" altLang="en-US" dirty="0">
                <a:solidFill>
                  <a:srgbClr val="037797"/>
                </a:solidFill>
              </a:rPr>
              <a:t> member function</a:t>
            </a:r>
            <a:endParaRPr lang="en-IN" dirty="0">
              <a:solidFill>
                <a:srgbClr val="037797"/>
              </a:solidFill>
            </a:endParaRPr>
          </a:p>
        </p:txBody>
      </p:sp>
      <p:sp>
        <p:nvSpPr>
          <p:cNvPr id="3" name="Content Placeholder 2"/>
          <p:cNvSpPr>
            <a:spLocks noGrp="1"/>
          </p:cNvSpPr>
          <p:nvPr>
            <p:ph idx="1"/>
          </p:nvPr>
        </p:nvSpPr>
        <p:spPr>
          <a:xfrm>
            <a:off x="457200" y="1806151"/>
            <a:ext cx="8229600" cy="4213650"/>
          </a:xfrm>
        </p:spPr>
        <p:txBody>
          <a:bodyPr/>
          <a:lstStyle/>
          <a:p>
            <a:pPr lvl="0">
              <a:lnSpc>
                <a:spcPct val="90000"/>
              </a:lnSpc>
              <a:buFontTx/>
              <a:buChar char="•"/>
            </a:pPr>
            <a:r>
              <a:rPr lang="en-US" altLang="en-US" sz="2800" dirty="0">
                <a:solidFill>
                  <a:srgbClr val="000000"/>
                </a:solidFill>
              </a:rPr>
              <a:t>Declared with </a:t>
            </a:r>
            <a:r>
              <a:rPr lang="en-US" altLang="en-US" sz="2800" dirty="0">
                <a:solidFill>
                  <a:srgbClr val="000000"/>
                </a:solidFill>
                <a:latin typeface="Courier New" panose="02070309020205020404" pitchFamily="49" charset="0"/>
              </a:rPr>
              <a:t>static</a:t>
            </a:r>
            <a:r>
              <a:rPr lang="en-US" altLang="en-US" sz="2800" dirty="0">
                <a:solidFill>
                  <a:srgbClr val="000000"/>
                </a:solidFill>
              </a:rPr>
              <a:t> before return </a:t>
            </a:r>
            <a:r>
              <a:rPr lang="en-US" altLang="en-US" sz="2800" dirty="0" smtClean="0">
                <a:solidFill>
                  <a:srgbClr val="000000"/>
                </a:solidFill>
              </a:rPr>
              <a:t>type:</a:t>
            </a:r>
          </a:p>
          <a:p>
            <a:pPr marL="738000" lvl="0" indent="0">
              <a:lnSpc>
                <a:spcPct val="90000"/>
              </a:lnSpc>
              <a:buNone/>
            </a:pPr>
            <a:r>
              <a:rPr lang="en-US" altLang="en-US" sz="2400" dirty="0" smtClean="0">
                <a:solidFill>
                  <a:srgbClr val="000000"/>
                </a:solidFill>
                <a:latin typeface="Courier New" panose="02070309020205020404" pitchFamily="49" charset="0"/>
              </a:rPr>
              <a:t>static </a:t>
            </a:r>
            <a:r>
              <a:rPr lang="en-US" altLang="en-US" sz="2400" dirty="0">
                <a:solidFill>
                  <a:srgbClr val="000000"/>
                </a:solidFill>
                <a:latin typeface="Courier New" panose="02070309020205020404" pitchFamily="49" charset="0"/>
              </a:rPr>
              <a:t>int getObjectCount() </a:t>
            </a:r>
            <a:r>
              <a:rPr lang="en-US" altLang="en-US" sz="2400" dirty="0" smtClean="0">
                <a:solidFill>
                  <a:srgbClr val="000000"/>
                </a:solidFill>
                <a:latin typeface="Courier New" panose="02070309020205020404" pitchFamily="49" charset="0"/>
              </a:rPr>
              <a:t>const</a:t>
            </a:r>
          </a:p>
          <a:p>
            <a:pPr marL="993600" lvl="1">
              <a:lnSpc>
                <a:spcPct val="90000"/>
              </a:lnSpc>
              <a:buClr>
                <a:srgbClr val="3333CC"/>
              </a:buClr>
              <a:buNone/>
            </a:pPr>
            <a:r>
              <a:rPr lang="en-US" altLang="en-US" sz="2400" dirty="0" smtClean="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return objectCount; }</a:t>
            </a:r>
          </a:p>
          <a:p>
            <a:pPr lvl="0">
              <a:lnSpc>
                <a:spcPct val="90000"/>
              </a:lnSpc>
              <a:buFontTx/>
              <a:buChar char="•"/>
            </a:pPr>
            <a:r>
              <a:rPr lang="en-US" altLang="en-US" sz="2800" dirty="0">
                <a:solidFill>
                  <a:srgbClr val="000000"/>
                </a:solidFill>
              </a:rPr>
              <a:t>Static member functions can only access static member data</a:t>
            </a:r>
          </a:p>
          <a:p>
            <a:pPr lvl="0">
              <a:lnSpc>
                <a:spcPct val="90000"/>
              </a:lnSpc>
              <a:buFontTx/>
              <a:buChar char="•"/>
            </a:pPr>
            <a:r>
              <a:rPr lang="en-US" altLang="en-US" sz="2800" dirty="0">
                <a:solidFill>
                  <a:srgbClr val="000000"/>
                </a:solidFill>
              </a:rPr>
              <a:t>Can be called independent of </a:t>
            </a:r>
            <a:r>
              <a:rPr lang="en-US" altLang="en-US" sz="2800" dirty="0" smtClean="0">
                <a:solidFill>
                  <a:srgbClr val="000000"/>
                </a:solidFill>
              </a:rPr>
              <a:t>objects:</a:t>
            </a:r>
          </a:p>
          <a:p>
            <a:pPr marL="360000" lvl="0" indent="0">
              <a:lnSpc>
                <a:spcPct val="90000"/>
              </a:lnSpc>
              <a:spcBef>
                <a:spcPts val="3100"/>
              </a:spcBef>
              <a:buNone/>
            </a:pPr>
            <a:r>
              <a:rPr lang="en-US" altLang="en-US" sz="2400" dirty="0" smtClean="0">
                <a:solidFill>
                  <a:srgbClr val="000000"/>
                </a:solidFill>
                <a:latin typeface="Courier New" panose="02070309020205020404" pitchFamily="49" charset="0"/>
              </a:rPr>
              <a:t>int </a:t>
            </a:r>
            <a:r>
              <a:rPr lang="en-US" altLang="en-US" sz="2400" dirty="0">
                <a:solidFill>
                  <a:srgbClr val="000000"/>
                </a:solidFill>
                <a:latin typeface="Courier New" panose="02070309020205020404" pitchFamily="49" charset="0"/>
              </a:rPr>
              <a:t>num = Tree::getObjectCount</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10636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lstStyle/>
          <a:p>
            <a:r>
              <a:rPr lang="en-IN" dirty="0" smtClean="0"/>
              <a:t>  </a:t>
            </a:r>
            <a:endParaRPr lang="en-IN" dirty="0"/>
          </a:p>
        </p:txBody>
      </p:sp>
      <p:sp>
        <p:nvSpPr>
          <p:cNvPr id="3" name="Content Placeholder 2"/>
          <p:cNvSpPr>
            <a:spLocks noGrp="1"/>
          </p:cNvSpPr>
          <p:nvPr>
            <p:ph idx="1"/>
          </p:nvPr>
        </p:nvSpPr>
        <p:spPr>
          <a:xfrm>
            <a:off x="609600" y="762000"/>
            <a:ext cx="5943600" cy="3886200"/>
          </a:xfrm>
        </p:spPr>
        <p:txBody>
          <a:bodyPr/>
          <a:lstStyle/>
          <a:p>
            <a:pPr marL="0" lvl="0" indent="0" eaLnBrk="1" hangingPunct="1">
              <a:spcBef>
                <a:spcPct val="50000"/>
              </a:spcBef>
              <a:buNone/>
            </a:pPr>
            <a:r>
              <a:rPr lang="en-US" altLang="en-US" sz="1300" b="1" kern="1200" dirty="0">
                <a:solidFill>
                  <a:srgbClr val="000000"/>
                </a:solidFill>
                <a:latin typeface="Times New Roman" panose="02020603050405020304" pitchFamily="18" charset="0"/>
                <a:cs typeface="Times New Roman" panose="02020603050405020304" pitchFamily="18" charset="0"/>
              </a:rPr>
              <a:t>Modified Version of </a:t>
            </a:r>
            <a:r>
              <a:rPr lang="en-US" altLang="en-US" sz="1300" b="1" kern="1200" dirty="0">
                <a:solidFill>
                  <a:srgbClr val="000000"/>
                </a:solidFill>
                <a:latin typeface="Courier New" panose="02070309020205020404" pitchFamily="49" charset="0"/>
                <a:cs typeface="Times New Roman" panose="02020603050405020304" pitchFamily="18" charset="0"/>
              </a:rPr>
              <a:t>Tree.</a:t>
            </a:r>
            <a:r>
              <a:rPr lang="en-US" altLang="en-US" sz="1300" b="1" kern="1200" dirty="0">
                <a:solidFill>
                  <a:srgbClr val="000000"/>
                </a:solidFill>
                <a:latin typeface="Times New Roman" panose="02020603050405020304" pitchFamily="18" charset="0"/>
                <a:cs typeface="Times New Roman" panose="02020603050405020304" pitchFamily="18" charset="0"/>
              </a:rPr>
              <a:t>h</a:t>
            </a:r>
            <a:endParaRPr lang="en-US" altLang="en-US" sz="1300" kern="1200" dirty="0">
              <a:solidFill>
                <a:srgbClr val="000000"/>
              </a:solidFill>
              <a:latin typeface="Courier New" panose="02070309020205020404" pitchFamily="49" charset="0"/>
              <a:cs typeface="Times New Roman" panose="02020603050405020304" pitchFamily="18" charset="0"/>
            </a:endParaRPr>
          </a:p>
          <a:p>
            <a:pPr marL="0" lvl="0" indent="0" eaLnBrk="1" hangingPunct="1">
              <a:spcBef>
                <a:spcPct val="50000"/>
              </a:spcBef>
              <a:buNone/>
            </a:pPr>
            <a:r>
              <a:rPr lang="en-US" altLang="en-US" sz="1300" kern="1200" dirty="0">
                <a:solidFill>
                  <a:srgbClr val="000000"/>
                </a:solidFill>
                <a:latin typeface="Courier New" panose="02070309020205020404" pitchFamily="49" charset="0"/>
                <a:cs typeface="Times New Roman" panose="02020603050405020304" pitchFamily="18" charset="0"/>
              </a:rPr>
              <a:t> 1  // Tree class</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2  class Tree</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3  {</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4  private:</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5     static int objectCount</a:t>
            </a:r>
            <a:r>
              <a:rPr lang="en-US" altLang="en-US" sz="1300" kern="1200" dirty="0" smtClean="0">
                <a:solidFill>
                  <a:srgbClr val="000000"/>
                </a:solidFill>
                <a:latin typeface="Courier New" panose="02070309020205020404" pitchFamily="49" charset="0"/>
                <a:cs typeface="Times New Roman" panose="02020603050405020304" pitchFamily="18" charset="0"/>
              </a:rPr>
              <a:t>; // </a:t>
            </a:r>
            <a:r>
              <a:rPr lang="en-US" altLang="en-US" sz="1300" kern="1200" dirty="0">
                <a:solidFill>
                  <a:srgbClr val="000000"/>
                </a:solidFill>
                <a:latin typeface="Courier New" panose="02070309020205020404" pitchFamily="49" charset="0"/>
                <a:cs typeface="Times New Roman" panose="02020603050405020304" pitchFamily="18" charset="0"/>
              </a:rPr>
              <a:t>Static member variable.</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6  public:</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7     // Constructor</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8     Tree()</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 9        { objectCount++; }</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10    </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11     // Accessor function for objectCount</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12     </a:t>
            </a:r>
            <a:r>
              <a:rPr lang="en-US" altLang="en-US" sz="1300" b="1" kern="1200" dirty="0">
                <a:solidFill>
                  <a:srgbClr val="037797"/>
                </a:solidFill>
                <a:latin typeface="Courier New" panose="02070309020205020404" pitchFamily="49" charset="0"/>
                <a:cs typeface="Times New Roman" panose="02020603050405020304" pitchFamily="18" charset="0"/>
              </a:rPr>
              <a:t>static</a:t>
            </a:r>
            <a:r>
              <a:rPr lang="en-US" altLang="en-US" sz="1300" kern="1200" dirty="0">
                <a:solidFill>
                  <a:srgbClr val="037797"/>
                </a:solidFill>
                <a:latin typeface="Courier New" panose="02070309020205020404" pitchFamily="49" charset="0"/>
                <a:cs typeface="Times New Roman" panose="02020603050405020304" pitchFamily="18" charset="0"/>
              </a:rPr>
              <a:t> </a:t>
            </a:r>
            <a:r>
              <a:rPr lang="en-US" altLang="en-US" sz="1300" kern="1200" dirty="0">
                <a:solidFill>
                  <a:srgbClr val="000000"/>
                </a:solidFill>
                <a:latin typeface="Courier New" panose="02070309020205020404" pitchFamily="49" charset="0"/>
                <a:cs typeface="Times New Roman" panose="02020603050405020304" pitchFamily="18" charset="0"/>
              </a:rPr>
              <a:t>int getObjectCount() const</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13        { return objectCount; }</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14  };</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15 </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16  // Definition of the static member variable, written</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17  // outside the class.</a:t>
            </a:r>
            <a:br>
              <a:rPr lang="en-US" altLang="en-US" sz="1300" kern="1200" dirty="0">
                <a:solidFill>
                  <a:srgbClr val="000000"/>
                </a:solidFill>
                <a:latin typeface="Courier New" panose="02070309020205020404" pitchFamily="49" charset="0"/>
                <a:cs typeface="Times New Roman" panose="02020603050405020304" pitchFamily="18" charset="0"/>
              </a:rPr>
            </a:br>
            <a:r>
              <a:rPr lang="en-US" altLang="en-US" sz="1300" kern="1200" dirty="0">
                <a:solidFill>
                  <a:srgbClr val="000000"/>
                </a:solidFill>
                <a:latin typeface="Courier New" panose="02070309020205020404" pitchFamily="49" charset="0"/>
                <a:cs typeface="Times New Roman" panose="02020603050405020304" pitchFamily="18" charset="0"/>
              </a:rPr>
              <a:t>18  int Tree::objectCount = 0</a:t>
            </a:r>
            <a:r>
              <a:rPr lang="en-US" altLang="en-US" sz="1300" kern="1200" dirty="0" smtClean="0">
                <a:solidFill>
                  <a:srgbClr val="000000"/>
                </a:solidFill>
                <a:latin typeface="Courier New" panose="02070309020205020404" pitchFamily="49" charset="0"/>
                <a:cs typeface="Times New Roman" panose="02020603050405020304" pitchFamily="18" charset="0"/>
              </a:rPr>
              <a:t>;</a:t>
            </a:r>
            <a:endParaRPr lang="en-US" altLang="en-US" sz="1300" kern="1200" dirty="0">
              <a:solidFill>
                <a:srgbClr val="000000"/>
              </a:solidFill>
              <a:latin typeface="Courier New" panose="02070309020205020404" pitchFamily="49" charset="0"/>
              <a:cs typeface="Times New Roman" panose="02020603050405020304" pitchFamily="18" charset="0"/>
            </a:endParaRPr>
          </a:p>
        </p:txBody>
      </p:sp>
      <p:sp>
        <p:nvSpPr>
          <p:cNvPr id="4" name="Content Placeholder 3"/>
          <p:cNvSpPr>
            <a:spLocks noGrp="1"/>
          </p:cNvSpPr>
          <p:nvPr>
            <p:ph sz="quarter" idx="11"/>
          </p:nvPr>
        </p:nvSpPr>
        <p:spPr>
          <a:xfrm>
            <a:off x="609600" y="4788000"/>
            <a:ext cx="8153400" cy="762000"/>
          </a:xfrm>
        </p:spPr>
        <p:txBody>
          <a:bodyPr anchor="ctr"/>
          <a:lstStyle/>
          <a:p>
            <a:pPr marL="0" lvl="0" indent="0" eaLnBrk="1" hangingPunct="1">
              <a:spcBef>
                <a:spcPct val="50000"/>
              </a:spcBef>
              <a:buNone/>
            </a:pPr>
            <a:r>
              <a:rPr lang="en-US" altLang="en-US" sz="1800" i="1" kern="1200" dirty="0">
                <a:solidFill>
                  <a:srgbClr val="037797"/>
                </a:solidFill>
                <a:latin typeface="Arial" panose="020B0604020202020204" pitchFamily="34" charset="0"/>
                <a:cs typeface="Arial" panose="020B0604020202020204" pitchFamily="34" charset="0"/>
              </a:rPr>
              <a:t>Now we can call the function like this:</a:t>
            </a:r>
            <a:r>
              <a:rPr lang="en-US" altLang="en-US" sz="1800" i="1" kern="1200" dirty="0">
                <a:solidFill>
                  <a:srgbClr val="FA8218"/>
                </a:solidFill>
                <a:latin typeface="Arial" panose="020B0604020202020204" pitchFamily="34" charset="0"/>
                <a:cs typeface="Arial" panose="020B0604020202020204" pitchFamily="34" charset="0"/>
              </a:rPr>
              <a:t/>
            </a:r>
            <a:br>
              <a:rPr lang="en-US" altLang="en-US" sz="1800" i="1" kern="1200" dirty="0">
                <a:solidFill>
                  <a:srgbClr val="FA8218"/>
                </a:solidFill>
                <a:latin typeface="Arial" panose="020B0604020202020204" pitchFamily="34" charset="0"/>
                <a:cs typeface="Arial" panose="020B0604020202020204" pitchFamily="34" charset="0"/>
              </a:rPr>
            </a:br>
            <a:r>
              <a:rPr lang="en-US" altLang="en-US" sz="1400" kern="1200" dirty="0">
                <a:solidFill>
                  <a:srgbClr val="000000"/>
                </a:solidFill>
                <a:latin typeface="Courier New" panose="02070309020205020404" pitchFamily="49" charset="0"/>
                <a:cs typeface="Arial" panose="020B0604020202020204" pitchFamily="34" charset="0"/>
              </a:rPr>
              <a:t>cout &lt;&lt; "There are " &lt;&lt; Tree::getObjectCount</a:t>
            </a:r>
            <a:r>
              <a:rPr lang="en-US" altLang="en-US" sz="1400" kern="1200" dirty="0" smtClean="0">
                <a:solidFill>
                  <a:srgbClr val="000000"/>
                </a:solidFill>
                <a:latin typeface="Courier New" panose="02070309020205020404" pitchFamily="49" charset="0"/>
                <a:cs typeface="Arial" panose="020B0604020202020204" pitchFamily="34" charset="0"/>
              </a:rPr>
              <a:t>()</a:t>
            </a:r>
          </a:p>
          <a:p>
            <a:pPr marL="532800" lvl="0" indent="0" eaLnBrk="1" hangingPunct="1">
              <a:spcBef>
                <a:spcPts val="0"/>
              </a:spcBef>
              <a:buNone/>
            </a:pPr>
            <a:r>
              <a:rPr lang="en-US" altLang="en-US" sz="1400" kern="1200" dirty="0" smtClean="0">
                <a:solidFill>
                  <a:srgbClr val="000000"/>
                </a:solidFill>
                <a:latin typeface="Courier New" panose="02070309020205020404" pitchFamily="49" charset="0"/>
                <a:cs typeface="Arial" panose="020B0604020202020204" pitchFamily="34" charset="0"/>
              </a:rPr>
              <a:t>&lt;&lt; </a:t>
            </a:r>
            <a:r>
              <a:rPr lang="en-US" altLang="en-US" sz="1400" kern="1200" dirty="0">
                <a:solidFill>
                  <a:srgbClr val="000000"/>
                </a:solidFill>
                <a:latin typeface="Courier New" panose="02070309020205020404" pitchFamily="49" charset="0"/>
                <a:cs typeface="Arial" panose="020B0604020202020204" pitchFamily="34" charset="0"/>
              </a:rPr>
              <a:t>" objects.\n</a:t>
            </a:r>
            <a:r>
              <a:rPr lang="en-US" altLang="en-US" sz="1400" kern="1200" dirty="0" smtClean="0">
                <a:solidFill>
                  <a:srgbClr val="000000"/>
                </a:solidFill>
                <a:latin typeface="Courier New" panose="02070309020205020404" pitchFamily="49" charset="0"/>
                <a:cs typeface="Arial" panose="020B0604020202020204" pitchFamily="34" charset="0"/>
              </a:rPr>
              <a:t>";</a:t>
            </a:r>
            <a:endParaRPr lang="en-US" altLang="en-US" sz="1400" kern="1200" dirty="0">
              <a:solidFill>
                <a:srgbClr val="000000"/>
              </a:solidFill>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87965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ctrTitle"/>
          </p:nvPr>
        </p:nvSpPr>
        <p:spPr/>
        <p:txBody>
          <a:bodyPr/>
          <a:lstStyle/>
          <a:p>
            <a:r>
              <a:rPr lang="en-US" altLang="en-US" dirty="0" smtClean="0">
                <a:solidFill>
                  <a:srgbClr val="037797"/>
                </a:solidFill>
              </a:rPr>
              <a:t>14.2</a:t>
            </a:r>
          </a:p>
        </p:txBody>
      </p:sp>
      <p:sp>
        <p:nvSpPr>
          <p:cNvPr id="16387" name="Subtitle 2"/>
          <p:cNvSpPr>
            <a:spLocks noGrp="1" noChangeArrowheads="1"/>
          </p:cNvSpPr>
          <p:nvPr>
            <p:ph type="subTitle" idx="1"/>
          </p:nvPr>
        </p:nvSpPr>
        <p:spPr>
          <a:xfrm>
            <a:off x="1371600" y="4267200"/>
            <a:ext cx="6400800" cy="609600"/>
          </a:xfrm>
        </p:spPr>
        <p:txBody>
          <a:bodyPr/>
          <a:lstStyle/>
          <a:p>
            <a:r>
              <a:rPr lang="en-US" altLang="en-US" dirty="0" smtClean="0"/>
              <a:t>Friends of Classes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2083</TotalTime>
  <Words>1860</Words>
  <Application>Microsoft Office PowerPoint</Application>
  <PresentationFormat>On-screen Show (4:3)</PresentationFormat>
  <Paragraphs>275</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Consolas</vt:lpstr>
      <vt:lpstr>Courier New</vt:lpstr>
      <vt:lpstr>Times New Roman</vt:lpstr>
      <vt:lpstr>Default Design</vt:lpstr>
      <vt:lpstr>Chapter 14: More About Classes</vt:lpstr>
      <vt:lpstr>14.1</vt:lpstr>
      <vt:lpstr>Instance and Static Members</vt:lpstr>
      <vt:lpstr>static member variable</vt:lpstr>
      <vt:lpstr> </vt:lpstr>
      <vt:lpstr>Three Instances of the Tree Class, But Only One objectCount Variable</vt:lpstr>
      <vt:lpstr>static member function</vt:lpstr>
      <vt:lpstr>  </vt:lpstr>
      <vt:lpstr>14.2</vt:lpstr>
      <vt:lpstr>Friends of Classes</vt:lpstr>
      <vt:lpstr>friend Function Declarations</vt:lpstr>
      <vt:lpstr>friend Class Declarations</vt:lpstr>
      <vt:lpstr>14.3</vt:lpstr>
      <vt:lpstr>Memberwise Assignment</vt:lpstr>
      <vt:lpstr>   </vt:lpstr>
      <vt:lpstr>    </vt:lpstr>
      <vt:lpstr>14.4</vt:lpstr>
      <vt:lpstr>Copy Constructors (1 of 3)</vt:lpstr>
      <vt:lpstr>Copy Constructors (2 of 3)</vt:lpstr>
      <vt:lpstr>Copy Constructors (3 of 3)</vt:lpstr>
      <vt:lpstr>Programmer-Defined  Copy Constructor (1 of 3)</vt:lpstr>
      <vt:lpstr>Programmer-Defined  Copy Constructor (2 of 3)</vt:lpstr>
      <vt:lpstr>Programmer-Defined  Copy Constructor (3 of 3)</vt:lpstr>
      <vt:lpstr>     </vt:lpstr>
      <vt:lpstr>      </vt:lpstr>
      <vt:lpstr>       </vt:lpstr>
      <vt:lpstr>14.5</vt:lpstr>
      <vt:lpstr>Operator Overloading (1 of 2)</vt:lpstr>
      <vt:lpstr>The this Pointer (1 of 3)</vt:lpstr>
      <vt:lpstr>The this Pointer (2 of 3)</vt:lpstr>
      <vt:lpstr>The this Pointer (3 of 3)</vt:lpstr>
      <vt:lpstr>Operator Overloading (2 of 2)</vt:lpstr>
      <vt:lpstr>Invoking an Overloaded Operator</vt:lpstr>
      <vt:lpstr>Returning a Value (1 of 2)</vt:lpstr>
      <vt:lpstr>Returning a Value (2 of 2)</vt:lpstr>
      <vt:lpstr>Notes on  Overloaded Operators</vt:lpstr>
      <vt:lpstr>Overloading Types of Operators</vt:lpstr>
      <vt:lpstr>Overloaded [] Operator</vt:lpstr>
      <vt:lpstr>14.6</vt:lpstr>
      <vt:lpstr>Object Conversion</vt:lpstr>
      <vt:lpstr>14.7</vt:lpstr>
      <vt:lpstr>Aggregation (1 of 2)</vt:lpstr>
      <vt:lpstr>Aggregation</vt:lpstr>
      <vt:lpstr>See the Instructor, TextBook, and Course classes in Chapter 14.</vt:lpstr>
      <vt:lpstr>14.10</vt:lpstr>
      <vt:lpstr>Temporary Values (1 of 2)</vt:lpstr>
      <vt:lpstr>Temporary Values (2 of 2)</vt:lpstr>
      <vt:lpstr>Lvalues and Rvalues</vt:lpstr>
      <vt:lpstr>Rvalue References</vt:lpstr>
      <vt:lpstr>Move Assignment vs. Copy Assignment</vt:lpstr>
      <vt:lpstr>Move Constructor vs. Copy Constructor</vt:lpstr>
      <vt:lpstr>When to Implement Move Semantics</vt:lpstr>
      <vt:lpstr>Default Operations (1 of 2)</vt:lpstr>
      <vt:lpstr>Default Operations (2 of 2)</vt:lpstr>
      <vt:lpstr>The default Key Word (1 of 2)</vt:lpstr>
      <vt:lpstr>The default Key Word (2 of 2)</vt:lpstr>
      <vt:lpstr>The delete Key Word (1 of 2)</vt:lpstr>
      <vt:lpstr>The delete Key Word (2 of 2)</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codemantra</cp:lastModifiedBy>
  <cp:revision>273</cp:revision>
  <dcterms:created xsi:type="dcterms:W3CDTF">2011-02-16T20:47:20Z</dcterms:created>
  <dcterms:modified xsi:type="dcterms:W3CDTF">2021-08-19T09:51:48Z</dcterms:modified>
</cp:coreProperties>
</file>