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A067C-8374-410B-A1C0-D8D15FD5A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ECB07-BA8B-40AC-ADBC-C4C788983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DD0FF-05B2-404E-A003-FA74E8135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1A03A-8D4A-4F37-9A56-69554832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73FF-FE70-4079-9B0F-12DE1ADD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7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7733-ED80-49FF-8EC7-8F071FAC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ACF32-7A23-4838-9480-B50D6136D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E2EB2-566B-4DA2-A22B-2AC03909F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3D88-E2E2-403D-818A-7D484B07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D8DC-12FB-4CFB-B25F-DF10688F3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9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E0D90-D532-45EB-8401-3521B61F6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3D467-3F3C-4293-BB55-88B6BE18A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B2E1C-9AE1-420C-AABA-284FC976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2476-949F-492D-9CDB-C95E877A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988A-7801-401E-B914-736BEAEF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29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238-11DB-4D19-9495-7C0560CE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DD76A-C248-4847-AB38-D5999ED5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4DA1B-4A9C-4D8D-A0F0-8FD11AD42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E0286-7800-4F28-B25D-5E4B4B53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5ADBF-F314-40D0-9896-3CC1E255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1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9FDF-8DDA-4A69-AAA1-0B41E95A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C785C-3714-4A0F-B18C-812D10918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8A15DB-A6A9-4DFA-8CFF-150BDDCD4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DBF1-377A-4A0F-B762-7E9A960B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5F69-D019-4F72-B9D3-C6DFBD72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4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0ECA-1D2D-478B-B280-FDFB9C0F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E0DAE-B39E-4584-BC6D-A5D798EE7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37F4C-4F6A-4938-AD7C-DDF4844B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08467-FAE2-4F90-835E-50283A426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BB68F-60AB-48EF-B082-CD4661DF5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7A5587-31D8-486D-BE8A-98480E1C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0193-25D5-4C4A-88BD-C6E6F7F45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A3D3-4FFA-441D-B708-4F02EC34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C110E-EDA6-436F-BD22-2D6AEFB70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6547A0-C9FA-4C83-95EA-35A2DF11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18BA9-0949-4DF9-97D1-2F7B0F5560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0C5E7-09F1-44A8-9AFF-3794885E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6FB49-61C2-4C71-BE42-D46F16B7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15EC9-99FA-4E2F-854A-87720747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20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18CF-2C3D-425D-A5C1-30D89DF80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D396C-D091-42AB-A832-2CFD3711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FC75D-885D-4B78-B484-AB6AC9DF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DF3CB6-09EC-46B3-A1FF-B0C13C79A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20E692-51BF-48C0-ACBE-D9FDDCE0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9E560-04E5-403B-A6C6-C23843473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A72A4-F665-4D2D-9C08-EE7313B8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7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1F052-5B09-4DFA-8CF2-34C5AA17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6FC11-FC96-46D4-9CAA-CDAB3A865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B9CA7-AA2B-4443-B97B-CBA6FBAAA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9C738-38D4-42E8-BBC1-42BE872C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2D7C0-0A4C-48B0-AB99-AC485F62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267BC-BA85-4E78-AB06-E0583FB7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38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C07B2-EFE2-45C3-B832-71536E81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D5E513-0146-4512-A6E1-72A9C3AFD8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8B199-45E2-4EC7-9959-B885032B9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5F73D-6EEE-4650-898B-6AF29D16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87151-0543-411D-9746-AAC09D28D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FB3E4-3B57-4A56-BF16-4427347E0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4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C376C-9581-4FE6-9AE2-F81727654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DF90B-C520-4A66-B184-AD6EAA13C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947F3-2317-490C-9D2A-7FCBB14BAE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EF08D-676D-4E9F-939E-4861AA2F5D5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4A5E3-27AB-4CE6-8837-EF2710F9F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94C11-9D5C-4EEF-9D28-6B3F0516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321CD-3146-4291-9FF4-68BB63D12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5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352/online+retai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7416-80C0-4CAB-BBAB-8E3446BF53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Phân loại khách hàng để hỗ trợ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DEBE0B-7632-4844-874A-6361BFAA2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61144"/>
            <a:ext cx="9144000" cy="566550"/>
          </a:xfrm>
        </p:spPr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Đinh Quang Minh – 3123580024 – DDU1231</a:t>
            </a:r>
          </a:p>
        </p:txBody>
      </p:sp>
    </p:spTree>
    <p:extLst>
      <p:ext uri="{BB962C8B-B14F-4D97-AF65-F5344CB8AC3E}">
        <p14:creationId xmlns:p14="http://schemas.microsoft.com/office/powerpoint/2010/main" val="3548841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F5C6-6EDC-4CD3-865E-76772C7C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Dữ liệu sau khi đã làm sạch: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D33E1E-175D-4EED-9698-40C0D9FD0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59" y="1825625"/>
            <a:ext cx="113134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86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1875-DD96-4DAF-A466-267900E98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4. Tính toán RFM: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FEBA-D7AA-41C5-999C-8860F3339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Recency (R): số ngày kể từ lần mua gần nhất.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Frequency (F): số lần mua hàng (hóa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n).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Monetary (M): tổng số tiền khách đã chi tiêu.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2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B280-4524-4162-B600-C19D373EB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Dữ liệu sau khi tính toán: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10 dòng đầu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1EC1A8-F0C0-4ED2-A0B4-6E51935DBD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399" y="1825625"/>
            <a:ext cx="105155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2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E025-DFD8-473E-AD2C-882EAE30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phân phối: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4238A0-9778-479E-887E-F1DAC4A5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0272"/>
            <a:ext cx="10515600" cy="33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30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4F40-8A6E-4EB8-99D4-677128B0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5CA8-F63A-4C1A-9D3E-3CD92C3A6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Phân phối lệch phải, đa số khách hàng mua hàng gần đây (nhiều khách Recency nhỏ), ít khách lâu không quay lại.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Rất lệch phải, phần lớn khách mua rất ít lần, chỉ có số ít mua nhiều lần.</a:t>
            </a: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Cũng lệch phải mạnh, đa số chi tiêu ít, chỉ một số ít khách chi tiêu rất lớn.</a:t>
            </a:r>
          </a:p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=&gt; Nhìn chung, cả 3 biến trong RFM đều có phân phối không cân đối, tập trung vào giá trị nhỏ, chỉ có một số ít khách hàng có giá trị cao (outlier).</a:t>
            </a:r>
          </a:p>
        </p:txBody>
      </p:sp>
    </p:spTree>
    <p:extLst>
      <p:ext uri="{BB962C8B-B14F-4D97-AF65-F5344CB8AC3E}">
        <p14:creationId xmlns:p14="http://schemas.microsoft.com/office/powerpoint/2010/main" val="3037003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76A67-95FB-452B-B404-2D96EDFB5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heatmap: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9EA895-0B9F-4B34-B037-08F1A7229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0937" y="1848644"/>
            <a:ext cx="48101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266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CA4C-E895-415B-937E-EECCBB63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AB27-A04F-43C0-B683-438881E69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>
                <a:latin typeface="+mj-lt"/>
              </a:rPr>
              <a:t>Recency</a:t>
            </a:r>
            <a:r>
              <a:rPr lang="vi-VN">
                <a:latin typeface="+mj-lt"/>
              </a:rPr>
              <a:t> có tương quan âm nhẹ với </a:t>
            </a:r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 (-0.26) và </a:t>
            </a:r>
            <a:r>
              <a:rPr lang="vi-VN" b="1">
                <a:latin typeface="+mj-lt"/>
              </a:rPr>
              <a:t>Monetary</a:t>
            </a:r>
            <a:r>
              <a:rPr lang="vi-VN">
                <a:latin typeface="+mj-lt"/>
              </a:rPr>
              <a:t> (-0.18): khách mua gần đây thường mua nhiều hơn và chi tiêu nhiều hơn.</a:t>
            </a:r>
            <a:endParaRPr lang="en-US">
              <a:latin typeface="+mj-lt"/>
            </a:endParaRPr>
          </a:p>
          <a:p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 và </a:t>
            </a:r>
            <a:r>
              <a:rPr lang="vi-VN" b="1">
                <a:latin typeface="+mj-lt"/>
              </a:rPr>
              <a:t>Monetary</a:t>
            </a:r>
            <a:r>
              <a:rPr lang="vi-VN">
                <a:latin typeface="+mj-lt"/>
              </a:rPr>
              <a:t> có tương quan dương rất mạnh (0.71): khách mua nhiều lần thường cũng chi tiêu nhiều tiền.</a:t>
            </a:r>
            <a:endParaRPr lang="en-US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=&gt; </a:t>
            </a:r>
            <a:r>
              <a:rPr lang="vi-VN" b="1">
                <a:latin typeface="+mj-lt"/>
              </a:rPr>
              <a:t>Recency</a:t>
            </a:r>
            <a:r>
              <a:rPr lang="vi-VN">
                <a:latin typeface="+mj-lt"/>
              </a:rPr>
              <a:t> ảnh hưởng ngược chiều, còn </a:t>
            </a:r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 và Monetary có mối liên hệ chặt chẽ.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8985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CC63-CDB3-4D2E-B920-23393431C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Biểu đồ scatter:</a:t>
            </a:r>
            <a:b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Giữa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Recency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E324A96-9064-4662-A2B0-CDE94FC09E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39572" y="1825625"/>
            <a:ext cx="571285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26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EBBBE-F04D-40FE-9409-441E08DE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Giữa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Frequency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sz="3000" b="1">
                <a:latin typeface="Times New Roman" panose="02020603050405020304" pitchFamily="18" charset="0"/>
                <a:cs typeface="Times New Roman" panose="02020603050405020304" pitchFamily="18" charset="0"/>
              </a:rPr>
              <a:t>Monetary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3243B7-4D8B-4D4C-B4F9-B636C76DF9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79" y="1825625"/>
            <a:ext cx="59520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6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A458-24F2-44BE-A3BB-7D99F9F0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73DA3-3418-4A58-A948-CC674682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b="1">
                <a:latin typeface="+mj-lt"/>
              </a:rPr>
              <a:t>Recency</a:t>
            </a:r>
            <a:r>
              <a:rPr lang="vi-VN">
                <a:latin typeface="+mj-lt"/>
              </a:rPr>
              <a:t> vs </a:t>
            </a:r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: Có xu hướng nghịch biến, khách hàng mua gần đây (</a:t>
            </a:r>
            <a:r>
              <a:rPr lang="vi-VN" b="1">
                <a:latin typeface="+mj-lt"/>
              </a:rPr>
              <a:t>Recency</a:t>
            </a:r>
            <a:r>
              <a:rPr lang="vi-VN">
                <a:latin typeface="+mj-lt"/>
              </a:rPr>
              <a:t> nhỏ) thường mua nhiều lần hơn. Khi </a:t>
            </a:r>
            <a:r>
              <a:rPr lang="vi-VN" b="1">
                <a:latin typeface="+mj-lt"/>
              </a:rPr>
              <a:t>Recency</a:t>
            </a:r>
            <a:r>
              <a:rPr lang="vi-VN">
                <a:latin typeface="+mj-lt"/>
              </a:rPr>
              <a:t> tăng, </a:t>
            </a:r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 giảm rõ rệt.</a:t>
            </a:r>
            <a:endParaRPr lang="en-US">
              <a:latin typeface="+mj-lt"/>
            </a:endParaRPr>
          </a:p>
          <a:p>
            <a:r>
              <a:rPr lang="vi-VN" b="1">
                <a:latin typeface="+mj-lt"/>
              </a:rPr>
              <a:t>Frequency</a:t>
            </a:r>
            <a:r>
              <a:rPr lang="vi-VN">
                <a:latin typeface="+mj-lt"/>
              </a:rPr>
              <a:t> vs </a:t>
            </a:r>
            <a:r>
              <a:rPr lang="vi-VN" b="1">
                <a:latin typeface="+mj-lt"/>
              </a:rPr>
              <a:t>Monetary</a:t>
            </a:r>
            <a:r>
              <a:rPr lang="vi-VN">
                <a:latin typeface="+mj-lt"/>
              </a:rPr>
              <a:t>: Có mối quan hệ đồng biến, khách mua hàng nhiều lần thường chi tiêu nhiều hơn. Tuy nhiên, tồn tại một số </a:t>
            </a:r>
            <a:r>
              <a:rPr lang="vi-VN" b="1">
                <a:latin typeface="+mj-lt"/>
              </a:rPr>
              <a:t>outlier</a:t>
            </a:r>
            <a:r>
              <a:rPr lang="vi-VN">
                <a:latin typeface="+mj-lt"/>
              </a:rPr>
              <a:t> với chi tiêu cực lớn so với số đông.</a:t>
            </a:r>
            <a:endParaRPr lang="en-US">
              <a:latin typeface="+mj-lt"/>
            </a:endParaRPr>
          </a:p>
          <a:p>
            <a:pPr marL="0" indent="0">
              <a:buNone/>
            </a:pPr>
            <a:r>
              <a:rPr lang="vi-VN">
                <a:latin typeface="+mj-lt"/>
              </a:rPr>
              <a:t>=&gt; Nhìn chung, dữ liệu phản ánh đúng logic kinh doanh: khách hàng mua gần đây và mua nhiều lần thì cũng thường là nhóm mang lại doanh thu cao.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966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EB34-B7FC-4F10-BACD-EF22B683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I. Dữ liệu: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B0E1E-4D32-44C0-80CE-CD51C616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55188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1. Mô tả dữ liệu: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Tên tập dữ liệu: Online Retail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Mô tả: 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Ghi nhận giao dịch mua hàng từ một công ty bán lẻ trực tuyến có trụ sở tại Vương quốc Anh, giai đoạn từ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01/12/2010 đến 09/12/2011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Nguồn: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https://archive.ics.uci.edu/dataset/352/online+retail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Bài báo: https://link.springer.com/content/pdf/10.1057/dbm.2012.17.pdf</a:t>
            </a:r>
          </a:p>
        </p:txBody>
      </p:sp>
    </p:spTree>
    <p:extLst>
      <p:ext uri="{BB962C8B-B14F-4D97-AF65-F5344CB8AC3E}">
        <p14:creationId xmlns:p14="http://schemas.microsoft.com/office/powerpoint/2010/main" val="201058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D64F-9D33-43BF-BBE8-F8D4278D2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5134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5. Gán nhãn kinh doanh dựa trên RFM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C1C48-444F-42FC-BA2B-D35DB1A4A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0260"/>
            <a:ext cx="5257800" cy="5226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000">
                <a:latin typeface="+mj-lt"/>
              </a:rPr>
              <a:t>1. </a:t>
            </a:r>
            <a:r>
              <a:rPr lang="vi-VN" sz="2000" b="1">
                <a:latin typeface="+mj-lt"/>
              </a:rPr>
              <a:t>Loyal (Trung thành)   </a:t>
            </a:r>
            <a:endParaRPr lang="en-US" sz="2000" b="1">
              <a:latin typeface="+mj-lt"/>
            </a:endParaRPr>
          </a:p>
          <a:p>
            <a:r>
              <a:rPr lang="vi-VN" sz="2000">
                <a:latin typeface="+mj-lt"/>
              </a:rPr>
              <a:t>Recency thấp (mới mua gần đây).   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Frequency cao (mua thường xuyên).    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Monetary cao (chi tiêu nhiều).    </a:t>
            </a:r>
            <a:endParaRPr lang="en-US" sz="2000">
              <a:latin typeface="+mj-lt"/>
            </a:endParaRPr>
          </a:p>
          <a:p>
            <a:pPr marL="0" indent="0">
              <a:buNone/>
            </a:pPr>
            <a:r>
              <a:rPr lang="vi-VN" sz="2000">
                <a:latin typeface="+mj-lt"/>
              </a:rPr>
              <a:t>=&gt; Đây là nhóm VIP cần giữ chân, chăm sóc đặc biệt.</a:t>
            </a:r>
            <a:endParaRPr lang="en-US" sz="2000">
              <a:latin typeface="+mj-lt"/>
            </a:endParaRPr>
          </a:p>
          <a:p>
            <a:pPr marL="0" indent="0">
              <a:buNone/>
            </a:pPr>
            <a:r>
              <a:rPr lang="vi-VN" sz="2000">
                <a:latin typeface="+mj-lt"/>
              </a:rPr>
              <a:t>2. </a:t>
            </a:r>
            <a:r>
              <a:rPr lang="vi-VN" sz="2000" b="1">
                <a:latin typeface="+mj-lt"/>
              </a:rPr>
              <a:t>Churn (Rời bỏ)    </a:t>
            </a:r>
            <a:endParaRPr lang="en-US" sz="2000" b="1">
              <a:latin typeface="+mj-lt"/>
            </a:endParaRPr>
          </a:p>
          <a:p>
            <a:r>
              <a:rPr lang="vi-VN" sz="2000">
                <a:latin typeface="+mj-lt"/>
              </a:rPr>
              <a:t>Recency cao (lâu rồi chưa quay lại).    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Frequency thấp (ít mua).    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Monetary thấp (chi tiêu ít).</a:t>
            </a:r>
            <a:endParaRPr lang="en-US" sz="2000">
              <a:latin typeface="+mj-lt"/>
            </a:endParaRPr>
          </a:p>
          <a:p>
            <a:pPr marL="0" indent="0">
              <a:buNone/>
            </a:pPr>
            <a:r>
              <a:rPr lang="vi-VN" sz="2000">
                <a:latin typeface="+mj-lt"/>
              </a:rPr>
              <a:t>=&gt; Nhóm có nguy cơ mất khách, cần chiến dịch khuyến mãi để kéo lại</a:t>
            </a:r>
            <a:endParaRPr lang="en-US" sz="200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E0599-E002-4A71-9902-2ACE84C2CC8C}"/>
              </a:ext>
            </a:extLst>
          </p:cNvPr>
          <p:cNvSpPr txBox="1"/>
          <p:nvPr/>
        </p:nvSpPr>
        <p:spPr>
          <a:xfrm>
            <a:off x="6321204" y="950260"/>
            <a:ext cx="503259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>
                <a:latin typeface="+mj-lt"/>
              </a:rPr>
              <a:t>3 </a:t>
            </a:r>
            <a:r>
              <a:rPr lang="vi-VN" sz="2000" b="1">
                <a:latin typeface="+mj-lt"/>
              </a:rPr>
              <a:t>New Customers (Khách mới)  </a:t>
            </a:r>
            <a:endParaRPr lang="en-US" sz="2000" b="1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Recency thấp (vừa mới mua gần đây).    </a:t>
            </a: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Frequency thấp (chưa mua nhiều).    </a:t>
            </a: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Monetary chưa cao.</a:t>
            </a:r>
            <a:endParaRPr lang="en-US" sz="2000">
              <a:latin typeface="+mj-lt"/>
            </a:endParaRPr>
          </a:p>
          <a:p>
            <a:r>
              <a:rPr lang="en-US" sz="2000">
                <a:latin typeface="+mj-lt"/>
              </a:rPr>
              <a:t>=&gt;</a:t>
            </a:r>
            <a:r>
              <a:rPr lang="vi-VN" sz="2000">
                <a:latin typeface="+mj-lt"/>
              </a:rPr>
              <a:t>Nhóm này cần nuôi dưỡng để biến thành khách trung thành.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 4. </a:t>
            </a:r>
            <a:r>
              <a:rPr lang="vi-VN" sz="2000" b="1">
                <a:latin typeface="+mj-lt"/>
              </a:rPr>
              <a:t>Potential (Tiềm năng)    </a:t>
            </a:r>
            <a:endParaRPr lang="en-US" sz="2000" b="1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Recency trung bình.    </a:t>
            </a: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Frequency trung bình.    </a:t>
            </a:r>
            <a:endParaRPr lang="en-US" sz="200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000">
                <a:latin typeface="+mj-lt"/>
              </a:rPr>
              <a:t>Monetary trung bình.</a:t>
            </a:r>
            <a:endParaRPr lang="en-US" sz="2000">
              <a:latin typeface="+mj-lt"/>
            </a:endParaRPr>
          </a:p>
          <a:p>
            <a:r>
              <a:rPr lang="vi-VN" sz="2000">
                <a:latin typeface="+mj-lt"/>
              </a:rPr>
              <a:t>=&gt; Nhóm có khả năng tăng trưởng, cần thúc đẩy bằng marketing/cross-sell.</a:t>
            </a:r>
            <a:endParaRPr lang="en-US" sz="2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134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9E343-A3B0-4DA7-A2C0-738750F8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gán nhãn: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A13C8F-1FA5-4DF7-A260-07DA33287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809" y="3153450"/>
            <a:ext cx="936438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1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FAA2B-CC02-4FFF-A3FB-66EB23297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III. Áp dụng các mô hình máy học: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9576F1-D2C3-49E8-B81A-F10DACA30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2739" y="1825625"/>
            <a:ext cx="88465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69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0E7B6-553D-4425-B235-C3886DF66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sz="3000"/>
              <a:t>Nhận xét: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4C363-DFF9-40E9-BF36-C6485AF4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3718"/>
            <a:ext cx="10515600" cy="5659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vi-VN" sz="2400">
                <a:latin typeface="+mj-lt"/>
              </a:rPr>
              <a:t>1. Accuracy</a:t>
            </a:r>
            <a:endParaRPr lang="en-US" sz="2400">
              <a:latin typeface="+mj-lt"/>
            </a:endParaRPr>
          </a:p>
          <a:p>
            <a:r>
              <a:rPr lang="vi-VN" sz="2400">
                <a:latin typeface="+mj-lt"/>
              </a:rPr>
              <a:t>Tất cả mô hình (</a:t>
            </a:r>
            <a:r>
              <a:rPr lang="vi-VN" sz="2400" b="1">
                <a:latin typeface="+mj-lt"/>
              </a:rPr>
              <a:t>SVM, KNN, Logistic Regression, Decision Tree, Random Forest</a:t>
            </a:r>
            <a:r>
              <a:rPr lang="vi-VN" sz="2400">
                <a:latin typeface="+mj-lt"/>
              </a:rPr>
              <a:t>) đều đạt độ chính xác (</a:t>
            </a:r>
            <a:r>
              <a:rPr lang="vi-VN" sz="2400" b="1">
                <a:latin typeface="+mj-lt"/>
              </a:rPr>
              <a:t>Accuracy</a:t>
            </a:r>
            <a:r>
              <a:rPr lang="vi-VN" sz="2400">
                <a:latin typeface="+mj-lt"/>
              </a:rPr>
              <a:t>) gần </a:t>
            </a:r>
            <a:r>
              <a:rPr lang="vi-VN" sz="2400" b="1">
                <a:latin typeface="+mj-lt"/>
              </a:rPr>
              <a:t>1.0</a:t>
            </a:r>
            <a:r>
              <a:rPr lang="vi-VN" sz="2400">
                <a:latin typeface="+mj-lt"/>
              </a:rPr>
              <a:t>. </a:t>
            </a:r>
            <a:endParaRPr lang="en-US" sz="2400">
              <a:latin typeface="+mj-lt"/>
            </a:endParaRPr>
          </a:p>
          <a:p>
            <a:r>
              <a:rPr lang="vi-VN" sz="2400">
                <a:latin typeface="+mj-lt"/>
              </a:rPr>
              <a:t> Điều này cho thấy các mô hình đều học tốt trên tập dữ liệu, khả năng phân loại chính xác cao.  </a:t>
            </a:r>
            <a:endParaRPr lang="en-US" sz="2400">
              <a:latin typeface="+mj-lt"/>
            </a:endParaRPr>
          </a:p>
          <a:p>
            <a:r>
              <a:rPr lang="vi-VN" sz="2400">
                <a:latin typeface="+mj-lt"/>
              </a:rPr>
              <a:t>Tuy nhiên, vì độ chính xác quá cao, cần kiểm tra xem dữ liệu có </a:t>
            </a:r>
            <a:r>
              <a:rPr lang="vi-VN" sz="2400" b="1">
                <a:latin typeface="+mj-lt"/>
              </a:rPr>
              <a:t>mất cân bằng lớp (class imbalance)</a:t>
            </a:r>
            <a:r>
              <a:rPr lang="vi-VN" sz="2400">
                <a:latin typeface="+mj-lt"/>
              </a:rPr>
              <a:t> không, tránh tình trạng đánh giá </a:t>
            </a:r>
            <a:r>
              <a:rPr lang="vi-VN" sz="2400" b="1">
                <a:latin typeface="+mj-lt"/>
              </a:rPr>
              <a:t>bị ảo bởi Accuracy</a:t>
            </a:r>
            <a:r>
              <a:rPr lang="vi-VN" sz="2400">
                <a:latin typeface="+mj-lt"/>
              </a:rPr>
              <a:t>.</a:t>
            </a:r>
            <a:endParaRPr lang="en-US" sz="2400">
              <a:latin typeface="+mj-lt"/>
            </a:endParaRPr>
          </a:p>
          <a:p>
            <a:pPr marL="0" indent="0">
              <a:buNone/>
            </a:pPr>
            <a:r>
              <a:rPr lang="vi-VN" sz="2400">
                <a:latin typeface="+mj-lt"/>
              </a:rPr>
              <a:t>2. F1-macro</a:t>
            </a:r>
            <a:endParaRPr lang="en-US" sz="2400">
              <a:latin typeface="+mj-lt"/>
            </a:endParaRPr>
          </a:p>
          <a:p>
            <a:r>
              <a:rPr lang="vi-VN" sz="2400" b="1">
                <a:latin typeface="+mj-lt"/>
              </a:rPr>
              <a:t>Logistic Regression, Decision Tree, Random Forest có F1-macro gần 1.0</a:t>
            </a:r>
            <a:r>
              <a:rPr lang="en-US" sz="2400">
                <a:latin typeface="+mj-lt"/>
              </a:rPr>
              <a:t>,</a:t>
            </a:r>
            <a:r>
              <a:rPr lang="vi-VN" sz="2400">
                <a:latin typeface="+mj-lt"/>
              </a:rPr>
              <a:t> nghĩa là mô hình cân bằng tốt giữa Precision và Recall.  </a:t>
            </a:r>
            <a:endParaRPr lang="en-US" sz="2400">
              <a:latin typeface="+mj-lt"/>
            </a:endParaRPr>
          </a:p>
          <a:p>
            <a:r>
              <a:rPr lang="vi-VN" sz="2400" b="1">
                <a:latin typeface="+mj-lt"/>
              </a:rPr>
              <a:t>KNN</a:t>
            </a:r>
            <a:r>
              <a:rPr lang="vi-VN" sz="2400">
                <a:latin typeface="+mj-lt"/>
              </a:rPr>
              <a:t> cũng </a:t>
            </a:r>
            <a:r>
              <a:rPr lang="vi-VN" sz="2400" b="1">
                <a:latin typeface="+mj-lt"/>
              </a:rPr>
              <a:t>có F1 cao</a:t>
            </a:r>
            <a:r>
              <a:rPr lang="vi-VN" sz="2400">
                <a:latin typeface="+mj-lt"/>
              </a:rPr>
              <a:t>, nhưng </a:t>
            </a:r>
            <a:r>
              <a:rPr lang="vi-VN" sz="2400" b="1">
                <a:latin typeface="+mj-lt"/>
              </a:rPr>
              <a:t>có sai số chuẩn (std) lớn hơn một chút</a:t>
            </a:r>
            <a:r>
              <a:rPr lang="vi-VN" sz="2400">
                <a:latin typeface="+mj-lt"/>
              </a:rPr>
              <a:t>, chứng tỏ kết quả dao động hơn khi cross-validation. </a:t>
            </a:r>
            <a:endParaRPr lang="en-US" sz="2400">
              <a:latin typeface="+mj-lt"/>
            </a:endParaRPr>
          </a:p>
          <a:p>
            <a:r>
              <a:rPr lang="vi-VN" sz="2400" b="1">
                <a:latin typeface="+mj-lt"/>
              </a:rPr>
              <a:t>SVM</a:t>
            </a:r>
            <a:r>
              <a:rPr lang="vi-VN" sz="2400">
                <a:latin typeface="+mj-lt"/>
              </a:rPr>
              <a:t> đạt </a:t>
            </a:r>
            <a:r>
              <a:rPr lang="vi-VN" sz="2400" b="1">
                <a:latin typeface="+mj-lt"/>
              </a:rPr>
              <a:t>Accuracy rất cao </a:t>
            </a:r>
            <a:r>
              <a:rPr lang="vi-VN" sz="2400">
                <a:latin typeface="+mj-lt"/>
              </a:rPr>
              <a:t>nhưng </a:t>
            </a:r>
            <a:r>
              <a:rPr lang="vi-VN" sz="2400" b="1">
                <a:latin typeface="+mj-lt"/>
              </a:rPr>
              <a:t>F1-macro thấp hơn (~0.85)</a:t>
            </a:r>
            <a:r>
              <a:rPr lang="vi-VN" sz="2400">
                <a:latin typeface="+mj-lt"/>
              </a:rPr>
              <a:t> → cho thấy mô hình </a:t>
            </a:r>
            <a:r>
              <a:rPr lang="vi-VN" sz="2400" b="1">
                <a:latin typeface="+mj-lt"/>
              </a:rPr>
              <a:t>có thể chưa cân bằng tốt </a:t>
            </a:r>
            <a:r>
              <a:rPr lang="vi-VN" sz="2400">
                <a:latin typeface="+mj-lt"/>
              </a:rPr>
              <a:t>giữa các lớp, có thể thiên lệch về lớp chính. 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9724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19D1A-EE6E-47F1-A83C-59F1EC3B2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Kết luận: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B739-6FFE-4839-A881-DFF0C370F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>
                <a:latin typeface="+mj-lt"/>
              </a:rPr>
              <a:t>Nếu chỉ xét </a:t>
            </a:r>
            <a:r>
              <a:rPr lang="en-US">
                <a:latin typeface="+mj-lt"/>
              </a:rPr>
              <a:t> </a:t>
            </a:r>
            <a:r>
              <a:rPr lang="vi-VN" b="1">
                <a:latin typeface="+mj-lt"/>
              </a:rPr>
              <a:t>Accuracy</a:t>
            </a:r>
            <a:r>
              <a:rPr lang="vi-VN">
                <a:latin typeface="+mj-lt"/>
              </a:rPr>
              <a:t>, tất cả mô hình đều </a:t>
            </a:r>
            <a:r>
              <a:rPr lang="vi-VN" b="1">
                <a:latin typeface="+mj-lt"/>
              </a:rPr>
              <a:t>"tốt".  </a:t>
            </a:r>
            <a:endParaRPr lang="en-US" b="1">
              <a:latin typeface="+mj-lt"/>
            </a:endParaRPr>
          </a:p>
          <a:p>
            <a:r>
              <a:rPr lang="vi-VN">
                <a:latin typeface="+mj-lt"/>
              </a:rPr>
              <a:t>Nếu xét thêm </a:t>
            </a:r>
            <a:r>
              <a:rPr lang="vi-VN" b="1">
                <a:latin typeface="+mj-lt"/>
              </a:rPr>
              <a:t>F1-macro</a:t>
            </a:r>
            <a:r>
              <a:rPr lang="vi-VN">
                <a:latin typeface="+mj-lt"/>
              </a:rPr>
              <a:t> (phù hợp cho dữ liệu mất cân bằng), thì </a:t>
            </a:r>
            <a:r>
              <a:rPr lang="vi-VN" b="1">
                <a:latin typeface="+mj-lt"/>
              </a:rPr>
              <a:t>Logistic Regression, Decision Tree, Random Forest</a:t>
            </a:r>
            <a:r>
              <a:rPr lang="vi-VN">
                <a:latin typeface="+mj-lt"/>
              </a:rPr>
              <a:t> có hiệu quả ổn định và vượt trội hơn.  </a:t>
            </a:r>
            <a:endParaRPr lang="en-US">
              <a:latin typeface="+mj-lt"/>
            </a:endParaRPr>
          </a:p>
          <a:p>
            <a:r>
              <a:rPr lang="vi-VN" b="1">
                <a:latin typeface="+mj-lt"/>
              </a:rPr>
              <a:t>SVM</a:t>
            </a:r>
            <a:r>
              <a:rPr lang="vi-VN">
                <a:latin typeface="+mj-lt"/>
              </a:rPr>
              <a:t> cần cân nhắc vì tuy chính xác cao nhưng chưa cân bằng các lớp. </a:t>
            </a:r>
            <a:endParaRPr lang="en-US">
              <a:latin typeface="+mj-lt"/>
            </a:endParaRPr>
          </a:p>
          <a:p>
            <a:r>
              <a:rPr lang="vi-VN">
                <a:latin typeface="+mj-lt"/>
              </a:rPr>
              <a:t> </a:t>
            </a:r>
            <a:r>
              <a:rPr lang="vi-VN" b="1">
                <a:latin typeface="+mj-lt"/>
              </a:rPr>
              <a:t>KNN</a:t>
            </a:r>
            <a:r>
              <a:rPr lang="en-US" b="1">
                <a:latin typeface="+mj-lt"/>
              </a:rPr>
              <a:t> </a:t>
            </a:r>
            <a:r>
              <a:rPr lang="vi-VN">
                <a:latin typeface="+mj-lt"/>
              </a:rPr>
              <a:t>hoạt động tốt nhưng nhạy cảm với dữ liệu, dẫn đến dao động kết quả.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8214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CE8D-C38B-477D-AC6C-B394B8B4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83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000">
                <a:latin typeface="Times New Roman" panose="02020603050405020304" pitchFamily="18" charset="0"/>
                <a:cs typeface="Times New Roman" panose="02020603050405020304" pitchFamily="18" charset="0"/>
              </a:rPr>
              <a:t>Kết thúc</a:t>
            </a:r>
          </a:p>
        </p:txBody>
      </p:sp>
    </p:spTree>
    <p:extLst>
      <p:ext uri="{BB962C8B-B14F-4D97-AF65-F5344CB8AC3E}">
        <p14:creationId xmlns:p14="http://schemas.microsoft.com/office/powerpoint/2010/main" val="15849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CAE0-D3B5-4C07-8A40-0A658D0A2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64776"/>
            <a:ext cx="11066929" cy="5612187"/>
          </a:xfrm>
        </p:spPr>
        <p:txBody>
          <a:bodyPr/>
          <a:lstStyle/>
          <a:p>
            <a:pPr marL="0" indent="0">
              <a:buNone/>
            </a:pP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2. Các cột dữ liệu:</a:t>
            </a: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InvoiceNo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Mã hóa đơn (có thể có hóa đơn hủy nếu bắt đầu bằng `C`).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StockCode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Mã sản phẩm.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Mô tả sản phẩm.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Số lượng sản phẩm trong đơn (có thể âm khi trả hàng).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Ngày giờ giao dịch.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Giá mỗi sản phẩm (bảng Anh).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Mã khách hàng (có giá trị thiếu).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Country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: Quốc gia nơi khách hàng mua hàng. 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315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8DD9-96F2-4619-8BC1-2C53A5197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II. Phân tích dữ liệu khám phá: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6B18A-D6AB-4388-BE48-B9CE70B8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8494"/>
            <a:ext cx="10515600" cy="4778469"/>
          </a:xfrm>
        </p:spPr>
        <p:txBody>
          <a:bodyPr/>
          <a:lstStyle/>
          <a:p>
            <a:r>
              <a:rPr lang="en-US"/>
              <a:t>1. Tổng quan về dữ liệu: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BF136-FC94-4729-97B5-46B38319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796" y="1999129"/>
            <a:ext cx="9573961" cy="405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75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CCF9-AD1E-4C1D-86BC-51E1748D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30" y="430306"/>
            <a:ext cx="10515600" cy="5836304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 dòng đầu: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05208D-7ABC-42D0-8607-ED83E247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456"/>
            <a:ext cx="10295965" cy="367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92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D6DC0-F167-48BF-8F6B-717772DD9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41" y="403411"/>
            <a:ext cx="10515600" cy="5692869"/>
          </a:xfrm>
        </p:spPr>
        <p:txBody>
          <a:bodyPr/>
          <a:lstStyle/>
          <a:p>
            <a:pPr marL="0" indent="0" algn="ctr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 dòng cuối:</a:t>
            </a:r>
          </a:p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F4D87-F528-414D-86B4-2929DBDE5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28165"/>
            <a:ext cx="10022541" cy="446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2B8C8D-4153-4D64-A914-B32C7C254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7705" y="152400"/>
            <a:ext cx="10406435" cy="3276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11413-B4A1-4277-A732-599383286F63}"/>
              </a:ext>
            </a:extLst>
          </p:cNvPr>
          <p:cNvSpPr txBox="1"/>
          <p:nvPr/>
        </p:nvSpPr>
        <p:spPr>
          <a:xfrm>
            <a:off x="1308847" y="3747247"/>
            <a:ext cx="104064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Nhận xét:</a:t>
            </a: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Dataset có 541.909 dòng, 8 cột, khá lớn.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Cột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bị thiếu khá nhiều (~25%)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Cột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có giá trị âm (trả hàng, lỗi dữ liệu)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Cột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có thể bằng 0 (lỗi dữ liệu)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+ Cột 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InvoiceDat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vi-V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cần chuyển sang datetime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800">
                <a:latin typeface="Times New Roman" panose="02020603050405020304" pitchFamily="18" charset="0"/>
                <a:cs typeface="Times New Roman" panose="02020603050405020304" pitchFamily="18" charset="0"/>
              </a:rPr>
              <a:t>=&gt; Cần làm sạch dữ liệu trước khi tính RFM và áp dụng mô hình ML.</a:t>
            </a: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9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49EA-241F-4030-9BF1-B3AFB21B5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09"/>
            <a:ext cx="10515600" cy="939228"/>
          </a:xfrm>
        </p:spPr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2. Các tính chất thống kê trên dữ liệu số: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8E1465-4433-44CE-A8B9-EECA56EDC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7518" y="887505"/>
            <a:ext cx="10515600" cy="16352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E6AF8-A645-4FA3-8466-2E453B98CB47}"/>
              </a:ext>
            </a:extLst>
          </p:cNvPr>
          <p:cNvSpPr txBox="1"/>
          <p:nvPr/>
        </p:nvSpPr>
        <p:spPr>
          <a:xfrm>
            <a:off x="757518" y="2549965"/>
            <a:ext cx="1039905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800" b="1">
                <a:latin typeface="+mj-lt"/>
              </a:rPr>
              <a:t>Nhận xét</a:t>
            </a:r>
            <a:r>
              <a:rPr lang="en-US" sz="2800" b="1">
                <a:latin typeface="+mj-lt"/>
              </a:rPr>
              <a:t>:</a:t>
            </a:r>
          </a:p>
          <a:p>
            <a:r>
              <a:rPr lang="vi-VN" sz="2800">
                <a:latin typeface="+mj-lt"/>
              </a:rPr>
              <a:t>+ Quantity: có giá trị âm, đa số khách hàng mua &lt;= 10 sản phẩm/giao dịch, những giá trị lớn hơn có khả năng cao là outlier(giá trị ngoại lại) so với hành vi bình thường  → dữ liệu trả hàng, cần xử lý/loại bỏ.</a:t>
            </a:r>
            <a:endParaRPr lang="en-US" sz="2800">
              <a:latin typeface="+mj-lt"/>
            </a:endParaRPr>
          </a:p>
          <a:p>
            <a:r>
              <a:rPr lang="vi-VN" sz="2800">
                <a:latin typeface="+mj-lt"/>
              </a:rPr>
              <a:t>+ UnitPrice: có giá trị &lt;= 0 và giá thường &lt;= 4.13, nên các giá còn lại có khả năng lỗi rất cao → dữ liệu lỗi.</a:t>
            </a:r>
            <a:endParaRPr lang="en-US" sz="2800">
              <a:latin typeface="+mj-lt"/>
            </a:endParaRPr>
          </a:p>
          <a:p>
            <a:r>
              <a:rPr lang="vi-VN" sz="2800">
                <a:latin typeface="+mj-lt"/>
              </a:rPr>
              <a:t>+ CustomerID: thiếu ~135k bản ghi (chỉ có 406.829/541.909 dòng có ID) -&gt; dữ liệu bị thiếu cần bị xóa bỏ.</a:t>
            </a:r>
            <a:endParaRPr lang="en-US" sz="2800">
              <a:latin typeface="+mj-lt"/>
            </a:endParaRPr>
          </a:p>
          <a:p>
            <a:r>
              <a:rPr lang="vi-VN" sz="2800">
                <a:latin typeface="+mj-lt"/>
              </a:rPr>
              <a:t>=&gt; Dataset chứa nhiều outlier và dữ liệu không hợp lệ, cần làm sạch trước khi phân tích.</a:t>
            </a:r>
            <a:endParaRPr lang="en-US" sz="2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6232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80363-3AF2-4FBD-B7BE-691095A4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3. Làm sạch dữ liệu: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CA88A-27B5-44FF-A816-1F6C43C6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Xóa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CustomerID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bị null.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Xóa các hóa đ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 bị hủy.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Xử lí giá trị ngoại lai của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Quantity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và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UnitPrice.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Chuyển InvoiceDate sang kiểu datetime.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30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1338</Words>
  <Application>Microsoft Office PowerPoint</Application>
  <PresentationFormat>Widescreen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Phân loại khách hàng để hỗ trợ marketing</vt:lpstr>
      <vt:lpstr>I. Dữ liệu:</vt:lpstr>
      <vt:lpstr>PowerPoint Presentation</vt:lpstr>
      <vt:lpstr>II. Phân tích dữ liệu khám phá:</vt:lpstr>
      <vt:lpstr>PowerPoint Presentation</vt:lpstr>
      <vt:lpstr>PowerPoint Presentation</vt:lpstr>
      <vt:lpstr>PowerPoint Presentation</vt:lpstr>
      <vt:lpstr>2. Các tính chất thống kê trên dữ liệu số:</vt:lpstr>
      <vt:lpstr>3. Làm sạch dữ liệu:</vt:lpstr>
      <vt:lpstr>Dữ liệu sau khi đã làm sạch:</vt:lpstr>
      <vt:lpstr>4. Tính toán RFM:</vt:lpstr>
      <vt:lpstr>Dữ liệu sau khi tính toán: 10 dòng đầu</vt:lpstr>
      <vt:lpstr>Biểu đồ phân phối:</vt:lpstr>
      <vt:lpstr>Nhận xét:</vt:lpstr>
      <vt:lpstr>Biểu đồ heatmap:</vt:lpstr>
      <vt:lpstr>Nhận xét:</vt:lpstr>
      <vt:lpstr>Biểu đồ scatter: Giữa Recency và Frequency</vt:lpstr>
      <vt:lpstr>Giữa Frequency và Monetary</vt:lpstr>
      <vt:lpstr>Nhận xét:</vt:lpstr>
      <vt:lpstr>5. Gán nhãn kinh doanh dựa trên RFM</vt:lpstr>
      <vt:lpstr>Sau khi gán nhãn:</vt:lpstr>
      <vt:lpstr>III. Áp dụng các mô hình máy học:</vt:lpstr>
      <vt:lpstr>Nhận xét:</vt:lpstr>
      <vt:lpstr>Kết luận:</vt:lpstr>
      <vt:lpstr>Kết thúc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khách hàng để hỗ trợ marketing</dc:title>
  <dc:creator>minh</dc:creator>
  <cp:lastModifiedBy>minh</cp:lastModifiedBy>
  <cp:revision>16</cp:revision>
  <dcterms:created xsi:type="dcterms:W3CDTF">2025-09-27T13:57:51Z</dcterms:created>
  <dcterms:modified xsi:type="dcterms:W3CDTF">2025-09-28T13:08:20Z</dcterms:modified>
</cp:coreProperties>
</file>