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4"/>
  </p:sldMasterIdLst>
  <p:notesMasterIdLst>
    <p:notesMasterId r:id="rId22"/>
  </p:notesMasterIdLst>
  <p:handoutMasterIdLst>
    <p:handoutMasterId r:id="rId23"/>
  </p:handoutMasterIdLst>
  <p:sldIdLst>
    <p:sldId id="256" r:id="rId5"/>
    <p:sldId id="260" r:id="rId6"/>
    <p:sldId id="274" r:id="rId7"/>
    <p:sldId id="275" r:id="rId8"/>
    <p:sldId id="276" r:id="rId9"/>
    <p:sldId id="277" r:id="rId10"/>
    <p:sldId id="283" r:id="rId11"/>
    <p:sldId id="279" r:id="rId12"/>
    <p:sldId id="280" r:id="rId13"/>
    <p:sldId id="281" r:id="rId14"/>
    <p:sldId id="282" r:id="rId15"/>
    <p:sldId id="284" r:id="rId16"/>
    <p:sldId id="285" r:id="rId17"/>
    <p:sldId id="286" r:id="rId18"/>
    <p:sldId id="287" r:id="rId19"/>
    <p:sldId id="288" r:id="rId20"/>
    <p:sldId id="289" r:id="rId21"/>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9" autoAdjust="0"/>
    <p:restoredTop sz="92584"/>
  </p:normalViewPr>
  <p:slideViewPr>
    <p:cSldViewPr snapToGrid="0" showGuides="1">
      <p:cViewPr>
        <p:scale>
          <a:sx n="76" d="100"/>
          <a:sy n="76" d="100"/>
        </p:scale>
        <p:origin x="784" y="1680"/>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28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397643-8125-4F1C-A372-ECF3E023D39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5F46C7D-8C5B-44B8-885B-72B553DFBDED}">
      <dgm:prSet phldrT="[Text]"/>
      <dgm:spPr/>
      <dgm:t>
        <a:bodyPr/>
        <a:lstStyle/>
        <a:p>
          <a:r>
            <a:rPr lang="en-US" dirty="0" err="1"/>
            <a:t>Sách</a:t>
          </a:r>
          <a:r>
            <a:rPr lang="en-US" dirty="0"/>
            <a:t> </a:t>
          </a:r>
          <a:r>
            <a:rPr lang="en-US" dirty="0" err="1"/>
            <a:t>đọc</a:t>
          </a:r>
          <a:endParaRPr lang="en-US" dirty="0"/>
        </a:p>
      </dgm:t>
    </dgm:pt>
    <dgm:pt modelId="{CDD8B25A-7C01-4D26-B85F-59F94B555813}" type="parTrans" cxnId="{A5C46D86-E622-4CD3-AD5D-56F2787D9492}">
      <dgm:prSet/>
      <dgm:spPr/>
      <dgm:t>
        <a:bodyPr/>
        <a:lstStyle/>
        <a:p>
          <a:endParaRPr lang="en-US"/>
        </a:p>
      </dgm:t>
    </dgm:pt>
    <dgm:pt modelId="{845FF6B3-6688-4FCD-971F-F6007A755750}" type="sibTrans" cxnId="{A5C46D86-E622-4CD3-AD5D-56F2787D9492}">
      <dgm:prSet/>
      <dgm:spPr/>
      <dgm:t>
        <a:bodyPr/>
        <a:lstStyle/>
        <a:p>
          <a:endParaRPr lang="en-US"/>
        </a:p>
      </dgm:t>
    </dgm:pt>
    <dgm:pt modelId="{9804C411-831F-4DA6-8B1B-9C583352CE3D}">
      <dgm:prSet phldrT="[Text]"/>
      <dgm:spPr/>
      <dgm:t>
        <a:bodyPr/>
        <a:lstStyle/>
        <a:p>
          <a:pPr marL="114300" lvl="1" indent="0" algn="l" defTabSz="622300">
            <a:lnSpc>
              <a:spcPct val="90000"/>
            </a:lnSpc>
            <a:spcBef>
              <a:spcPct val="0"/>
            </a:spcBef>
            <a:spcAft>
              <a:spcPct val="15000"/>
            </a:spcAft>
          </a:pPr>
          <a:r>
            <a:rPr lang="en-US" sz="1400" kern="1200" dirty="0" err="1"/>
            <a:t>Javascript</a:t>
          </a:r>
          <a:r>
            <a:rPr lang="en-US" sz="1400" kern="1200" dirty="0"/>
            <a:t> – the definitive guide</a:t>
          </a:r>
        </a:p>
      </dgm:t>
    </dgm:pt>
    <dgm:pt modelId="{10941DF6-D521-4B7D-A157-C3578FDA13BB}" type="parTrans" cxnId="{4699913B-42E8-4C8F-8CDB-095F5ACD8E6F}">
      <dgm:prSet/>
      <dgm:spPr/>
      <dgm:t>
        <a:bodyPr/>
        <a:lstStyle/>
        <a:p>
          <a:endParaRPr lang="en-US"/>
        </a:p>
      </dgm:t>
    </dgm:pt>
    <dgm:pt modelId="{5937179E-E6B7-4288-B225-70592C680919}" type="sibTrans" cxnId="{4699913B-42E8-4C8F-8CDB-095F5ACD8E6F}">
      <dgm:prSet/>
      <dgm:spPr/>
      <dgm:t>
        <a:bodyPr/>
        <a:lstStyle/>
        <a:p>
          <a:endParaRPr lang="en-US"/>
        </a:p>
      </dgm:t>
    </dgm:pt>
    <dgm:pt modelId="{6A8A74D4-03D1-4937-B8C8-7B38C7EA0260}">
      <dgm:prSet phldrT="[Text]"/>
      <dgm:spPr/>
      <dgm:t>
        <a:bodyPr/>
        <a:lstStyle/>
        <a:p>
          <a:r>
            <a:rPr lang="en-US" dirty="0" err="1"/>
            <a:t>Công</a:t>
          </a:r>
          <a:r>
            <a:rPr lang="en-US" dirty="0"/>
            <a:t> </a:t>
          </a:r>
          <a:r>
            <a:rPr lang="en-US" dirty="0" err="1"/>
            <a:t>cụ</a:t>
          </a:r>
          <a:endParaRPr lang="en-US" dirty="0"/>
        </a:p>
      </dgm:t>
    </dgm:pt>
    <dgm:pt modelId="{B4EBF1B6-3111-4EEE-A303-5A97FE5E0634}" type="parTrans" cxnId="{0A19B143-58AC-48DF-8335-5E07B3EE2C6B}">
      <dgm:prSet/>
      <dgm:spPr/>
      <dgm:t>
        <a:bodyPr/>
        <a:lstStyle/>
        <a:p>
          <a:endParaRPr lang="en-US"/>
        </a:p>
      </dgm:t>
    </dgm:pt>
    <dgm:pt modelId="{6013AA25-446C-4612-B8D9-8C13B3B348A2}" type="sibTrans" cxnId="{0A19B143-58AC-48DF-8335-5E07B3EE2C6B}">
      <dgm:prSet/>
      <dgm:spPr/>
      <dgm:t>
        <a:bodyPr/>
        <a:lstStyle/>
        <a:p>
          <a:endParaRPr lang="en-US"/>
        </a:p>
      </dgm:t>
    </dgm:pt>
    <dgm:pt modelId="{13FC20E3-24F3-4E43-BA2C-BFEA9A5E6181}">
      <dgm:prSet phldrT="[Text]"/>
      <dgm:spPr/>
      <dgm:t>
        <a:bodyPr/>
        <a:lstStyle/>
        <a:p>
          <a:r>
            <a:rPr lang="en-US" dirty="0">
              <a:latin typeface="Times New Roman" panose="02020603050405020304" pitchFamily="18" charset="0"/>
              <a:cs typeface="Times New Roman" panose="02020603050405020304" pitchFamily="18" charset="0"/>
            </a:rPr>
            <a:t>Visual Studio Code, Node JS</a:t>
          </a:r>
        </a:p>
      </dgm:t>
    </dgm:pt>
    <dgm:pt modelId="{20E3E651-9F89-4232-A78E-7DA54792A69D}" type="parTrans" cxnId="{ACFE6916-B2FA-4B64-AF86-BBC7CF1CB334}">
      <dgm:prSet/>
      <dgm:spPr/>
      <dgm:t>
        <a:bodyPr/>
        <a:lstStyle/>
        <a:p>
          <a:endParaRPr lang="en-US"/>
        </a:p>
      </dgm:t>
    </dgm:pt>
    <dgm:pt modelId="{2954581B-096E-490E-B5BF-AC14E2D13EF1}" type="sibTrans" cxnId="{ACFE6916-B2FA-4B64-AF86-BBC7CF1CB334}">
      <dgm:prSet/>
      <dgm:spPr/>
      <dgm:t>
        <a:bodyPr/>
        <a:lstStyle/>
        <a:p>
          <a:endParaRPr lang="en-US"/>
        </a:p>
      </dgm:t>
    </dgm:pt>
    <dgm:pt modelId="{AB81C759-98AF-444D-BABC-17F825693088}">
      <dgm:prSet phldrT="[Text]"/>
      <dgm:spPr/>
      <dgm:t>
        <a:bodyPr/>
        <a:lstStyle/>
        <a:p>
          <a:pPr marL="114300" lvl="1" indent="0" algn="l" defTabSz="622300">
            <a:lnSpc>
              <a:spcPct val="90000"/>
            </a:lnSpc>
            <a:spcBef>
              <a:spcPct val="0"/>
            </a:spcBef>
            <a:spcAft>
              <a:spcPct val="15000"/>
            </a:spcAft>
          </a:pPr>
          <a:r>
            <a:rPr lang="en-US" sz="1400" kern="1200" dirty="0" err="1"/>
            <a:t>Javascript</a:t>
          </a:r>
          <a:r>
            <a:rPr lang="en-US" sz="1400" kern="1200" dirty="0"/>
            <a:t> &amp; </a:t>
          </a:r>
          <a:r>
            <a:rPr lang="en-US" sz="1400" kern="1200" dirty="0" err="1"/>
            <a:t>Jquery</a:t>
          </a:r>
          <a:r>
            <a:rPr lang="en-US" sz="1400" kern="1200" dirty="0"/>
            <a:t>: Interactive Front end Web Development</a:t>
          </a:r>
        </a:p>
      </dgm:t>
    </dgm:pt>
    <dgm:pt modelId="{A8697ECC-7EFA-4F3D-95F1-CCCE4002F752}" type="parTrans" cxnId="{93379940-65E2-452A-913E-68A3F0656AC5}">
      <dgm:prSet/>
      <dgm:spPr/>
      <dgm:t>
        <a:bodyPr/>
        <a:lstStyle/>
        <a:p>
          <a:endParaRPr lang="en-US"/>
        </a:p>
      </dgm:t>
    </dgm:pt>
    <dgm:pt modelId="{1802873D-7808-47F0-8C4D-D4A2D1ADE392}" type="sibTrans" cxnId="{93379940-65E2-452A-913E-68A3F0656AC5}">
      <dgm:prSet/>
      <dgm:spPr/>
      <dgm:t>
        <a:bodyPr/>
        <a:lstStyle/>
        <a:p>
          <a:endParaRPr lang="en-US"/>
        </a:p>
      </dgm:t>
    </dgm:pt>
    <dgm:pt modelId="{FF704AF2-D1E2-A148-812F-95081B635F00}">
      <dgm:prSet phldrT="[Text]"/>
      <dgm:spPr/>
      <dgm:t>
        <a:bodyPr/>
        <a:lstStyle/>
        <a:p>
          <a:pPr marL="114300" lvl="1" indent="0" algn="l" defTabSz="622300">
            <a:lnSpc>
              <a:spcPct val="90000"/>
            </a:lnSpc>
            <a:spcBef>
              <a:spcPct val="0"/>
            </a:spcBef>
            <a:spcAft>
              <a:spcPct val="15000"/>
            </a:spcAft>
          </a:pPr>
          <a:r>
            <a:rPr lang="en-US" sz="1400" kern="1200" dirty="0"/>
            <a:t>Eloquent </a:t>
          </a:r>
          <a:r>
            <a:rPr lang="en-US" sz="1400" kern="1200" dirty="0" err="1"/>
            <a:t>Javascript</a:t>
          </a:r>
          <a:endParaRPr lang="en-US" sz="1400" kern="1200" dirty="0"/>
        </a:p>
      </dgm:t>
    </dgm:pt>
    <dgm:pt modelId="{F8ECBEE9-DF09-8745-BBA2-BB1D1E76E3EE}" type="parTrans" cxnId="{F7B17B9D-10F6-9F42-A9ED-E67CC1624E4F}">
      <dgm:prSet/>
      <dgm:spPr/>
      <dgm:t>
        <a:bodyPr/>
        <a:lstStyle/>
        <a:p>
          <a:endParaRPr lang="en-US"/>
        </a:p>
      </dgm:t>
    </dgm:pt>
    <dgm:pt modelId="{80230F0B-27B6-5642-AF5C-1D85DF6D3915}" type="sibTrans" cxnId="{F7B17B9D-10F6-9F42-A9ED-E67CC1624E4F}">
      <dgm:prSet/>
      <dgm:spPr/>
      <dgm:t>
        <a:bodyPr/>
        <a:lstStyle/>
        <a:p>
          <a:endParaRPr lang="en-US"/>
        </a:p>
      </dgm:t>
    </dgm:pt>
    <dgm:pt modelId="{C8B29964-6444-42B7-95B2-6A5BCADA3A67}" type="pres">
      <dgm:prSet presAssocID="{A2397643-8125-4F1C-A372-ECF3E023D390}" presName="Name0" presStyleCnt="0">
        <dgm:presLayoutVars>
          <dgm:dir/>
          <dgm:animLvl val="lvl"/>
          <dgm:resizeHandles val="exact"/>
        </dgm:presLayoutVars>
      </dgm:prSet>
      <dgm:spPr/>
    </dgm:pt>
    <dgm:pt modelId="{AECE52BE-5516-4AC0-B433-E8A97E5A6959}" type="pres">
      <dgm:prSet presAssocID="{75F46C7D-8C5B-44B8-885B-72B553DFBDED}" presName="linNode" presStyleCnt="0"/>
      <dgm:spPr/>
    </dgm:pt>
    <dgm:pt modelId="{08C77654-8D82-4852-ACC6-B961A709AAE1}" type="pres">
      <dgm:prSet presAssocID="{75F46C7D-8C5B-44B8-885B-72B553DFBDED}" presName="parentText" presStyleLbl="node1" presStyleIdx="0" presStyleCnt="2">
        <dgm:presLayoutVars>
          <dgm:chMax val="1"/>
          <dgm:bulletEnabled val="1"/>
        </dgm:presLayoutVars>
      </dgm:prSet>
      <dgm:spPr/>
    </dgm:pt>
    <dgm:pt modelId="{18E925CD-DA96-4108-9F23-AE05A8DA6274}" type="pres">
      <dgm:prSet presAssocID="{75F46C7D-8C5B-44B8-885B-72B553DFBDED}" presName="descendantText" presStyleLbl="alignAccFollowNode1" presStyleIdx="0" presStyleCnt="2">
        <dgm:presLayoutVars>
          <dgm:bulletEnabled val="1"/>
        </dgm:presLayoutVars>
      </dgm:prSet>
      <dgm:spPr/>
    </dgm:pt>
    <dgm:pt modelId="{F58495DC-32AC-4539-8AED-DEBFFCCFE0E5}" type="pres">
      <dgm:prSet presAssocID="{845FF6B3-6688-4FCD-971F-F6007A755750}" presName="sp" presStyleCnt="0"/>
      <dgm:spPr/>
    </dgm:pt>
    <dgm:pt modelId="{4A27FA38-9C39-4F55-8F9E-F5842224BF78}" type="pres">
      <dgm:prSet presAssocID="{6A8A74D4-03D1-4937-B8C8-7B38C7EA0260}" presName="linNode" presStyleCnt="0"/>
      <dgm:spPr/>
    </dgm:pt>
    <dgm:pt modelId="{B26A34E9-DEA4-407D-9D6C-64B9AF6AEE61}" type="pres">
      <dgm:prSet presAssocID="{6A8A74D4-03D1-4937-B8C8-7B38C7EA0260}" presName="parentText" presStyleLbl="node1" presStyleIdx="1" presStyleCnt="2">
        <dgm:presLayoutVars>
          <dgm:chMax val="1"/>
          <dgm:bulletEnabled val="1"/>
        </dgm:presLayoutVars>
      </dgm:prSet>
      <dgm:spPr/>
    </dgm:pt>
    <dgm:pt modelId="{9A1F0921-B0AF-40BC-9415-C3C382387AD4}" type="pres">
      <dgm:prSet presAssocID="{6A8A74D4-03D1-4937-B8C8-7B38C7EA0260}" presName="descendantText" presStyleLbl="alignAccFollowNode1" presStyleIdx="1" presStyleCnt="2">
        <dgm:presLayoutVars>
          <dgm:bulletEnabled val="1"/>
        </dgm:presLayoutVars>
      </dgm:prSet>
      <dgm:spPr/>
    </dgm:pt>
  </dgm:ptLst>
  <dgm:cxnLst>
    <dgm:cxn modelId="{A7237901-8A32-49B0-AD0B-9EE504329D18}" type="presOf" srcId="{AB81C759-98AF-444D-BABC-17F825693088}" destId="{18E925CD-DA96-4108-9F23-AE05A8DA6274}" srcOrd="0" destOrd="1" presId="urn:microsoft.com/office/officeart/2005/8/layout/vList5"/>
    <dgm:cxn modelId="{ACFE6916-B2FA-4B64-AF86-BBC7CF1CB334}" srcId="{6A8A74D4-03D1-4937-B8C8-7B38C7EA0260}" destId="{13FC20E3-24F3-4E43-BA2C-BFEA9A5E6181}" srcOrd="0" destOrd="0" parTransId="{20E3E651-9F89-4232-A78E-7DA54792A69D}" sibTransId="{2954581B-096E-490E-B5BF-AC14E2D13EF1}"/>
    <dgm:cxn modelId="{4699913B-42E8-4C8F-8CDB-095F5ACD8E6F}" srcId="{75F46C7D-8C5B-44B8-885B-72B553DFBDED}" destId="{9804C411-831F-4DA6-8B1B-9C583352CE3D}" srcOrd="0" destOrd="0" parTransId="{10941DF6-D521-4B7D-A157-C3578FDA13BB}" sibTransId="{5937179E-E6B7-4288-B225-70592C680919}"/>
    <dgm:cxn modelId="{93379940-65E2-452A-913E-68A3F0656AC5}" srcId="{75F46C7D-8C5B-44B8-885B-72B553DFBDED}" destId="{AB81C759-98AF-444D-BABC-17F825693088}" srcOrd="1" destOrd="0" parTransId="{A8697ECC-7EFA-4F3D-95F1-CCCE4002F752}" sibTransId="{1802873D-7808-47F0-8C4D-D4A2D1ADE392}"/>
    <dgm:cxn modelId="{0A19B143-58AC-48DF-8335-5E07B3EE2C6B}" srcId="{A2397643-8125-4F1C-A372-ECF3E023D390}" destId="{6A8A74D4-03D1-4937-B8C8-7B38C7EA0260}" srcOrd="1" destOrd="0" parTransId="{B4EBF1B6-3111-4EEE-A303-5A97FE5E0634}" sibTransId="{6013AA25-446C-4612-B8D9-8C13B3B348A2}"/>
    <dgm:cxn modelId="{CBE39B4A-78E1-4125-97A8-258B4CF25F7E}" type="presOf" srcId="{6A8A74D4-03D1-4937-B8C8-7B38C7EA0260}" destId="{B26A34E9-DEA4-407D-9D6C-64B9AF6AEE61}" srcOrd="0" destOrd="0" presId="urn:microsoft.com/office/officeart/2005/8/layout/vList5"/>
    <dgm:cxn modelId="{6DC01451-AC09-42D7-A68B-8558B768DE8C}" type="presOf" srcId="{A2397643-8125-4F1C-A372-ECF3E023D390}" destId="{C8B29964-6444-42B7-95B2-6A5BCADA3A67}" srcOrd="0" destOrd="0" presId="urn:microsoft.com/office/officeart/2005/8/layout/vList5"/>
    <dgm:cxn modelId="{A5C46D86-E622-4CD3-AD5D-56F2787D9492}" srcId="{A2397643-8125-4F1C-A372-ECF3E023D390}" destId="{75F46C7D-8C5B-44B8-885B-72B553DFBDED}" srcOrd="0" destOrd="0" parTransId="{CDD8B25A-7C01-4D26-B85F-59F94B555813}" sibTransId="{845FF6B3-6688-4FCD-971F-F6007A755750}"/>
    <dgm:cxn modelId="{F7B17B9D-10F6-9F42-A9ED-E67CC1624E4F}" srcId="{75F46C7D-8C5B-44B8-885B-72B553DFBDED}" destId="{FF704AF2-D1E2-A148-812F-95081B635F00}" srcOrd="2" destOrd="0" parTransId="{F8ECBEE9-DF09-8745-BBA2-BB1D1E76E3EE}" sibTransId="{80230F0B-27B6-5642-AF5C-1D85DF6D3915}"/>
    <dgm:cxn modelId="{AFE0B99D-2E57-430D-A357-ACA44DAC5684}" type="presOf" srcId="{13FC20E3-24F3-4E43-BA2C-BFEA9A5E6181}" destId="{9A1F0921-B0AF-40BC-9415-C3C382387AD4}" srcOrd="0" destOrd="0" presId="urn:microsoft.com/office/officeart/2005/8/layout/vList5"/>
    <dgm:cxn modelId="{39B971BB-6A10-B042-B8B9-D2753543DAF9}" type="presOf" srcId="{FF704AF2-D1E2-A148-812F-95081B635F00}" destId="{18E925CD-DA96-4108-9F23-AE05A8DA6274}" srcOrd="0" destOrd="2" presId="urn:microsoft.com/office/officeart/2005/8/layout/vList5"/>
    <dgm:cxn modelId="{A42C5CE1-000A-4B1A-9FC2-3B2B33ECBAC4}" type="presOf" srcId="{9804C411-831F-4DA6-8B1B-9C583352CE3D}" destId="{18E925CD-DA96-4108-9F23-AE05A8DA6274}" srcOrd="0" destOrd="0" presId="urn:microsoft.com/office/officeart/2005/8/layout/vList5"/>
    <dgm:cxn modelId="{EBFE4EEF-26DC-44E6-8209-675F78AD1483}" type="presOf" srcId="{75F46C7D-8C5B-44B8-885B-72B553DFBDED}" destId="{08C77654-8D82-4852-ACC6-B961A709AAE1}" srcOrd="0" destOrd="0" presId="urn:microsoft.com/office/officeart/2005/8/layout/vList5"/>
    <dgm:cxn modelId="{85A6361F-EE0C-4676-BA1E-09B641178A47}" type="presParOf" srcId="{C8B29964-6444-42B7-95B2-6A5BCADA3A67}" destId="{AECE52BE-5516-4AC0-B433-E8A97E5A6959}" srcOrd="0" destOrd="0" presId="urn:microsoft.com/office/officeart/2005/8/layout/vList5"/>
    <dgm:cxn modelId="{A62B9528-B974-4FDF-8C2D-F05E521CCE37}" type="presParOf" srcId="{AECE52BE-5516-4AC0-B433-E8A97E5A6959}" destId="{08C77654-8D82-4852-ACC6-B961A709AAE1}" srcOrd="0" destOrd="0" presId="urn:microsoft.com/office/officeart/2005/8/layout/vList5"/>
    <dgm:cxn modelId="{E9FF7348-1AC6-4E15-8775-7B936EBA84D6}" type="presParOf" srcId="{AECE52BE-5516-4AC0-B433-E8A97E5A6959}" destId="{18E925CD-DA96-4108-9F23-AE05A8DA6274}" srcOrd="1" destOrd="0" presId="urn:microsoft.com/office/officeart/2005/8/layout/vList5"/>
    <dgm:cxn modelId="{45EF7498-CAC6-4DE2-8F6E-81B62F0954C7}" type="presParOf" srcId="{C8B29964-6444-42B7-95B2-6A5BCADA3A67}" destId="{F58495DC-32AC-4539-8AED-DEBFFCCFE0E5}" srcOrd="1" destOrd="0" presId="urn:microsoft.com/office/officeart/2005/8/layout/vList5"/>
    <dgm:cxn modelId="{28AF1B48-5F31-49FF-892D-D621B5C8131F}" type="presParOf" srcId="{C8B29964-6444-42B7-95B2-6A5BCADA3A67}" destId="{4A27FA38-9C39-4F55-8F9E-F5842224BF78}" srcOrd="2" destOrd="0" presId="urn:microsoft.com/office/officeart/2005/8/layout/vList5"/>
    <dgm:cxn modelId="{6401FAC5-8213-4DF2-8C51-731CCDBDBD91}" type="presParOf" srcId="{4A27FA38-9C39-4F55-8F9E-F5842224BF78}" destId="{B26A34E9-DEA4-407D-9D6C-64B9AF6AEE61}" srcOrd="0" destOrd="0" presId="urn:microsoft.com/office/officeart/2005/8/layout/vList5"/>
    <dgm:cxn modelId="{21FD02D0-2247-49EC-AD79-3D14F88F7935}" type="presParOf" srcId="{4A27FA38-9C39-4F55-8F9E-F5842224BF78}" destId="{9A1F0921-B0AF-40BC-9415-C3C382387AD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E925CD-DA96-4108-9F23-AE05A8DA6274}">
      <dsp:nvSpPr>
        <dsp:cNvPr id="0" name=""/>
        <dsp:cNvSpPr/>
      </dsp:nvSpPr>
      <dsp:spPr>
        <a:xfrm rot="5400000">
          <a:off x="5265396" y="-1839705"/>
          <a:ext cx="1637330" cy="5726176"/>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114300" lvl="1" indent="0" algn="l" defTabSz="622300">
            <a:lnSpc>
              <a:spcPct val="90000"/>
            </a:lnSpc>
            <a:spcBef>
              <a:spcPct val="0"/>
            </a:spcBef>
            <a:spcAft>
              <a:spcPct val="15000"/>
            </a:spcAft>
            <a:buChar char="•"/>
          </a:pPr>
          <a:r>
            <a:rPr lang="en-US" sz="2200" kern="1200" dirty="0" err="1"/>
            <a:t>Javascript</a:t>
          </a:r>
          <a:r>
            <a:rPr lang="en-US" sz="2200" kern="1200" dirty="0"/>
            <a:t> – the definitive guide</a:t>
          </a:r>
        </a:p>
        <a:p>
          <a:pPr marL="114300" lvl="1" indent="0" algn="l" defTabSz="622300">
            <a:lnSpc>
              <a:spcPct val="90000"/>
            </a:lnSpc>
            <a:spcBef>
              <a:spcPct val="0"/>
            </a:spcBef>
            <a:spcAft>
              <a:spcPct val="15000"/>
            </a:spcAft>
            <a:buChar char="•"/>
          </a:pPr>
          <a:r>
            <a:rPr lang="en-US" sz="2200" kern="1200" dirty="0" err="1"/>
            <a:t>Javascript</a:t>
          </a:r>
          <a:r>
            <a:rPr lang="en-US" sz="2200" kern="1200" dirty="0"/>
            <a:t> &amp; </a:t>
          </a:r>
          <a:r>
            <a:rPr lang="en-US" sz="2200" kern="1200" dirty="0" err="1"/>
            <a:t>Jquery</a:t>
          </a:r>
          <a:r>
            <a:rPr lang="en-US" sz="2200" kern="1200" dirty="0"/>
            <a:t>: Interactive Front end Web Development</a:t>
          </a:r>
        </a:p>
        <a:p>
          <a:pPr marL="114300" lvl="1" indent="0" algn="l" defTabSz="622300">
            <a:lnSpc>
              <a:spcPct val="90000"/>
            </a:lnSpc>
            <a:spcBef>
              <a:spcPct val="0"/>
            </a:spcBef>
            <a:spcAft>
              <a:spcPct val="15000"/>
            </a:spcAft>
            <a:buChar char="•"/>
          </a:pPr>
          <a:r>
            <a:rPr lang="en-US" sz="2200" kern="1200" dirty="0"/>
            <a:t>Eloquent </a:t>
          </a:r>
          <a:r>
            <a:rPr lang="en-US" sz="2200" kern="1200" dirty="0" err="1"/>
            <a:t>Javascript</a:t>
          </a:r>
          <a:endParaRPr lang="en-US" sz="2200" kern="1200" dirty="0"/>
        </a:p>
      </dsp:txBody>
      <dsp:txXfrm rot="-5400000">
        <a:off x="3220973" y="284646"/>
        <a:ext cx="5646248" cy="1477474"/>
      </dsp:txXfrm>
    </dsp:sp>
    <dsp:sp modelId="{08C77654-8D82-4852-ACC6-B961A709AAE1}">
      <dsp:nvSpPr>
        <dsp:cNvPr id="0" name=""/>
        <dsp:cNvSpPr/>
      </dsp:nvSpPr>
      <dsp:spPr>
        <a:xfrm>
          <a:off x="0" y="51"/>
          <a:ext cx="3220974" cy="20466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108585" rIns="217170" bIns="108585" numCol="1" spcCol="1270" anchor="ctr" anchorCtr="0">
          <a:noAutofit/>
        </a:bodyPr>
        <a:lstStyle/>
        <a:p>
          <a:pPr marL="0" lvl="0" indent="0" algn="ctr" defTabSz="2533650">
            <a:lnSpc>
              <a:spcPct val="90000"/>
            </a:lnSpc>
            <a:spcBef>
              <a:spcPct val="0"/>
            </a:spcBef>
            <a:spcAft>
              <a:spcPct val="35000"/>
            </a:spcAft>
            <a:buNone/>
          </a:pPr>
          <a:r>
            <a:rPr lang="en-US" sz="5700" kern="1200" dirty="0" err="1"/>
            <a:t>Sách</a:t>
          </a:r>
          <a:r>
            <a:rPr lang="en-US" sz="5700" kern="1200" dirty="0"/>
            <a:t> </a:t>
          </a:r>
          <a:r>
            <a:rPr lang="en-US" sz="5700" kern="1200" dirty="0" err="1"/>
            <a:t>đọc</a:t>
          </a:r>
          <a:endParaRPr lang="en-US" sz="5700" kern="1200" dirty="0"/>
        </a:p>
      </dsp:txBody>
      <dsp:txXfrm>
        <a:off x="99910" y="99961"/>
        <a:ext cx="3021154" cy="1846843"/>
      </dsp:txXfrm>
    </dsp:sp>
    <dsp:sp modelId="{9A1F0921-B0AF-40BC-9415-C3C382387AD4}">
      <dsp:nvSpPr>
        <dsp:cNvPr id="0" name=""/>
        <dsp:cNvSpPr/>
      </dsp:nvSpPr>
      <dsp:spPr>
        <a:xfrm rot="5400000">
          <a:off x="5265396" y="309291"/>
          <a:ext cx="1637330" cy="5726176"/>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latin typeface="Times New Roman" panose="02020603050405020304" pitchFamily="18" charset="0"/>
              <a:cs typeface="Times New Roman" panose="02020603050405020304" pitchFamily="18" charset="0"/>
            </a:rPr>
            <a:t>Visual Studio Code, Node JS</a:t>
          </a:r>
        </a:p>
      </dsp:txBody>
      <dsp:txXfrm rot="-5400000">
        <a:off x="3220973" y="2433642"/>
        <a:ext cx="5646248" cy="1477474"/>
      </dsp:txXfrm>
    </dsp:sp>
    <dsp:sp modelId="{B26A34E9-DEA4-407D-9D6C-64B9AF6AEE61}">
      <dsp:nvSpPr>
        <dsp:cNvPr id="0" name=""/>
        <dsp:cNvSpPr/>
      </dsp:nvSpPr>
      <dsp:spPr>
        <a:xfrm>
          <a:off x="0" y="2149047"/>
          <a:ext cx="3220974" cy="20466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108585" rIns="217170" bIns="108585" numCol="1" spcCol="1270" anchor="ctr" anchorCtr="0">
          <a:noAutofit/>
        </a:bodyPr>
        <a:lstStyle/>
        <a:p>
          <a:pPr marL="0" lvl="0" indent="0" algn="ctr" defTabSz="2533650">
            <a:lnSpc>
              <a:spcPct val="90000"/>
            </a:lnSpc>
            <a:spcBef>
              <a:spcPct val="0"/>
            </a:spcBef>
            <a:spcAft>
              <a:spcPct val="35000"/>
            </a:spcAft>
            <a:buNone/>
          </a:pPr>
          <a:r>
            <a:rPr lang="en-US" sz="5700" kern="1200" dirty="0" err="1"/>
            <a:t>Công</a:t>
          </a:r>
          <a:r>
            <a:rPr lang="en-US" sz="5700" kern="1200" dirty="0"/>
            <a:t> </a:t>
          </a:r>
          <a:r>
            <a:rPr lang="en-US" sz="5700" kern="1200" dirty="0" err="1"/>
            <a:t>cụ</a:t>
          </a:r>
          <a:endParaRPr lang="en-US" sz="5700" kern="1200" dirty="0"/>
        </a:p>
      </dsp:txBody>
      <dsp:txXfrm>
        <a:off x="99910" y="2248957"/>
        <a:ext cx="3021154" cy="184684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fld id="{E574AC39-44E6-425E-AF49-CF7D189F346F}" type="datetimeFigureOut">
              <a:rPr lang="en-US" smtClean="0"/>
              <a:t>7/7/22</a:t>
            </a:fld>
            <a:endParaRPr lang="en-US"/>
          </a:p>
        </p:txBody>
      </p:sp>
      <p:sp>
        <p:nvSpPr>
          <p:cNvPr id="4" name="Footer Placeholder 3"/>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fld id="{6320F472-929B-459B-8D82-2FABCC5B32A0}" type="slidenum">
              <a:rPr lang="en-US" smtClean="0"/>
              <a:t>‹#›</a:t>
            </a:fld>
            <a:endParaRPr lang="en-US"/>
          </a:p>
        </p:txBody>
      </p:sp>
    </p:spTree>
    <p:extLst>
      <p:ext uri="{BB962C8B-B14F-4D97-AF65-F5344CB8AC3E}">
        <p14:creationId xmlns:p14="http://schemas.microsoft.com/office/powerpoint/2010/main" val="3202264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F2775BC-6312-42C7-B7C5-EA6783C2D9CA}" type="datetimeFigureOut">
              <a:rPr lang="en-US" smtClean="0"/>
              <a:t>7/7/22</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67F715A1-4ADC-44E0-9587-804FF39D6B22}" type="slidenum">
              <a:rPr lang="en-US" smtClean="0"/>
              <a:t>‹#›</a:t>
            </a:fld>
            <a:endParaRPr lang="en-US"/>
          </a:p>
        </p:txBody>
      </p:sp>
    </p:spTree>
    <p:extLst>
      <p:ext uri="{BB962C8B-B14F-4D97-AF65-F5344CB8AC3E}">
        <p14:creationId xmlns:p14="http://schemas.microsoft.com/office/powerpoint/2010/main" val="1729842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0FF0622-75E4-48B8-A617-5428CA5926CE}" type="datetimeFigureOut">
              <a:rPr lang="en-US" smtClean="0"/>
              <a:t>7/7/22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940892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FF0622-75E4-48B8-A617-5428CA5926CE}" type="datetimeFigureOut">
              <a:rPr lang="en-US" smtClean="0"/>
              <a:t>7/7/22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581391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4" name="Date Placeholder 3"/>
          <p:cNvSpPr>
            <a:spLocks noGrp="1"/>
          </p:cNvSpPr>
          <p:nvPr>
            <p:ph type="dt" sz="half" idx="10"/>
          </p:nvPr>
        </p:nvSpPr>
        <p:spPr/>
        <p:txBody>
          <a:bodyPr/>
          <a:lstStyle/>
          <a:p>
            <a:fld id="{40FF0622-75E4-48B8-A617-5428CA5926CE}" type="datetimeFigureOut">
              <a:rPr lang="en-US" smtClean="0"/>
              <a:t>7/7/22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4091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7/7/22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47621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F0622-75E4-48B8-A617-5428CA5926CE}" type="datetimeFigureOut">
              <a:rPr lang="en-US" smtClean="0"/>
              <a:t>7/7/22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049460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163026"/>
          </a:xfrm>
        </p:spPr>
        <p:txBody>
          <a:bodyPr/>
          <a:lstStyle>
            <a:lvl1pPr>
              <a:defRPr sz="4800"/>
            </a:lvl1pPr>
          </a:lstStyle>
          <a:p>
            <a:r>
              <a:rPr lang="en-US"/>
              <a:t>Click to edit Master title style</a:t>
            </a:r>
          </a:p>
        </p:txBody>
      </p:sp>
      <p:sp>
        <p:nvSpPr>
          <p:cNvPr id="4" name="Date Placeholder 3"/>
          <p:cNvSpPr>
            <a:spLocks noGrp="1"/>
          </p:cNvSpPr>
          <p:nvPr>
            <p:ph type="dt" sz="half" idx="10"/>
          </p:nvPr>
        </p:nvSpPr>
        <p:spPr/>
        <p:txBody>
          <a:bodyPr/>
          <a:lstStyle/>
          <a:p>
            <a:fld id="{40FF0622-75E4-48B8-A617-5428CA5926CE}" type="datetimeFigureOut">
              <a:rPr lang="en-US" smtClean="0"/>
              <a:t>7/7/22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Box 10"/>
          <p:cNvSpPr txBox="1"/>
          <p:nvPr/>
        </p:nvSpPr>
        <p:spPr>
          <a:xfrm>
            <a:off x="9334033" y="331651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4" name="TextBox 13"/>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64584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4" name="Date Placeholder 3"/>
          <p:cNvSpPr>
            <a:spLocks noGrp="1"/>
          </p:cNvSpPr>
          <p:nvPr>
            <p:ph type="dt" sz="half" idx="10"/>
          </p:nvPr>
        </p:nvSpPr>
        <p:spPr/>
        <p:txBody>
          <a:bodyPr/>
          <a:lstStyle/>
          <a:p>
            <a:fld id="{40FF0622-75E4-48B8-A617-5428CA5926CE}" type="datetimeFigureOut">
              <a:rPr lang="en-US" smtClean="0"/>
              <a:t>7/7/22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92226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40FF0622-75E4-48B8-A617-5428CA5926CE}" type="datetimeFigureOut">
              <a:rPr lang="en-US" smtClean="0"/>
              <a:t>7/7/22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064947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9" name="Picture Placeholder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30" name="Picture Placeholder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31" name="Picture Placeholder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FF0622-75E4-48B8-A617-5428CA5926CE}" type="datetimeFigureOut">
              <a:rPr lang="en-US" smtClean="0"/>
              <a:t>7/7/22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40335526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b"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FF0622-75E4-48B8-A617-5428CA5926CE}" type="datetimeFigureOut">
              <a:rPr lang="en-US" smtClean="0"/>
              <a:t>7/7/22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650983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64151" y="1447799"/>
            <a:ext cx="1409965" cy="4413251"/>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447799"/>
            <a:ext cx="6776630" cy="44132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FF0622-75E4-48B8-A617-5428CA5926CE}" type="datetimeFigureOut">
              <a:rPr lang="en-US" smtClean="0"/>
              <a:t>7/7/22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3890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FF0622-75E4-48B8-A617-5428CA5926CE}" type="datetimeFigureOut">
              <a:rPr lang="en-US" smtClean="0"/>
              <a:t>7/7/22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52244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F0622-75E4-48B8-A617-5428CA5926CE}" type="datetimeFigureOut">
              <a:rPr lang="en-US" smtClean="0"/>
              <a:t>7/7/22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36299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FF0622-75E4-48B8-A617-5428CA5926CE}" type="datetimeFigureOut">
              <a:rPr lang="en-US" smtClean="0"/>
              <a:t>7/7/22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612208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FF0622-75E4-48B8-A617-5428CA5926CE}" type="datetimeFigureOut">
              <a:rPr lang="en-US" smtClean="0"/>
              <a:t>7/7/22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318220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0FF0622-75E4-48B8-A617-5428CA5926CE}" type="datetimeFigureOut">
              <a:rPr lang="en-US" smtClean="0"/>
              <a:t>7/7/22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35912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FF0622-75E4-48B8-A617-5428CA5926CE}" type="datetimeFigureOut">
              <a:rPr lang="en-US" smtClean="0"/>
              <a:t>7/7/22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451531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0FF0622-75E4-48B8-A617-5428CA5926CE}" type="datetimeFigureOut">
              <a:rPr lang="en-US" smtClean="0"/>
              <a:t>7/7/22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757989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FF0622-75E4-48B8-A617-5428CA5926CE}" type="datetimeFigureOut">
              <a:rPr lang="en-US" smtClean="0"/>
              <a:t>7/7/22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669085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Oval 12"/>
          <p:cNvSpPr/>
          <p:nvPr/>
        </p:nvSpPr>
        <p:spPr>
          <a:xfrm>
            <a:off x="-153988"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839788" y="2895600"/>
            <a:ext cx="2362200" cy="2362200"/>
          </a:xfrm>
          <a:prstGeom prst="ellipse">
            <a:avLst/>
          </a:prstGeom>
          <a:gradFill flip="none" rotWithShape="1">
            <a:gsLst>
              <a:gs pos="0">
                <a:schemeClr val="accent1">
                  <a:lumMod val="60000"/>
                  <a:lumOff val="40000"/>
                  <a:alpha val="8000"/>
                </a:schemeClr>
              </a:gs>
              <a:gs pos="71000">
                <a:schemeClr val="bg2">
                  <a:lumMod val="60000"/>
                  <a:lumOff val="40000"/>
                  <a:alpha val="0"/>
                </a:schemeClr>
              </a:gs>
              <a:gs pos="36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7999412" y="-457200"/>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8609012" y="6096000"/>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0FF0622-75E4-48B8-A617-5428CA5926CE}" type="datetimeFigureOut">
              <a:rPr lang="en-US" smtClean="0"/>
              <a:t>7/7/22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A875541-8164-4CC7-9F2F-6F0C49BB858D}" type="slidenum">
              <a:rPr lang="en-US" smtClean="0"/>
              <a:t>‹#›</a:t>
            </a:fld>
            <a:endParaRPr lang="en-US"/>
          </a:p>
        </p:txBody>
      </p:sp>
    </p:spTree>
    <p:extLst>
      <p:ext uri="{BB962C8B-B14F-4D97-AF65-F5344CB8AC3E}">
        <p14:creationId xmlns:p14="http://schemas.microsoft.com/office/powerpoint/2010/main" val="1563467285"/>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Javascript</a:t>
            </a:r>
            <a:endParaRPr lang="en-US" dirty="0"/>
          </a:p>
        </p:txBody>
      </p:sp>
      <p:sp>
        <p:nvSpPr>
          <p:cNvPr id="3" name="Subtitle 2"/>
          <p:cNvSpPr>
            <a:spLocks noGrp="1"/>
          </p:cNvSpPr>
          <p:nvPr>
            <p:ph type="subTitle" idx="1"/>
          </p:nvPr>
        </p:nvSpPr>
        <p:spPr/>
        <p:txBody>
          <a:bodyPr/>
          <a:lstStyle/>
          <a:p>
            <a:r>
              <a:rPr lang="en-US" dirty="0"/>
              <a:t>Quang MINH| </a:t>
            </a:r>
          </a:p>
        </p:txBody>
      </p:sp>
    </p:spTree>
    <p:extLst>
      <p:ext uri="{BB962C8B-B14F-4D97-AF65-F5344CB8AC3E}">
        <p14:creationId xmlns:p14="http://schemas.microsoft.com/office/powerpoint/2010/main" val="400544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5" name="Freeform: Shape 14">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29E05CA7-6548-674F-B310-272B678B1B39}"/>
              </a:ext>
            </a:extLst>
          </p:cNvPr>
          <p:cNvSpPr>
            <a:spLocks noGrp="1"/>
          </p:cNvSpPr>
          <p:nvPr>
            <p:ph type="title"/>
          </p:nvPr>
        </p:nvSpPr>
        <p:spPr>
          <a:xfrm>
            <a:off x="653143" y="1645920"/>
            <a:ext cx="3522879" cy="4470821"/>
          </a:xfrm>
        </p:spPr>
        <p:txBody>
          <a:bodyPr>
            <a:normAutofit/>
          </a:bodyPr>
          <a:lstStyle/>
          <a:p>
            <a:pPr algn="r"/>
            <a:r>
              <a:rPr lang="en-VN" dirty="0">
                <a:solidFill>
                  <a:schemeClr val="bg2"/>
                </a:solidFill>
              </a:rPr>
              <a:t>Javascript căn bản</a:t>
            </a:r>
            <a:br>
              <a:rPr lang="en-VN" dirty="0">
                <a:solidFill>
                  <a:schemeClr val="bg2"/>
                </a:solidFill>
              </a:rPr>
            </a:br>
            <a:r>
              <a:rPr lang="en-VN" dirty="0">
                <a:solidFill>
                  <a:schemeClr val="bg2"/>
                </a:solidFill>
              </a:rPr>
              <a:t> Number</a:t>
            </a:r>
          </a:p>
        </p:txBody>
      </p:sp>
      <p:sp>
        <p:nvSpPr>
          <p:cNvPr id="6" name="Content Placeholder 5">
            <a:extLst>
              <a:ext uri="{FF2B5EF4-FFF2-40B4-BE49-F238E27FC236}">
                <a16:creationId xmlns:a16="http://schemas.microsoft.com/office/drawing/2014/main" id="{DF3C38F9-9615-4941-82C9-A34B0D632034}"/>
              </a:ext>
            </a:extLst>
          </p:cNvPr>
          <p:cNvSpPr>
            <a:spLocks noGrp="1"/>
          </p:cNvSpPr>
          <p:nvPr>
            <p:ph idx="1"/>
          </p:nvPr>
        </p:nvSpPr>
        <p:spPr>
          <a:xfrm>
            <a:off x="5204109" y="1645920"/>
            <a:ext cx="6269434" cy="4470821"/>
          </a:xfrm>
        </p:spPr>
        <p:txBody>
          <a:bodyPr>
            <a:normAutofit/>
          </a:bodyPr>
          <a:lstStyle/>
          <a:p>
            <a:r>
              <a:rPr lang="vi-VN" dirty="0"/>
              <a:t>Number (số) là một tập hợp của các con số (0 – 9) không chứa dấu khoảng trắng và có thể chứa dấu trừ (-) nằm ở đầu để đại diện cho số âm.</a:t>
            </a:r>
          </a:p>
          <a:p>
            <a:r>
              <a:rPr lang="vi-VN" dirty="0"/>
              <a:t>Number (số) có thể thực hiện được các phép toán số học</a:t>
            </a:r>
          </a:p>
        </p:txBody>
      </p:sp>
    </p:spTree>
    <p:extLst>
      <p:ext uri="{BB962C8B-B14F-4D97-AF65-F5344CB8AC3E}">
        <p14:creationId xmlns:p14="http://schemas.microsoft.com/office/powerpoint/2010/main" val="251674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5" name="Freeform: Shape 14">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29E05CA7-6548-674F-B310-272B678B1B39}"/>
              </a:ext>
            </a:extLst>
          </p:cNvPr>
          <p:cNvSpPr>
            <a:spLocks noGrp="1"/>
          </p:cNvSpPr>
          <p:nvPr>
            <p:ph type="title"/>
          </p:nvPr>
        </p:nvSpPr>
        <p:spPr>
          <a:xfrm>
            <a:off x="653143" y="1645920"/>
            <a:ext cx="3522879" cy="4470821"/>
          </a:xfrm>
        </p:spPr>
        <p:txBody>
          <a:bodyPr>
            <a:normAutofit/>
          </a:bodyPr>
          <a:lstStyle/>
          <a:p>
            <a:pPr algn="r"/>
            <a:r>
              <a:rPr lang="en-VN" dirty="0">
                <a:solidFill>
                  <a:schemeClr val="bg2"/>
                </a:solidFill>
              </a:rPr>
              <a:t>Javascript căn bản</a:t>
            </a:r>
            <a:br>
              <a:rPr lang="en-VN" dirty="0">
                <a:solidFill>
                  <a:schemeClr val="bg2"/>
                </a:solidFill>
              </a:rPr>
            </a:br>
            <a:r>
              <a:rPr lang="en-VN" dirty="0">
                <a:solidFill>
                  <a:schemeClr val="bg2"/>
                </a:solidFill>
              </a:rPr>
              <a:t> Toán tử	</a:t>
            </a:r>
          </a:p>
        </p:txBody>
      </p:sp>
      <p:sp>
        <p:nvSpPr>
          <p:cNvPr id="6" name="Content Placeholder 5">
            <a:extLst>
              <a:ext uri="{FF2B5EF4-FFF2-40B4-BE49-F238E27FC236}">
                <a16:creationId xmlns:a16="http://schemas.microsoft.com/office/drawing/2014/main" id="{DF3C38F9-9615-4941-82C9-A34B0D632034}"/>
              </a:ext>
            </a:extLst>
          </p:cNvPr>
          <p:cNvSpPr>
            <a:spLocks noGrp="1"/>
          </p:cNvSpPr>
          <p:nvPr>
            <p:ph idx="1"/>
          </p:nvPr>
        </p:nvSpPr>
        <p:spPr>
          <a:xfrm>
            <a:off x="5204109" y="1645920"/>
            <a:ext cx="6334748" cy="4470821"/>
          </a:xfrm>
        </p:spPr>
        <p:txBody>
          <a:bodyPr>
            <a:normAutofit/>
          </a:bodyPr>
          <a:lstStyle/>
          <a:p>
            <a:r>
              <a:rPr lang="vi-VN" dirty="0"/>
              <a:t>Toán tử so sánh: ==, !==, &gt;=, &lt;=,&gt;, &lt;</a:t>
            </a:r>
          </a:p>
          <a:p>
            <a:r>
              <a:rPr lang="vi-VN" dirty="0"/>
              <a:t>Toán tử logic: OR, AND , XOR, NOT, &amp;&amp;, ||</a:t>
            </a:r>
          </a:p>
          <a:p>
            <a:r>
              <a:rPr lang="vi-VN" dirty="0"/>
              <a:t>Toán tử tăng giảm hậu tố, tiền tố: ++, --</a:t>
            </a:r>
          </a:p>
          <a:p>
            <a:r>
              <a:rPr lang="vi-VN" dirty="0"/>
              <a:t>Toán tử điều kiện:  </a:t>
            </a:r>
            <a:r>
              <a:rPr lang="en-US" dirty="0"/>
              <a:t>condition ? </a:t>
            </a:r>
            <a:r>
              <a:rPr lang="en-US" dirty="0" err="1"/>
              <a:t>expTrue</a:t>
            </a:r>
            <a:r>
              <a:rPr lang="en-US" dirty="0"/>
              <a:t> : </a:t>
            </a:r>
            <a:r>
              <a:rPr lang="en-US" dirty="0" err="1"/>
              <a:t>expFalse</a:t>
            </a:r>
            <a:endParaRPr lang="vi-VN" dirty="0"/>
          </a:p>
        </p:txBody>
      </p:sp>
    </p:spTree>
    <p:extLst>
      <p:ext uri="{BB962C8B-B14F-4D97-AF65-F5344CB8AC3E}">
        <p14:creationId xmlns:p14="http://schemas.microsoft.com/office/powerpoint/2010/main" val="3237440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5" name="Freeform: Shape 14">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29E05CA7-6548-674F-B310-272B678B1B39}"/>
              </a:ext>
            </a:extLst>
          </p:cNvPr>
          <p:cNvSpPr>
            <a:spLocks noGrp="1"/>
          </p:cNvSpPr>
          <p:nvPr>
            <p:ph type="title"/>
          </p:nvPr>
        </p:nvSpPr>
        <p:spPr>
          <a:xfrm>
            <a:off x="653143" y="1645920"/>
            <a:ext cx="3522879" cy="4470821"/>
          </a:xfrm>
        </p:spPr>
        <p:txBody>
          <a:bodyPr>
            <a:normAutofit/>
          </a:bodyPr>
          <a:lstStyle/>
          <a:p>
            <a:pPr algn="r"/>
            <a:r>
              <a:rPr lang="en-VN" dirty="0">
                <a:solidFill>
                  <a:schemeClr val="bg2"/>
                </a:solidFill>
              </a:rPr>
              <a:t>Javascript căn bản</a:t>
            </a:r>
            <a:br>
              <a:rPr lang="en-VN" dirty="0">
                <a:solidFill>
                  <a:schemeClr val="bg2"/>
                </a:solidFill>
              </a:rPr>
            </a:br>
            <a:r>
              <a:rPr lang="en-VN" dirty="0">
                <a:solidFill>
                  <a:schemeClr val="bg2"/>
                </a:solidFill>
              </a:rPr>
              <a:t> Câu lệnh điều kiện	</a:t>
            </a:r>
          </a:p>
        </p:txBody>
      </p:sp>
      <p:sp>
        <p:nvSpPr>
          <p:cNvPr id="6" name="Content Placeholder 5">
            <a:extLst>
              <a:ext uri="{FF2B5EF4-FFF2-40B4-BE49-F238E27FC236}">
                <a16:creationId xmlns:a16="http://schemas.microsoft.com/office/drawing/2014/main" id="{DF3C38F9-9615-4941-82C9-A34B0D632034}"/>
              </a:ext>
            </a:extLst>
          </p:cNvPr>
          <p:cNvSpPr>
            <a:spLocks noGrp="1"/>
          </p:cNvSpPr>
          <p:nvPr>
            <p:ph idx="1"/>
          </p:nvPr>
        </p:nvSpPr>
        <p:spPr>
          <a:xfrm>
            <a:off x="5204109" y="1645920"/>
            <a:ext cx="6269434" cy="4470821"/>
          </a:xfrm>
        </p:spPr>
        <p:txBody>
          <a:bodyPr>
            <a:normAutofit/>
          </a:bodyPr>
          <a:lstStyle/>
          <a:p>
            <a:r>
              <a:rPr lang="vi-VN" dirty="0"/>
              <a:t>Câu lệnh if: Thực hiện câu lệnh trong if nếu điều kiện cho trước là đúng </a:t>
            </a:r>
          </a:p>
          <a:p>
            <a:r>
              <a:rPr lang="vi-VN" dirty="0"/>
              <a:t>Câu lệnh if – else: Nếu **điều kiện đúng** thực hiện câu lệnh trong **if**, ngược lại nếu **điều kiện sai** thì hiện câu lệnh trong **else**.</a:t>
            </a:r>
          </a:p>
          <a:p>
            <a:r>
              <a:rPr lang="vi-VN" dirty="0"/>
              <a:t>Câu lệnh if - else if – else: Chỉ định một điều kiện mới nếu điều kiện đầu tiên là sai</a:t>
            </a:r>
          </a:p>
        </p:txBody>
      </p:sp>
    </p:spTree>
    <p:extLst>
      <p:ext uri="{BB962C8B-B14F-4D97-AF65-F5344CB8AC3E}">
        <p14:creationId xmlns:p14="http://schemas.microsoft.com/office/powerpoint/2010/main" val="104551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1" name="Freeform: Shape 14">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6">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29E05CA7-6548-674F-B310-272B678B1B39}"/>
              </a:ext>
            </a:extLst>
          </p:cNvPr>
          <p:cNvSpPr>
            <a:spLocks noGrp="1"/>
          </p:cNvSpPr>
          <p:nvPr>
            <p:ph type="title"/>
          </p:nvPr>
        </p:nvSpPr>
        <p:spPr>
          <a:xfrm>
            <a:off x="653143" y="1645920"/>
            <a:ext cx="3522879" cy="4470821"/>
          </a:xfrm>
        </p:spPr>
        <p:txBody>
          <a:bodyPr>
            <a:normAutofit/>
          </a:bodyPr>
          <a:lstStyle/>
          <a:p>
            <a:pPr algn="r"/>
            <a:r>
              <a:rPr lang="en-VN" dirty="0">
                <a:solidFill>
                  <a:schemeClr val="bg2"/>
                </a:solidFill>
              </a:rPr>
              <a:t>Javascript căn bản</a:t>
            </a:r>
            <a:br>
              <a:rPr lang="en-VN" dirty="0">
                <a:solidFill>
                  <a:schemeClr val="bg2"/>
                </a:solidFill>
              </a:rPr>
            </a:br>
            <a:r>
              <a:rPr lang="en-VN" dirty="0">
                <a:solidFill>
                  <a:schemeClr val="bg2"/>
                </a:solidFill>
              </a:rPr>
              <a:t> Swich-case	</a:t>
            </a:r>
          </a:p>
        </p:txBody>
      </p:sp>
      <p:sp>
        <p:nvSpPr>
          <p:cNvPr id="6" name="Content Placeholder 5">
            <a:extLst>
              <a:ext uri="{FF2B5EF4-FFF2-40B4-BE49-F238E27FC236}">
                <a16:creationId xmlns:a16="http://schemas.microsoft.com/office/drawing/2014/main" id="{DF3C38F9-9615-4941-82C9-A34B0D632034}"/>
              </a:ext>
            </a:extLst>
          </p:cNvPr>
          <p:cNvSpPr>
            <a:spLocks noGrp="1"/>
          </p:cNvSpPr>
          <p:nvPr>
            <p:ph idx="1"/>
          </p:nvPr>
        </p:nvSpPr>
        <p:spPr>
          <a:xfrm>
            <a:off x="5204109" y="1645920"/>
            <a:ext cx="6269434" cy="4470821"/>
          </a:xfrm>
        </p:spPr>
        <p:txBody>
          <a:bodyPr>
            <a:normAutofit lnSpcReduction="10000"/>
          </a:bodyPr>
          <a:lstStyle/>
          <a:p>
            <a:r>
              <a:rPr lang="vi-VN" dirty="0"/>
              <a:t>Câu lệnh **switch case** có công dụng giống như lệnh if else đó là đều dùng để rẽ nhánh chương trình, ứng với mỗi nhánh sẽ có một điều kiện cụ thể và điều kiện đó phải sử dụng toán tử **so sánh bằng**</a:t>
            </a:r>
          </a:p>
          <a:p>
            <a:pPr marL="0" indent="0">
              <a:buNone/>
            </a:pPr>
            <a:r>
              <a:rPr lang="en-US" dirty="0"/>
              <a:t>	switch(</a:t>
            </a:r>
            <a:r>
              <a:rPr lang="en-US" i="1" dirty="0"/>
              <a:t>expression</a:t>
            </a:r>
            <a:r>
              <a:rPr lang="en-US" dirty="0"/>
              <a:t>) {</a:t>
            </a:r>
            <a:br>
              <a:rPr lang="en-US" dirty="0"/>
            </a:br>
            <a:r>
              <a:rPr lang="en-US" dirty="0"/>
              <a:t>  		case </a:t>
            </a:r>
            <a:r>
              <a:rPr lang="en-US" i="1" dirty="0"/>
              <a:t>x</a:t>
            </a:r>
            <a:r>
              <a:rPr lang="en-US" dirty="0"/>
              <a:t>:</a:t>
            </a:r>
            <a:br>
              <a:rPr lang="en-US" dirty="0"/>
            </a:br>
            <a:r>
              <a:rPr lang="en-US" i="1" dirty="0"/>
              <a:t>    		// code block</a:t>
            </a:r>
            <a:br>
              <a:rPr lang="en-US" i="1" dirty="0"/>
            </a:br>
            <a:r>
              <a:rPr lang="en-US" dirty="0"/>
              <a:t>    		break;</a:t>
            </a:r>
            <a:br>
              <a:rPr lang="en-US" dirty="0"/>
            </a:br>
            <a:r>
              <a:rPr lang="en-US" dirty="0"/>
              <a:t>  		case </a:t>
            </a:r>
            <a:r>
              <a:rPr lang="en-US" i="1" dirty="0"/>
              <a:t>y</a:t>
            </a:r>
            <a:r>
              <a:rPr lang="en-US" dirty="0"/>
              <a:t>:</a:t>
            </a:r>
            <a:br>
              <a:rPr lang="en-US" dirty="0"/>
            </a:br>
            <a:r>
              <a:rPr lang="en-US" i="1" dirty="0"/>
              <a:t>    		// code block</a:t>
            </a:r>
            <a:br>
              <a:rPr lang="en-US" i="1" dirty="0"/>
            </a:br>
            <a:r>
              <a:rPr lang="en-US" dirty="0"/>
              <a:t>    		break;</a:t>
            </a:r>
            <a:br>
              <a:rPr lang="en-US" dirty="0"/>
            </a:br>
            <a:r>
              <a:rPr lang="en-US" dirty="0"/>
              <a:t>  		default:</a:t>
            </a:r>
            <a:br>
              <a:rPr lang="en-US" dirty="0"/>
            </a:br>
            <a:r>
              <a:rPr lang="en-US" dirty="0"/>
              <a:t>    		// </a:t>
            </a:r>
            <a:r>
              <a:rPr lang="en-US" i="1" dirty="0"/>
              <a:t>code block</a:t>
            </a:r>
            <a:br>
              <a:rPr lang="en-US" dirty="0"/>
            </a:br>
            <a:r>
              <a:rPr lang="en-US" dirty="0"/>
              <a:t>}</a:t>
            </a:r>
            <a:endParaRPr lang="vi-VN" dirty="0"/>
          </a:p>
          <a:p>
            <a:endParaRPr lang="vi-VN" dirty="0"/>
          </a:p>
        </p:txBody>
      </p:sp>
    </p:spTree>
    <p:extLst>
      <p:ext uri="{BB962C8B-B14F-4D97-AF65-F5344CB8AC3E}">
        <p14:creationId xmlns:p14="http://schemas.microsoft.com/office/powerpoint/2010/main" val="3838369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5" name="Freeform: Shape 14">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29E05CA7-6548-674F-B310-272B678B1B39}"/>
              </a:ext>
            </a:extLst>
          </p:cNvPr>
          <p:cNvSpPr>
            <a:spLocks noGrp="1"/>
          </p:cNvSpPr>
          <p:nvPr>
            <p:ph type="title"/>
          </p:nvPr>
        </p:nvSpPr>
        <p:spPr>
          <a:xfrm>
            <a:off x="653143" y="1645920"/>
            <a:ext cx="3522879" cy="4470821"/>
          </a:xfrm>
        </p:spPr>
        <p:txBody>
          <a:bodyPr>
            <a:normAutofit/>
          </a:bodyPr>
          <a:lstStyle/>
          <a:p>
            <a:pPr algn="r"/>
            <a:r>
              <a:rPr lang="en-VN" dirty="0">
                <a:solidFill>
                  <a:schemeClr val="bg2"/>
                </a:solidFill>
              </a:rPr>
              <a:t>Javascript căn bản</a:t>
            </a:r>
            <a:br>
              <a:rPr lang="en-VN" dirty="0">
                <a:solidFill>
                  <a:schemeClr val="bg2"/>
                </a:solidFill>
              </a:rPr>
            </a:br>
            <a:r>
              <a:rPr lang="en-VN" dirty="0">
                <a:solidFill>
                  <a:schemeClr val="bg2"/>
                </a:solidFill>
              </a:rPr>
              <a:t> Vòng lặp For	</a:t>
            </a:r>
          </a:p>
        </p:txBody>
      </p:sp>
      <p:sp>
        <p:nvSpPr>
          <p:cNvPr id="6" name="Content Placeholder 5">
            <a:extLst>
              <a:ext uri="{FF2B5EF4-FFF2-40B4-BE49-F238E27FC236}">
                <a16:creationId xmlns:a16="http://schemas.microsoft.com/office/drawing/2014/main" id="{DF3C38F9-9615-4941-82C9-A34B0D632034}"/>
              </a:ext>
            </a:extLst>
          </p:cNvPr>
          <p:cNvSpPr>
            <a:spLocks noGrp="1"/>
          </p:cNvSpPr>
          <p:nvPr>
            <p:ph idx="1"/>
          </p:nvPr>
        </p:nvSpPr>
        <p:spPr>
          <a:xfrm>
            <a:off x="5204109" y="1645920"/>
            <a:ext cx="6269434" cy="4470821"/>
          </a:xfrm>
        </p:spPr>
        <p:txBody>
          <a:bodyPr>
            <a:normAutofit/>
          </a:bodyPr>
          <a:lstStyle/>
          <a:p>
            <a:pPr>
              <a:lnSpc>
                <a:spcPct val="90000"/>
              </a:lnSpc>
            </a:pPr>
            <a:r>
              <a:rPr lang="vi-VN" dirty="0"/>
              <a:t>Vòng lặp được sử dụng để thực thi một đoạn code lặp đi lặp lại một số lần nhất định</a:t>
            </a:r>
          </a:p>
          <a:p>
            <a:pPr>
              <a:lnSpc>
                <a:spcPct val="90000"/>
              </a:lnSpc>
            </a:pPr>
            <a:r>
              <a:rPr lang="vi-VN" dirty="0"/>
              <a:t>for (begin, condition, step) {</a:t>
            </a:r>
          </a:p>
          <a:p>
            <a:pPr marL="0" indent="0">
              <a:lnSpc>
                <a:spcPct val="90000"/>
              </a:lnSpc>
              <a:buNone/>
            </a:pPr>
            <a:r>
              <a:rPr lang="vi-VN" dirty="0"/>
              <a:t>    // Thực thi khối lệnh lặp đi lặp lại</a:t>
            </a:r>
          </a:p>
          <a:p>
            <a:pPr marL="0" indent="0">
              <a:lnSpc>
                <a:spcPct val="90000"/>
              </a:lnSpc>
              <a:buNone/>
            </a:pPr>
            <a:r>
              <a:rPr lang="vi-VN" dirty="0"/>
              <a:t>    // Cho đến khi condition nhận giá trị "false"</a:t>
            </a:r>
          </a:p>
          <a:p>
            <a:pPr marL="0" indent="0">
              <a:lnSpc>
                <a:spcPct val="90000"/>
              </a:lnSpc>
              <a:buNone/>
            </a:pPr>
            <a:r>
              <a:rPr lang="vi-VN" dirty="0"/>
              <a:t>}</a:t>
            </a:r>
          </a:p>
        </p:txBody>
      </p:sp>
    </p:spTree>
    <p:extLst>
      <p:ext uri="{BB962C8B-B14F-4D97-AF65-F5344CB8AC3E}">
        <p14:creationId xmlns:p14="http://schemas.microsoft.com/office/powerpoint/2010/main" val="3435922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5" name="Freeform: Shape 14">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29E05CA7-6548-674F-B310-272B678B1B39}"/>
              </a:ext>
            </a:extLst>
          </p:cNvPr>
          <p:cNvSpPr>
            <a:spLocks noGrp="1"/>
          </p:cNvSpPr>
          <p:nvPr>
            <p:ph type="title"/>
          </p:nvPr>
        </p:nvSpPr>
        <p:spPr>
          <a:xfrm>
            <a:off x="653143" y="1645920"/>
            <a:ext cx="3522879" cy="4470821"/>
          </a:xfrm>
        </p:spPr>
        <p:txBody>
          <a:bodyPr>
            <a:normAutofit/>
          </a:bodyPr>
          <a:lstStyle/>
          <a:p>
            <a:pPr algn="r"/>
            <a:r>
              <a:rPr lang="en-VN" dirty="0">
                <a:solidFill>
                  <a:schemeClr val="bg2"/>
                </a:solidFill>
              </a:rPr>
              <a:t>Javascript căn bản</a:t>
            </a:r>
            <a:br>
              <a:rPr lang="en-VN" dirty="0">
                <a:solidFill>
                  <a:schemeClr val="bg2"/>
                </a:solidFill>
              </a:rPr>
            </a:br>
            <a:r>
              <a:rPr lang="en-VN" dirty="0">
                <a:solidFill>
                  <a:schemeClr val="bg2"/>
                </a:solidFill>
              </a:rPr>
              <a:t> Break-Continue	</a:t>
            </a:r>
          </a:p>
        </p:txBody>
      </p:sp>
      <p:sp>
        <p:nvSpPr>
          <p:cNvPr id="6" name="Content Placeholder 5">
            <a:extLst>
              <a:ext uri="{FF2B5EF4-FFF2-40B4-BE49-F238E27FC236}">
                <a16:creationId xmlns:a16="http://schemas.microsoft.com/office/drawing/2014/main" id="{DF3C38F9-9615-4941-82C9-A34B0D632034}"/>
              </a:ext>
            </a:extLst>
          </p:cNvPr>
          <p:cNvSpPr>
            <a:spLocks noGrp="1"/>
          </p:cNvSpPr>
          <p:nvPr>
            <p:ph idx="1"/>
          </p:nvPr>
        </p:nvSpPr>
        <p:spPr>
          <a:xfrm>
            <a:off x="5204109" y="1645920"/>
            <a:ext cx="6269434" cy="4470821"/>
          </a:xfrm>
        </p:spPr>
        <p:txBody>
          <a:bodyPr>
            <a:normAutofit/>
          </a:bodyPr>
          <a:lstStyle/>
          <a:p>
            <a:r>
              <a:rPr lang="vi-VN" dirty="0"/>
              <a:t>Câu lệnh **break** và **continue** chỉ sử dụng trong vòng lặp</a:t>
            </a:r>
          </a:p>
          <a:p>
            <a:endParaRPr lang="vi-VN" dirty="0"/>
          </a:p>
          <a:p>
            <a:r>
              <a:rPr lang="vi-VN" dirty="0"/>
              <a:t>**break** được sử dụng để kết thúc vòng lặp.</a:t>
            </a:r>
          </a:p>
          <a:p>
            <a:r>
              <a:rPr lang="vi-VN" dirty="0"/>
              <a:t> **continue** được sử dụng để bỏ qua một vòng lặp hiện tại.</a:t>
            </a:r>
          </a:p>
          <a:p>
            <a:pPr marL="0" indent="0">
              <a:buNone/>
            </a:pPr>
            <a:r>
              <a:rPr lang="vi-VN" dirty="0"/>
              <a:t>}</a:t>
            </a:r>
          </a:p>
        </p:txBody>
      </p:sp>
    </p:spTree>
    <p:extLst>
      <p:ext uri="{BB962C8B-B14F-4D97-AF65-F5344CB8AC3E}">
        <p14:creationId xmlns:p14="http://schemas.microsoft.com/office/powerpoint/2010/main" val="2896007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5" name="Freeform: Shape 14">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29E05CA7-6548-674F-B310-272B678B1B39}"/>
              </a:ext>
            </a:extLst>
          </p:cNvPr>
          <p:cNvSpPr>
            <a:spLocks noGrp="1"/>
          </p:cNvSpPr>
          <p:nvPr>
            <p:ph type="title"/>
          </p:nvPr>
        </p:nvSpPr>
        <p:spPr>
          <a:xfrm>
            <a:off x="653143" y="1645920"/>
            <a:ext cx="3522879" cy="4470821"/>
          </a:xfrm>
        </p:spPr>
        <p:txBody>
          <a:bodyPr>
            <a:normAutofit/>
          </a:bodyPr>
          <a:lstStyle/>
          <a:p>
            <a:pPr algn="r"/>
            <a:r>
              <a:rPr lang="en-VN" dirty="0">
                <a:solidFill>
                  <a:schemeClr val="bg2"/>
                </a:solidFill>
              </a:rPr>
              <a:t>Javascript căn bản</a:t>
            </a:r>
            <a:br>
              <a:rPr lang="en-VN" dirty="0">
                <a:solidFill>
                  <a:schemeClr val="bg2"/>
                </a:solidFill>
              </a:rPr>
            </a:br>
            <a:r>
              <a:rPr lang="en-VN" dirty="0">
                <a:solidFill>
                  <a:schemeClr val="bg2"/>
                </a:solidFill>
              </a:rPr>
              <a:t> While, do-while	</a:t>
            </a:r>
          </a:p>
        </p:txBody>
      </p:sp>
      <p:sp>
        <p:nvSpPr>
          <p:cNvPr id="6" name="Content Placeholder 5">
            <a:extLst>
              <a:ext uri="{FF2B5EF4-FFF2-40B4-BE49-F238E27FC236}">
                <a16:creationId xmlns:a16="http://schemas.microsoft.com/office/drawing/2014/main" id="{DF3C38F9-9615-4941-82C9-A34B0D632034}"/>
              </a:ext>
            </a:extLst>
          </p:cNvPr>
          <p:cNvSpPr>
            <a:spLocks noGrp="1"/>
          </p:cNvSpPr>
          <p:nvPr>
            <p:ph idx="1"/>
          </p:nvPr>
        </p:nvSpPr>
        <p:spPr>
          <a:xfrm>
            <a:off x="5204109" y="1405468"/>
            <a:ext cx="6649224" cy="4711274"/>
          </a:xfrm>
        </p:spPr>
        <p:txBody>
          <a:bodyPr>
            <a:normAutofit fontScale="85000" lnSpcReduction="20000"/>
          </a:bodyPr>
          <a:lstStyle/>
          <a:p>
            <a:r>
              <a:rPr lang="vi-VN" dirty="0"/>
              <a:t>**while** không có bước khai báo và cập nhật giá trị với mỗi vòng lặp</a:t>
            </a:r>
          </a:p>
          <a:p>
            <a:r>
              <a:rPr lang="vi-VN" dirty="0"/>
              <a:t>while (condition) {</a:t>
            </a:r>
          </a:p>
          <a:p>
            <a:pPr marL="0" indent="0">
              <a:buNone/>
            </a:pPr>
            <a:r>
              <a:rPr lang="vi-VN" dirty="0"/>
              <a:t>    // Thực thi khối lệnh lặp đi lặp lại</a:t>
            </a:r>
          </a:p>
          <a:p>
            <a:pPr marL="0" indent="0">
              <a:buNone/>
            </a:pPr>
            <a:r>
              <a:rPr lang="vi-VN" dirty="0"/>
              <a:t>    // Cho đến khi condition nhận giá trị "false"</a:t>
            </a:r>
          </a:p>
          <a:p>
            <a:endParaRPr lang="vi-VN" dirty="0"/>
          </a:p>
          <a:p>
            <a:pPr marL="0" indent="0">
              <a:buNone/>
            </a:pPr>
            <a:r>
              <a:rPr lang="vi-VN" dirty="0"/>
              <a:t>    // Tự cập nhật các giá trị (nếu có) bên trong vòng lặp</a:t>
            </a:r>
          </a:p>
          <a:p>
            <a:pPr marL="0" indent="0">
              <a:buNone/>
            </a:pPr>
            <a:r>
              <a:rPr lang="vi-VN" dirty="0"/>
              <a:t>}</a:t>
            </a:r>
          </a:p>
          <a:p>
            <a:pPr marL="0" indent="0">
              <a:buNone/>
            </a:pPr>
            <a:r>
              <a:rPr lang="vi-VN" dirty="0"/>
              <a:t>do {</a:t>
            </a:r>
          </a:p>
          <a:p>
            <a:pPr marL="0" indent="0">
              <a:buNone/>
            </a:pPr>
            <a:r>
              <a:rPr lang="vi-VN" dirty="0"/>
              <a:t>    // Thực thi khối lệnh lặp đi lặp lại</a:t>
            </a:r>
          </a:p>
          <a:p>
            <a:pPr marL="0" indent="0">
              <a:buNone/>
            </a:pPr>
            <a:r>
              <a:rPr lang="vi-VN" dirty="0"/>
              <a:t>    // Cho đến khi condition nhận giá trị "false"</a:t>
            </a:r>
          </a:p>
          <a:p>
            <a:pPr marL="0" indent="0">
              <a:buNone/>
            </a:pPr>
            <a:r>
              <a:rPr lang="vi-VN" dirty="0"/>
              <a:t>    // Tự cập nhật các giá trị (nếu có) bên trong vòng lặp</a:t>
            </a:r>
          </a:p>
          <a:p>
            <a:pPr marL="0" indent="0">
              <a:buNone/>
            </a:pPr>
            <a:r>
              <a:rPr lang="vi-VN" dirty="0"/>
              <a:t>    // Note : Khối lệnh được thực hiện ít nhất 1 lần</a:t>
            </a:r>
          </a:p>
          <a:p>
            <a:pPr marL="0" indent="0">
              <a:buNone/>
            </a:pPr>
            <a:r>
              <a:rPr lang="vi-VN" dirty="0"/>
              <a:t>} while (condition)</a:t>
            </a:r>
          </a:p>
        </p:txBody>
      </p:sp>
    </p:spTree>
    <p:extLst>
      <p:ext uri="{BB962C8B-B14F-4D97-AF65-F5344CB8AC3E}">
        <p14:creationId xmlns:p14="http://schemas.microsoft.com/office/powerpoint/2010/main" val="565239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5" name="Freeform: Shape 14">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29E05CA7-6548-674F-B310-272B678B1B39}"/>
              </a:ext>
            </a:extLst>
          </p:cNvPr>
          <p:cNvSpPr>
            <a:spLocks noGrp="1"/>
          </p:cNvSpPr>
          <p:nvPr>
            <p:ph type="title"/>
          </p:nvPr>
        </p:nvSpPr>
        <p:spPr>
          <a:xfrm>
            <a:off x="653143" y="1645920"/>
            <a:ext cx="3522879" cy="4470821"/>
          </a:xfrm>
        </p:spPr>
        <p:txBody>
          <a:bodyPr>
            <a:normAutofit/>
          </a:bodyPr>
          <a:lstStyle/>
          <a:p>
            <a:pPr algn="r"/>
            <a:r>
              <a:rPr lang="en-VN" dirty="0">
                <a:solidFill>
                  <a:schemeClr val="bg2"/>
                </a:solidFill>
              </a:rPr>
              <a:t>Javascript căn bản</a:t>
            </a:r>
            <a:br>
              <a:rPr lang="en-VN" dirty="0">
                <a:solidFill>
                  <a:schemeClr val="bg2"/>
                </a:solidFill>
              </a:rPr>
            </a:br>
            <a:r>
              <a:rPr lang="en-VN" dirty="0">
                <a:solidFill>
                  <a:schemeClr val="bg2"/>
                </a:solidFill>
              </a:rPr>
              <a:t>Hàm (Function)	</a:t>
            </a:r>
          </a:p>
        </p:txBody>
      </p:sp>
      <p:sp>
        <p:nvSpPr>
          <p:cNvPr id="6" name="Content Placeholder 5">
            <a:extLst>
              <a:ext uri="{FF2B5EF4-FFF2-40B4-BE49-F238E27FC236}">
                <a16:creationId xmlns:a16="http://schemas.microsoft.com/office/drawing/2014/main" id="{DF3C38F9-9615-4941-82C9-A34B0D632034}"/>
              </a:ext>
            </a:extLst>
          </p:cNvPr>
          <p:cNvSpPr>
            <a:spLocks noGrp="1"/>
          </p:cNvSpPr>
          <p:nvPr>
            <p:ph idx="1"/>
          </p:nvPr>
        </p:nvSpPr>
        <p:spPr>
          <a:xfrm>
            <a:off x="5204109" y="1645920"/>
            <a:ext cx="6269434" cy="4470821"/>
          </a:xfrm>
        </p:spPr>
        <p:txBody>
          <a:bodyPr>
            <a:normAutofit/>
          </a:bodyPr>
          <a:lstStyle/>
          <a:p>
            <a:pPr>
              <a:lnSpc>
                <a:spcPct val="90000"/>
              </a:lnSpc>
            </a:pPr>
            <a:r>
              <a:rPr lang="vi-VN" sz="1400" dirty="0"/>
              <a:t>Function (hàm) là tập hợp các đoạn code dùng để thực hiện một tác vụ cụ thể nào đó.</a:t>
            </a:r>
          </a:p>
          <a:p>
            <a:pPr>
              <a:lnSpc>
                <a:spcPct val="90000"/>
              </a:lnSpc>
            </a:pPr>
            <a:r>
              <a:rPr lang="vi-VN" sz="1400" dirty="0"/>
              <a:t>function functionName(para_1, ..., para_n) {</a:t>
            </a:r>
          </a:p>
          <a:p>
            <a:pPr marL="0" indent="0">
              <a:lnSpc>
                <a:spcPct val="90000"/>
              </a:lnSpc>
              <a:buNone/>
            </a:pPr>
            <a:r>
              <a:rPr lang="vi-VN" sz="1400" dirty="0"/>
              <a:t>	 // code thực thi function }</a:t>
            </a:r>
          </a:p>
          <a:p>
            <a:pPr marL="0" indent="0">
              <a:lnSpc>
                <a:spcPct val="90000"/>
              </a:lnSpc>
              <a:buNone/>
            </a:pPr>
            <a:endParaRPr lang="vi-VN" sz="1400" dirty="0"/>
          </a:p>
          <a:p>
            <a:pPr>
              <a:lnSpc>
                <a:spcPct val="90000"/>
              </a:lnSpc>
              <a:buFont typeface="Wingdings" pitchFamily="2" charset="2"/>
              <a:buChar char="Ø"/>
            </a:pPr>
            <a:r>
              <a:rPr lang="vi-VN" sz="1400" dirty="0"/>
              <a:t>Phân biệt tham số (parameter) và đối số (argument)</a:t>
            </a:r>
          </a:p>
          <a:p>
            <a:pPr marL="0" indent="0">
              <a:lnSpc>
                <a:spcPct val="90000"/>
              </a:lnSpc>
              <a:buNone/>
            </a:pPr>
            <a:endParaRPr lang="vi-VN" sz="1400" dirty="0"/>
          </a:p>
          <a:p>
            <a:pPr marL="0" indent="0">
              <a:lnSpc>
                <a:spcPct val="90000"/>
              </a:lnSpc>
              <a:buNone/>
            </a:pPr>
            <a:r>
              <a:rPr lang="vi-VN" sz="1400" dirty="0"/>
              <a:t>- **Tham số (parameter)** là biến trong khai báo hàm.</a:t>
            </a:r>
          </a:p>
          <a:p>
            <a:pPr marL="0" indent="0">
              <a:lnSpc>
                <a:spcPct val="90000"/>
              </a:lnSpc>
              <a:buNone/>
            </a:pPr>
            <a:endParaRPr lang="vi-VN" sz="1400" dirty="0"/>
          </a:p>
          <a:p>
            <a:pPr marL="0" indent="0">
              <a:lnSpc>
                <a:spcPct val="90000"/>
              </a:lnSpc>
              <a:buNone/>
            </a:pPr>
            <a:r>
              <a:rPr lang="vi-VN" sz="1400" dirty="0"/>
              <a:t>- **Đối số (argument)** là giá trị thực của biến này được truyền vào hàm.</a:t>
            </a:r>
          </a:p>
          <a:p>
            <a:pPr marL="0" indent="0">
              <a:lnSpc>
                <a:spcPct val="90000"/>
              </a:lnSpc>
              <a:buNone/>
            </a:pPr>
            <a:endParaRPr lang="vi-VN" sz="1400" dirty="0"/>
          </a:p>
          <a:p>
            <a:pPr>
              <a:lnSpc>
                <a:spcPct val="90000"/>
              </a:lnSpc>
            </a:pPr>
            <a:r>
              <a:rPr lang="vi-VN" sz="1400" dirty="0"/>
              <a:t>Function có các loại sau</a:t>
            </a:r>
          </a:p>
          <a:p>
            <a:pPr marL="0" indent="0">
              <a:lnSpc>
                <a:spcPct val="90000"/>
              </a:lnSpc>
              <a:buNone/>
            </a:pPr>
            <a:r>
              <a:rPr lang="vi-VN" sz="1400"/>
              <a:t>- </a:t>
            </a:r>
            <a:r>
              <a:rPr lang="vi-VN" sz="1400" dirty="0"/>
              <a:t>Function có tham số, hoặc không có tham số</a:t>
            </a:r>
          </a:p>
          <a:p>
            <a:pPr marL="0" indent="0">
              <a:lnSpc>
                <a:spcPct val="90000"/>
              </a:lnSpc>
              <a:buNone/>
            </a:pPr>
            <a:r>
              <a:rPr lang="vi-VN" sz="1400" dirty="0"/>
              <a:t>- Function có giá trị trả về hoặc không</a:t>
            </a:r>
          </a:p>
        </p:txBody>
      </p:sp>
    </p:spTree>
    <p:extLst>
      <p:ext uri="{BB962C8B-B14F-4D97-AF65-F5344CB8AC3E}">
        <p14:creationId xmlns:p14="http://schemas.microsoft.com/office/powerpoint/2010/main" val="1580824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103312" y="2060575"/>
            <a:ext cx="9957411" cy="4195763"/>
          </a:xfrm>
        </p:spPr>
        <p:txBody>
          <a:bodyPr/>
          <a:lstStyle/>
          <a:p>
            <a:r>
              <a:rPr lang="en-US" dirty="0" err="1"/>
              <a:t>Javascript</a:t>
            </a:r>
            <a:r>
              <a:rPr lang="en-US" dirty="0"/>
              <a:t> </a:t>
            </a:r>
            <a:r>
              <a:rPr lang="en-US" dirty="0" err="1"/>
              <a:t>căn</a:t>
            </a:r>
            <a:r>
              <a:rPr lang="en-US" dirty="0"/>
              <a:t> </a:t>
            </a:r>
            <a:r>
              <a:rPr lang="en-US" dirty="0" err="1"/>
              <a:t>bản</a:t>
            </a:r>
            <a:r>
              <a:rPr lang="en-US" dirty="0"/>
              <a:t>: </a:t>
            </a:r>
            <a:r>
              <a:rPr lang="en-US" dirty="0" err="1"/>
              <a:t>các</a:t>
            </a:r>
            <a:r>
              <a:rPr lang="en-US" dirty="0"/>
              <a:t>  </a:t>
            </a:r>
            <a:r>
              <a:rPr lang="en-US" dirty="0" err="1"/>
              <a:t>kiến</a:t>
            </a:r>
            <a:r>
              <a:rPr lang="en-US" dirty="0"/>
              <a:t> </a:t>
            </a:r>
            <a:r>
              <a:rPr lang="en-US" dirty="0" err="1"/>
              <a:t>thức</a:t>
            </a:r>
            <a:r>
              <a:rPr lang="en-US" dirty="0"/>
              <a:t> </a:t>
            </a:r>
            <a:r>
              <a:rPr lang="en-US" dirty="0" err="1"/>
              <a:t>về</a:t>
            </a:r>
            <a:r>
              <a:rPr lang="en-US" dirty="0"/>
              <a:t> ES6</a:t>
            </a:r>
          </a:p>
          <a:p>
            <a:r>
              <a:rPr lang="en-US" dirty="0"/>
              <a:t>DOM </a:t>
            </a:r>
            <a:r>
              <a:rPr lang="en-US" dirty="0" err="1"/>
              <a:t>và</a:t>
            </a:r>
            <a:r>
              <a:rPr lang="en-US" dirty="0"/>
              <a:t> </a:t>
            </a:r>
            <a:r>
              <a:rPr lang="en-US" dirty="0" err="1"/>
              <a:t>sự</a:t>
            </a:r>
            <a:r>
              <a:rPr lang="en-US" dirty="0"/>
              <a:t> </a:t>
            </a:r>
            <a:r>
              <a:rPr lang="en-US" dirty="0" err="1"/>
              <a:t>kiện</a:t>
            </a:r>
            <a:endParaRPr lang="en-US" dirty="0"/>
          </a:p>
          <a:p>
            <a:r>
              <a:rPr lang="en-US" dirty="0"/>
              <a:t>DOM </a:t>
            </a:r>
            <a:r>
              <a:rPr lang="en-US" dirty="0" err="1"/>
              <a:t>đối</a:t>
            </a:r>
            <a:r>
              <a:rPr lang="en-US" dirty="0"/>
              <a:t> </a:t>
            </a:r>
            <a:r>
              <a:rPr lang="en-US" dirty="0" err="1"/>
              <a:t>tượng</a:t>
            </a:r>
            <a:endParaRPr lang="en-US" dirty="0"/>
          </a:p>
          <a:p>
            <a:r>
              <a:rPr lang="en-US" dirty="0" err="1"/>
              <a:t>Hướng</a:t>
            </a:r>
            <a:r>
              <a:rPr lang="en-US" dirty="0"/>
              <a:t> </a:t>
            </a:r>
            <a:r>
              <a:rPr lang="en-US" dirty="0" err="1"/>
              <a:t>đối</a:t>
            </a:r>
            <a:r>
              <a:rPr lang="en-US" dirty="0"/>
              <a:t> </a:t>
            </a:r>
            <a:r>
              <a:rPr lang="en-US" dirty="0" err="1"/>
              <a:t>tượng</a:t>
            </a:r>
            <a:r>
              <a:rPr lang="en-US" dirty="0"/>
              <a:t> </a:t>
            </a:r>
            <a:r>
              <a:rPr lang="en-US" dirty="0" err="1"/>
              <a:t>trong</a:t>
            </a:r>
            <a:r>
              <a:rPr lang="en-US" dirty="0"/>
              <a:t> </a:t>
            </a:r>
            <a:r>
              <a:rPr lang="en-US" dirty="0" err="1"/>
              <a:t>Javascript</a:t>
            </a:r>
            <a:endParaRPr lang="en-US" dirty="0"/>
          </a:p>
          <a:p>
            <a:r>
              <a:rPr lang="en-US" dirty="0" err="1"/>
              <a:t>Kết</a:t>
            </a:r>
            <a:r>
              <a:rPr lang="en-US" dirty="0"/>
              <a:t> </a:t>
            </a:r>
            <a:r>
              <a:rPr lang="en-US" dirty="0" err="1"/>
              <a:t>nối</a:t>
            </a:r>
            <a:r>
              <a:rPr lang="en-US" dirty="0"/>
              <a:t> </a:t>
            </a:r>
            <a:r>
              <a:rPr lang="en-US" dirty="0" err="1"/>
              <a:t>Javacript</a:t>
            </a:r>
            <a:r>
              <a:rPr lang="en-US" dirty="0"/>
              <a:t> </a:t>
            </a:r>
            <a:r>
              <a:rPr lang="en-US" dirty="0" err="1"/>
              <a:t>với</a:t>
            </a:r>
            <a:r>
              <a:rPr lang="en-US" dirty="0"/>
              <a:t> API</a:t>
            </a:r>
          </a:p>
          <a:p>
            <a:r>
              <a:rPr lang="en-US" dirty="0" err="1"/>
              <a:t>Javascript</a:t>
            </a:r>
            <a:r>
              <a:rPr lang="en-US" dirty="0"/>
              <a:t> framework: Vue JS, React</a:t>
            </a:r>
          </a:p>
        </p:txBody>
      </p:sp>
    </p:spTree>
    <p:extLst>
      <p:ext uri="{BB962C8B-B14F-4D97-AF65-F5344CB8AC3E}">
        <p14:creationId xmlns:p14="http://schemas.microsoft.com/office/powerpoint/2010/main" val="1156678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công</a:t>
            </a:r>
            <a:r>
              <a:rPr lang="en-US" dirty="0"/>
              <a:t> </a:t>
            </a:r>
            <a:r>
              <a:rPr lang="en-US" dirty="0" err="1"/>
              <a:t>cụ</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65853577"/>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4597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3615-3AD7-DB4E-8F3B-6EFB8DD2DE48}"/>
              </a:ext>
            </a:extLst>
          </p:cNvPr>
          <p:cNvSpPr>
            <a:spLocks noGrp="1"/>
          </p:cNvSpPr>
          <p:nvPr>
            <p:ph type="title"/>
          </p:nvPr>
        </p:nvSpPr>
        <p:spPr/>
        <p:txBody>
          <a:bodyPr/>
          <a:lstStyle/>
          <a:p>
            <a:r>
              <a:rPr lang="en-VN" dirty="0"/>
              <a:t>Javacript căn bản</a:t>
            </a:r>
          </a:p>
        </p:txBody>
      </p:sp>
      <p:sp>
        <p:nvSpPr>
          <p:cNvPr id="3" name="Content Placeholder 2">
            <a:extLst>
              <a:ext uri="{FF2B5EF4-FFF2-40B4-BE49-F238E27FC236}">
                <a16:creationId xmlns:a16="http://schemas.microsoft.com/office/drawing/2014/main" id="{5629E232-9784-CB44-B7D8-E631599E942D}"/>
              </a:ext>
            </a:extLst>
          </p:cNvPr>
          <p:cNvSpPr>
            <a:spLocks noGrp="1"/>
          </p:cNvSpPr>
          <p:nvPr>
            <p:ph idx="1"/>
          </p:nvPr>
        </p:nvSpPr>
        <p:spPr/>
        <p:txBody>
          <a:bodyPr>
            <a:normAutofit/>
          </a:bodyPr>
          <a:lstStyle/>
          <a:p>
            <a:r>
              <a:rPr lang="en-VN" dirty="0"/>
              <a:t>Giới thiệu về Javascript</a:t>
            </a:r>
          </a:p>
          <a:p>
            <a:r>
              <a:rPr lang="en-VN" dirty="0"/>
              <a:t>Cài đặt công cụ chạy Javascript</a:t>
            </a:r>
          </a:p>
          <a:p>
            <a:r>
              <a:rPr lang="en-VN" dirty="0"/>
              <a:t>Viết chương trình Javascript đầu tiên</a:t>
            </a:r>
          </a:p>
          <a:p>
            <a:r>
              <a:rPr lang="en-VN" dirty="0"/>
              <a:t>Biến trong Javacript</a:t>
            </a:r>
          </a:p>
          <a:p>
            <a:r>
              <a:rPr lang="en-VN" dirty="0"/>
              <a:t>Kiểu dữ liệu String</a:t>
            </a:r>
          </a:p>
          <a:p>
            <a:r>
              <a:rPr lang="en-VN" dirty="0"/>
              <a:t>Template String- ES6</a:t>
            </a:r>
          </a:p>
          <a:p>
            <a:r>
              <a:rPr lang="en-VN" dirty="0"/>
              <a:t>Kiểu dữ liệu Number</a:t>
            </a:r>
          </a:p>
          <a:p>
            <a:r>
              <a:rPr lang="en-VN" dirty="0"/>
              <a:t>Phạm vi của biến (scope)</a:t>
            </a:r>
          </a:p>
          <a:p>
            <a:r>
              <a:rPr lang="en-VN" dirty="0"/>
              <a:t>Câu lệnh điều kiện</a:t>
            </a:r>
          </a:p>
          <a:p>
            <a:pPr marL="0" indent="0">
              <a:buNone/>
            </a:pPr>
            <a:endParaRPr lang="en-VN" dirty="0"/>
          </a:p>
          <a:p>
            <a:endParaRPr lang="en-VN" dirty="0"/>
          </a:p>
        </p:txBody>
      </p:sp>
    </p:spTree>
    <p:extLst>
      <p:ext uri="{BB962C8B-B14F-4D97-AF65-F5344CB8AC3E}">
        <p14:creationId xmlns:p14="http://schemas.microsoft.com/office/powerpoint/2010/main" val="4076617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3615-3AD7-DB4E-8F3B-6EFB8DD2DE48}"/>
              </a:ext>
            </a:extLst>
          </p:cNvPr>
          <p:cNvSpPr>
            <a:spLocks noGrp="1"/>
          </p:cNvSpPr>
          <p:nvPr>
            <p:ph type="title"/>
          </p:nvPr>
        </p:nvSpPr>
        <p:spPr/>
        <p:txBody>
          <a:bodyPr/>
          <a:lstStyle/>
          <a:p>
            <a:r>
              <a:rPr lang="en-VN" dirty="0"/>
              <a:t>Javacript căn bản</a:t>
            </a:r>
          </a:p>
        </p:txBody>
      </p:sp>
      <p:sp>
        <p:nvSpPr>
          <p:cNvPr id="3" name="Content Placeholder 2">
            <a:extLst>
              <a:ext uri="{FF2B5EF4-FFF2-40B4-BE49-F238E27FC236}">
                <a16:creationId xmlns:a16="http://schemas.microsoft.com/office/drawing/2014/main" id="{5629E232-9784-CB44-B7D8-E631599E942D}"/>
              </a:ext>
            </a:extLst>
          </p:cNvPr>
          <p:cNvSpPr>
            <a:spLocks noGrp="1"/>
          </p:cNvSpPr>
          <p:nvPr>
            <p:ph idx="1"/>
          </p:nvPr>
        </p:nvSpPr>
        <p:spPr/>
        <p:txBody>
          <a:bodyPr/>
          <a:lstStyle/>
          <a:p>
            <a:r>
              <a:rPr lang="en-VN" dirty="0"/>
              <a:t>Switch-case</a:t>
            </a:r>
          </a:p>
          <a:p>
            <a:r>
              <a:rPr lang="en-VN" dirty="0"/>
              <a:t>Vòng lặp điều kiện For</a:t>
            </a:r>
          </a:p>
          <a:p>
            <a:r>
              <a:rPr lang="en-VN" dirty="0"/>
              <a:t>Câu lệnh Break- continue</a:t>
            </a:r>
          </a:p>
          <a:p>
            <a:r>
              <a:rPr lang="en-VN" dirty="0"/>
              <a:t>Vòng lặp không điều kiện: while, do-while</a:t>
            </a:r>
          </a:p>
          <a:p>
            <a:r>
              <a:rPr lang="en-VN" dirty="0"/>
              <a:t>Hàm</a:t>
            </a:r>
          </a:p>
          <a:p>
            <a:r>
              <a:rPr lang="en-VN" dirty="0"/>
              <a:t>Các loại hàm thường gặp</a:t>
            </a:r>
          </a:p>
          <a:p>
            <a:pPr marL="0" indent="0">
              <a:buNone/>
            </a:pPr>
            <a:endParaRPr lang="en-VN" dirty="0"/>
          </a:p>
          <a:p>
            <a:pPr marL="0" indent="0">
              <a:buNone/>
            </a:pPr>
            <a:endParaRPr lang="en-VN" dirty="0"/>
          </a:p>
          <a:p>
            <a:pPr marL="0" indent="0">
              <a:buNone/>
            </a:pPr>
            <a:endParaRPr lang="en-VN" dirty="0"/>
          </a:p>
          <a:p>
            <a:endParaRPr lang="en-VN" dirty="0"/>
          </a:p>
        </p:txBody>
      </p:sp>
    </p:spTree>
    <p:extLst>
      <p:ext uri="{BB962C8B-B14F-4D97-AF65-F5344CB8AC3E}">
        <p14:creationId xmlns:p14="http://schemas.microsoft.com/office/powerpoint/2010/main" val="2194716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5" name="Freeform: Shape 14">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29E05CA7-6548-674F-B310-272B678B1B39}"/>
              </a:ext>
            </a:extLst>
          </p:cNvPr>
          <p:cNvSpPr>
            <a:spLocks noGrp="1"/>
          </p:cNvSpPr>
          <p:nvPr>
            <p:ph type="title"/>
          </p:nvPr>
        </p:nvSpPr>
        <p:spPr>
          <a:xfrm>
            <a:off x="653143" y="1645920"/>
            <a:ext cx="3522879" cy="4470821"/>
          </a:xfrm>
        </p:spPr>
        <p:txBody>
          <a:bodyPr>
            <a:normAutofit/>
          </a:bodyPr>
          <a:lstStyle/>
          <a:p>
            <a:pPr algn="r"/>
            <a:r>
              <a:rPr lang="en-VN" dirty="0">
                <a:solidFill>
                  <a:schemeClr val="bg2"/>
                </a:solidFill>
              </a:rPr>
              <a:t>Javascript căn bản</a:t>
            </a:r>
            <a:br>
              <a:rPr lang="en-VN" dirty="0">
                <a:solidFill>
                  <a:schemeClr val="bg2"/>
                </a:solidFill>
              </a:rPr>
            </a:br>
            <a:r>
              <a:rPr lang="en-VN" dirty="0">
                <a:solidFill>
                  <a:schemeClr val="bg2"/>
                </a:solidFill>
              </a:rPr>
              <a:t>Biến (Variable)</a:t>
            </a:r>
          </a:p>
        </p:txBody>
      </p:sp>
      <p:sp>
        <p:nvSpPr>
          <p:cNvPr id="6" name="Content Placeholder 5">
            <a:extLst>
              <a:ext uri="{FF2B5EF4-FFF2-40B4-BE49-F238E27FC236}">
                <a16:creationId xmlns:a16="http://schemas.microsoft.com/office/drawing/2014/main" id="{DF3C38F9-9615-4941-82C9-A34B0D632034}"/>
              </a:ext>
            </a:extLst>
          </p:cNvPr>
          <p:cNvSpPr>
            <a:spLocks noGrp="1"/>
          </p:cNvSpPr>
          <p:nvPr>
            <p:ph idx="1"/>
          </p:nvPr>
        </p:nvSpPr>
        <p:spPr>
          <a:xfrm>
            <a:off x="5204109" y="1645920"/>
            <a:ext cx="6269434" cy="4470821"/>
          </a:xfrm>
        </p:spPr>
        <p:txBody>
          <a:bodyPr>
            <a:normAutofit/>
          </a:bodyPr>
          <a:lstStyle/>
          <a:p>
            <a:r>
              <a:rPr lang="vi-VN" dirty="0"/>
              <a:t>Biến là một định danh dùng để lưu trữ dữ liệu, thông qua biến chúng ta có thể thực hiện các thao tác với dữ liệu.</a:t>
            </a:r>
          </a:p>
          <a:p>
            <a:endParaRPr lang="vi-VN" dirty="0"/>
          </a:p>
          <a:p>
            <a:r>
              <a:rPr lang="vi-VN" dirty="0"/>
              <a:t>Mỗi biến có một kiểu dữ liệu riêng, dựa vào kiểu dữ liệu của biến có các thao tác khác nhau với biến</a:t>
            </a:r>
          </a:p>
          <a:p>
            <a:r>
              <a:rPr lang="vi-VN" dirty="0"/>
              <a:t>Các kiểu dữ liệu biến thường gặp: String, Number, Array, Object</a:t>
            </a:r>
          </a:p>
          <a:p>
            <a:r>
              <a:rPr lang="vi-VN" dirty="0"/>
              <a:t>Khai báo biến: let &amp; const</a:t>
            </a:r>
          </a:p>
          <a:p>
            <a:r>
              <a:rPr lang="vi-VN" dirty="0"/>
              <a:t>Đặt tên cho biến theo qui tắc chữ và số phù hợp</a:t>
            </a:r>
          </a:p>
        </p:txBody>
      </p:sp>
    </p:spTree>
    <p:extLst>
      <p:ext uri="{BB962C8B-B14F-4D97-AF65-F5344CB8AC3E}">
        <p14:creationId xmlns:p14="http://schemas.microsoft.com/office/powerpoint/2010/main" val="238943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5" name="Freeform: Shape 14">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29E05CA7-6548-674F-B310-272B678B1B39}"/>
              </a:ext>
            </a:extLst>
          </p:cNvPr>
          <p:cNvSpPr>
            <a:spLocks noGrp="1"/>
          </p:cNvSpPr>
          <p:nvPr>
            <p:ph type="title"/>
          </p:nvPr>
        </p:nvSpPr>
        <p:spPr>
          <a:xfrm>
            <a:off x="653143" y="1645920"/>
            <a:ext cx="3522879" cy="4470821"/>
          </a:xfrm>
        </p:spPr>
        <p:txBody>
          <a:bodyPr>
            <a:normAutofit/>
          </a:bodyPr>
          <a:lstStyle/>
          <a:p>
            <a:pPr algn="r"/>
            <a:r>
              <a:rPr lang="en-VN" dirty="0">
                <a:solidFill>
                  <a:schemeClr val="bg2"/>
                </a:solidFill>
              </a:rPr>
              <a:t>Javascript căn bản</a:t>
            </a:r>
            <a:br>
              <a:rPr lang="en-VN" dirty="0">
                <a:solidFill>
                  <a:schemeClr val="bg2"/>
                </a:solidFill>
              </a:rPr>
            </a:br>
            <a:r>
              <a:rPr lang="en-VN" dirty="0">
                <a:solidFill>
                  <a:schemeClr val="bg2"/>
                </a:solidFill>
              </a:rPr>
              <a:t>Phạm vi (Scope)</a:t>
            </a:r>
          </a:p>
        </p:txBody>
      </p:sp>
      <p:sp>
        <p:nvSpPr>
          <p:cNvPr id="6" name="Content Placeholder 5">
            <a:extLst>
              <a:ext uri="{FF2B5EF4-FFF2-40B4-BE49-F238E27FC236}">
                <a16:creationId xmlns:a16="http://schemas.microsoft.com/office/drawing/2014/main" id="{DF3C38F9-9615-4941-82C9-A34B0D632034}"/>
              </a:ext>
            </a:extLst>
          </p:cNvPr>
          <p:cNvSpPr>
            <a:spLocks noGrp="1"/>
          </p:cNvSpPr>
          <p:nvPr>
            <p:ph idx="1"/>
          </p:nvPr>
        </p:nvSpPr>
        <p:spPr>
          <a:xfrm>
            <a:off x="5204109" y="1645920"/>
            <a:ext cx="6269434" cy="4470821"/>
          </a:xfrm>
        </p:spPr>
        <p:txBody>
          <a:bodyPr>
            <a:normAutofit lnSpcReduction="10000"/>
          </a:bodyPr>
          <a:lstStyle/>
          <a:p>
            <a:r>
              <a:rPr lang="vi-VN" dirty="0"/>
              <a:t>Có 3 loại scope:</a:t>
            </a:r>
          </a:p>
          <a:p>
            <a:pPr marL="0" indent="0">
              <a:buNone/>
            </a:pPr>
            <a:r>
              <a:rPr lang="vi-VN" dirty="0"/>
              <a:t>	- Global scoppe</a:t>
            </a:r>
          </a:p>
          <a:p>
            <a:pPr marL="0" indent="0">
              <a:buNone/>
            </a:pPr>
            <a:r>
              <a:rPr lang="vi-VN" dirty="0"/>
              <a:t>	- Function scope</a:t>
            </a:r>
          </a:p>
          <a:p>
            <a:pPr marL="0" indent="0">
              <a:buNone/>
            </a:pPr>
            <a:r>
              <a:rPr lang="vi-VN" dirty="0"/>
              <a:t>	- Block scope</a:t>
            </a:r>
          </a:p>
          <a:p>
            <a:pPr>
              <a:buFont typeface="Wingdings" pitchFamily="2" charset="2"/>
              <a:buChar char="Ø"/>
            </a:pPr>
            <a:r>
              <a:rPr lang="vi-VN" dirty="0"/>
              <a:t>Global scope: Một biến được coi là global scope (toàn cục) nếu biến đó được định nghĩa bên ngoài function</a:t>
            </a:r>
          </a:p>
          <a:p>
            <a:pPr>
              <a:buFont typeface="Wingdings" pitchFamily="2" charset="2"/>
              <a:buChar char="Ø"/>
            </a:pPr>
            <a:r>
              <a:rPr lang="vi-VN" dirty="0"/>
              <a:t>Function scope: Một biến được coi là function scope nếu biến đó được định nghĩa bên trong function</a:t>
            </a:r>
          </a:p>
          <a:p>
            <a:pPr>
              <a:buFont typeface="Wingdings" pitchFamily="2" charset="2"/>
              <a:buChar char="Ø"/>
            </a:pPr>
            <a:r>
              <a:rPr lang="vi-VN" dirty="0"/>
              <a:t>Block scope: Một biến được coi là block scope nếu biến đó được định nghĩa bên trong cặp dấu {}</a:t>
            </a:r>
          </a:p>
          <a:p>
            <a:pPr>
              <a:buFont typeface="Wingdings" pitchFamily="2" charset="2"/>
              <a:buChar char="Ø"/>
            </a:pPr>
            <a:r>
              <a:rPr lang="vi-VN" dirty="0"/>
              <a:t>Nếu 1 biến không có từ khóa khai báo biến, sẽ trở thành biền **global**</a:t>
            </a:r>
          </a:p>
        </p:txBody>
      </p:sp>
    </p:spTree>
    <p:extLst>
      <p:ext uri="{BB962C8B-B14F-4D97-AF65-F5344CB8AC3E}">
        <p14:creationId xmlns:p14="http://schemas.microsoft.com/office/powerpoint/2010/main" val="2281531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5" name="Freeform: Shape 14">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29E05CA7-6548-674F-B310-272B678B1B39}"/>
              </a:ext>
            </a:extLst>
          </p:cNvPr>
          <p:cNvSpPr>
            <a:spLocks noGrp="1"/>
          </p:cNvSpPr>
          <p:nvPr>
            <p:ph type="title"/>
          </p:nvPr>
        </p:nvSpPr>
        <p:spPr>
          <a:xfrm>
            <a:off x="653143" y="1645920"/>
            <a:ext cx="3522879" cy="4470821"/>
          </a:xfrm>
        </p:spPr>
        <p:txBody>
          <a:bodyPr>
            <a:normAutofit/>
          </a:bodyPr>
          <a:lstStyle/>
          <a:p>
            <a:pPr algn="r"/>
            <a:r>
              <a:rPr lang="en-VN" dirty="0">
                <a:solidFill>
                  <a:schemeClr val="bg2"/>
                </a:solidFill>
              </a:rPr>
              <a:t>Javascript căn bản</a:t>
            </a:r>
            <a:br>
              <a:rPr lang="en-VN" dirty="0">
                <a:solidFill>
                  <a:schemeClr val="bg2"/>
                </a:solidFill>
              </a:rPr>
            </a:br>
            <a:r>
              <a:rPr lang="en-VN" dirty="0">
                <a:solidFill>
                  <a:schemeClr val="bg2"/>
                </a:solidFill>
              </a:rPr>
              <a:t>Xâu ký tự (String)</a:t>
            </a:r>
          </a:p>
        </p:txBody>
      </p:sp>
      <p:sp>
        <p:nvSpPr>
          <p:cNvPr id="6" name="Content Placeholder 5">
            <a:extLst>
              <a:ext uri="{FF2B5EF4-FFF2-40B4-BE49-F238E27FC236}">
                <a16:creationId xmlns:a16="http://schemas.microsoft.com/office/drawing/2014/main" id="{DF3C38F9-9615-4941-82C9-A34B0D632034}"/>
              </a:ext>
            </a:extLst>
          </p:cNvPr>
          <p:cNvSpPr>
            <a:spLocks noGrp="1"/>
          </p:cNvSpPr>
          <p:nvPr>
            <p:ph idx="1"/>
          </p:nvPr>
        </p:nvSpPr>
        <p:spPr>
          <a:xfrm>
            <a:off x="5204109" y="1645920"/>
            <a:ext cx="6269434" cy="4470821"/>
          </a:xfrm>
        </p:spPr>
        <p:txBody>
          <a:bodyPr>
            <a:normAutofit/>
          </a:bodyPr>
          <a:lstStyle/>
          <a:p>
            <a:r>
              <a:rPr lang="vi-VN" dirty="0"/>
              <a:t>String (chuỗi) là một đoạn text có thể có một hoặc nhiều ký tự. Các chuỗi đều phải được bao quanh bằng cặp dấu nháy đơn ' hoặc nháy kép ”</a:t>
            </a:r>
          </a:p>
          <a:p>
            <a:r>
              <a:rPr lang="vi-VN" dirty="0"/>
              <a:t>Để nối chuỗi chúng ta sử dụng dấu + để ghép hai chuỗi (hoặc biến) lại với nhau.</a:t>
            </a:r>
          </a:p>
        </p:txBody>
      </p:sp>
    </p:spTree>
    <p:extLst>
      <p:ext uri="{BB962C8B-B14F-4D97-AF65-F5344CB8AC3E}">
        <p14:creationId xmlns:p14="http://schemas.microsoft.com/office/powerpoint/2010/main" val="2656533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5" name="Freeform: Shape 14">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29E05CA7-6548-674F-B310-272B678B1B39}"/>
              </a:ext>
            </a:extLst>
          </p:cNvPr>
          <p:cNvSpPr>
            <a:spLocks noGrp="1"/>
          </p:cNvSpPr>
          <p:nvPr>
            <p:ph type="title"/>
          </p:nvPr>
        </p:nvSpPr>
        <p:spPr>
          <a:xfrm>
            <a:off x="653143" y="1645920"/>
            <a:ext cx="3522879" cy="4470821"/>
          </a:xfrm>
        </p:spPr>
        <p:txBody>
          <a:bodyPr>
            <a:normAutofit/>
          </a:bodyPr>
          <a:lstStyle/>
          <a:p>
            <a:pPr algn="r"/>
            <a:r>
              <a:rPr lang="en-VN" dirty="0">
                <a:solidFill>
                  <a:schemeClr val="bg2"/>
                </a:solidFill>
              </a:rPr>
              <a:t>Javascript căn bản</a:t>
            </a:r>
            <a:br>
              <a:rPr lang="en-VN" dirty="0">
                <a:solidFill>
                  <a:schemeClr val="bg2"/>
                </a:solidFill>
              </a:rPr>
            </a:br>
            <a:r>
              <a:rPr lang="en-VN" dirty="0">
                <a:solidFill>
                  <a:schemeClr val="bg2"/>
                </a:solidFill>
              </a:rPr>
              <a:t> Template String</a:t>
            </a:r>
          </a:p>
        </p:txBody>
      </p:sp>
      <p:sp>
        <p:nvSpPr>
          <p:cNvPr id="6" name="Content Placeholder 5">
            <a:extLst>
              <a:ext uri="{FF2B5EF4-FFF2-40B4-BE49-F238E27FC236}">
                <a16:creationId xmlns:a16="http://schemas.microsoft.com/office/drawing/2014/main" id="{DF3C38F9-9615-4941-82C9-A34B0D632034}"/>
              </a:ext>
            </a:extLst>
          </p:cNvPr>
          <p:cNvSpPr>
            <a:spLocks noGrp="1"/>
          </p:cNvSpPr>
          <p:nvPr>
            <p:ph idx="1"/>
          </p:nvPr>
        </p:nvSpPr>
        <p:spPr>
          <a:xfrm>
            <a:off x="5204109" y="1645920"/>
            <a:ext cx="6269434" cy="4470821"/>
          </a:xfrm>
        </p:spPr>
        <p:txBody>
          <a:bodyPr>
            <a:normAutofit/>
          </a:bodyPr>
          <a:lstStyle/>
          <a:p>
            <a:r>
              <a:rPr lang="vi-VN" dirty="0"/>
              <a:t>Khai báo chuỗi sử dụng ký tự back-tick `` thay cho ký tự nháy đơn hoặc nháy kép.</a:t>
            </a:r>
          </a:p>
          <a:p>
            <a:r>
              <a:rPr lang="vi-VN" dirty="0"/>
              <a:t>Khi khai báo chuỗi kiểu này có thể viết chuỗi trong nhiều dòng và có thể dùng dấu nháy đơn hoặc nháy kép thoải mái mà không cần dùng escape character.Để nối chuỗi chúng ta sử dụng dấu + để ghép hai chuỗi (hoặc biến) lại với nhau.</a:t>
            </a:r>
          </a:p>
          <a:p>
            <a:endParaRPr lang="vi-VN" dirty="0"/>
          </a:p>
        </p:txBody>
      </p:sp>
    </p:spTree>
    <p:extLst>
      <p:ext uri="{BB962C8B-B14F-4D97-AF65-F5344CB8AC3E}">
        <p14:creationId xmlns:p14="http://schemas.microsoft.com/office/powerpoint/2010/main" val="2190252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Red">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7F0F3B-1D69-4071-934C-7373F1C638F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E3F18AE-EF60-42A5-B9E1-3F709899B7FB}">
  <ds:schemaRefs>
    <ds:schemaRef ds:uri="http://schemas.microsoft.com/sharepoint/v3/contenttype/forms"/>
  </ds:schemaRefs>
</ds:datastoreItem>
</file>

<file path=customXml/itemProps3.xml><?xml version="1.0" encoding="utf-8"?>
<ds:datastoreItem xmlns:ds="http://schemas.openxmlformats.org/officeDocument/2006/customXml" ds:itemID="{D1FC5151-73AF-4992-B300-816A43C7C2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1167</Words>
  <Application>Microsoft Macintosh PowerPoint</Application>
  <PresentationFormat>Widescreen</PresentationFormat>
  <Paragraphs>112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Times New Roman</vt:lpstr>
      <vt:lpstr>Wingdings</vt:lpstr>
      <vt:lpstr>Wingdings 3</vt:lpstr>
      <vt:lpstr>Ion</vt:lpstr>
      <vt:lpstr>Javascript</vt:lpstr>
      <vt:lpstr>Mô tả khóa học</vt:lpstr>
      <vt:lpstr>Tài liệu, công cụ</vt:lpstr>
      <vt:lpstr>Javacript căn bản</vt:lpstr>
      <vt:lpstr>Javacript căn bản</vt:lpstr>
      <vt:lpstr>Javascript căn bản Biến (Variable)</vt:lpstr>
      <vt:lpstr>Javascript căn bản Phạm vi (Scope)</vt:lpstr>
      <vt:lpstr>Javascript căn bản Xâu ký tự (String)</vt:lpstr>
      <vt:lpstr>Javascript căn bản  Template String</vt:lpstr>
      <vt:lpstr>Javascript căn bản  Number</vt:lpstr>
      <vt:lpstr>Javascript căn bản  Toán tử </vt:lpstr>
      <vt:lpstr>Javascript căn bản  Câu lệnh điều kiện </vt:lpstr>
      <vt:lpstr>Javascript căn bản  Swich-case </vt:lpstr>
      <vt:lpstr>Javascript căn bản  Vòng lặp For </vt:lpstr>
      <vt:lpstr>Javascript căn bản  Break-Continue </vt:lpstr>
      <vt:lpstr>Javascript căn bản  While, do-while </vt:lpstr>
      <vt:lpstr>Javascript căn bản Hàm (Function)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2013-07-30T14:48:57Z</dcterms:created>
  <dcterms:modified xsi:type="dcterms:W3CDTF">2022-07-07T04:00:15Z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