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9" r:id="rId3"/>
    <p:sldId id="276" r:id="rId4"/>
    <p:sldId id="279" r:id="rId5"/>
    <p:sldId id="278" r:id="rId6"/>
    <p:sldId id="280" r:id="rId7"/>
    <p:sldId id="282" r:id="rId8"/>
    <p:sldId id="283" r:id="rId9"/>
    <p:sldId id="275" r:id="rId10"/>
  </p:sldIdLst>
  <p:sldSz cx="21315363" cy="13322300"/>
  <p:notesSz cx="6858000" cy="9144000"/>
  <p:defaultTextStyle>
    <a:defPPr>
      <a:defRPr lang="en-US"/>
    </a:defPPr>
    <a:lvl1pPr marL="0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60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19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82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438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8047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65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66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6875" algn="l" defTabSz="989609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>
          <p15:clr>
            <a:srgbClr val="A4A3A4"/>
          </p15:clr>
        </p15:guide>
        <p15:guide id="2" pos="67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ACC047-3410-47E8-BE37-AAADC4DAC045}" v="10" dt="2024-08-22T00:04:53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785" autoAdjust="0"/>
  </p:normalViewPr>
  <p:slideViewPr>
    <p:cSldViewPr snapToGrid="0" snapToObjects="1">
      <p:cViewPr varScale="1">
        <p:scale>
          <a:sx n="46" d="100"/>
          <a:sy n="46" d="100"/>
        </p:scale>
        <p:origin x="686" y="58"/>
      </p:cViewPr>
      <p:guideLst>
        <p:guide orient="horz" pos="4196"/>
        <p:guide pos="67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395C-2948-4218-B0B0-B625ACA23E0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685800"/>
            <a:ext cx="5483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C82C6-EAE9-4A6E-BE75-ADB6B13362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2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8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6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609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19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82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4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804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65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66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687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609" indent="0">
              <a:buNone/>
              <a:defRPr sz="4300" b="1"/>
            </a:lvl2pPr>
            <a:lvl3pPr marL="1979219" indent="0">
              <a:buNone/>
              <a:defRPr sz="3900" b="1"/>
            </a:lvl3pPr>
            <a:lvl4pPr marL="2968828" indent="0">
              <a:buNone/>
              <a:defRPr sz="3500" b="1"/>
            </a:lvl4pPr>
            <a:lvl5pPr marL="3958438" indent="0">
              <a:buNone/>
              <a:defRPr sz="3500" b="1"/>
            </a:lvl5pPr>
            <a:lvl6pPr marL="4948047" indent="0">
              <a:buNone/>
              <a:defRPr sz="3500" b="1"/>
            </a:lvl6pPr>
            <a:lvl7pPr marL="5937656" indent="0">
              <a:buNone/>
              <a:defRPr sz="3500" b="1"/>
            </a:lvl7pPr>
            <a:lvl8pPr marL="6927266" indent="0">
              <a:buNone/>
              <a:defRPr sz="3500" b="1"/>
            </a:lvl8pPr>
            <a:lvl9pPr marL="7916875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56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609" indent="0">
              <a:buNone/>
              <a:defRPr sz="6100"/>
            </a:lvl2pPr>
            <a:lvl3pPr marL="1979219" indent="0">
              <a:buNone/>
              <a:defRPr sz="5200"/>
            </a:lvl3pPr>
            <a:lvl4pPr marL="2968828" indent="0">
              <a:buNone/>
              <a:defRPr sz="4300"/>
            </a:lvl4pPr>
            <a:lvl5pPr marL="3958438" indent="0">
              <a:buNone/>
              <a:defRPr sz="4300"/>
            </a:lvl5pPr>
            <a:lvl6pPr marL="4948047" indent="0">
              <a:buNone/>
              <a:defRPr sz="4300"/>
            </a:lvl6pPr>
            <a:lvl7pPr marL="5937656" indent="0">
              <a:buNone/>
              <a:defRPr sz="4300"/>
            </a:lvl7pPr>
            <a:lvl8pPr marL="6927266" indent="0">
              <a:buNone/>
              <a:defRPr sz="4300"/>
            </a:lvl8pPr>
            <a:lvl9pPr marL="7916875" indent="0">
              <a:buNone/>
              <a:defRPr sz="43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609" indent="0">
              <a:buNone/>
              <a:defRPr sz="2600"/>
            </a:lvl2pPr>
            <a:lvl3pPr marL="1979219" indent="0">
              <a:buNone/>
              <a:defRPr sz="2200"/>
            </a:lvl3pPr>
            <a:lvl4pPr marL="2968828" indent="0">
              <a:buNone/>
              <a:defRPr sz="1900"/>
            </a:lvl4pPr>
            <a:lvl5pPr marL="3958438" indent="0">
              <a:buNone/>
              <a:defRPr sz="1900"/>
            </a:lvl5pPr>
            <a:lvl6pPr marL="4948047" indent="0">
              <a:buNone/>
              <a:defRPr sz="1900"/>
            </a:lvl6pPr>
            <a:lvl7pPr marL="5937656" indent="0">
              <a:buNone/>
              <a:defRPr sz="1900"/>
            </a:lvl7pPr>
            <a:lvl8pPr marL="6927266" indent="0">
              <a:buNone/>
              <a:defRPr sz="1900"/>
            </a:lvl8pPr>
            <a:lvl9pPr marL="7916875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ai Nam [PPT] Template 10.png">
            <a:extLst>
              <a:ext uri="{FF2B5EF4-FFF2-40B4-BE49-F238E27FC236}">
                <a16:creationId xmlns:a16="http://schemas.microsoft.com/office/drawing/2014/main" id="{D3E61C71-BCF7-D001-8FA8-E11B15E2FE1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>
            <a:extLst>
              <a:ext uri="{FF2B5EF4-FFF2-40B4-BE49-F238E27FC236}">
                <a16:creationId xmlns:a16="http://schemas.microsoft.com/office/drawing/2014/main" id="{5AF84EEB-6D0D-C645-194A-C1DBE9D430F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68D644-42E3-6F2C-CD8F-BC5A5AA47DDE}"/>
              </a:ext>
            </a:extLst>
          </p:cNvPr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428488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609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207" indent="-742207" algn="l" defTabSz="989609" rtl="0" eaLnBrk="1" latinLnBrk="0" hangingPunct="1">
        <a:spcBef>
          <a:spcPct val="20000"/>
        </a:spcBef>
        <a:buFont typeface="Arial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8115" indent="-618506" algn="l" defTabSz="989609" rtl="0" eaLnBrk="1" latinLnBrk="0" hangingPunct="1">
        <a:spcBef>
          <a:spcPct val="20000"/>
        </a:spcBef>
        <a:buFont typeface="Arial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4024" indent="-494805" algn="l" defTabSz="989609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633" indent="-494805" algn="l" defTabSz="989609" rtl="0" eaLnBrk="1" latinLnBrk="0" hangingPunct="1">
        <a:spcBef>
          <a:spcPct val="20000"/>
        </a:spcBef>
        <a:buFont typeface="Arial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42" indent="-494805" algn="l" defTabSz="989609" rtl="0" eaLnBrk="1" latinLnBrk="0" hangingPunct="1">
        <a:spcBef>
          <a:spcPct val="20000"/>
        </a:spcBef>
        <a:buFont typeface="Arial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852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46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2071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680" indent="-494805" algn="l" defTabSz="989609" rtl="0" eaLnBrk="1" latinLnBrk="0" hangingPunct="1">
        <a:spcBef>
          <a:spcPct val="20000"/>
        </a:spcBef>
        <a:buFont typeface="Arial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60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19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82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438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8047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65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66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6875" algn="l" defTabSz="989609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4" y="12330938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2" y="5878171"/>
            <a:ext cx="14465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6600" b="1" dirty="0">
                <a:solidFill>
                  <a:srgbClr val="FFFFFF"/>
                </a:solidFill>
                <a:latin typeface="Arial"/>
                <a:cs typeface="Arial"/>
              </a:rPr>
              <a:t>Môn: Trí tuệ nhân tạo</a:t>
            </a:r>
            <a:endParaRPr lang="en-US" sz="6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59958" y="7320423"/>
            <a:ext cx="69412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Arial"/>
                <a:cs typeface="Arial"/>
              </a:rPr>
              <a:t>Nhóm</a:t>
            </a:r>
            <a:r>
              <a:rPr lang="en-US" sz="4400" b="1" dirty="0">
                <a:solidFill>
                  <a:srgbClr val="FFFFFF"/>
                </a:solidFill>
                <a:latin typeface="Arial"/>
                <a:cs typeface="Arial"/>
              </a:rPr>
              <a:t> 6 :</a:t>
            </a:r>
          </a:p>
          <a:p>
            <a:r>
              <a:rPr lang="en-US" sz="4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lang="vi-VN" sz="4400" b="1" dirty="0">
                <a:solidFill>
                  <a:srgbClr val="FFFFFF"/>
                </a:solidFill>
                <a:latin typeface="Arial"/>
                <a:cs typeface="Arial"/>
              </a:rPr>
              <a:t> Lê Thái Dương</a:t>
            </a:r>
            <a:endParaRPr lang="en-US" sz="4400" b="1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vi-VN" sz="4400" b="1" dirty="0">
                <a:solidFill>
                  <a:srgbClr val="FFFFFF"/>
                </a:solidFill>
                <a:latin typeface="Arial"/>
                <a:cs typeface="Arial"/>
              </a:rPr>
              <a:t>- Đỗ Quang Minh</a:t>
            </a:r>
          </a:p>
          <a:p>
            <a:r>
              <a:rPr lang="vi-VN" sz="4400" b="1" dirty="0">
                <a:solidFill>
                  <a:srgbClr val="FFFFFF"/>
                </a:solidFill>
                <a:latin typeface="Arial"/>
                <a:cs typeface="Arial"/>
              </a:rPr>
              <a:t>- Nguyễn Hữu Bảo</a:t>
            </a:r>
            <a:endParaRPr lang="en-US" sz="44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59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6B2AAD-4C69-04F5-2864-5E682B11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476C65D-B324-68D6-00B1-FE7CD267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+mj-lt"/>
              </a:rPr>
              <a:t>1.Đặt vấn đề</a:t>
            </a:r>
          </a:p>
          <a:p>
            <a:r>
              <a:rPr lang="vi-VN" dirty="0">
                <a:latin typeface="+mj-lt"/>
              </a:rPr>
              <a:t>2.Nội dung liên quan</a:t>
            </a:r>
          </a:p>
          <a:p>
            <a:r>
              <a:rPr lang="vi-VN" dirty="0">
                <a:latin typeface="+mj-lt"/>
              </a:rPr>
              <a:t>3.Phương pháp vận hành</a:t>
            </a:r>
          </a:p>
          <a:p>
            <a:r>
              <a:rPr lang="vi-VN" dirty="0">
                <a:latin typeface="+mj-lt"/>
              </a:rPr>
              <a:t>4.Data </a:t>
            </a:r>
            <a:r>
              <a:rPr lang="vi-VN" dirty="0" err="1">
                <a:latin typeface="+mj-lt"/>
              </a:rPr>
              <a:t>set</a:t>
            </a:r>
            <a:endParaRPr lang="vi-VN" dirty="0">
              <a:latin typeface="+mj-lt"/>
            </a:endParaRPr>
          </a:p>
          <a:p>
            <a:r>
              <a:rPr lang="vi-VN" dirty="0">
                <a:latin typeface="+mj-lt"/>
              </a:rPr>
              <a:t>5.Giải thuật </a:t>
            </a:r>
            <a:r>
              <a:rPr lang="vi-VN" dirty="0" err="1">
                <a:latin typeface="+mj-lt"/>
              </a:rPr>
              <a:t>thuật</a:t>
            </a:r>
            <a:r>
              <a:rPr lang="vi-VN" dirty="0">
                <a:latin typeface="+mj-lt"/>
              </a:rPr>
              <a:t> toán YOLO</a:t>
            </a:r>
          </a:p>
        </p:txBody>
      </p:sp>
    </p:spTree>
    <p:extLst>
      <p:ext uri="{BB962C8B-B14F-4D97-AF65-F5344CB8AC3E}">
        <p14:creationId xmlns:p14="http://schemas.microsoft.com/office/powerpoint/2010/main" val="32930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53AA17E-DE8C-E1C2-A21C-355E2196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Đặt vấn đề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3850A0-DAB5-90B5-3D71-E1E7713E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5500" dirty="0">
                <a:latin typeface="+mj-lt"/>
              </a:rPr>
              <a:t>Trí tuệ nhân tạo (AI) cho phép tự động hóa quá trình này bằng cách sử dụng các thuật toán học máy và học sâu (</a:t>
            </a:r>
            <a:r>
              <a:rPr lang="vi-VN" sz="5500" dirty="0" err="1">
                <a:latin typeface="+mj-lt"/>
              </a:rPr>
              <a:t>Deep</a:t>
            </a:r>
            <a:r>
              <a:rPr lang="vi-VN" sz="5500" dirty="0">
                <a:latin typeface="+mj-lt"/>
              </a:rPr>
              <a:t> </a:t>
            </a:r>
            <a:r>
              <a:rPr lang="vi-VN" sz="5500" dirty="0" err="1">
                <a:latin typeface="+mj-lt"/>
              </a:rPr>
              <a:t>Learning</a:t>
            </a:r>
            <a:r>
              <a:rPr lang="vi-VN" sz="5500" dirty="0">
                <a:latin typeface="+mj-lt"/>
              </a:rPr>
              <a:t>).</a:t>
            </a:r>
          </a:p>
          <a:p>
            <a:r>
              <a:rPr lang="vi-VN" sz="5500" dirty="0">
                <a:latin typeface="+mj-lt"/>
              </a:rPr>
              <a:t>Bài toán này giúp sinh viên hiểu về xử lý dữ liệu, huấn luyện mô hình và tối ưu thuật toán.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</p:txBody>
      </p:sp>
      <p:pic>
        <p:nvPicPr>
          <p:cNvPr id="1028" name="Picture 4" descr="Các loại phương tiện giao thông đường bộ hiện nay là gì?">
            <a:extLst>
              <a:ext uri="{FF2B5EF4-FFF2-40B4-BE49-F238E27FC236}">
                <a16:creationId xmlns:a16="http://schemas.microsoft.com/office/drawing/2014/main" id="{EC168698-AF2E-8915-17CA-6F225628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713" y="6661149"/>
            <a:ext cx="10246930" cy="560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23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BE5E13-4659-C8A9-474C-1A42AB7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2.Nội dung liên quan</a:t>
            </a:r>
          </a:p>
        </p:txBody>
      </p:sp>
      <p:graphicFrame>
        <p:nvGraphicFramePr>
          <p:cNvPr id="9" name="Chỗ dành sẵn cho Nội dung 8">
            <a:extLst>
              <a:ext uri="{FF2B5EF4-FFF2-40B4-BE49-F238E27FC236}">
                <a16:creationId xmlns:a16="http://schemas.microsoft.com/office/drawing/2014/main" id="{6D571D51-9954-9226-261E-7BEE9762A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41507"/>
              </p:ext>
            </p:extLst>
          </p:nvPr>
        </p:nvGraphicFramePr>
        <p:xfrm>
          <a:off x="1065213" y="3108324"/>
          <a:ext cx="19184936" cy="896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2468">
                  <a:extLst>
                    <a:ext uri="{9D8B030D-6E8A-4147-A177-3AD203B41FA5}">
                      <a16:colId xmlns:a16="http://schemas.microsoft.com/office/drawing/2014/main" val="4289085265"/>
                    </a:ext>
                  </a:extLst>
                </a:gridCol>
                <a:gridCol w="9592468">
                  <a:extLst>
                    <a:ext uri="{9D8B030D-6E8A-4147-A177-3AD203B41FA5}">
                      <a16:colId xmlns:a16="http://schemas.microsoft.com/office/drawing/2014/main" val="2828649775"/>
                    </a:ext>
                  </a:extLst>
                </a:gridCol>
              </a:tblGrid>
              <a:tr h="169508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Nội dung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Mô tả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25537"/>
                  </a:ext>
                </a:extLst>
              </a:tr>
              <a:tr h="610228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1. Tổng quan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3000" dirty="0">
                          <a:latin typeface="+mj-lt"/>
                        </a:rPr>
                        <a:t>Nhận diện và phân loại phương tiện (ô tô, xe máy, xe tải…) từ hình ảnh/</a:t>
                      </a:r>
                      <a:r>
                        <a:rPr lang="vi-VN" sz="3000" dirty="0" err="1">
                          <a:latin typeface="+mj-lt"/>
                        </a:rPr>
                        <a:t>video</a:t>
                      </a:r>
                      <a:r>
                        <a:rPr lang="vi-VN" sz="3000" dirty="0">
                          <a:latin typeface="+mj-lt"/>
                        </a:rPr>
                        <a:t>. Ứng dụng trong giao thông </a:t>
                      </a:r>
                      <a:r>
                        <a:rPr lang="vi-VN" sz="3000" dirty="0" err="1">
                          <a:latin typeface="+mj-lt"/>
                        </a:rPr>
                        <a:t>thông</a:t>
                      </a:r>
                      <a:r>
                        <a:rPr lang="vi-VN" sz="3000" dirty="0">
                          <a:latin typeface="+mj-lt"/>
                        </a:rPr>
                        <a:t> minh, xe tự hành, thu phí tự động.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12348"/>
                  </a:ext>
                </a:extLst>
              </a:tr>
              <a:tr h="463321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2. Xử lý dữ liệu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vi-VN" sz="3000" dirty="0">
                          <a:latin typeface="+mj-lt"/>
                        </a:rPr>
                        <a:t>Thu thập dữ liệu từ </a:t>
                      </a:r>
                      <a:r>
                        <a:rPr lang="vi-VN" sz="3000" dirty="0" err="1">
                          <a:latin typeface="+mj-lt"/>
                        </a:rPr>
                        <a:t>camera</a:t>
                      </a:r>
                      <a:r>
                        <a:rPr lang="vi-VN" sz="3000" dirty="0">
                          <a:latin typeface="+mj-lt"/>
                        </a:rPr>
                        <a:t>, </a:t>
                      </a:r>
                      <a:r>
                        <a:rPr lang="vi-VN" sz="3000" dirty="0" err="1">
                          <a:latin typeface="+mj-lt"/>
                        </a:rPr>
                        <a:t>drone</a:t>
                      </a:r>
                      <a:r>
                        <a:rPr lang="vi-VN" sz="3000" dirty="0">
                          <a:latin typeface="+mj-lt"/>
                        </a:rPr>
                        <a:t>, ảnh vệ tinh. Tiền xử lý: chuẩn hóa, tăng cường dữ liệu, loại bỏ nhiễu.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280090"/>
                  </a:ext>
                </a:extLst>
              </a:tr>
              <a:tr h="610228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3. Phương pháp AI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000" b="0" dirty="0" err="1">
                          <a:latin typeface="+mj-lt"/>
                        </a:rPr>
                        <a:t>Machine</a:t>
                      </a:r>
                      <a:r>
                        <a:rPr lang="vi-VN" sz="3000" b="0" dirty="0">
                          <a:latin typeface="+mj-lt"/>
                        </a:rPr>
                        <a:t> </a:t>
                      </a:r>
                      <a:r>
                        <a:rPr lang="vi-VN" sz="3000" b="0" dirty="0" err="1">
                          <a:latin typeface="+mj-lt"/>
                        </a:rPr>
                        <a:t>Learning</a:t>
                      </a:r>
                      <a:r>
                        <a:rPr lang="vi-VN" sz="3000" b="0" dirty="0">
                          <a:latin typeface="+mj-lt"/>
                        </a:rPr>
                        <a:t> (SVM, KNN, </a:t>
                      </a:r>
                      <a:r>
                        <a:rPr lang="vi-VN" sz="3000" b="0" dirty="0" err="1">
                          <a:latin typeface="+mj-lt"/>
                        </a:rPr>
                        <a:t>Random</a:t>
                      </a:r>
                      <a:r>
                        <a:rPr lang="vi-VN" sz="3000" b="0" dirty="0">
                          <a:latin typeface="+mj-lt"/>
                        </a:rPr>
                        <a:t> </a:t>
                      </a:r>
                      <a:r>
                        <a:rPr lang="vi-VN" sz="3000" b="0" dirty="0" err="1">
                          <a:latin typeface="+mj-lt"/>
                        </a:rPr>
                        <a:t>Forest</a:t>
                      </a:r>
                      <a:r>
                        <a:rPr lang="vi-VN" sz="3000" b="0" dirty="0">
                          <a:latin typeface="+mj-lt"/>
                        </a:rPr>
                        <a:t>). </a:t>
                      </a:r>
                      <a:r>
                        <a:rPr lang="vi-VN" sz="3000" b="0" dirty="0" err="1">
                          <a:latin typeface="+mj-lt"/>
                        </a:rPr>
                        <a:t>Deep</a:t>
                      </a:r>
                      <a:r>
                        <a:rPr lang="vi-VN" sz="3000" b="0" dirty="0">
                          <a:latin typeface="+mj-lt"/>
                        </a:rPr>
                        <a:t> </a:t>
                      </a:r>
                      <a:r>
                        <a:rPr lang="vi-VN" sz="3000" b="0" dirty="0" err="1">
                          <a:latin typeface="+mj-lt"/>
                        </a:rPr>
                        <a:t>Learning</a:t>
                      </a:r>
                      <a:r>
                        <a:rPr lang="vi-VN" sz="3000" b="0" dirty="0">
                          <a:latin typeface="+mj-lt"/>
                        </a:rPr>
                        <a:t> (CNN: </a:t>
                      </a:r>
                      <a:r>
                        <a:rPr lang="vi-VN" sz="3000" b="0" dirty="0" err="1">
                          <a:latin typeface="+mj-lt"/>
                        </a:rPr>
                        <a:t>ResNet</a:t>
                      </a:r>
                      <a:r>
                        <a:rPr lang="vi-VN" sz="3000" b="0" dirty="0">
                          <a:latin typeface="+mj-lt"/>
                        </a:rPr>
                        <a:t>, </a:t>
                      </a:r>
                      <a:r>
                        <a:rPr lang="vi-VN" sz="3000" b="0" dirty="0" err="1">
                          <a:latin typeface="+mj-lt"/>
                        </a:rPr>
                        <a:t>MobileNet</a:t>
                      </a:r>
                      <a:r>
                        <a:rPr lang="vi-VN" sz="3000" b="0" dirty="0">
                          <a:latin typeface="+mj-lt"/>
                        </a:rPr>
                        <a:t>, </a:t>
                      </a:r>
                      <a:r>
                        <a:rPr lang="vi-VN" sz="3000" b="0" dirty="0" err="1">
                          <a:latin typeface="+mj-lt"/>
                        </a:rPr>
                        <a:t>ViT</a:t>
                      </a:r>
                      <a:r>
                        <a:rPr lang="vi-VN" sz="3000" b="0" dirty="0">
                          <a:latin typeface="+mj-lt"/>
                        </a:rPr>
                        <a:t>). </a:t>
                      </a:r>
                      <a:r>
                        <a:rPr lang="vi-VN" sz="3000" b="0" dirty="0" err="1">
                          <a:latin typeface="+mj-lt"/>
                        </a:rPr>
                        <a:t>Object</a:t>
                      </a:r>
                      <a:r>
                        <a:rPr lang="vi-VN" sz="3000" b="0" dirty="0">
                          <a:latin typeface="+mj-lt"/>
                        </a:rPr>
                        <a:t> </a:t>
                      </a:r>
                      <a:r>
                        <a:rPr lang="vi-VN" sz="3000" b="0" dirty="0" err="1">
                          <a:latin typeface="+mj-lt"/>
                        </a:rPr>
                        <a:t>Detection</a:t>
                      </a:r>
                      <a:r>
                        <a:rPr lang="vi-VN" sz="3000" b="0" dirty="0">
                          <a:latin typeface="+mj-lt"/>
                        </a:rPr>
                        <a:t> (YOLO, </a:t>
                      </a:r>
                      <a:r>
                        <a:rPr lang="vi-VN" sz="3000" b="0" dirty="0" err="1">
                          <a:latin typeface="+mj-lt"/>
                        </a:rPr>
                        <a:t>Faster</a:t>
                      </a:r>
                      <a:r>
                        <a:rPr lang="vi-VN" sz="3000" b="0" dirty="0">
                          <a:latin typeface="+mj-lt"/>
                        </a:rPr>
                        <a:t> R-CNN).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7854988"/>
                  </a:ext>
                </a:extLst>
              </a:tr>
              <a:tr h="463321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4. Xây dựng mô hình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000" dirty="0">
                          <a:latin typeface="+mj-lt"/>
                        </a:rPr>
                        <a:t>Chia tập dữ liệu (</a:t>
                      </a:r>
                      <a:r>
                        <a:rPr lang="vi-VN" sz="3000" dirty="0" err="1">
                          <a:latin typeface="+mj-lt"/>
                        </a:rPr>
                        <a:t>Train</a:t>
                      </a:r>
                      <a:r>
                        <a:rPr lang="vi-VN" sz="3000" dirty="0">
                          <a:latin typeface="+mj-lt"/>
                        </a:rPr>
                        <a:t>/</a:t>
                      </a:r>
                      <a:r>
                        <a:rPr lang="vi-VN" sz="3000" dirty="0" err="1">
                          <a:latin typeface="+mj-lt"/>
                        </a:rPr>
                        <a:t>Validation</a:t>
                      </a:r>
                      <a:r>
                        <a:rPr lang="vi-VN" sz="3000" dirty="0">
                          <a:latin typeface="+mj-lt"/>
                        </a:rPr>
                        <a:t>/</a:t>
                      </a:r>
                      <a:r>
                        <a:rPr lang="vi-VN" sz="3000" dirty="0" err="1">
                          <a:latin typeface="+mj-lt"/>
                        </a:rPr>
                        <a:t>Test</a:t>
                      </a:r>
                      <a:r>
                        <a:rPr lang="vi-VN" sz="3000" dirty="0">
                          <a:latin typeface="+mj-lt"/>
                        </a:rPr>
                        <a:t>), huấn luyện với </a:t>
                      </a:r>
                      <a:r>
                        <a:rPr lang="vi-VN" sz="3000" dirty="0" err="1">
                          <a:latin typeface="+mj-lt"/>
                        </a:rPr>
                        <a:t>TensorFlow</a:t>
                      </a:r>
                      <a:r>
                        <a:rPr lang="vi-VN" sz="3000" dirty="0">
                          <a:latin typeface="+mj-lt"/>
                        </a:rPr>
                        <a:t>/</a:t>
                      </a:r>
                      <a:r>
                        <a:rPr lang="vi-VN" sz="3000" dirty="0" err="1">
                          <a:latin typeface="+mj-lt"/>
                        </a:rPr>
                        <a:t>PyTorch</a:t>
                      </a:r>
                      <a:r>
                        <a:rPr lang="vi-VN" sz="3000" dirty="0">
                          <a:latin typeface="+mj-lt"/>
                        </a:rPr>
                        <a:t>, tối ưu tham số.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5080000"/>
                  </a:ext>
                </a:extLst>
              </a:tr>
              <a:tr h="316414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5. Đánh giá hiệu suất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+mj-lt"/>
                        </a:rPr>
                        <a:t>Accuracy, Precision, Recall, F1-score, Confusion Matrix </a:t>
                      </a:r>
                      <a:r>
                        <a:rPr lang="en-US" sz="3000" dirty="0" err="1">
                          <a:latin typeface="+mj-lt"/>
                        </a:rPr>
                        <a:t>để</a:t>
                      </a:r>
                      <a:r>
                        <a:rPr lang="en-US" sz="3000" dirty="0">
                          <a:latin typeface="+mj-lt"/>
                        </a:rPr>
                        <a:t> </a:t>
                      </a:r>
                      <a:r>
                        <a:rPr lang="en-US" sz="3000" dirty="0" err="1">
                          <a:latin typeface="+mj-lt"/>
                        </a:rPr>
                        <a:t>phân</a:t>
                      </a:r>
                      <a:r>
                        <a:rPr lang="en-US" sz="3000" dirty="0">
                          <a:latin typeface="+mj-lt"/>
                        </a:rPr>
                        <a:t> </a:t>
                      </a:r>
                      <a:r>
                        <a:rPr lang="en-US" sz="3000" dirty="0" err="1">
                          <a:latin typeface="+mj-lt"/>
                        </a:rPr>
                        <a:t>tích</a:t>
                      </a:r>
                      <a:r>
                        <a:rPr lang="en-US" sz="3000" dirty="0">
                          <a:latin typeface="+mj-lt"/>
                        </a:rPr>
                        <a:t> </a:t>
                      </a:r>
                      <a:r>
                        <a:rPr lang="en-US" sz="3000" dirty="0" err="1">
                          <a:latin typeface="+mj-lt"/>
                        </a:rPr>
                        <a:t>sai</a:t>
                      </a:r>
                      <a:r>
                        <a:rPr lang="en-US" sz="3000" dirty="0">
                          <a:latin typeface="+mj-lt"/>
                        </a:rPr>
                        <a:t> </a:t>
                      </a:r>
                      <a:r>
                        <a:rPr lang="en-US" sz="3000" dirty="0" err="1">
                          <a:latin typeface="+mj-lt"/>
                        </a:rPr>
                        <a:t>số</a:t>
                      </a:r>
                      <a:r>
                        <a:rPr lang="en-US" sz="3000" dirty="0">
                          <a:latin typeface="+mj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083844"/>
                  </a:ext>
                </a:extLst>
              </a:tr>
              <a:tr h="610228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6. Triển khai thực tế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000" dirty="0">
                          <a:latin typeface="+mj-lt"/>
                        </a:rPr>
                        <a:t>Nhận diện thời gian thực trên </a:t>
                      </a:r>
                      <a:r>
                        <a:rPr lang="vi-VN" sz="3000" dirty="0" err="1">
                          <a:latin typeface="+mj-lt"/>
                        </a:rPr>
                        <a:t>Edge</a:t>
                      </a:r>
                      <a:r>
                        <a:rPr lang="vi-VN" sz="3000" dirty="0">
                          <a:latin typeface="+mj-lt"/>
                        </a:rPr>
                        <a:t> AI (</a:t>
                      </a:r>
                      <a:r>
                        <a:rPr lang="vi-VN" sz="3000" dirty="0" err="1">
                          <a:latin typeface="+mj-lt"/>
                        </a:rPr>
                        <a:t>Jetson</a:t>
                      </a:r>
                      <a:r>
                        <a:rPr lang="vi-VN" sz="3000" dirty="0">
                          <a:latin typeface="+mj-lt"/>
                        </a:rPr>
                        <a:t> </a:t>
                      </a:r>
                      <a:r>
                        <a:rPr lang="vi-VN" sz="3000" dirty="0" err="1">
                          <a:latin typeface="+mj-lt"/>
                        </a:rPr>
                        <a:t>Nano</a:t>
                      </a:r>
                      <a:r>
                        <a:rPr lang="vi-VN" sz="3000" dirty="0">
                          <a:latin typeface="+mj-lt"/>
                        </a:rPr>
                        <a:t>, </a:t>
                      </a:r>
                      <a:r>
                        <a:rPr lang="vi-VN" sz="3000" dirty="0" err="1">
                          <a:latin typeface="+mj-lt"/>
                        </a:rPr>
                        <a:t>Raspberry</a:t>
                      </a:r>
                      <a:r>
                        <a:rPr lang="vi-VN" sz="3000" dirty="0">
                          <a:latin typeface="+mj-lt"/>
                        </a:rPr>
                        <a:t> </a:t>
                      </a:r>
                      <a:r>
                        <a:rPr lang="vi-VN" sz="3000" dirty="0" err="1">
                          <a:latin typeface="+mj-lt"/>
                        </a:rPr>
                        <a:t>Pi</a:t>
                      </a:r>
                      <a:r>
                        <a:rPr lang="vi-VN" sz="3000" dirty="0">
                          <a:latin typeface="+mj-lt"/>
                        </a:rPr>
                        <a:t>). Ứng dụng trong giao thông </a:t>
                      </a:r>
                      <a:r>
                        <a:rPr lang="vi-VN" sz="3000" dirty="0" err="1">
                          <a:latin typeface="+mj-lt"/>
                        </a:rPr>
                        <a:t>thông</a:t>
                      </a:r>
                      <a:r>
                        <a:rPr lang="vi-VN" sz="3000" dirty="0">
                          <a:latin typeface="+mj-lt"/>
                        </a:rPr>
                        <a:t> minh, phân tích dữ liệu lớn.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74859"/>
                  </a:ext>
                </a:extLst>
              </a:tr>
              <a:tr h="316414">
                <a:tc>
                  <a:txBody>
                    <a:bodyPr/>
                    <a:lstStyle/>
                    <a:p>
                      <a:r>
                        <a:rPr lang="vi-VN" sz="3000" b="1" dirty="0">
                          <a:latin typeface="+mj-lt"/>
                        </a:rPr>
                        <a:t>7. Thách thức</a:t>
                      </a:r>
                      <a:endParaRPr lang="vi-VN" sz="3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000" dirty="0">
                          <a:latin typeface="+mj-lt"/>
                        </a:rPr>
                        <a:t>Dữ liệu phức tạp (thời tiết, góc quay), tốc độ xử lý, sai số trong phân loại.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97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8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E779E8-11E2-EBC4-BB00-F8446C21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vận hành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13BE90-5D35-B291-2729-F8BC203ED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768" y="3372688"/>
            <a:ext cx="19197884" cy="8263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Bước 1: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Nạp mô hình YOLOv8 đã được huấn luyện trước (trọng số: yolov8n.pt).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Bước 2: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Mở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video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bằng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OpenCV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Bước 3: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Đọc từng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frame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của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video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và thực hiện: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Phát hiện các đối tượng (xe cộ) trong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frame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Trích xuất thông tin về các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bounding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box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(tọa độ, tên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độ tin cậy).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Vẽ khung và nhãn của các phương tiện lên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frame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Bước 4: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Hiển thị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frame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đã được đánh dấu và thoát nếu nhấn phím 'q'.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Bước 5: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Giải phóng tài nguyên khi kết thúc.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Công nghệ liên quan:</a:t>
            </a:r>
            <a:endParaRPr kumimoji="0" lang="vi-VN" altLang="vi-VN" sz="4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YOLOv8: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dùng để phát hiện đối tượng trong thời gian thực.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4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OpenCV</a:t>
            </a:r>
            <a:r>
              <a:rPr kumimoji="0" lang="vi-VN" altLang="vi-VN" sz="4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xử lý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video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(đọc, hiển thị, và vẽ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bounding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vi-VN" altLang="vi-VN" sz="4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box</a:t>
            </a:r>
            <a:r>
              <a:rPr kumimoji="0" lang="vi-VN" altLang="vi-VN" sz="4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79F733-198A-E732-0B89-71E1A20F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</a:t>
            </a:r>
            <a:r>
              <a:rPr lang="vi-VN" dirty="0" err="1"/>
              <a:t>Data</a:t>
            </a:r>
            <a:r>
              <a:rPr lang="vi-VN" dirty="0"/>
              <a:t> </a:t>
            </a:r>
            <a:r>
              <a:rPr lang="vi-VN" dirty="0" err="1"/>
              <a:t>set</a:t>
            </a:r>
            <a:endParaRPr lang="vi-VN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2A1BF572-8AA2-CF88-8FEB-BE4AE4265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834015"/>
              </p:ext>
            </p:extLst>
          </p:nvPr>
        </p:nvGraphicFramePr>
        <p:xfrm>
          <a:off x="1065213" y="3108325"/>
          <a:ext cx="19184936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6234">
                  <a:extLst>
                    <a:ext uri="{9D8B030D-6E8A-4147-A177-3AD203B41FA5}">
                      <a16:colId xmlns:a16="http://schemas.microsoft.com/office/drawing/2014/main" val="1352602505"/>
                    </a:ext>
                  </a:extLst>
                </a:gridCol>
                <a:gridCol w="4796234">
                  <a:extLst>
                    <a:ext uri="{9D8B030D-6E8A-4147-A177-3AD203B41FA5}">
                      <a16:colId xmlns:a16="http://schemas.microsoft.com/office/drawing/2014/main" val="3402577210"/>
                    </a:ext>
                  </a:extLst>
                </a:gridCol>
                <a:gridCol w="4796234">
                  <a:extLst>
                    <a:ext uri="{9D8B030D-6E8A-4147-A177-3AD203B41FA5}">
                      <a16:colId xmlns:a16="http://schemas.microsoft.com/office/drawing/2014/main" val="388276347"/>
                    </a:ext>
                  </a:extLst>
                </a:gridCol>
                <a:gridCol w="4796234">
                  <a:extLst>
                    <a:ext uri="{9D8B030D-6E8A-4147-A177-3AD203B41FA5}">
                      <a16:colId xmlns:a16="http://schemas.microsoft.com/office/drawing/2014/main" val="2701295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dirty="0" err="1">
                          <a:latin typeface="+mj-lt"/>
                        </a:rPr>
                        <a:t>Dataset</a:t>
                      </a:r>
                      <a:endParaRPr lang="vi-V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latin typeface="+mj-lt"/>
                        </a:rPr>
                        <a:t>Loại Dữ liệu</a:t>
                      </a:r>
                      <a:endParaRPr lang="vi-V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latin typeface="+mj-lt"/>
                        </a:rPr>
                        <a:t>Nguồn/Đặc điểm</a:t>
                      </a:r>
                      <a:endParaRPr lang="vi-VN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b="1" dirty="0">
                          <a:latin typeface="+mj-lt"/>
                        </a:rPr>
                        <a:t>Mục tiêu</a:t>
                      </a:r>
                      <a:endParaRPr lang="vi-VN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27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3500" b="1" dirty="0" err="1">
                          <a:latin typeface="+mj-lt"/>
                        </a:rPr>
                        <a:t>Video</a:t>
                      </a:r>
                      <a:r>
                        <a:rPr lang="vi-VN" sz="3500" b="1" dirty="0">
                          <a:latin typeface="+mj-lt"/>
                        </a:rPr>
                        <a:t> giao thông (YOLOv8)</a:t>
                      </a:r>
                      <a:endParaRPr lang="vi-VN" sz="35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500" dirty="0" err="1">
                          <a:latin typeface="+mj-lt"/>
                        </a:rPr>
                        <a:t>Video</a:t>
                      </a:r>
                      <a:r>
                        <a:rPr lang="vi-VN" sz="3500" dirty="0">
                          <a:latin typeface="+mj-lt"/>
                        </a:rPr>
                        <a:t>, hình ảnh (</a:t>
                      </a:r>
                      <a:r>
                        <a:rPr lang="vi-VN" sz="3500" dirty="0" err="1">
                          <a:latin typeface="+mj-lt"/>
                        </a:rPr>
                        <a:t>frames</a:t>
                      </a:r>
                      <a:r>
                        <a:rPr lang="vi-VN" sz="3500" dirty="0">
                          <a:latin typeface="+mj-lt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3500" dirty="0" err="1">
                          <a:latin typeface="+mj-lt"/>
                        </a:rPr>
                        <a:t>Video</a:t>
                      </a:r>
                      <a:r>
                        <a:rPr lang="vi-VN" sz="3500" dirty="0">
                          <a:latin typeface="+mj-lt"/>
                        </a:rPr>
                        <a:t> "traffic_video.mp4" chứa cảnh giao thông thực tế; mô hình YOLOv8 được huấn luyện trên tập dữ liệu lớn (ví dụ: COCO, UA-DETRAC)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>
                          <a:latin typeface="+mj-lt"/>
                        </a:rPr>
                        <a:t>Phát hiện và phân loại phương tiện giao thông theo thời gian thực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23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9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1AD9B3-2BBF-13B5-338B-CF19C75A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5. Giải thuật, thuật toán YOLO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D2912D1-153D-914E-D60B-07ABDD48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5000" dirty="0">
                <a:latin typeface="+mj-lt"/>
              </a:rPr>
              <a:t>Phương pháp tiếp cận:</a:t>
            </a:r>
          </a:p>
          <a:p>
            <a:r>
              <a:rPr lang="vi-VN" sz="5000" dirty="0">
                <a:latin typeface="+mj-lt"/>
              </a:rPr>
              <a:t>Nhận diện đối tượng trong ảnh, </a:t>
            </a:r>
            <a:r>
              <a:rPr lang="vi-VN" sz="5000" dirty="0" err="1">
                <a:latin typeface="+mj-lt"/>
              </a:rPr>
              <a:t>video</a:t>
            </a:r>
            <a:r>
              <a:rPr lang="vi-VN" sz="5000" dirty="0">
                <a:latin typeface="+mj-lt"/>
              </a:rPr>
              <a:t>.</a:t>
            </a:r>
          </a:p>
          <a:p>
            <a:endParaRPr lang="vi-VN" sz="5000" dirty="0">
              <a:latin typeface="+mj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3C35EA3-0C4D-4B98-F536-F87DA4BA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741" y="3108538"/>
            <a:ext cx="9028302" cy="69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87438B-F12B-6831-A080-AA8E8983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0FEDADAF-1C65-DAC3-09FE-292BFBCC8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988926"/>
              </p:ext>
            </p:extLst>
          </p:nvPr>
        </p:nvGraphicFramePr>
        <p:xfrm>
          <a:off x="2395251" y="311468"/>
          <a:ext cx="18702453" cy="1197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2515">
                  <a:extLst>
                    <a:ext uri="{9D8B030D-6E8A-4147-A177-3AD203B41FA5}">
                      <a16:colId xmlns:a16="http://schemas.microsoft.com/office/drawing/2014/main" val="3622930796"/>
                    </a:ext>
                  </a:extLst>
                </a:gridCol>
                <a:gridCol w="4976956">
                  <a:extLst>
                    <a:ext uri="{9D8B030D-6E8A-4147-A177-3AD203B41FA5}">
                      <a16:colId xmlns:a16="http://schemas.microsoft.com/office/drawing/2014/main" val="1128295611"/>
                    </a:ext>
                  </a:extLst>
                </a:gridCol>
                <a:gridCol w="4686491">
                  <a:extLst>
                    <a:ext uri="{9D8B030D-6E8A-4147-A177-3AD203B41FA5}">
                      <a16:colId xmlns:a16="http://schemas.microsoft.com/office/drawing/2014/main" val="4068127042"/>
                    </a:ext>
                  </a:extLst>
                </a:gridCol>
                <a:gridCol w="4686491">
                  <a:extLst>
                    <a:ext uri="{9D8B030D-6E8A-4147-A177-3AD203B41FA5}">
                      <a16:colId xmlns:a16="http://schemas.microsoft.com/office/drawing/2014/main" val="2582003970"/>
                    </a:ext>
                  </a:extLst>
                </a:gridCol>
              </a:tblGrid>
              <a:tr h="650719"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Tính năng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+mj-lt"/>
                        </a:rPr>
                        <a:t>YOLOv8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800" dirty="0">
                          <a:latin typeface="+mj-lt"/>
                        </a:rPr>
                        <a:t>YOLOv11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812285"/>
                  </a:ext>
                </a:extLst>
              </a:tr>
              <a:tr h="1113694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Kiến trúc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Dựa trên kiến trúc CSPDarknet53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Kiến trúc mô-đun và linh hoạt hơn, mạng xương sống mới, mô-đun C2f hợp lý, đầu phát hiện không neo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Kiến trúc đổi mới, kết hợp kỹ thuật trích xuất đặc trưng tiên tiến, tối ưu hóa tốc độ suy luận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8229"/>
                  </a:ext>
                </a:extLst>
              </a:tr>
              <a:tr h="1630766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Độ chính xác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cao, đặc biệt là với các đối tượng lớn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cao hơn, đặc biệt là với các đối tượng nhỏ và ở các tỷ lệ khác nhau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được cải thiện đáng kể, đặc biệt trong các tác vụ thị giác máy tính khác nhau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32618"/>
                  </a:ext>
                </a:extLst>
              </a:tr>
              <a:tr h="1113694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Tốc độ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Tốc độ suy luận nhanh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Tốc độ suy luận cạnh tranh, duy trì sự cân bằng giữa độ chính xác và tốc độ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Tốc độ xử lý được cải thiện đáng kể, tăng cường khả năng hoạt động theo thời gian thực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488174"/>
                  </a:ext>
                </a:extLst>
              </a:tr>
              <a:tr h="693427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Khả năng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Phát hiện đối tượng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Phát hiện đối tượng, phân đoạn trường hợp, ước tính tư thế, phân loại ảnh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Phát hiện đối tượng, phân đoạn cá thể, ước lượng tư thế, phát hiện đối tượng có định hướng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24143"/>
                  </a:ext>
                </a:extLst>
              </a:tr>
              <a:tr h="1113694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Khả năng mở rộng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Khả năng mở rộng tốt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Khả năng mở rộng tốt hơn, hỗ trợ nhiều kích thước mô hình khác nhau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Khả năng mở rộng vượt trội, có thể áp dụng cho nhiều tác vụ thị giác máy tính khác nhau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336776"/>
                  </a:ext>
                </a:extLst>
              </a:tr>
              <a:tr h="1630766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Ưu điểm chính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Tốc độ nhanh, dễ sử dụng, phù hợp với nhiều ứng dụng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cao, đa năng, phù hợp với các ứng dụng đòi hỏi độ chính xác cao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và hiệu quả tính toán cao, phù hợp với các ứng dụng thời gian thực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957538"/>
                  </a:ext>
                </a:extLst>
              </a:tr>
              <a:tr h="2147838">
                <a:tc>
                  <a:txBody>
                    <a:bodyPr/>
                    <a:lstStyle/>
                    <a:p>
                      <a:pPr algn="l"/>
                      <a:r>
                        <a:rPr lang="vi-VN" sz="2800" b="1" dirty="0">
                          <a:latin typeface="+mj-lt"/>
                        </a:rPr>
                        <a:t>Nhược điểm chính</a:t>
                      </a:r>
                      <a:endParaRPr lang="vi-VN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Độ chính xác có thể giảm đối với các đối tượng nhỏ và ở các tỷ lệ khác nhau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Đòi hỏi nhiều tài nguyên tính toán hơn so với YOLOv5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800" dirty="0">
                          <a:latin typeface="+mj-lt"/>
                        </a:rPr>
                        <a:t>Đòi hỏi nhiều tài nguyên tính toán hơn so với YOLOv8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19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88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225ED85-944C-35DA-D274-D7117B70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9" name="Chỗ dành sẵn cho Nội dung 8" descr="Ảnh có chứa văn bản, Phông chữ, hoa, thiết kế&#10;&#10;Nội dung do AI tạo ra có thể không chính xác.">
            <a:extLst>
              <a:ext uri="{FF2B5EF4-FFF2-40B4-BE49-F238E27FC236}">
                <a16:creationId xmlns:a16="http://schemas.microsoft.com/office/drawing/2014/main" id="{8FAF17E5-5116-75F7-9891-F74DAB1A4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86" y="956878"/>
            <a:ext cx="17690841" cy="10919098"/>
          </a:xfrm>
        </p:spPr>
      </p:pic>
    </p:spTree>
    <p:extLst>
      <p:ext uri="{BB962C8B-B14F-4D97-AF65-F5344CB8AC3E}">
        <p14:creationId xmlns:p14="http://schemas.microsoft.com/office/powerpoint/2010/main" val="114910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thuyết trình</Template>
  <TotalTime>377</TotalTime>
  <Words>945</Words>
  <Application>Microsoft Office PowerPoint</Application>
  <PresentationFormat>Tùy chỉnh</PresentationFormat>
  <Paragraphs>89</Paragraphs>
  <Slides>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Bản trình bày PowerPoint</vt:lpstr>
      <vt:lpstr>Nội Dung</vt:lpstr>
      <vt:lpstr>1. Đặt vấn đề</vt:lpstr>
      <vt:lpstr>2.Nội dung liên quan</vt:lpstr>
      <vt:lpstr>3. Phương pháp vận hành</vt:lpstr>
      <vt:lpstr>4. Data set</vt:lpstr>
      <vt:lpstr>5. Giải thuật, thuật toán YOLO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 huzy</dc:creator>
  <cp:lastModifiedBy>Duong Le</cp:lastModifiedBy>
  <cp:revision>10</cp:revision>
  <dcterms:created xsi:type="dcterms:W3CDTF">2025-01-15T00:56:30Z</dcterms:created>
  <dcterms:modified xsi:type="dcterms:W3CDTF">2025-03-05T03:37:42Z</dcterms:modified>
</cp:coreProperties>
</file>