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44"/>
  </p:notesMasterIdLst>
  <p:sldIdLst>
    <p:sldId id="352" r:id="rId3"/>
    <p:sldId id="348" r:id="rId4"/>
    <p:sldId id="353" r:id="rId5"/>
    <p:sldId id="401" r:id="rId6"/>
    <p:sldId id="259" r:id="rId7"/>
    <p:sldId id="400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5" r:id="rId18"/>
    <p:sldId id="417" r:id="rId19"/>
    <p:sldId id="418" r:id="rId20"/>
    <p:sldId id="435" r:id="rId21"/>
    <p:sldId id="436" r:id="rId22"/>
    <p:sldId id="437" r:id="rId23"/>
    <p:sldId id="438" r:id="rId24"/>
    <p:sldId id="440" r:id="rId25"/>
    <p:sldId id="441" r:id="rId26"/>
    <p:sldId id="442" r:id="rId27"/>
    <p:sldId id="444" r:id="rId28"/>
    <p:sldId id="420" r:id="rId29"/>
    <p:sldId id="421" r:id="rId30"/>
    <p:sldId id="422" r:id="rId31"/>
    <p:sldId id="424" r:id="rId32"/>
    <p:sldId id="445" r:id="rId33"/>
    <p:sldId id="446" r:id="rId34"/>
    <p:sldId id="447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7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4" autoAdjust="0"/>
    <p:restoredTop sz="78960" autoAdjust="0"/>
  </p:normalViewPr>
  <p:slideViewPr>
    <p:cSldViewPr snapToGrid="0" showGuides="1">
      <p:cViewPr varScale="1">
        <p:scale>
          <a:sx n="87" d="100"/>
          <a:sy n="87" d="100"/>
        </p:scale>
        <p:origin x="2106" y="90"/>
      </p:cViewPr>
      <p:guideLst>
        <p:guide orient="horz" pos="2237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/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RNN</a:t>
            </a:r>
            <a:endParaRPr lang="en-US" sz="1200" b="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Verdana" panose="020B0604030504040204" charset="0"/>
            </a:endParaRPr>
          </a:p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Dòng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tạo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Sequential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RNN. Sequential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phép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xây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nơ-ron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tuần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thêm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layer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Dòng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thứ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hai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thêm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layer LSTM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RNN. LSTM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biến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RNN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dụng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tuần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giải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quyết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đề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thông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tin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dài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LSTM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(units)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layer, ở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đây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32.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input_shape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định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thước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layer,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trường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hợp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này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X_train.shape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[1], 1)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phù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hợp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Dòng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thứ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thêm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layer Dropout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Dropout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kỹ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thuật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chống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khớp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(overfitting)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loại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bỏ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ngẫu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0.2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Dropout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20%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loại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bỏ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Dòng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thứ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thêm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layer Dense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Dense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layer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kết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đủ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nơ-ron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tính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toán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ứng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Ở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đây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, Dense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3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tuyến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tính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(linear).</a:t>
            </a:r>
          </a:p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Dòng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thứ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năm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dịch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loss='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mse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'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hàm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(loss function)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dụng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mean squared error (MSE),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tức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sai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trung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giữa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thực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tế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đoán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optimizer='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adam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'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định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thuật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toán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ưu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hóa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dụng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Adam optimizer.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metrics=['accuracy']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chính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tính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đánh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Dòng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cuối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cùng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fit()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thức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Keras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X_train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y_train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epochs=50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chạy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qua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50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batch_size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=32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chia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thành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batch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thước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32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nhật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trọng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validation_data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=(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X_test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y_test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kiểm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X_test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y_test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dụng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đánh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2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sz="1000" b="1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10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0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MLP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cao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95%.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Precision, recall,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f1-score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đều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khá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cao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đối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lớp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0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2,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nhưng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lớp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1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recall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thấp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hơn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(0.85).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Macro avg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weighted avg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đều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khá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cao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cho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thấy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hoạt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động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tốt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sz="1000" b="1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10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0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thấp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hơn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so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MLP: 89%.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recall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đều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thấp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hơn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đáng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kể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đối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lớp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1,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cho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thấy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khả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năng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nhận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diện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lớp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này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kém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hơn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Tuy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nhiên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vẫn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còn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khá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tốt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đối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lớp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khác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None/>
            </a:pPr>
            <a:r>
              <a:rPr lang="en-US" sz="1000" b="1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10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000" b="1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RNN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thấp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nhất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20%.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Precision, recall,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f1-score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đều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thấp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đối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tất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cả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lớp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RNN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không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hiệu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quả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việc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phân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loại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thể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cần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xem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xét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lại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cấu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trúc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hoặc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tham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số</a:t>
            </a: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8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Người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dùng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đăng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sở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MongoDB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bằng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localhost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chưa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database Wine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collection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ThongSo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Người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dung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theo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dõi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mẫu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chia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theo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từng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treeview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đồ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trực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quan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người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dung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4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thuộc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tính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volatile acidity, chlorides, sulphates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alcohol.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- Sau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khi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người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dung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cũng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sở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nhầm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mục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nhiều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6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Ngoài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còn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chức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năng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1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danh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sách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cụ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file csv. Khi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người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dùng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import file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nút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ứng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dụng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động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từng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dòng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1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này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quan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biến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màu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đỏ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"Vinho Verde"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Bồ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tả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hóa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học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nhau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mặt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chúng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lớp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sắp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xếp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theo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thứ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không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dụ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nhiều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thường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xuất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sắc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hoặc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kém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).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gồm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1599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dòng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12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11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biến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giải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kiểu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định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tục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1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biến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phụ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thuộc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kiểu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định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rời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Mô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tả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thuộc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tính</a:t>
            </a:r>
            <a:endParaRPr lang="en-US" sz="1200" b="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Verdana" panose="020B0604030504040204" charset="0"/>
            </a:endParaRP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1.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định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(Fixed Acidity):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hết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định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hoặc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không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bay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không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bay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dễ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dàng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).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2.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bay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(Volatile Acidity):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axetic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vang, ở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mức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cao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gây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chịu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giống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như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giấm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3.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citric (Citric Acid):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nhỏ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citric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thêm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"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"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4.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Đường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còn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(Residual Sugar):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đường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còn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sau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men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kết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thúc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;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hiếm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dưới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1 gram/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lít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45 gram/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lít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coi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ngọt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5. Clo (Chlorides):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muối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6.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huỳnh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dioxide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do (Free Sulfur Dioxide):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do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SO2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tồn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giữa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SO2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dưới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tan)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bisulfite ion;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ngăn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chặn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triển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vi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khuẩn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ô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nhiễm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7.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huỳnh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dioxide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tổng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cộng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(Total Sulfur Dioxide):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SO2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do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kết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hợp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; ở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nồng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thấp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, SO2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như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không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hiện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nhưng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ở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nồng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SO2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tự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do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50 ppm, SO2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trở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rõ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ràng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mũi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8.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riêng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(Density):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riêng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nước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nước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tùy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thuộc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hàm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cồn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đường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9. pH: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tả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mức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hoặc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kiềm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thang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từ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0 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axit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14 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kiềm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);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hết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nằm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khoảng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3-4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thang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pH.</a:t>
            </a:r>
            <a:endParaRPr lang="en-US" sz="1200" b="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Verdana" panose="020B0604030504040204" charset="0"/>
            </a:endParaRP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10. Sulfates: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phụ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góp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việc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tạo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sulfur dioxide (SO2),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như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chống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vi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khuẩn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chống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oxi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hóa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11.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Cồn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(Alcohol):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trăm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nồng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cồn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vang.</a:t>
            </a:r>
          </a:p>
          <a:p>
            <a:pPr marL="457200" indent="-457200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12.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(Quality):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Điểm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đánh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vang</a:t>
            </a:r>
            <a:r>
              <a:rPr lang="en-US" sz="1200" b="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5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Quan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biểu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đồ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thấy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rượu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điểm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3, 4, 8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chiếm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khoảng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6%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tập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=&gt;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nhãn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hiếm.Phần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lớn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ở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mức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điểm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5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6 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khoảng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80%),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đang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mất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bằng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5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được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phân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phối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đa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phần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lệch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phải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.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nhiều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giá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trị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ngoại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lai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mỗi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cột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Hai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total </a:t>
            </a:r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sulphur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dioxide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free </a:t>
            </a:r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sulphur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dioxide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quan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cao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fixed acidity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,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citric acid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quan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cao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Hai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fixed acidity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density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quan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cao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Hai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alcohol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density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cũng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quan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âm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cao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biến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volatile acidity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quan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âm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alcohol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quan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dương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quality.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Loại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bỏ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cột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Id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vì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không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có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nhiệm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vụ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việc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đánh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giá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1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hidden_layer_sizes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= (100, 100):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kích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tầng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ẩn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nơ-ron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 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tầng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ẩn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tầng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100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nơ-ron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0" indent="0" algn="just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activation='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relu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':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kích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tầng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ẩn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Rectified Linear Unit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ReLU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0" lvl="0" indent="0" algn="just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max_iter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= 1000: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vòng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lặp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huấn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épochs</a:t>
            </a:r>
            <a:r>
              <a:rPr lang="en-US" sz="180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0" lvl="0" indent="0" algn="just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cấu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ANN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2 hidden layer(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lớp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ẩn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)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lớp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192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nơron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dụng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hàm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RELU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đặc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trưng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dữ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liệu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Lớp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thứ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2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128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đơn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nơron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sử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dụng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hàm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RELU.</a:t>
            </a:r>
          </a:p>
          <a:p>
            <a:pPr marL="457200" indent="-45720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Lớp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thứ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3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lớp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ra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3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loại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hàm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kích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hoạt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Softmax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algn="just"/>
            <a:endParaRPr lang="en-US" sz="1200" b="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Verdana" panose="020B0604030504040204" charset="0"/>
            </a:endParaRPr>
          </a:p>
          <a:p>
            <a:pPr indent="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Tiếp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đến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biên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dịch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ANN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optimizer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‘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adam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’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tối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ưu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hóa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việc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điều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chỉnh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trọng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số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của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trong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quá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trình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indent="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loss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‘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sparse_categorical_crossentropy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’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phù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hợp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việc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bài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phân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loại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đa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lớp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indent="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Accuracy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để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hiển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thị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độ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chính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xác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mỗi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indent="0" algn="just"/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-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Phần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sẽ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cho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50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mạng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lưới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và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bắt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đầu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huấn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luyện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mô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 </a:t>
            </a:r>
            <a:r>
              <a:rPr lang="en-US" sz="12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hình</a:t>
            </a:r>
            <a:r>
              <a:rPr lang="en-US" sz="12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Verdana" panose="020B0604030504040204" charset="0"/>
              </a:rPr>
              <a:t>.</a:t>
            </a:r>
          </a:p>
          <a:p>
            <a:pPr marL="457200" indent="-457200" algn="just"/>
            <a:endParaRPr lang="en-US" sz="1200" b="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Verdana" panose="020B060403050404020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/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-1" fmla="*/ 614149 w 1119116"/>
                <a:gd name="connsiteY0-2" fmla="*/ 0 h 2330356"/>
                <a:gd name="connsiteX1-3" fmla="*/ 1115704 w 1119116"/>
                <a:gd name="connsiteY1-4" fmla="*/ 3412 h 2330356"/>
                <a:gd name="connsiteX2-5" fmla="*/ 1119116 w 1119116"/>
                <a:gd name="connsiteY2-6" fmla="*/ 2330356 h 2330356"/>
                <a:gd name="connsiteX3-7" fmla="*/ 0 w 1119116"/>
                <a:gd name="connsiteY3-8" fmla="*/ 2330356 h 2330356"/>
                <a:gd name="connsiteX4-9" fmla="*/ 614149 w 1119116"/>
                <a:gd name="connsiteY4-10" fmla="*/ 0 h 23303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/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/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/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/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/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/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/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/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-1" fmla="*/ 614149 w 1119116"/>
                  <a:gd name="connsiteY0-2" fmla="*/ 0 h 2330356"/>
                  <a:gd name="connsiteX1-3" fmla="*/ 1115704 w 1119116"/>
                  <a:gd name="connsiteY1-4" fmla="*/ 3412 h 2330356"/>
                  <a:gd name="connsiteX2-5" fmla="*/ 1119116 w 1119116"/>
                  <a:gd name="connsiteY2-6" fmla="*/ 2330356 h 2330356"/>
                  <a:gd name="connsiteX3-7" fmla="*/ 0 w 1119116"/>
                  <a:gd name="connsiteY3-8" fmla="*/ 2330356 h 2330356"/>
                  <a:gd name="connsiteX4-9" fmla="*/ 614149 w 1119116"/>
                  <a:gd name="connsiteY4-10" fmla="*/ 0 h 233035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/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/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75726" y="257762"/>
            <a:ext cx="6758608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BỘ CÔNG THƯƠNG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TRƯỜNG ĐẠI HỌC CÔNG THƯƠNG TP. HCM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2" name="Picture 2" descr="https://dtnhsv.huit.edu.vn/images/tin-tuc-hoat-dong/truong-dai-hoc-cong-nghiep-thuc-pham-tp-hcm-hufi-chinh-thuc-doi-ten-thanh-truong-dai-hoc-cong-thuong-tp-hcm-huit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26" y="1611919"/>
            <a:ext cx="1637207" cy="1437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3415029" y="3429000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indent="0"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Verdana" panose="020B0604030504040204" charset="0"/>
              </a:rPr>
              <a:t>ĐỒ ÁN CHUYÊN NGÀNH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cs typeface="Verdana" panose="020B0604030504040204" charset="0"/>
            </a:endParaRPr>
          </a:p>
          <a:p>
            <a:pPr indent="0" algn="ctr"/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  <a:cs typeface="Verdana" panose="020B0604030504040204" charset="0"/>
            </a:endParaRPr>
          </a:p>
          <a:p>
            <a:pPr indent="0" algn="ctr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Verdana" panose="020B0604030504040204" charset="0"/>
              </a:rPr>
              <a:t>TÌM HIỂU CÁC PHƯƠNG PHÁP HỌC MÁY DỰ ĐOÁN CHẤT LƯỢNG RƯỢU VANG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6387465" y="5658859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r"/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Verdana" panose="020B0604030504040204" charset="0"/>
              </a:rPr>
              <a:t>GVHD: </a:t>
            </a:r>
            <a:r>
              <a:rPr lang="en-US"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Verdana" panose="020B0604030504040204" charset="0"/>
              </a:rPr>
              <a:t>NGUYỄN THỊ DIỆU HIỀN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6"/>
          <p:cNvSpPr txBox="1"/>
          <p:nvPr/>
        </p:nvSpPr>
        <p:spPr>
          <a:xfrm>
            <a:off x="5499907" y="1074048"/>
            <a:ext cx="3601062" cy="48970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11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thuộc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tính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đầu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Fixed acidity (g/dm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Volatile acidity (g/dm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Citric acid (g/dm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Residual sugar (g/dm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Chlorides (g/dm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Free sulfur dioxide (mg/dm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Total sulfur dioxide (mg/dm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Density (g/cm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Sulphate (g/dm</a:t>
            </a:r>
            <a:r>
              <a:rPr lang="en-US" sz="15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3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Alcohol (%)</a:t>
            </a:r>
            <a:endParaRPr lang="en-US" sz="15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1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thuộc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tính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đầu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ra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: </a:t>
            </a:r>
            <a:endParaRPr lang="en-US" sz="15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Quality (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điểm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từ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0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10).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7FF5B-3FE2-7FCE-5C1F-558564EA35E6}"/>
              </a:ext>
            </a:extLst>
          </p:cNvPr>
          <p:cNvSpPr txBox="1"/>
          <p:nvPr/>
        </p:nvSpPr>
        <p:spPr>
          <a:xfrm>
            <a:off x="863302" y="3140075"/>
            <a:ext cx="3687183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fontAlgn="auto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Thông tin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thuộc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tính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6"/>
          <p:cNvSpPr txBox="1"/>
          <p:nvPr/>
        </p:nvSpPr>
        <p:spPr>
          <a:xfrm>
            <a:off x="441735" y="737123"/>
            <a:ext cx="52197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Thống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kê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tần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số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thuộc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tính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đầu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ra</a:t>
            </a:r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486150" y="2029702"/>
            <a:ext cx="5219700" cy="3985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107"/>
          <p:cNvSpPr txBox="1"/>
          <p:nvPr/>
        </p:nvSpPr>
        <p:spPr>
          <a:xfrm>
            <a:off x="282083" y="623831"/>
            <a:ext cx="451432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457200" indent="-457200" algn="ctr"/>
            <a:r>
              <a:rPr lang="en-US" sz="2400" b="1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Biểu</a:t>
            </a:r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đồ</a:t>
            </a:r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histogram </a:t>
            </a:r>
            <a:r>
              <a:rPr lang="en-US" sz="2400" b="1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và</a:t>
            </a:r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boxplot</a:t>
            </a:r>
            <a:endParaRPr lang="en-US" sz="2400" b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Verdana" panose="020B060403050404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297AF-03B3-0C0A-BA22-93A2B3879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t="-17262" b="63136"/>
          <a:stretch/>
        </p:blipFill>
        <p:spPr bwMode="auto">
          <a:xfrm>
            <a:off x="231411" y="-368727"/>
            <a:ext cx="3715810" cy="651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166FFF2-C491-9090-CF4A-9752B127F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5" b="26969"/>
          <a:stretch/>
        </p:blipFill>
        <p:spPr bwMode="auto">
          <a:xfrm>
            <a:off x="4203124" y="1745672"/>
            <a:ext cx="3785752" cy="44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D1E4CD-25C6-AF00-A49B-DE585B605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6"/>
          <a:stretch/>
        </p:blipFill>
        <p:spPr bwMode="auto">
          <a:xfrm>
            <a:off x="8244780" y="1745672"/>
            <a:ext cx="3569209" cy="448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333173" y="1780126"/>
            <a:ext cx="5843270" cy="4194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07">
            <a:extLst>
              <a:ext uri="{FF2B5EF4-FFF2-40B4-BE49-F238E27FC236}">
                <a16:creationId xmlns:a16="http://schemas.microsoft.com/office/drawing/2014/main" id="{E5695E1F-5482-4D3F-53E2-D1BE59F6364F}"/>
              </a:ext>
            </a:extLst>
          </p:cNvPr>
          <p:cNvSpPr txBox="1"/>
          <p:nvPr/>
        </p:nvSpPr>
        <p:spPr>
          <a:xfrm>
            <a:off x="249757" y="652231"/>
            <a:ext cx="327875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457200" indent="-457200" algn="ctr"/>
            <a:r>
              <a:rPr lang="en-US" sz="2400" b="1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Biểu</a:t>
            </a:r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</a:t>
            </a:r>
            <a:r>
              <a:rPr lang="en-US" sz="2400" b="1" dirty="0" err="1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đồ</a:t>
            </a:r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heatmap</a:t>
            </a:r>
            <a:endParaRPr lang="en-US" sz="2400" b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93197" y="3063875"/>
            <a:ext cx="10427856" cy="86177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ctr"/>
            <a:r>
              <a:rPr lang="en-US" sz="5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CHƯƠNG 3:TIỀN XỬ LÝ DỮ LIỆU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79654" y="968188"/>
            <a:ext cx="4921026" cy="4736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9581EB-44E8-7D4C-142F-EFAA9E2C70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88915" y="583967"/>
            <a:ext cx="5943600" cy="550535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06673" y="1058228"/>
            <a:ext cx="3002280" cy="4017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8777BC-19D8-185A-8F37-F1B8D62DA6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0775" y="1251866"/>
            <a:ext cx="5320030" cy="217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46064-D03C-9094-7133-B61D0272C7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56151" y="3821711"/>
            <a:ext cx="4846320" cy="110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Box 113"/>
          <p:cNvSpPr txBox="1"/>
          <p:nvPr/>
        </p:nvSpPr>
        <p:spPr>
          <a:xfrm>
            <a:off x="657374" y="522269"/>
            <a:ext cx="7256780" cy="16423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Góm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nhóm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Nhóm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1: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từ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3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4.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Nhóm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2: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từ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5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6.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Nhóm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3: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từ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7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8.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513381" y="2358091"/>
            <a:ext cx="5734722" cy="3977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4"/>
          <p:cNvSpPr txBox="1"/>
          <p:nvPr/>
        </p:nvSpPr>
        <p:spPr>
          <a:xfrm>
            <a:off x="873611" y="800959"/>
            <a:ext cx="2687171" cy="577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Cân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bằng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86150" y="1928887"/>
            <a:ext cx="5219700" cy="3977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3E2B-9A3E-78BB-25E1-BE5B2D9D5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B0986-136C-D063-BE0E-FC29CAC4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55" y="2121257"/>
            <a:ext cx="8489856" cy="3844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7BAF5-7B24-6EAB-8C89-335CCF5DD5CE}"/>
              </a:ext>
            </a:extLst>
          </p:cNvPr>
          <p:cNvSpPr txBox="1"/>
          <p:nvPr/>
        </p:nvSpPr>
        <p:spPr>
          <a:xfrm>
            <a:off x="425131" y="806823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Chia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dữ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liệu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thành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tập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train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và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tập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30195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78353627"/>
              </p:ext>
            </p:extLst>
          </p:nvPr>
        </p:nvGraphicFramePr>
        <p:xfrm>
          <a:off x="1773555" y="1921993"/>
          <a:ext cx="8725520" cy="271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93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en-US" sz="1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Dương Trọng Bình</a:t>
                      </a:r>
                      <a:endParaRPr 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MLP</a:t>
                      </a:r>
                      <a:endParaRPr 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13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Đoàn Quang Minh</a:t>
                      </a:r>
                      <a:endParaRPr 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đoán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ANN</a:t>
                      </a:r>
                      <a:endParaRPr 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Minh Quân</a:t>
                      </a:r>
                      <a:endParaRPr lang="en-US" sz="1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Cở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RNN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6084E-ED49-059A-2A78-E104F8C8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09DD0-EFB0-033B-4D5E-CB25F62C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44" y="1996585"/>
            <a:ext cx="7443955" cy="3701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F750A-2FCC-64AE-845F-4CFA476B0AB5}"/>
              </a:ext>
            </a:extLst>
          </p:cNvPr>
          <p:cNvSpPr txBox="1"/>
          <p:nvPr/>
        </p:nvSpPr>
        <p:spPr>
          <a:xfrm>
            <a:off x="499822" y="929282"/>
            <a:ext cx="754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Tìm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độ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sâu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max_depth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tối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ưu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cho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cây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quyết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định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2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D71B5-7774-D903-0AC5-5E7CC0368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466DE-961D-99E4-CE8A-39709A4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6" y="1943884"/>
            <a:ext cx="5791835" cy="3981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5FF818-41CD-5AE1-E07D-1C0656C2C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34" y="2162324"/>
            <a:ext cx="5943600" cy="35445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C47DE-77F6-ACC0-D108-FDBCB2A7165E}"/>
              </a:ext>
            </a:extLst>
          </p:cNvPr>
          <p:cNvSpPr txBox="1"/>
          <p:nvPr/>
        </p:nvSpPr>
        <p:spPr>
          <a:xfrm>
            <a:off x="842935" y="817582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Xây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dựng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cây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quyết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định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50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AAE0-DFD3-8501-218F-938C954B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EDD12-199A-8F05-E332-840E4337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4" y="1747388"/>
            <a:ext cx="4629785" cy="4352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AB91A5-CB79-42B8-2095-97FB45690995}"/>
              </a:ext>
            </a:extLst>
          </p:cNvPr>
          <p:cNvSpPr txBox="1"/>
          <p:nvPr/>
        </p:nvSpPr>
        <p:spPr>
          <a:xfrm>
            <a:off x="578283" y="857487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Loại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bỏ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thuộc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tính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không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quan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trọng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ADDF9-C60B-034F-62E5-D1F18C5C4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06" y="2595430"/>
            <a:ext cx="5943600" cy="26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EBE9F-C347-995A-0491-7EAF17D3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47763-BFB3-3B24-6C5F-5513B41B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17" y="1415971"/>
            <a:ext cx="4655566" cy="5173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A65694-91D8-CC6C-A915-DE9E585C3160}"/>
              </a:ext>
            </a:extLst>
          </p:cNvPr>
          <p:cNvSpPr txBox="1"/>
          <p:nvPr/>
        </p:nvSpPr>
        <p:spPr>
          <a:xfrm>
            <a:off x="782678" y="831933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Tạo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ngẫu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nhiên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249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293D9-E101-0158-2B4A-AF0D9BADE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143450-91A3-4896-E8D2-4946A7C4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32" y="1814626"/>
            <a:ext cx="5525135" cy="4181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6B6EBA-D7B2-3A74-E6EA-824A26332CF3}"/>
              </a:ext>
            </a:extLst>
          </p:cNvPr>
          <p:cNvSpPr txBox="1"/>
          <p:nvPr/>
        </p:nvSpPr>
        <p:spPr>
          <a:xfrm>
            <a:off x="782678" y="831933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Xây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dựng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Logistic</a:t>
            </a:r>
          </a:p>
        </p:txBody>
      </p:sp>
    </p:spTree>
    <p:extLst>
      <p:ext uri="{BB962C8B-B14F-4D97-AF65-F5344CB8AC3E}">
        <p14:creationId xmlns:p14="http://schemas.microsoft.com/office/powerpoint/2010/main" val="194482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9E39-D044-89D4-23EB-E7AF0932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5BDF6-DCAA-81B1-A4D6-271515E5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30" y="2457056"/>
            <a:ext cx="5801360" cy="2352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86AC4-BEF6-5F55-85CE-816B84198FB9}"/>
              </a:ext>
            </a:extLst>
          </p:cNvPr>
          <p:cNvSpPr txBox="1"/>
          <p:nvPr/>
        </p:nvSpPr>
        <p:spPr>
          <a:xfrm>
            <a:off x="782678" y="831933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tốt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nhất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DAC2-9378-CB59-06DA-0D54FDAC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81" y="1999857"/>
            <a:ext cx="458216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78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F77E2-2019-C12A-82E1-DDFD965DE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27A5D472-DCC7-8D12-8A15-5F48F006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24" y="2177023"/>
            <a:ext cx="8394114" cy="30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76DD9B-D266-1FD6-DF31-33405401E7D7}"/>
              </a:ext>
            </a:extLst>
          </p:cNvPr>
          <p:cNvSpPr txBox="1"/>
          <p:nvPr/>
        </p:nvSpPr>
        <p:spPr>
          <a:xfrm>
            <a:off x="782678" y="831933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Lưu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lại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trình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chuẩn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hóa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7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33985" y="2998787"/>
            <a:ext cx="11924030" cy="8604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ctr"/>
            <a:r>
              <a:rPr lang="en-US" sz="5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CHƯƠNG 4:MÔ HÌNH MẠNG HỌC SÂU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E9455A0F-C5CA-8F06-9355-E1B7C7115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9" y="2744279"/>
            <a:ext cx="11585825" cy="193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11665-56FE-5BF9-BAE4-C372B4206911}"/>
              </a:ext>
            </a:extLst>
          </p:cNvPr>
          <p:cNvSpPr txBox="1"/>
          <p:nvPr/>
        </p:nvSpPr>
        <p:spPr>
          <a:xfrm>
            <a:off x="782678" y="831933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MLP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B8A6B-A3D1-904D-B4F1-02590C76BDC1}"/>
              </a:ext>
            </a:extLst>
          </p:cNvPr>
          <p:cNvSpPr txBox="1"/>
          <p:nvPr/>
        </p:nvSpPr>
        <p:spPr>
          <a:xfrm>
            <a:off x="782678" y="831933"/>
            <a:ext cx="210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ANN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07611544-C324-68AE-6EF8-4AE0A8A6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76" y="1604278"/>
            <a:ext cx="8209682" cy="113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44112166">
            <a:extLst>
              <a:ext uri="{FF2B5EF4-FFF2-40B4-BE49-F238E27FC236}">
                <a16:creationId xmlns:a16="http://schemas.microsoft.com/office/drawing/2014/main" id="{00647248-6A71-DEB2-9C5C-2EDD8181A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70" y="3225989"/>
            <a:ext cx="8131494" cy="10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>
            <a:extLst>
              <a:ext uri="{FF2B5EF4-FFF2-40B4-BE49-F238E27FC236}">
                <a16:creationId xmlns:a16="http://schemas.microsoft.com/office/drawing/2014/main" id="{70C2CE38-B0D7-5136-7CEC-EF99AEA8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65" y="4715215"/>
            <a:ext cx="4964904" cy="149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432" y="2321462"/>
            <a:ext cx="196405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Mục</a:t>
            </a:r>
            <a:r>
              <a:rPr lang="en-US" sz="5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lục</a:t>
            </a:r>
            <a:endParaRPr lang="en-US" sz="5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645" y="1664309"/>
            <a:ext cx="2411120" cy="4603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TỔNG QUAN</a:t>
            </a:r>
          </a:p>
        </p:txBody>
      </p:sp>
      <p:sp>
        <p:nvSpPr>
          <p:cNvPr id="29" name="Diamond 17"/>
          <p:cNvSpPr/>
          <p:nvPr/>
        </p:nvSpPr>
        <p:spPr>
          <a:xfrm rot="19753916">
            <a:off x="4128253" y="1557437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3277" y="1664309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14986" y="1539447"/>
            <a:ext cx="2411120" cy="82994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GIỚI THIỆU TẬP DỮ LIỆU</a:t>
            </a:r>
          </a:p>
        </p:txBody>
      </p:sp>
      <p:sp>
        <p:nvSpPr>
          <p:cNvPr id="43" name="Diamond 17"/>
          <p:cNvSpPr/>
          <p:nvPr/>
        </p:nvSpPr>
        <p:spPr>
          <a:xfrm rot="19753916">
            <a:off x="7800593" y="1548780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12443" y="1655017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39470" y="2866418"/>
            <a:ext cx="2411120" cy="82994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TIỀN XỬ LÝ DỮ LIỆU</a:t>
            </a:r>
          </a:p>
        </p:txBody>
      </p:sp>
      <p:sp>
        <p:nvSpPr>
          <p:cNvPr id="48" name="Diamond 17"/>
          <p:cNvSpPr/>
          <p:nvPr/>
        </p:nvSpPr>
        <p:spPr>
          <a:xfrm rot="19753916">
            <a:off x="4125077" y="2864321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0102" y="2971193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40"/>
          <p:cNvSpPr txBox="1"/>
          <p:nvPr/>
        </p:nvSpPr>
        <p:spPr>
          <a:xfrm>
            <a:off x="8862211" y="2863663"/>
            <a:ext cx="2411120" cy="119888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MÔ HÌNH MẠNG HỌC SÂU</a:t>
            </a:r>
            <a:endParaRPr lang="en-US" altLang="ko-KR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Diamond 17"/>
          <p:cNvSpPr/>
          <p:nvPr/>
        </p:nvSpPr>
        <p:spPr>
          <a:xfrm rot="19753916">
            <a:off x="7874158" y="2861566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3"/>
          <p:cNvSpPr txBox="1"/>
          <p:nvPr/>
        </p:nvSpPr>
        <p:spPr>
          <a:xfrm>
            <a:off x="7989183" y="2968438"/>
            <a:ext cx="570852" cy="4603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40"/>
          <p:cNvSpPr txBox="1"/>
          <p:nvPr/>
        </p:nvSpPr>
        <p:spPr>
          <a:xfrm>
            <a:off x="5126465" y="4172611"/>
            <a:ext cx="2411120" cy="82994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GIAO DIỆN CHỨC NĂNG</a:t>
            </a:r>
            <a:endParaRPr lang="en-US" altLang="ko-KR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Diamond 17"/>
          <p:cNvSpPr/>
          <p:nvPr/>
        </p:nvSpPr>
        <p:spPr>
          <a:xfrm rot="19753916">
            <a:off x="4125077" y="4170514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43"/>
          <p:cNvSpPr txBox="1"/>
          <p:nvPr/>
        </p:nvSpPr>
        <p:spPr>
          <a:xfrm>
            <a:off x="4240102" y="4277386"/>
            <a:ext cx="570852" cy="4603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anose="020B0604020202020204" pitchFamily="34" charset="0"/>
              </a:rPr>
              <a:t>05</a:t>
            </a:r>
            <a:endParaRPr lang="ko-KR" altLang="en-US" sz="2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40"/>
          <p:cNvSpPr txBox="1"/>
          <p:nvPr/>
        </p:nvSpPr>
        <p:spPr>
          <a:xfrm>
            <a:off x="8921439" y="4409106"/>
            <a:ext cx="2411120" cy="4603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TỔNG KẾT</a:t>
            </a:r>
          </a:p>
        </p:txBody>
      </p:sp>
      <p:sp>
        <p:nvSpPr>
          <p:cNvPr id="17" name="Diamond 17"/>
          <p:cNvSpPr/>
          <p:nvPr/>
        </p:nvSpPr>
        <p:spPr>
          <a:xfrm rot="19753916">
            <a:off x="7902906" y="4302234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43"/>
          <p:cNvSpPr txBox="1"/>
          <p:nvPr/>
        </p:nvSpPr>
        <p:spPr>
          <a:xfrm>
            <a:off x="8017931" y="4409106"/>
            <a:ext cx="570852" cy="4603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anose="020B0604020202020204" pitchFamily="34" charset="0"/>
              </a:rPr>
              <a:t>06</a:t>
            </a:r>
            <a:endParaRPr lang="ko-KR" altLang="en-US" sz="2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00C4E-BB9E-CC40-5EC6-A17D5CFDF9CD}"/>
              </a:ext>
            </a:extLst>
          </p:cNvPr>
          <p:cNvSpPr txBox="1"/>
          <p:nvPr/>
        </p:nvSpPr>
        <p:spPr>
          <a:xfrm>
            <a:off x="782678" y="831933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RNN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03449EC1-CC7F-22F3-FE32-BE1541296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82" y="1506062"/>
            <a:ext cx="7894447" cy="295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>
            <a:extLst>
              <a:ext uri="{FF2B5EF4-FFF2-40B4-BE49-F238E27FC236}">
                <a16:creationId xmlns:a16="http://schemas.microsoft.com/office/drawing/2014/main" id="{2855FAC9-4D4A-A415-C368-CB94761F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06" y="4871914"/>
            <a:ext cx="4423397" cy="145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00C4E-BB9E-CC40-5EC6-A17D5CFDF9CD}"/>
              </a:ext>
            </a:extLst>
          </p:cNvPr>
          <p:cNvSpPr txBox="1"/>
          <p:nvPr/>
        </p:nvSpPr>
        <p:spPr>
          <a:xfrm>
            <a:off x="782678" y="831933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sánh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độ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chính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xác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giữa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3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730946-96DB-D82B-EEEE-DB54292D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9" y="2027200"/>
            <a:ext cx="5553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191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00C4E-BB9E-CC40-5EC6-A17D5CFDF9CD}"/>
              </a:ext>
            </a:extLst>
          </p:cNvPr>
          <p:cNvSpPr txBox="1"/>
          <p:nvPr/>
        </p:nvSpPr>
        <p:spPr>
          <a:xfrm>
            <a:off x="782678" y="831933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sánh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ma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trận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nhầm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lẫn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giữa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3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5D3152-4BA3-2FE9-F55A-91B15503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" y="2341752"/>
            <a:ext cx="4036712" cy="311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94CA1EA3-6C49-0420-C72A-5D976316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14" y="2341752"/>
            <a:ext cx="4036712" cy="311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313AD88-0B3B-7847-B14C-847CBB219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26" y="2341752"/>
            <a:ext cx="3962568" cy="311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50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00C4E-BB9E-CC40-5EC6-A17D5CFDF9CD}"/>
              </a:ext>
            </a:extLst>
          </p:cNvPr>
          <p:cNvSpPr txBox="1"/>
          <p:nvPr/>
        </p:nvSpPr>
        <p:spPr>
          <a:xfrm>
            <a:off x="782678" y="831933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Báo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cáo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loại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giữa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3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mô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hình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277C0001-0B5D-4B1D-B89B-9595D934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75" y="447675"/>
            <a:ext cx="422910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585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92259" y="3063875"/>
            <a:ext cx="11429732" cy="86177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ctr"/>
            <a:r>
              <a:rPr lang="en-US" sz="5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CHƯƠNG 5:GIAO DIỆN CHỨC NĂNG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2"/>
          <p:cNvSpPr txBox="1"/>
          <p:nvPr/>
        </p:nvSpPr>
        <p:spPr>
          <a:xfrm>
            <a:off x="405688" y="656590"/>
            <a:ext cx="10893425" cy="577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Giao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diện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đăng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nhập</a:t>
            </a:r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935971" y="3062162"/>
            <a:ext cx="3832860" cy="247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/>
        </p:nvSpPr>
        <p:spPr>
          <a:xfrm>
            <a:off x="10160" y="238125"/>
            <a:ext cx="11573510" cy="723900"/>
          </a:xfrm>
        </p:spPr>
        <p:txBody>
          <a:bodyPr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GIAO DIỆN CHỨC NĂNG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3025" y="1085850"/>
            <a:ext cx="4431964" cy="577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Giao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diện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chính</a:t>
            </a:r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D9EB066-D2CE-6068-71A4-75AF8BAEB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84" y="1218053"/>
            <a:ext cx="600075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9821131D-9FDE-8DBE-0262-DF4D1A8C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166985"/>
            <a:ext cx="60007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EC26F03A-A5B2-A001-AAF8-E7ED40BF64F1}"/>
              </a:ext>
            </a:extLst>
          </p:cNvPr>
          <p:cNvSpPr txBox="1"/>
          <p:nvPr/>
        </p:nvSpPr>
        <p:spPr>
          <a:xfrm>
            <a:off x="488958" y="467886"/>
            <a:ext cx="4431964" cy="5778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Giao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diện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chính</a:t>
            </a:r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12845" y="3063875"/>
            <a:ext cx="7388561" cy="86177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ctr"/>
            <a:r>
              <a:rPr lang="en-US" sz="5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CHƯƠNG 6: TỔNG KẾT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26"/>
          <p:cNvSpPr txBox="1"/>
          <p:nvPr/>
        </p:nvSpPr>
        <p:spPr>
          <a:xfrm>
            <a:off x="907284" y="892362"/>
            <a:ext cx="10377431" cy="5243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Các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yếu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tốt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quan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trọng</a:t>
            </a:r>
            <a:endParaRPr lang="en-US" sz="15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Nhóm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đã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định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được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ảnh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hưởng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của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yếu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tố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đến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rượu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thông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qua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việc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xây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dựng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mô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hình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cây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quyết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định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mô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hình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hồi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quy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Logistic.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được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định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có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động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đặc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biệt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đáng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chú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ý: volatile acidity, chlorides, sulphates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alcohol.</a:t>
            </a:r>
            <a:endParaRPr lang="en-US" sz="15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Hướng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dẫn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sử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dụng</a:t>
            </a:r>
            <a:endParaRPr lang="en-US" sz="15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-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sử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dụng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mô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với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mục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đích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người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dùng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chỉ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cần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cung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cấp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giá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trị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yếu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tố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sau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đây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volatile acidity.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chlorides.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sulphates.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alcohol.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-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Mô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sẽ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trả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một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giá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trị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ngừi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dùng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nhập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Đối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tượng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người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dùng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Mô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được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tích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hợp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sản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xuất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hỗ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trợ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quyết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định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sản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xuất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Điều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này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giúp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tối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ưu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hóa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cải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thiện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sản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phẩm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813560" y="2999105"/>
            <a:ext cx="8868410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 algn="ctr"/>
            <a:r>
              <a:rPr lang="en-US" sz="5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CHƯƠNG 1: TỔNG QUAN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/>
        </p:nvSpPr>
        <p:spPr>
          <a:xfrm>
            <a:off x="0" y="453278"/>
            <a:ext cx="11573510" cy="723900"/>
          </a:xfrm>
        </p:spPr>
        <p:txBody>
          <a:bodyPr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KẾT LUẬN</a:t>
            </a:r>
          </a:p>
        </p:txBody>
      </p:sp>
      <p:sp>
        <p:nvSpPr>
          <p:cNvPr id="127" name="Text Box 126"/>
          <p:cNvSpPr txBox="1"/>
          <p:nvPr/>
        </p:nvSpPr>
        <p:spPr>
          <a:xfrm>
            <a:off x="1088390" y="1583055"/>
            <a:ext cx="10156190" cy="42045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	Trong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cuộc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hành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khám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phá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chúng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tôi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đã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sâu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sát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chi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tiết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hóa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sinh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tìm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yếu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tố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ẩn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sau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Phương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pháp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hóa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xây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mô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kiểm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định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giả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thuyết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đã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đồng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lòng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góp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phần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tạo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một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nhìn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chiều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yếu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tố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như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nồng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độ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cồn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axit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hóa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hơi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mật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độ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ảnh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hưởng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</a:t>
            </a:r>
          </a:p>
          <a:p>
            <a:pPr indent="0" algn="just" fontAlgn="auto">
              <a:lnSpc>
                <a:spcPct val="150000"/>
              </a:lnSpc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	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Kết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quả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chúng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tôi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không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chỉ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số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mô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hóa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còn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hiểu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biết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sâu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rộng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thuộc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tính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này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tương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ảnh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hưởng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trải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nghiệm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người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thưởng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thức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chiến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kiểm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soát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cải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thiện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chúng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tôi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xuất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đóng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góp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hoàn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thiện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sản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xuất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tạo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sản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phẩm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tinh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tế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độc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đáo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</a:t>
            </a:r>
          </a:p>
          <a:p>
            <a:pPr indent="0" algn="just" fontAlgn="auto">
              <a:lnSpc>
                <a:spcPct val="150000"/>
              </a:lnSpc>
            </a:pP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	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Cuối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cùng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cuộc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nghiên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cứu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này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không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chỉ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mở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cửa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sổ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mới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khoa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còn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đặt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cơ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hội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sản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xuất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mong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muốn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nâng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cao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sản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phẩm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hiểu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biết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sâu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sắc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yếu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tố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chi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phối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không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chỉ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tri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thức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còn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chìa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khóa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mở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cửa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đổi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mới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thành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trong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ngành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nghiệp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thưởng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thức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/>
        </p:nvSpPr>
        <p:spPr>
          <a:xfrm>
            <a:off x="492125" y="1194099"/>
            <a:ext cx="11573510" cy="1425836"/>
          </a:xfrm>
        </p:spPr>
        <p:txBody>
          <a:bodyPr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CẢM ƠN THẦY/CÔ ĐÃ LẮNG NGHE PHẦN THUYẾT TRÌNH CỦA NHÓM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36251" y="1470854"/>
            <a:ext cx="11758930" cy="374416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Lý do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chọn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đề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tài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một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yếu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tố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quan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trọng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đối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với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người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tiêu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dùng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ngành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nghiệp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vang.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Truyền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thống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việc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đánh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giá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thường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phương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pháp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phân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tích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hóa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cảm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quan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chuyên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gia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Tuy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nhiên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nhờ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phát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triển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mạnh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mẽ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trí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tuệ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nhân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tạo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sâu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chúng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ta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có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áp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dụng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phương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pháp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này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một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động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hiệu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quả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hơn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Vì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vậy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nghiên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cứu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việc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áp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dụng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sâu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hết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sức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cần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thiết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nắm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bắt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những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tiềm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năng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lợi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ích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nghệ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này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trong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lĩnh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vực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vang.</a:t>
            </a:r>
          </a:p>
          <a:p>
            <a:pPr marL="457200" indent="-457200" fontAlgn="auto">
              <a:lnSpc>
                <a:spcPct val="150000"/>
              </a:lnSpc>
            </a:pP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Mục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đích</a:t>
            </a:r>
            <a:endParaRPr lang="en-US" sz="20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Mục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đích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của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tài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tìm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hiểu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nghiên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cứu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phương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pháp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sâu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(deep learning)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được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áp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dụng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để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vang.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Điều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này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bao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gồm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việc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tìm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hiểu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kiến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trúc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mạng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sâu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phù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hợp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,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xây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huấn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luyện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mô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hình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dự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đoán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rượu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vang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từ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đầu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vào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như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tin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về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thành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phần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hóa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học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và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thông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số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khác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liên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quan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đến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chất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1500" b="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lượng</a:t>
            </a:r>
            <a:r>
              <a:rPr lang="en-US" sz="1500" b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26452" y="751784"/>
            <a:ext cx="10539095" cy="51278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150000"/>
              </a:lnSpc>
            </a:pP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Đối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tượng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phạm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vi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nghiên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cứu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  <a:sym typeface="+mn-ea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Đối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nghiên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cứu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của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đề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tài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phương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pháp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mạng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học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sâu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được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áp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dụng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để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dự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đoán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chất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rượu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vang.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Phạm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vi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của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nghiên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cứu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sẽ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tập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trung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vào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việc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khám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phá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, so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sánh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đánh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giá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hiệu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suất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của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phương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pháp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này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.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dữ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liệu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đầu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vào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có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thể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bao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gồm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thông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tin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về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thành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phần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hóa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học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thông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số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khác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liên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quan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đến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chất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rượu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vang.</a:t>
            </a:r>
            <a:endParaRPr lang="en-US" sz="15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  <a:p>
            <a:pPr marL="457200" indent="-457200" fontAlgn="auto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Ý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nghĩa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khoa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học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thực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tiễn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Ý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nghĩa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khoa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học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: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Nghiên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cứu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này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có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thể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cung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cấp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kiến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thức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về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ứng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dụng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của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mạng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học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sâu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trong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lĩnh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vực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dự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đoán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chất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rượu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vang.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Việc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tìm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hiểu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phương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pháp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mạng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học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sâu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có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thể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giúp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nâng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cao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hiểu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biết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về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khả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năng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của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trí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tuệ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nhân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tạo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trong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việc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phân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tích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dự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đoán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chất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sản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phẩm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.</a:t>
            </a:r>
            <a:endParaRPr lang="en-US" sz="15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Ý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nghĩa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thực</a:t>
            </a:r>
            <a:r>
              <a:rPr lang="en-US" sz="1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tiễn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: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Kết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quả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của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nghiên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cứu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có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thể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góp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phần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vào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việc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cải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thiện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quy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trình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đánh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giá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chất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rượu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vang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trong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ngành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công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nghiệp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.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Việc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áp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dụng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mạng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học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sâu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để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dự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đoán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chất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rượu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vang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có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thể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giúp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tăng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cường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độ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chính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xác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hiệu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quả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trong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quá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trình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đánh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giá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,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từ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đó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giúp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các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nhà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sản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xuất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rượu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vang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đưa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ra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quyết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định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sản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xuất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đảm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bảo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chất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lượng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sản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phẩm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.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Điều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này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có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thể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giúp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tiết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kiệm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thời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gian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,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công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sức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tài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nguyên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,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đồng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thời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tăng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cường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sự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cạnh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tranh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và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đáp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ứng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nhu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cầu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của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thị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 </a:t>
            </a:r>
            <a:r>
              <a:rPr lang="en-US" sz="1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trường</a:t>
            </a:r>
            <a:r>
              <a:rPr lang="en-US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  <a:sym typeface="+mn-ea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101"/>
          <p:cNvSpPr txBox="1"/>
          <p:nvPr/>
        </p:nvSpPr>
        <p:spPr>
          <a:xfrm>
            <a:off x="2246630" y="2462530"/>
            <a:ext cx="769874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342900" indent="-342900" algn="ctr"/>
            <a:r>
              <a:rPr lang="en-US" sz="5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CHƯƠNG 2: GIỚI THIỆU TẬP DỮ LIỆU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101"/>
          <p:cNvSpPr txBox="1"/>
          <p:nvPr/>
        </p:nvSpPr>
        <p:spPr>
          <a:xfrm>
            <a:off x="149662" y="400004"/>
            <a:ext cx="3469868" cy="57996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ctr" fontAlgn="auto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Thông tin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tập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dữ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liệu</a:t>
            </a:r>
            <a:endParaRPr lang="en-US" sz="2400" b="0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8503" y="1476900"/>
            <a:ext cx="7454989" cy="122338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323629" y="3035848"/>
            <a:ext cx="3916680" cy="3497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105"/>
          <p:cNvSpPr txBox="1"/>
          <p:nvPr/>
        </p:nvSpPr>
        <p:spPr>
          <a:xfrm>
            <a:off x="320226" y="612996"/>
            <a:ext cx="384645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Tóm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tắt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thống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kê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dữ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Verdana" panose="020B0604030504040204" charset="0"/>
              </a:rPr>
              <a:t>liệu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  <a:cs typeface="Verdana" panose="020B06040305040402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385" y="1755563"/>
            <a:ext cx="7481339" cy="425860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3133</Words>
  <Application>Microsoft Office PowerPoint</Application>
  <PresentationFormat>Widescreen</PresentationFormat>
  <Paragraphs>176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minh quang</cp:lastModifiedBy>
  <cp:revision>237</cp:revision>
  <dcterms:created xsi:type="dcterms:W3CDTF">2020-01-20T05:08:00Z</dcterms:created>
  <dcterms:modified xsi:type="dcterms:W3CDTF">2023-12-22T02:19:23Z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