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CEBB86A-D6D0-26F0-CC2A-E1A196F98DD3}" name="minh quang" initials="mq" userId="1a86160f4dc0722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8" d="100"/>
          <a:sy n="108" d="100"/>
        </p:scale>
        <p:origin x="87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7C5099-5F46-47AA-8DC5-274CCB8D7EA1}"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04695-FFCC-4323-A908-0F11FD4507D1}" type="slidenum">
              <a:rPr lang="en-US" smtClean="0"/>
              <a:t>‹#›</a:t>
            </a:fld>
            <a:endParaRPr lang="en-US"/>
          </a:p>
        </p:txBody>
      </p:sp>
    </p:spTree>
    <p:extLst>
      <p:ext uri="{BB962C8B-B14F-4D97-AF65-F5344CB8AC3E}">
        <p14:creationId xmlns:p14="http://schemas.microsoft.com/office/powerpoint/2010/main" val="425986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E04695-FFCC-4323-A908-0F11FD4507D1}" type="slidenum">
              <a:rPr lang="en-US" smtClean="0"/>
              <a:t>1</a:t>
            </a:fld>
            <a:endParaRPr lang="en-US"/>
          </a:p>
        </p:txBody>
      </p:sp>
    </p:spTree>
    <p:extLst>
      <p:ext uri="{BB962C8B-B14F-4D97-AF65-F5344CB8AC3E}">
        <p14:creationId xmlns:p14="http://schemas.microsoft.com/office/powerpoint/2010/main" val="244722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B1D3-6F58-E4F7-00D7-DF5D5A480B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8340FB-2975-6223-E236-33B14A6B9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9DE6B6-2E7E-A882-7080-21C511A7FC59}"/>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5" name="Footer Placeholder 4">
            <a:extLst>
              <a:ext uri="{FF2B5EF4-FFF2-40B4-BE49-F238E27FC236}">
                <a16:creationId xmlns:a16="http://schemas.microsoft.com/office/drawing/2014/main" id="{D7A88485-7711-5EA0-D4BA-C1D7E9E4F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6F945-2E3B-5DDE-404E-096BFECF48B1}"/>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283160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FA9E-699A-F0CF-E3D0-DC1E589CD0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D75AD2-844F-0ABC-0ECE-7508B3DDCB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DF492-AF8C-D4AD-7F17-796C7FE7632C}"/>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5" name="Footer Placeholder 4">
            <a:extLst>
              <a:ext uri="{FF2B5EF4-FFF2-40B4-BE49-F238E27FC236}">
                <a16:creationId xmlns:a16="http://schemas.microsoft.com/office/drawing/2014/main" id="{9315D133-3D15-C930-4B55-791480FA3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B3B6D-3049-DE22-7C23-FDD2661AF042}"/>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159785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E0E26-371B-C01E-9824-0C0452998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470137-BAF4-4991-E8B8-C553ED5D7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1A121-5ECE-9731-3C30-427F80844644}"/>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5" name="Footer Placeholder 4">
            <a:extLst>
              <a:ext uri="{FF2B5EF4-FFF2-40B4-BE49-F238E27FC236}">
                <a16:creationId xmlns:a16="http://schemas.microsoft.com/office/drawing/2014/main" id="{A501D906-1EAE-7554-A440-7211B67EF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E8BAC-CDDF-6C03-BCEA-5D8A479CBF71}"/>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157352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6796-2F12-D99C-596A-7395C9F25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D6D11-6588-4855-B35E-81F547F8E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4B2B1-85C3-5EB4-0D66-A037ABC96EF2}"/>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5" name="Footer Placeholder 4">
            <a:extLst>
              <a:ext uri="{FF2B5EF4-FFF2-40B4-BE49-F238E27FC236}">
                <a16:creationId xmlns:a16="http://schemas.microsoft.com/office/drawing/2014/main" id="{DEF1B2C6-2CE7-F39A-6A75-E7B50870B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DCF93-0154-9551-40E6-C26BBBFEC345}"/>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74970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2B72-F2EB-3F71-AE7A-A94118BA1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AB592A-D58B-5DD7-2A00-F3EC42AC3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3FB22-0E17-2AF1-010F-65300241F0FB}"/>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5" name="Footer Placeholder 4">
            <a:extLst>
              <a:ext uri="{FF2B5EF4-FFF2-40B4-BE49-F238E27FC236}">
                <a16:creationId xmlns:a16="http://schemas.microsoft.com/office/drawing/2014/main" id="{EF06A7A9-1E2D-5AD0-EA62-131F37C06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38C36-EA22-B954-A1C1-7EE458AD657C}"/>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70449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C703-DEB7-B83C-0A86-9DC66702C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6BDAC-87B5-03FF-37F1-0DD05A958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ED477-A75B-0480-02E5-B70202E24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B1C713-517F-973D-A043-3535FC01AD8F}"/>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6" name="Footer Placeholder 5">
            <a:extLst>
              <a:ext uri="{FF2B5EF4-FFF2-40B4-BE49-F238E27FC236}">
                <a16:creationId xmlns:a16="http://schemas.microsoft.com/office/drawing/2014/main" id="{13704A58-F3B8-C2E1-C86E-E415F8003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488E7-0805-F50C-E345-1D0C7CB0F0B5}"/>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7425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9CA-E6F5-7413-9F65-C38ADA3713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C421D-584C-977D-2263-934D107BC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143A-FB23-5E20-1D29-CCB9E161A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17C718-4D4F-B1A6-5F15-D32E1A3AA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0E66E-D0B3-8A20-17C6-9350DC62F5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47C7EA-900A-520B-38DF-F14AAB92F663}"/>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8" name="Footer Placeholder 7">
            <a:extLst>
              <a:ext uri="{FF2B5EF4-FFF2-40B4-BE49-F238E27FC236}">
                <a16:creationId xmlns:a16="http://schemas.microsoft.com/office/drawing/2014/main" id="{FC20FECE-E859-46DB-EA08-11B8217D53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566ABA-F75A-A75F-20DF-9BCA39655B34}"/>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114211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E043-B0E5-44C1-7944-115ECA941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58F57E-2DBA-EFF1-6565-810C91BB5608}"/>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4" name="Footer Placeholder 3">
            <a:extLst>
              <a:ext uri="{FF2B5EF4-FFF2-40B4-BE49-F238E27FC236}">
                <a16:creationId xmlns:a16="http://schemas.microsoft.com/office/drawing/2014/main" id="{2BC9ED3C-194F-8631-CB71-B9C03F49B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624F31-74FB-19F1-41F3-4721145090A4}"/>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21231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F15083-1299-3E02-F426-749AB267635F}"/>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3" name="Footer Placeholder 2">
            <a:extLst>
              <a:ext uri="{FF2B5EF4-FFF2-40B4-BE49-F238E27FC236}">
                <a16:creationId xmlns:a16="http://schemas.microsoft.com/office/drawing/2014/main" id="{219818B6-A21E-428B-3AA5-A61E02CD4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6F083D-D3D6-096F-3786-7D3AB927B411}"/>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311571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4243-C119-D38E-49BC-F35272931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67336A-D61E-EEEF-2AAF-0AB36F1EE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12F5EA-D243-1899-DECF-029A27E2C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D3690-9F0C-DAB6-7E4F-AA6F7CB05FB6}"/>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6" name="Footer Placeholder 5">
            <a:extLst>
              <a:ext uri="{FF2B5EF4-FFF2-40B4-BE49-F238E27FC236}">
                <a16:creationId xmlns:a16="http://schemas.microsoft.com/office/drawing/2014/main" id="{EEC97902-B9CB-E71F-E5AA-82C1E1E51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40922-8801-A4F3-2B74-E2D988E8C6BE}"/>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289747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BBD3-30AE-AB4C-96ED-DE1B01243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E57988-8189-BB4B-D607-90886DE62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67CBCA-3950-3799-7B8B-9ACD1FBCA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ABD9E-2DDF-DBF2-13D6-9096753D8771}"/>
              </a:ext>
            </a:extLst>
          </p:cNvPr>
          <p:cNvSpPr>
            <a:spLocks noGrp="1"/>
          </p:cNvSpPr>
          <p:nvPr>
            <p:ph type="dt" sz="half" idx="10"/>
          </p:nvPr>
        </p:nvSpPr>
        <p:spPr/>
        <p:txBody>
          <a:bodyPr/>
          <a:lstStyle/>
          <a:p>
            <a:fld id="{DCE4D0E2-4505-47E8-BA16-A868A1942D6B}" type="datetimeFigureOut">
              <a:rPr lang="en-US" smtClean="0"/>
              <a:t>4/12/2023</a:t>
            </a:fld>
            <a:endParaRPr lang="en-US"/>
          </a:p>
        </p:txBody>
      </p:sp>
      <p:sp>
        <p:nvSpPr>
          <p:cNvPr id="6" name="Footer Placeholder 5">
            <a:extLst>
              <a:ext uri="{FF2B5EF4-FFF2-40B4-BE49-F238E27FC236}">
                <a16:creationId xmlns:a16="http://schemas.microsoft.com/office/drawing/2014/main" id="{E4B975F0-8EC4-DF83-A2E8-37AA06C54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BF0A0-7F22-30D9-C492-BB70BB688017}"/>
              </a:ext>
            </a:extLst>
          </p:cNvPr>
          <p:cNvSpPr>
            <a:spLocks noGrp="1"/>
          </p:cNvSpPr>
          <p:nvPr>
            <p:ph type="sldNum" sz="quarter" idx="12"/>
          </p:nvPr>
        </p:nvSpPr>
        <p:spPr/>
        <p:txBody>
          <a:bodyPr/>
          <a:lstStyle/>
          <a:p>
            <a:fld id="{F096B1C5-A16C-4753-815F-8DAB0AA7DE92}" type="slidenum">
              <a:rPr lang="en-US" smtClean="0"/>
              <a:t>‹#›</a:t>
            </a:fld>
            <a:endParaRPr lang="en-US"/>
          </a:p>
        </p:txBody>
      </p:sp>
    </p:spTree>
    <p:extLst>
      <p:ext uri="{BB962C8B-B14F-4D97-AF65-F5344CB8AC3E}">
        <p14:creationId xmlns:p14="http://schemas.microsoft.com/office/powerpoint/2010/main" val="24647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6EB8F-3752-E2DC-901D-67E35C81D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778BB7-71BD-2957-9DFA-60005E694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F8FE7-C12F-AB06-E4C4-FECC95C06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4D0E2-4505-47E8-BA16-A868A1942D6B}" type="datetimeFigureOut">
              <a:rPr lang="en-US" smtClean="0"/>
              <a:t>4/12/2023</a:t>
            </a:fld>
            <a:endParaRPr lang="en-US"/>
          </a:p>
        </p:txBody>
      </p:sp>
      <p:sp>
        <p:nvSpPr>
          <p:cNvPr id="5" name="Footer Placeholder 4">
            <a:extLst>
              <a:ext uri="{FF2B5EF4-FFF2-40B4-BE49-F238E27FC236}">
                <a16:creationId xmlns:a16="http://schemas.microsoft.com/office/drawing/2014/main" id="{577B61C1-5088-7007-E210-97D0D22FF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B947AE-000A-DDC7-3077-094F8421B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6B1C5-A16C-4753-815F-8DAB0AA7DE92}" type="slidenum">
              <a:rPr lang="en-US" smtClean="0"/>
              <a:t>‹#›</a:t>
            </a:fld>
            <a:endParaRPr lang="en-US"/>
          </a:p>
        </p:txBody>
      </p:sp>
    </p:spTree>
    <p:extLst>
      <p:ext uri="{BB962C8B-B14F-4D97-AF65-F5344CB8AC3E}">
        <p14:creationId xmlns:p14="http://schemas.microsoft.com/office/powerpoint/2010/main" val="3877950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908F-4510-9641-6784-20F7DABA488F}"/>
              </a:ext>
            </a:extLst>
          </p:cNvPr>
          <p:cNvSpPr>
            <a:spLocks noGrp="1"/>
          </p:cNvSpPr>
          <p:nvPr>
            <p:ph type="ctrTitle"/>
          </p:nvPr>
        </p:nvSpPr>
        <p:spPr/>
        <p:txBody>
          <a:bodyPr/>
          <a:lstStyle/>
          <a:p>
            <a:r>
              <a:rPr lang="en-US" dirty="0" err="1"/>
              <a:t>Học</a:t>
            </a:r>
            <a:r>
              <a:rPr lang="en-US" dirty="0"/>
              <a:t> </a:t>
            </a:r>
            <a:r>
              <a:rPr lang="en-US" dirty="0" err="1"/>
              <a:t>Máy</a:t>
            </a:r>
            <a:br>
              <a:rPr lang="en-US" dirty="0"/>
            </a:br>
            <a:r>
              <a:rPr lang="en-US" dirty="0" err="1"/>
              <a:t>Phát</a:t>
            </a:r>
            <a:r>
              <a:rPr lang="en-US" dirty="0"/>
              <a:t> </a:t>
            </a:r>
            <a:r>
              <a:rPr lang="en-US" dirty="0" err="1"/>
              <a:t>Hiện</a:t>
            </a:r>
            <a:r>
              <a:rPr lang="en-US" dirty="0"/>
              <a:t> </a:t>
            </a:r>
            <a:r>
              <a:rPr lang="en-US" dirty="0" err="1"/>
              <a:t>Đối</a:t>
            </a:r>
            <a:r>
              <a:rPr lang="en-US" dirty="0"/>
              <a:t> </a:t>
            </a:r>
            <a:r>
              <a:rPr lang="en-US" dirty="0" err="1"/>
              <a:t>Tượng</a:t>
            </a:r>
            <a:r>
              <a:rPr lang="en-US" dirty="0"/>
              <a:t> Xe </a:t>
            </a:r>
            <a:r>
              <a:rPr lang="en-US" dirty="0" err="1"/>
              <a:t>Hơi</a:t>
            </a:r>
            <a:endParaRPr lang="en-US" dirty="0"/>
          </a:p>
        </p:txBody>
      </p:sp>
      <p:sp>
        <p:nvSpPr>
          <p:cNvPr id="3" name="Subtitle 2">
            <a:extLst>
              <a:ext uri="{FF2B5EF4-FFF2-40B4-BE49-F238E27FC236}">
                <a16:creationId xmlns:a16="http://schemas.microsoft.com/office/drawing/2014/main" id="{888D6E5C-BD85-9ED1-D5DF-4195F0B30110}"/>
              </a:ext>
            </a:extLst>
          </p:cNvPr>
          <p:cNvSpPr>
            <a:spLocks noGrp="1"/>
          </p:cNvSpPr>
          <p:nvPr>
            <p:ph type="subTitle" idx="1"/>
          </p:nvPr>
        </p:nvSpPr>
        <p:spPr/>
        <p:txBody>
          <a:bodyPr/>
          <a:lstStyle/>
          <a:p>
            <a:r>
              <a:rPr lang="en-US" dirty="0" err="1"/>
              <a:t>Nhóm</a:t>
            </a:r>
            <a:r>
              <a:rPr lang="en-US" dirty="0"/>
              <a:t> 6:</a:t>
            </a:r>
          </a:p>
          <a:p>
            <a:r>
              <a:rPr lang="en-US" dirty="0"/>
              <a:t>2001202153:Đoàn Quang Minh</a:t>
            </a:r>
          </a:p>
        </p:txBody>
      </p:sp>
    </p:spTree>
    <p:extLst>
      <p:ext uri="{BB962C8B-B14F-4D97-AF65-F5344CB8AC3E}">
        <p14:creationId xmlns:p14="http://schemas.microsoft.com/office/powerpoint/2010/main" val="89776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8E17-1D9F-6D28-B954-E89C8E123882}"/>
              </a:ext>
            </a:extLst>
          </p:cNvPr>
          <p:cNvSpPr>
            <a:spLocks noGrp="1"/>
          </p:cNvSpPr>
          <p:nvPr>
            <p:ph type="ctrTitle"/>
          </p:nvPr>
        </p:nvSpPr>
        <p:spPr/>
        <p:txBody>
          <a:bodyPr/>
          <a:lstStyle/>
          <a:p>
            <a:r>
              <a:rPr lang="en-US" dirty="0" err="1"/>
              <a:t>Chạy</a:t>
            </a:r>
            <a:r>
              <a:rPr lang="en-US" dirty="0"/>
              <a:t> </a:t>
            </a:r>
            <a:r>
              <a:rPr lang="en-US" dirty="0" err="1"/>
              <a:t>mô</a:t>
            </a:r>
            <a:r>
              <a:rPr lang="en-US" dirty="0"/>
              <a:t> </a:t>
            </a:r>
            <a:r>
              <a:rPr lang="en-US" dirty="0" err="1"/>
              <a:t>hình</a:t>
            </a:r>
            <a:endParaRPr lang="en-US" dirty="0"/>
          </a:p>
        </p:txBody>
      </p:sp>
      <p:sp>
        <p:nvSpPr>
          <p:cNvPr id="3" name="Subtitle 2">
            <a:extLst>
              <a:ext uri="{FF2B5EF4-FFF2-40B4-BE49-F238E27FC236}">
                <a16:creationId xmlns:a16="http://schemas.microsoft.com/office/drawing/2014/main" id="{0F370B4A-63EC-4F9D-769D-364BD56099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727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ED3FFB-5D9A-591B-DBE7-007F9BAF08E9}"/>
              </a:ext>
            </a:extLst>
          </p:cNvPr>
          <p:cNvPicPr>
            <a:picLocks noChangeAspect="1"/>
          </p:cNvPicPr>
          <p:nvPr/>
        </p:nvPicPr>
        <p:blipFill>
          <a:blip r:embed="rId2"/>
          <a:stretch>
            <a:fillRect/>
          </a:stretch>
        </p:blipFill>
        <p:spPr>
          <a:xfrm>
            <a:off x="0" y="888853"/>
            <a:ext cx="12192000" cy="3577130"/>
          </a:xfrm>
          <a:prstGeom prst="rect">
            <a:avLst/>
          </a:prstGeom>
        </p:spPr>
      </p:pic>
    </p:spTree>
    <p:extLst>
      <p:ext uri="{BB962C8B-B14F-4D97-AF65-F5344CB8AC3E}">
        <p14:creationId xmlns:p14="http://schemas.microsoft.com/office/powerpoint/2010/main" val="4441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222500-6F54-D3F0-B82C-7F5373EAE719}"/>
              </a:ext>
            </a:extLst>
          </p:cNvPr>
          <p:cNvSpPr>
            <a:spLocks noGrp="1"/>
          </p:cNvSpPr>
          <p:nvPr>
            <p:ph type="subTitle" idx="1"/>
          </p:nvPr>
        </p:nvSpPr>
        <p:spPr/>
        <p:txBody>
          <a:bodyPr/>
          <a:lstStyle/>
          <a:p>
            <a:pPr algn="l"/>
            <a:r>
              <a:rPr lang="en-US" dirty="0" err="1"/>
              <a:t>Đầu</a:t>
            </a:r>
            <a:r>
              <a:rPr lang="en-US" dirty="0"/>
              <a:t> </a:t>
            </a:r>
            <a:r>
              <a:rPr lang="en-US" dirty="0" err="1"/>
              <a:t>tiên</a:t>
            </a:r>
            <a:r>
              <a:rPr lang="en-US" dirty="0"/>
              <a:t> </a:t>
            </a:r>
            <a:r>
              <a:rPr lang="en-US" dirty="0" err="1"/>
              <a:t>nhấn</a:t>
            </a:r>
            <a:r>
              <a:rPr lang="en-US" dirty="0"/>
              <a:t> </a:t>
            </a:r>
            <a:r>
              <a:rPr lang="en-US" dirty="0" err="1"/>
              <a:t>vào</a:t>
            </a:r>
            <a:r>
              <a:rPr lang="en-US" dirty="0"/>
              <a:t> </a:t>
            </a:r>
            <a:r>
              <a:rPr lang="en-US" dirty="0" err="1"/>
              <a:t>nút</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huấn</a:t>
            </a:r>
            <a:r>
              <a:rPr lang="en-US" dirty="0"/>
              <a:t> </a:t>
            </a:r>
            <a:r>
              <a:rPr lang="en-US" dirty="0" err="1"/>
              <a:t>luyện</a:t>
            </a:r>
            <a:r>
              <a:rPr lang="en-US" dirty="0"/>
              <a:t> </a:t>
            </a:r>
            <a:r>
              <a:rPr lang="en-US" dirty="0" err="1"/>
              <a:t>sẽ</a:t>
            </a:r>
            <a:r>
              <a:rPr lang="en-US" dirty="0"/>
              <a:t> </a:t>
            </a:r>
            <a:r>
              <a:rPr lang="en-US" dirty="0" err="1"/>
              <a:t>hiển</a:t>
            </a:r>
            <a:r>
              <a:rPr lang="en-US" dirty="0"/>
              <a:t> </a:t>
            </a:r>
            <a:r>
              <a:rPr lang="en-US" dirty="0" err="1"/>
              <a:t>thị</a:t>
            </a:r>
            <a:r>
              <a:rPr lang="en-US" dirty="0"/>
              <a:t> </a:t>
            </a:r>
            <a:r>
              <a:rPr lang="en-US" dirty="0" err="1"/>
              <a:t>thông</a:t>
            </a:r>
            <a:r>
              <a:rPr lang="en-US" dirty="0"/>
              <a:t> </a:t>
            </a:r>
            <a:r>
              <a:rPr lang="en-US" dirty="0" err="1"/>
              <a:t>báo</a:t>
            </a:r>
            <a:endParaRPr lang="en-US" dirty="0"/>
          </a:p>
        </p:txBody>
      </p:sp>
      <p:pic>
        <p:nvPicPr>
          <p:cNvPr id="7" name="Picture 6">
            <a:extLst>
              <a:ext uri="{FF2B5EF4-FFF2-40B4-BE49-F238E27FC236}">
                <a16:creationId xmlns:a16="http://schemas.microsoft.com/office/drawing/2014/main" id="{95A6A61D-85CA-9710-311D-5F4EEF5F54DA}"/>
              </a:ext>
            </a:extLst>
          </p:cNvPr>
          <p:cNvPicPr>
            <a:picLocks noChangeAspect="1"/>
          </p:cNvPicPr>
          <p:nvPr/>
        </p:nvPicPr>
        <p:blipFill>
          <a:blip r:embed="rId2"/>
          <a:stretch>
            <a:fillRect/>
          </a:stretch>
        </p:blipFill>
        <p:spPr>
          <a:xfrm>
            <a:off x="0" y="0"/>
            <a:ext cx="12192000" cy="3429000"/>
          </a:xfrm>
          <a:prstGeom prst="rect">
            <a:avLst/>
          </a:prstGeom>
        </p:spPr>
      </p:pic>
    </p:spTree>
    <p:extLst>
      <p:ext uri="{BB962C8B-B14F-4D97-AF65-F5344CB8AC3E}">
        <p14:creationId xmlns:p14="http://schemas.microsoft.com/office/powerpoint/2010/main" val="385177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DEECF3-0A83-016D-A38B-03C0AF975CF6}"/>
              </a:ext>
            </a:extLst>
          </p:cNvPr>
          <p:cNvSpPr>
            <a:spLocks noGrp="1"/>
          </p:cNvSpPr>
          <p:nvPr>
            <p:ph type="subTitle" idx="1"/>
          </p:nvPr>
        </p:nvSpPr>
        <p:spPr/>
        <p:txBody>
          <a:bodyPr/>
          <a:lstStyle/>
          <a:p>
            <a:pPr algn="l"/>
            <a:r>
              <a:rPr lang="en-US" dirty="0" err="1"/>
              <a:t>Tiếp</a:t>
            </a:r>
            <a:r>
              <a:rPr lang="en-US" dirty="0"/>
              <a:t> </a:t>
            </a:r>
            <a:r>
              <a:rPr lang="en-US" dirty="0" err="1"/>
              <a:t>đến</a:t>
            </a:r>
            <a:r>
              <a:rPr lang="en-US" dirty="0"/>
              <a:t> </a:t>
            </a:r>
            <a:r>
              <a:rPr lang="en-US" dirty="0" err="1"/>
              <a:t>là</a:t>
            </a:r>
            <a:r>
              <a:rPr lang="en-US" dirty="0"/>
              <a:t> </a:t>
            </a:r>
            <a:r>
              <a:rPr lang="en-US" dirty="0" err="1"/>
              <a:t>nhấn</a:t>
            </a:r>
            <a:r>
              <a:rPr lang="en-US" dirty="0"/>
              <a:t> nut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chờ</a:t>
            </a:r>
            <a:r>
              <a:rPr lang="en-US" dirty="0"/>
              <a:t> </a:t>
            </a:r>
            <a:r>
              <a:rPr lang="en-US" dirty="0" err="1"/>
              <a:t>đến</a:t>
            </a:r>
            <a:r>
              <a:rPr lang="en-US" dirty="0"/>
              <a:t> </a:t>
            </a:r>
            <a:r>
              <a:rPr lang="en-US" dirty="0" err="1"/>
              <a:t>khi</a:t>
            </a:r>
            <a:r>
              <a:rPr lang="en-US" dirty="0"/>
              <a:t> </a:t>
            </a:r>
            <a:r>
              <a:rPr lang="en-US" dirty="0" err="1"/>
              <a:t>có</a:t>
            </a:r>
            <a:r>
              <a:rPr lang="en-US" dirty="0"/>
              <a:t> </a:t>
            </a:r>
            <a:r>
              <a:rPr lang="en-US" dirty="0" err="1"/>
              <a:t>thông</a:t>
            </a:r>
            <a:r>
              <a:rPr lang="en-US" dirty="0"/>
              <a:t> </a:t>
            </a:r>
            <a:r>
              <a:rPr lang="en-US" dirty="0" err="1"/>
              <a:t>báo</a:t>
            </a:r>
            <a:r>
              <a:rPr lang="en-US" dirty="0"/>
              <a:t> </a:t>
            </a:r>
            <a:r>
              <a:rPr lang="en-US" dirty="0" err="1"/>
              <a:t>xuất</a:t>
            </a:r>
            <a:r>
              <a:rPr lang="en-US" dirty="0"/>
              <a:t> </a:t>
            </a:r>
            <a:r>
              <a:rPr lang="en-US" dirty="0" err="1"/>
              <a:t>hiện</a:t>
            </a:r>
            <a:endParaRPr lang="en-US" dirty="0"/>
          </a:p>
        </p:txBody>
      </p:sp>
      <p:pic>
        <p:nvPicPr>
          <p:cNvPr id="5" name="Picture 4">
            <a:extLst>
              <a:ext uri="{FF2B5EF4-FFF2-40B4-BE49-F238E27FC236}">
                <a16:creationId xmlns:a16="http://schemas.microsoft.com/office/drawing/2014/main" id="{B9ADB5C7-DE61-40E4-C99D-49F1AFA635A1}"/>
              </a:ext>
            </a:extLst>
          </p:cNvPr>
          <p:cNvPicPr>
            <a:picLocks noChangeAspect="1"/>
          </p:cNvPicPr>
          <p:nvPr/>
        </p:nvPicPr>
        <p:blipFill>
          <a:blip r:embed="rId2"/>
          <a:stretch>
            <a:fillRect/>
          </a:stretch>
        </p:blipFill>
        <p:spPr>
          <a:xfrm>
            <a:off x="0" y="271794"/>
            <a:ext cx="12192000" cy="3157206"/>
          </a:xfrm>
          <a:prstGeom prst="rect">
            <a:avLst/>
          </a:prstGeom>
        </p:spPr>
      </p:pic>
    </p:spTree>
    <p:extLst>
      <p:ext uri="{BB962C8B-B14F-4D97-AF65-F5344CB8AC3E}">
        <p14:creationId xmlns:p14="http://schemas.microsoft.com/office/powerpoint/2010/main" val="398251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3ECA81-48F1-6EC1-1351-4CFD3E384E74}"/>
              </a:ext>
            </a:extLst>
          </p:cNvPr>
          <p:cNvSpPr>
            <a:spLocks noGrp="1"/>
          </p:cNvSpPr>
          <p:nvPr>
            <p:ph type="subTitle" idx="1"/>
          </p:nvPr>
        </p:nvSpPr>
        <p:spPr>
          <a:xfrm>
            <a:off x="967408" y="4450177"/>
            <a:ext cx="9144000" cy="1655762"/>
          </a:xfrm>
        </p:spPr>
        <p:txBody>
          <a:bodyPr/>
          <a:lstStyle/>
          <a:p>
            <a:pPr algn="l"/>
            <a:r>
              <a:rPr lang="en-US" dirty="0"/>
              <a:t>Sau </a:t>
            </a:r>
            <a:r>
              <a:rPr lang="en-US" dirty="0" err="1"/>
              <a:t>đó</a:t>
            </a:r>
            <a:r>
              <a:rPr lang="en-US" dirty="0"/>
              <a:t> </a:t>
            </a:r>
            <a:r>
              <a:rPr lang="en-US" dirty="0" err="1"/>
              <a:t>nhấn</a:t>
            </a:r>
            <a:r>
              <a:rPr lang="en-US" dirty="0"/>
              <a:t> </a:t>
            </a:r>
            <a:r>
              <a:rPr lang="en-US" dirty="0" err="1"/>
              <a:t>vào</a:t>
            </a:r>
            <a:r>
              <a:rPr lang="en-US" dirty="0"/>
              <a:t> </a:t>
            </a:r>
            <a:r>
              <a:rPr lang="en-US" dirty="0" err="1"/>
              <a:t>nút</a:t>
            </a:r>
            <a:r>
              <a:rPr lang="en-US" dirty="0"/>
              <a:t> random </a:t>
            </a:r>
            <a:r>
              <a:rPr lang="en-US" dirty="0" err="1"/>
              <a:t>hình</a:t>
            </a:r>
            <a:r>
              <a:rPr lang="en-US" dirty="0"/>
              <a:t> </a:t>
            </a:r>
            <a:r>
              <a:rPr lang="en-US" dirty="0" err="1"/>
              <a:t>ảnh</a:t>
            </a:r>
            <a:r>
              <a:rPr lang="en-US" dirty="0"/>
              <a:t> </a:t>
            </a:r>
            <a:r>
              <a:rPr lang="en-US" dirty="0" err="1"/>
              <a:t>đã</a:t>
            </a:r>
            <a:r>
              <a:rPr lang="en-US" dirty="0"/>
              <a:t> </a:t>
            </a:r>
            <a:r>
              <a:rPr lang="en-US" dirty="0" err="1"/>
              <a:t>được</a:t>
            </a:r>
            <a:r>
              <a:rPr lang="en-US" dirty="0"/>
              <a:t> </a:t>
            </a:r>
            <a:r>
              <a:rPr lang="en-US" dirty="0" err="1"/>
              <a:t>huấn</a:t>
            </a:r>
            <a:r>
              <a:rPr lang="en-US" dirty="0"/>
              <a:t> </a:t>
            </a:r>
            <a:r>
              <a:rPr lang="en-US" dirty="0" err="1"/>
              <a:t>luyện</a:t>
            </a:r>
            <a:endParaRPr lang="en-US" dirty="0"/>
          </a:p>
        </p:txBody>
      </p:sp>
      <p:pic>
        <p:nvPicPr>
          <p:cNvPr id="5" name="Picture 4">
            <a:extLst>
              <a:ext uri="{FF2B5EF4-FFF2-40B4-BE49-F238E27FC236}">
                <a16:creationId xmlns:a16="http://schemas.microsoft.com/office/drawing/2014/main" id="{5475B30E-BB75-2CD8-CB1A-CA68FCA5824D}"/>
              </a:ext>
            </a:extLst>
          </p:cNvPr>
          <p:cNvPicPr>
            <a:picLocks noChangeAspect="1"/>
          </p:cNvPicPr>
          <p:nvPr/>
        </p:nvPicPr>
        <p:blipFill>
          <a:blip r:embed="rId2"/>
          <a:stretch>
            <a:fillRect/>
          </a:stretch>
        </p:blipFill>
        <p:spPr>
          <a:xfrm>
            <a:off x="967408" y="36041"/>
            <a:ext cx="9303026" cy="4082832"/>
          </a:xfrm>
          <a:prstGeom prst="rect">
            <a:avLst/>
          </a:prstGeom>
        </p:spPr>
      </p:pic>
    </p:spTree>
    <p:extLst>
      <p:ext uri="{BB962C8B-B14F-4D97-AF65-F5344CB8AC3E}">
        <p14:creationId xmlns:p14="http://schemas.microsoft.com/office/powerpoint/2010/main" val="272989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3ECA81-48F1-6EC1-1351-4CFD3E384E74}"/>
              </a:ext>
            </a:extLst>
          </p:cNvPr>
          <p:cNvSpPr>
            <a:spLocks noGrp="1"/>
          </p:cNvSpPr>
          <p:nvPr>
            <p:ph type="subTitle" idx="1"/>
          </p:nvPr>
        </p:nvSpPr>
        <p:spPr>
          <a:xfrm>
            <a:off x="967408" y="4450177"/>
            <a:ext cx="9144000" cy="1655762"/>
          </a:xfrm>
        </p:spPr>
        <p:txBody>
          <a:bodyPr/>
          <a:lstStyle/>
          <a:p>
            <a:pPr algn="l"/>
            <a:r>
              <a:rPr lang="en-US" dirty="0" err="1"/>
              <a:t>Nếu</a:t>
            </a:r>
            <a:r>
              <a:rPr lang="en-US" dirty="0"/>
              <a:t> </a:t>
            </a:r>
            <a:r>
              <a:rPr lang="en-US" dirty="0" err="1"/>
              <a:t>bạn</a:t>
            </a:r>
            <a:r>
              <a:rPr lang="en-US" dirty="0"/>
              <a:t> </a:t>
            </a:r>
            <a:r>
              <a:rPr lang="en-US" dirty="0" err="1"/>
              <a:t>chưa</a:t>
            </a:r>
            <a:r>
              <a:rPr lang="en-US" dirty="0"/>
              <a:t> </a:t>
            </a:r>
            <a:r>
              <a:rPr lang="en-US" dirty="0" err="1"/>
              <a:t>hiểu</a:t>
            </a:r>
            <a:r>
              <a:rPr lang="en-US" dirty="0"/>
              <a:t> </a:t>
            </a:r>
            <a:r>
              <a:rPr lang="en-US" dirty="0" err="1"/>
              <a:t>về</a:t>
            </a:r>
            <a:r>
              <a:rPr lang="en-US" dirty="0"/>
              <a:t> </a:t>
            </a:r>
            <a:r>
              <a:rPr lang="en-US" dirty="0" err="1"/>
              <a:t>cách</a:t>
            </a:r>
            <a:r>
              <a:rPr lang="en-US" dirty="0"/>
              <a:t> </a:t>
            </a:r>
            <a:r>
              <a:rPr lang="en-US" dirty="0" err="1"/>
              <a:t>hoạt</a:t>
            </a:r>
            <a:r>
              <a:rPr lang="en-US" dirty="0"/>
              <a:t> </a:t>
            </a:r>
            <a:r>
              <a:rPr lang="en-US" dirty="0" err="1"/>
              <a:t>động</a:t>
            </a:r>
            <a:r>
              <a:rPr lang="en-US" dirty="0"/>
              <a:t> RCNN </a:t>
            </a:r>
            <a:r>
              <a:rPr lang="en-US" dirty="0" err="1"/>
              <a:t>thì</a:t>
            </a:r>
            <a:r>
              <a:rPr lang="en-US" dirty="0"/>
              <a:t> </a:t>
            </a:r>
            <a:r>
              <a:rPr lang="en-US" dirty="0" err="1"/>
              <a:t>nhấn</a:t>
            </a:r>
            <a:r>
              <a:rPr lang="en-US" dirty="0"/>
              <a:t> </a:t>
            </a:r>
            <a:r>
              <a:rPr lang="en-US" dirty="0" err="1"/>
              <a:t>vào</a:t>
            </a:r>
            <a:r>
              <a:rPr lang="en-US" dirty="0"/>
              <a:t> </a:t>
            </a:r>
            <a:r>
              <a:rPr lang="en-US" dirty="0" err="1"/>
              <a:t>nút</a:t>
            </a:r>
            <a:r>
              <a:rPr lang="en-US" dirty="0"/>
              <a:t> </a:t>
            </a:r>
            <a:r>
              <a:rPr lang="en-US" dirty="0" err="1"/>
              <a:t>cách</a:t>
            </a:r>
            <a:r>
              <a:rPr lang="en-US" dirty="0"/>
              <a:t> </a:t>
            </a:r>
            <a:r>
              <a:rPr lang="en-US" dirty="0" err="1"/>
              <a:t>hoạt</a:t>
            </a:r>
            <a:r>
              <a:rPr lang="en-US" dirty="0"/>
              <a:t> </a:t>
            </a:r>
            <a:r>
              <a:rPr lang="en-US" dirty="0" err="1"/>
              <a:t>động</a:t>
            </a:r>
            <a:r>
              <a:rPr lang="en-US" dirty="0"/>
              <a:t> RCNN</a:t>
            </a:r>
          </a:p>
        </p:txBody>
      </p:sp>
      <p:pic>
        <p:nvPicPr>
          <p:cNvPr id="4" name="Picture 3">
            <a:extLst>
              <a:ext uri="{FF2B5EF4-FFF2-40B4-BE49-F238E27FC236}">
                <a16:creationId xmlns:a16="http://schemas.microsoft.com/office/drawing/2014/main" id="{2E1CE44B-3FE2-9077-53DF-237B33FAB7BD}"/>
              </a:ext>
            </a:extLst>
          </p:cNvPr>
          <p:cNvPicPr>
            <a:picLocks noChangeAspect="1"/>
          </p:cNvPicPr>
          <p:nvPr/>
        </p:nvPicPr>
        <p:blipFill>
          <a:blip r:embed="rId2"/>
          <a:stretch>
            <a:fillRect/>
          </a:stretch>
        </p:blipFill>
        <p:spPr>
          <a:xfrm>
            <a:off x="488041" y="0"/>
            <a:ext cx="10102733" cy="4332002"/>
          </a:xfrm>
          <a:prstGeom prst="rect">
            <a:avLst/>
          </a:prstGeom>
        </p:spPr>
      </p:pic>
    </p:spTree>
    <p:extLst>
      <p:ext uri="{BB962C8B-B14F-4D97-AF65-F5344CB8AC3E}">
        <p14:creationId xmlns:p14="http://schemas.microsoft.com/office/powerpoint/2010/main" val="148630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3ECA81-48F1-6EC1-1351-4CFD3E384E74}"/>
              </a:ext>
            </a:extLst>
          </p:cNvPr>
          <p:cNvSpPr>
            <a:spLocks noGrp="1"/>
          </p:cNvSpPr>
          <p:nvPr>
            <p:ph type="subTitle" idx="1"/>
          </p:nvPr>
        </p:nvSpPr>
        <p:spPr>
          <a:xfrm>
            <a:off x="967408" y="4450177"/>
            <a:ext cx="9144000" cy="1655762"/>
          </a:xfrm>
        </p:spPr>
        <p:txBody>
          <a:bodyPr/>
          <a:lstStyle/>
          <a:p>
            <a:pPr algn="l"/>
            <a:r>
              <a:rPr lang="en-US" dirty="0" err="1"/>
              <a:t>Nhập</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tra</a:t>
            </a:r>
            <a:r>
              <a:rPr lang="en-US" dirty="0"/>
              <a:t> </a:t>
            </a:r>
            <a:r>
              <a:rPr lang="en-US" dirty="0" err="1"/>
              <a:t>để</a:t>
            </a:r>
            <a:r>
              <a:rPr lang="en-US" dirty="0"/>
              <a:t> </a:t>
            </a:r>
            <a:r>
              <a:rPr lang="en-US" dirty="0" err="1"/>
              <a:t>bắt</a:t>
            </a:r>
            <a:r>
              <a:rPr lang="en-US" dirty="0"/>
              <a:t> </a:t>
            </a:r>
            <a:r>
              <a:rPr lang="en-US" dirty="0" err="1"/>
              <a:t>đầu</a:t>
            </a:r>
            <a:r>
              <a:rPr lang="en-US" dirty="0"/>
              <a:t> </a:t>
            </a:r>
            <a:r>
              <a:rPr lang="en-US" dirty="0" err="1"/>
              <a:t>kiểm</a:t>
            </a:r>
            <a:r>
              <a:rPr lang="en-US" dirty="0"/>
              <a:t> </a:t>
            </a:r>
            <a:r>
              <a:rPr lang="en-US" dirty="0" err="1"/>
              <a:t>tra</a:t>
            </a:r>
            <a:endParaRPr lang="en-US" dirty="0"/>
          </a:p>
        </p:txBody>
      </p:sp>
      <p:pic>
        <p:nvPicPr>
          <p:cNvPr id="5" name="Picture 4">
            <a:extLst>
              <a:ext uri="{FF2B5EF4-FFF2-40B4-BE49-F238E27FC236}">
                <a16:creationId xmlns:a16="http://schemas.microsoft.com/office/drawing/2014/main" id="{4B20517E-0B7F-9E28-80D6-71AE1245E58B}"/>
              </a:ext>
            </a:extLst>
          </p:cNvPr>
          <p:cNvPicPr>
            <a:picLocks noChangeAspect="1"/>
          </p:cNvPicPr>
          <p:nvPr/>
        </p:nvPicPr>
        <p:blipFill>
          <a:blip r:embed="rId2"/>
          <a:stretch>
            <a:fillRect/>
          </a:stretch>
        </p:blipFill>
        <p:spPr>
          <a:xfrm>
            <a:off x="0" y="335652"/>
            <a:ext cx="12192000" cy="3520731"/>
          </a:xfrm>
          <a:prstGeom prst="rect">
            <a:avLst/>
          </a:prstGeom>
        </p:spPr>
      </p:pic>
    </p:spTree>
    <p:extLst>
      <p:ext uri="{BB962C8B-B14F-4D97-AF65-F5344CB8AC3E}">
        <p14:creationId xmlns:p14="http://schemas.microsoft.com/office/powerpoint/2010/main" val="223862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D4DC67-C963-87D1-2017-3B5951762005}"/>
              </a:ext>
            </a:extLst>
          </p:cNvPr>
          <p:cNvPicPr>
            <a:picLocks noChangeAspect="1"/>
          </p:cNvPicPr>
          <p:nvPr/>
        </p:nvPicPr>
        <p:blipFill>
          <a:blip r:embed="rId2"/>
          <a:stretch>
            <a:fillRect/>
          </a:stretch>
        </p:blipFill>
        <p:spPr>
          <a:xfrm>
            <a:off x="397565" y="127565"/>
            <a:ext cx="11383618" cy="5756399"/>
          </a:xfrm>
          <a:prstGeom prst="rect">
            <a:avLst/>
          </a:prstGeom>
        </p:spPr>
      </p:pic>
    </p:spTree>
    <p:extLst>
      <p:ext uri="{BB962C8B-B14F-4D97-AF65-F5344CB8AC3E}">
        <p14:creationId xmlns:p14="http://schemas.microsoft.com/office/powerpoint/2010/main" val="171202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8F52A9-8EAE-495E-3DD6-CC1EECE2EE55}"/>
              </a:ext>
            </a:extLst>
          </p:cNvPr>
          <p:cNvPicPr>
            <a:picLocks noChangeAspect="1"/>
          </p:cNvPicPr>
          <p:nvPr/>
        </p:nvPicPr>
        <p:blipFill>
          <a:blip r:embed="rId2"/>
          <a:stretch>
            <a:fillRect/>
          </a:stretch>
        </p:blipFill>
        <p:spPr>
          <a:xfrm>
            <a:off x="0" y="0"/>
            <a:ext cx="12192000" cy="7010400"/>
          </a:xfrm>
          <a:prstGeom prst="rect">
            <a:avLst/>
          </a:prstGeom>
        </p:spPr>
      </p:pic>
    </p:spTree>
    <p:extLst>
      <p:ext uri="{BB962C8B-B14F-4D97-AF65-F5344CB8AC3E}">
        <p14:creationId xmlns:p14="http://schemas.microsoft.com/office/powerpoint/2010/main" val="18904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A69F-1A57-6443-B013-472F8D1A1B83}"/>
              </a:ext>
            </a:extLst>
          </p:cNvPr>
          <p:cNvSpPr>
            <a:spLocks noGrp="1"/>
          </p:cNvSpPr>
          <p:nvPr>
            <p:ph type="ctrTitle"/>
          </p:nvPr>
        </p:nvSpPr>
        <p:spPr>
          <a:xfrm>
            <a:off x="1524000" y="157163"/>
            <a:ext cx="9144000" cy="846137"/>
          </a:xfrm>
        </p:spPr>
        <p:txBody>
          <a:bodyPr>
            <a:normAutofit fontScale="90000"/>
          </a:bodyPr>
          <a:lstStyle/>
          <a:p>
            <a:pPr algn="l">
              <a:lnSpc>
                <a:spcPct val="300000"/>
              </a:lnSpc>
            </a:pPr>
            <a:r>
              <a:rPr lang="en-US" dirty="0" err="1"/>
              <a:t>Phát</a:t>
            </a:r>
            <a:r>
              <a:rPr lang="en-US" dirty="0"/>
              <a:t> </a:t>
            </a:r>
            <a:r>
              <a:rPr lang="en-US" dirty="0" err="1"/>
              <a:t>Hiện</a:t>
            </a:r>
            <a:r>
              <a:rPr lang="en-US" dirty="0"/>
              <a:t> </a:t>
            </a:r>
            <a:r>
              <a:rPr lang="en-US" dirty="0" err="1"/>
              <a:t>Đối</a:t>
            </a:r>
            <a:r>
              <a:rPr lang="en-US" dirty="0"/>
              <a:t> </a:t>
            </a:r>
            <a:r>
              <a:rPr lang="en-US" dirty="0" err="1"/>
              <a:t>Tượng</a:t>
            </a:r>
            <a:r>
              <a:rPr lang="en-US" dirty="0"/>
              <a:t> Xe </a:t>
            </a:r>
            <a:r>
              <a:rPr lang="en-US" dirty="0" err="1"/>
              <a:t>Hơi</a:t>
            </a:r>
            <a:endParaRPr lang="en-US" dirty="0"/>
          </a:p>
        </p:txBody>
      </p:sp>
      <p:sp>
        <p:nvSpPr>
          <p:cNvPr id="3" name="Subtitle 2">
            <a:extLst>
              <a:ext uri="{FF2B5EF4-FFF2-40B4-BE49-F238E27FC236}">
                <a16:creationId xmlns:a16="http://schemas.microsoft.com/office/drawing/2014/main" id="{B3EBE03E-2BA4-EB75-647A-649BE9554F55}"/>
              </a:ext>
            </a:extLst>
          </p:cNvPr>
          <p:cNvSpPr>
            <a:spLocks noGrp="1"/>
          </p:cNvSpPr>
          <p:nvPr>
            <p:ph type="subTitle" idx="1"/>
          </p:nvPr>
        </p:nvSpPr>
        <p:spPr>
          <a:xfrm>
            <a:off x="1524000" y="1244600"/>
            <a:ext cx="9144000" cy="4013200"/>
          </a:xfrm>
        </p:spPr>
        <p:txBody>
          <a:bodyPr/>
          <a:lstStyle/>
          <a:p>
            <a:pPr marL="457200" indent="-457200" algn="l">
              <a:buFont typeface="+mj-lt"/>
              <a:buAutoNum type="arabicPeriod"/>
            </a:pPr>
            <a:r>
              <a:rPr lang="en-US" dirty="0" err="1"/>
              <a:t>Dữ</a:t>
            </a:r>
            <a:r>
              <a:rPr lang="en-US" dirty="0"/>
              <a:t> </a:t>
            </a:r>
            <a:r>
              <a:rPr lang="en-US" dirty="0" err="1"/>
              <a:t>liệu</a:t>
            </a:r>
            <a:r>
              <a:rPr lang="en-US" dirty="0"/>
              <a:t> </a:t>
            </a:r>
            <a:r>
              <a:rPr lang="en-US" dirty="0" err="1"/>
              <a:t>tọa</a:t>
            </a:r>
            <a:r>
              <a:rPr lang="en-US" dirty="0"/>
              <a:t> </a:t>
            </a:r>
            <a:r>
              <a:rPr lang="en-US" dirty="0" err="1"/>
              <a:t>độ</a:t>
            </a:r>
            <a:r>
              <a:rPr lang="en-US" dirty="0"/>
              <a:t> </a:t>
            </a:r>
            <a:r>
              <a:rPr lang="en-US" dirty="0" err="1"/>
              <a:t>phát</a:t>
            </a:r>
            <a:r>
              <a:rPr lang="en-US" dirty="0"/>
              <a:t> </a:t>
            </a:r>
            <a:r>
              <a:rPr lang="en-US" dirty="0" err="1"/>
              <a:t>hiện</a:t>
            </a:r>
            <a:r>
              <a:rPr lang="en-US" dirty="0"/>
              <a:t> </a:t>
            </a:r>
            <a:r>
              <a:rPr lang="en-US" dirty="0" err="1"/>
              <a:t>đối</a:t>
            </a:r>
            <a:r>
              <a:rPr lang="en-US" dirty="0"/>
              <a:t> </a:t>
            </a:r>
            <a:r>
              <a:rPr lang="en-US" dirty="0" err="1"/>
              <a:t>tượng</a:t>
            </a:r>
            <a:r>
              <a:rPr lang="en-US" dirty="0"/>
              <a:t>, folder </a:t>
            </a:r>
            <a:r>
              <a:rPr lang="en-US" dirty="0" err="1"/>
              <a:t>hình</a:t>
            </a:r>
            <a:r>
              <a:rPr lang="en-US" dirty="0"/>
              <a:t> </a:t>
            </a:r>
            <a:r>
              <a:rPr lang="en-US" dirty="0" err="1"/>
              <a:t>ảnh</a:t>
            </a:r>
            <a:r>
              <a:rPr lang="en-US" dirty="0"/>
              <a:t> </a:t>
            </a:r>
            <a:r>
              <a:rPr lang="en-US" dirty="0" err="1"/>
              <a:t>huấn</a:t>
            </a:r>
            <a:r>
              <a:rPr lang="en-US" dirty="0"/>
              <a:t> </a:t>
            </a:r>
            <a:r>
              <a:rPr lang="en-US" dirty="0" err="1"/>
              <a:t>luyện,folder</a:t>
            </a:r>
            <a:r>
              <a:rPr lang="en-US" dirty="0"/>
              <a:t> </a:t>
            </a:r>
            <a:r>
              <a:rPr lang="en-US" dirty="0" err="1"/>
              <a:t>hình</a:t>
            </a:r>
            <a:r>
              <a:rPr lang="en-US" dirty="0"/>
              <a:t> </a:t>
            </a:r>
            <a:r>
              <a:rPr lang="en-US" dirty="0" err="1"/>
              <a:t>ảnh</a:t>
            </a:r>
            <a:r>
              <a:rPr lang="en-US" dirty="0"/>
              <a:t> </a:t>
            </a:r>
            <a:r>
              <a:rPr lang="en-US" dirty="0" err="1"/>
              <a:t>kiểm</a:t>
            </a:r>
            <a:r>
              <a:rPr lang="en-US" dirty="0"/>
              <a:t> </a:t>
            </a:r>
            <a:r>
              <a:rPr lang="en-US" dirty="0" err="1"/>
              <a:t>tra</a:t>
            </a:r>
            <a:r>
              <a:rPr lang="en-US" dirty="0"/>
              <a:t> </a:t>
            </a:r>
            <a:r>
              <a:rPr lang="en-US" dirty="0" err="1"/>
              <a:t>mô</a:t>
            </a:r>
            <a:r>
              <a:rPr lang="en-US" dirty="0"/>
              <a:t> </a:t>
            </a:r>
            <a:r>
              <a:rPr lang="en-US" dirty="0" err="1"/>
              <a:t>hình</a:t>
            </a:r>
            <a:endParaRPr lang="en-US" dirty="0"/>
          </a:p>
          <a:p>
            <a:pPr marL="457200" indent="-457200" algn="l">
              <a:buFont typeface="+mj-lt"/>
              <a:buAutoNum type="arabicPeriod"/>
            </a:pPr>
            <a:r>
              <a:rPr lang="en-US" dirty="0" err="1"/>
              <a:t>Giới</a:t>
            </a:r>
            <a:r>
              <a:rPr lang="en-US" dirty="0"/>
              <a:t> </a:t>
            </a:r>
            <a:r>
              <a:rPr lang="en-US" dirty="0" err="1"/>
              <a:t>thiệu</a:t>
            </a:r>
            <a:r>
              <a:rPr lang="en-US" dirty="0"/>
              <a:t> </a:t>
            </a:r>
            <a:r>
              <a:rPr lang="en-US" dirty="0" err="1"/>
              <a:t>thuật</a:t>
            </a:r>
            <a:r>
              <a:rPr lang="en-US" dirty="0"/>
              <a:t> </a:t>
            </a:r>
            <a:r>
              <a:rPr lang="en-US" dirty="0" err="1"/>
              <a:t>toán</a:t>
            </a:r>
            <a:r>
              <a:rPr lang="en-US" dirty="0"/>
              <a:t> RCNN</a:t>
            </a:r>
          </a:p>
          <a:p>
            <a:pPr marL="457200" indent="-457200" algn="l">
              <a:buFont typeface="+mj-lt"/>
              <a:buAutoNum type="arabicPeriod"/>
            </a:pPr>
            <a:r>
              <a:rPr lang="en-US" dirty="0" err="1"/>
              <a:t>Giới</a:t>
            </a:r>
            <a:r>
              <a:rPr lang="en-US" dirty="0"/>
              <a:t> </a:t>
            </a:r>
            <a:r>
              <a:rPr lang="en-US" dirty="0" err="1"/>
              <a:t>thiệu</a:t>
            </a:r>
            <a:r>
              <a:rPr lang="en-US" dirty="0"/>
              <a:t> </a:t>
            </a:r>
            <a:r>
              <a:rPr lang="en-US" dirty="0" err="1"/>
              <a:t>thuật</a:t>
            </a:r>
            <a:r>
              <a:rPr lang="en-US" dirty="0"/>
              <a:t> </a:t>
            </a:r>
            <a:r>
              <a:rPr lang="en-US" dirty="0" err="1"/>
              <a:t>toán</a:t>
            </a:r>
            <a:r>
              <a:rPr lang="en-US" dirty="0"/>
              <a:t> YOLO</a:t>
            </a:r>
          </a:p>
          <a:p>
            <a:pPr marL="457200" indent="-457200" algn="l">
              <a:buFont typeface="+mj-lt"/>
              <a:buAutoNum type="arabicPeriod"/>
            </a:pPr>
            <a:r>
              <a:rPr lang="en-US" dirty="0" err="1"/>
              <a:t>Chạy</a:t>
            </a:r>
            <a:r>
              <a:rPr lang="en-US" dirty="0"/>
              <a:t> </a:t>
            </a:r>
            <a:r>
              <a:rPr lang="en-US" dirty="0" err="1"/>
              <a:t>mô</a:t>
            </a:r>
            <a:r>
              <a:rPr lang="en-US" dirty="0"/>
              <a:t> </a:t>
            </a:r>
            <a:r>
              <a:rPr lang="en-US" dirty="0" err="1"/>
              <a:t>hình</a:t>
            </a:r>
            <a:endParaRPr lang="en-US" dirty="0"/>
          </a:p>
        </p:txBody>
      </p:sp>
    </p:spTree>
    <p:extLst>
      <p:ext uri="{BB962C8B-B14F-4D97-AF65-F5344CB8AC3E}">
        <p14:creationId xmlns:p14="http://schemas.microsoft.com/office/powerpoint/2010/main" val="405958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E31124-3765-43E9-4023-F77CD2F475D0}"/>
              </a:ext>
            </a:extLst>
          </p:cNvPr>
          <p:cNvSpPr>
            <a:spLocks noGrp="1"/>
          </p:cNvSpPr>
          <p:nvPr>
            <p:ph type="subTitle" idx="1"/>
          </p:nvPr>
        </p:nvSpPr>
        <p:spPr>
          <a:xfrm>
            <a:off x="1524000" y="965200"/>
            <a:ext cx="8962239" cy="5502712"/>
          </a:xfrm>
        </p:spPr>
        <p:txBody>
          <a:bodyPr/>
          <a:lstStyle/>
          <a:p>
            <a:endParaRPr lang="en-US" dirty="0"/>
          </a:p>
        </p:txBody>
      </p:sp>
      <p:sp>
        <p:nvSpPr>
          <p:cNvPr id="6" name="Title 5">
            <a:extLst>
              <a:ext uri="{FF2B5EF4-FFF2-40B4-BE49-F238E27FC236}">
                <a16:creationId xmlns:a16="http://schemas.microsoft.com/office/drawing/2014/main" id="{599F41A1-2F1D-A685-E3BD-C35493641494}"/>
              </a:ext>
            </a:extLst>
          </p:cNvPr>
          <p:cNvSpPr>
            <a:spLocks noGrp="1"/>
          </p:cNvSpPr>
          <p:nvPr>
            <p:ph type="ctrTitle"/>
          </p:nvPr>
        </p:nvSpPr>
        <p:spPr>
          <a:xfrm>
            <a:off x="1524000" y="246063"/>
            <a:ext cx="9144000" cy="630237"/>
          </a:xfrm>
        </p:spPr>
        <p:txBody>
          <a:bodyPr>
            <a:normAutofit fontScale="90000"/>
          </a:bodyPr>
          <a:lstStyle/>
          <a:p>
            <a:r>
              <a:rPr lang="vi-VN" sz="4000" dirty="0"/>
              <a:t>Dữ liệu tọa độ phát hiện đối tượng</a:t>
            </a:r>
            <a:endParaRPr lang="en-US" sz="4000" dirty="0"/>
          </a:p>
        </p:txBody>
      </p:sp>
      <p:pic>
        <p:nvPicPr>
          <p:cNvPr id="10" name="Picture 9">
            <a:extLst>
              <a:ext uri="{FF2B5EF4-FFF2-40B4-BE49-F238E27FC236}">
                <a16:creationId xmlns:a16="http://schemas.microsoft.com/office/drawing/2014/main" id="{3CCDA15F-76C0-E2C0-FF77-4653A55D256A}"/>
              </a:ext>
            </a:extLst>
          </p:cNvPr>
          <p:cNvPicPr>
            <a:picLocks noChangeAspect="1"/>
          </p:cNvPicPr>
          <p:nvPr/>
        </p:nvPicPr>
        <p:blipFill>
          <a:blip r:embed="rId2"/>
          <a:stretch>
            <a:fillRect/>
          </a:stretch>
        </p:blipFill>
        <p:spPr>
          <a:xfrm>
            <a:off x="907602" y="965200"/>
            <a:ext cx="10195034" cy="4927600"/>
          </a:xfrm>
          <a:prstGeom prst="rect">
            <a:avLst/>
          </a:prstGeom>
        </p:spPr>
      </p:pic>
    </p:spTree>
    <p:extLst>
      <p:ext uri="{BB962C8B-B14F-4D97-AF65-F5344CB8AC3E}">
        <p14:creationId xmlns:p14="http://schemas.microsoft.com/office/powerpoint/2010/main" val="146459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598A54-7EFC-1861-5A4A-3E6B0B2D0B3A}"/>
              </a:ext>
            </a:extLst>
          </p:cNvPr>
          <p:cNvSpPr>
            <a:spLocks noGrp="1"/>
          </p:cNvSpPr>
          <p:nvPr>
            <p:ph type="subTitle" idx="1"/>
          </p:nvPr>
        </p:nvSpPr>
        <p:spPr>
          <a:xfrm>
            <a:off x="1524000" y="381000"/>
            <a:ext cx="9144000" cy="2044700"/>
          </a:xfrm>
        </p:spPr>
        <p:txBody>
          <a:bodyPr/>
          <a:lstStyle/>
          <a:p>
            <a:pPr algn="l"/>
            <a:r>
              <a:rPr lang="en-US" dirty="0"/>
              <a:t>Ở </a:t>
            </a:r>
            <a:r>
              <a:rPr lang="en-US" dirty="0" err="1"/>
              <a:t>các</a:t>
            </a:r>
            <a:r>
              <a:rPr lang="en-US" dirty="0"/>
              <a:t> </a:t>
            </a:r>
            <a:r>
              <a:rPr lang="en-US" dirty="0" err="1"/>
              <a:t>cột</a:t>
            </a:r>
            <a:r>
              <a:rPr lang="en-US" dirty="0"/>
              <a:t> </a:t>
            </a:r>
            <a:r>
              <a:rPr lang="en-US" dirty="0" err="1"/>
              <a:t>xmin,ymin,xmax,ymax</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là</a:t>
            </a:r>
            <a:r>
              <a:rPr lang="en-US" dirty="0"/>
              <a:t> </a:t>
            </a:r>
            <a:r>
              <a:rPr lang="en-US" dirty="0" err="1"/>
              <a:t>tọa</a:t>
            </a:r>
            <a:r>
              <a:rPr lang="en-US" dirty="0"/>
              <a:t> </a:t>
            </a:r>
            <a:r>
              <a:rPr lang="en-US" dirty="0" err="1"/>
              <a:t>độ</a:t>
            </a:r>
            <a:r>
              <a:rPr lang="en-US" dirty="0"/>
              <a:t> </a:t>
            </a:r>
            <a:r>
              <a:rPr lang="en-US" dirty="0" err="1"/>
              <a:t>của</a:t>
            </a:r>
            <a:r>
              <a:rPr lang="en-US" dirty="0"/>
              <a:t> </a:t>
            </a:r>
            <a:r>
              <a:rPr lang="en-US" dirty="0" err="1"/>
              <a:t>đối</a:t>
            </a:r>
            <a:r>
              <a:rPr lang="en-US" dirty="0"/>
              <a:t> </a:t>
            </a:r>
            <a:r>
              <a:rPr lang="en-US" dirty="0" err="1"/>
              <a:t>tượng</a:t>
            </a:r>
            <a:r>
              <a:rPr lang="en-US" dirty="0"/>
              <a:t> </a:t>
            </a:r>
            <a:r>
              <a:rPr lang="en-US" dirty="0" err="1"/>
              <a:t>đã</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trong</a:t>
            </a:r>
            <a:r>
              <a:rPr lang="en-US" dirty="0"/>
              <a:t> </a:t>
            </a:r>
            <a:r>
              <a:rPr lang="en-US" dirty="0" err="1"/>
              <a:t>ảnh</a:t>
            </a:r>
            <a:r>
              <a:rPr lang="en-US" dirty="0"/>
              <a:t>. </a:t>
            </a:r>
            <a:r>
              <a:rPr lang="en-US" dirty="0" err="1"/>
              <a:t>Tọa</a:t>
            </a:r>
            <a:r>
              <a:rPr lang="en-US" dirty="0"/>
              <a:t> </a:t>
            </a:r>
            <a:r>
              <a:rPr lang="en-US" dirty="0" err="1"/>
              <a:t>độ</a:t>
            </a:r>
            <a:r>
              <a:rPr lang="en-US" dirty="0"/>
              <a:t> pt1(</a:t>
            </a:r>
            <a:r>
              <a:rPr lang="en-US" dirty="0" err="1"/>
              <a:t>xmin,ymin</a:t>
            </a:r>
            <a:r>
              <a:rPr lang="en-US" dirty="0"/>
              <a:t>),</a:t>
            </a:r>
            <a:r>
              <a:rPr lang="en-US" dirty="0" err="1"/>
              <a:t>tọa</a:t>
            </a:r>
            <a:r>
              <a:rPr lang="en-US" dirty="0"/>
              <a:t> </a:t>
            </a:r>
            <a:r>
              <a:rPr lang="en-US" dirty="0" err="1"/>
              <a:t>độ</a:t>
            </a:r>
            <a:r>
              <a:rPr lang="en-US" dirty="0"/>
              <a:t> pt2(</a:t>
            </a:r>
            <a:r>
              <a:rPr lang="en-US" dirty="0" err="1"/>
              <a:t>xmax,ymax</a:t>
            </a:r>
            <a:r>
              <a:rPr lang="en-US" dirty="0"/>
              <a:t>)</a:t>
            </a:r>
          </a:p>
        </p:txBody>
      </p:sp>
      <p:pic>
        <p:nvPicPr>
          <p:cNvPr id="5" name="Picture 4">
            <a:extLst>
              <a:ext uri="{FF2B5EF4-FFF2-40B4-BE49-F238E27FC236}">
                <a16:creationId xmlns:a16="http://schemas.microsoft.com/office/drawing/2014/main" id="{AAD78047-13EE-3B8C-CE5E-F46AAF498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403350"/>
            <a:ext cx="10414000" cy="5263863"/>
          </a:xfrm>
          <a:prstGeom prst="rect">
            <a:avLst/>
          </a:prstGeom>
        </p:spPr>
      </p:pic>
    </p:spTree>
    <p:extLst>
      <p:ext uri="{BB962C8B-B14F-4D97-AF65-F5344CB8AC3E}">
        <p14:creationId xmlns:p14="http://schemas.microsoft.com/office/powerpoint/2010/main" val="25692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3C75-3066-42B4-E2FC-737B563389F0}"/>
              </a:ext>
            </a:extLst>
          </p:cNvPr>
          <p:cNvSpPr>
            <a:spLocks noGrp="1"/>
          </p:cNvSpPr>
          <p:nvPr>
            <p:ph type="title"/>
          </p:nvPr>
        </p:nvSpPr>
        <p:spPr/>
        <p:txBody>
          <a:bodyPr/>
          <a:lstStyle/>
          <a:p>
            <a:r>
              <a:rPr lang="en-US" dirty="0" err="1"/>
              <a:t>Dữ</a:t>
            </a:r>
            <a:r>
              <a:rPr lang="en-US" dirty="0"/>
              <a:t> </a:t>
            </a:r>
            <a:r>
              <a:rPr lang="en-US" dirty="0" err="1"/>
              <a:t>liệu</a:t>
            </a:r>
            <a:r>
              <a:rPr lang="en-US" dirty="0"/>
              <a:t> folder </a:t>
            </a:r>
            <a:r>
              <a:rPr lang="en-US" dirty="0" err="1"/>
              <a:t>huấn</a:t>
            </a:r>
            <a:r>
              <a:rPr lang="en-US" dirty="0"/>
              <a:t> </a:t>
            </a:r>
            <a:r>
              <a:rPr lang="en-US" dirty="0" err="1"/>
              <a:t>luyện</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mô</a:t>
            </a:r>
            <a:r>
              <a:rPr lang="en-US" dirty="0"/>
              <a:t> </a:t>
            </a:r>
            <a:r>
              <a:rPr lang="en-US" dirty="0" err="1"/>
              <a:t>hình</a:t>
            </a:r>
            <a:endParaRPr lang="en-US" dirty="0"/>
          </a:p>
        </p:txBody>
      </p:sp>
      <p:sp>
        <p:nvSpPr>
          <p:cNvPr id="3" name="Content Placeholder 2">
            <a:extLst>
              <a:ext uri="{FF2B5EF4-FFF2-40B4-BE49-F238E27FC236}">
                <a16:creationId xmlns:a16="http://schemas.microsoft.com/office/drawing/2014/main" id="{27DC11DA-B914-A78D-CA07-19F7EDC6E8AC}"/>
              </a:ext>
            </a:extLst>
          </p:cNvPr>
          <p:cNvSpPr>
            <a:spLocks noGrp="1"/>
          </p:cNvSpPr>
          <p:nvPr>
            <p:ph idx="1"/>
          </p:nvPr>
        </p:nvSpPr>
        <p:spPr/>
        <p:txBody>
          <a:bodyPr/>
          <a:lstStyle/>
          <a:p>
            <a:r>
              <a:rPr lang="en-US" dirty="0" err="1"/>
              <a:t>Có</a:t>
            </a:r>
            <a:r>
              <a:rPr lang="en-US" dirty="0"/>
              <a:t> </a:t>
            </a:r>
            <a:r>
              <a:rPr lang="en-US" dirty="0" err="1"/>
              <a:t>khoảng</a:t>
            </a:r>
            <a:r>
              <a:rPr lang="en-US" dirty="0"/>
              <a:t> 1001 </a:t>
            </a:r>
            <a:r>
              <a:rPr lang="en-US" dirty="0" err="1"/>
              <a:t>hình</a:t>
            </a:r>
            <a:r>
              <a:rPr lang="en-US" dirty="0"/>
              <a:t> </a:t>
            </a:r>
            <a:r>
              <a:rPr lang="en-US" dirty="0" err="1"/>
              <a:t>ảnh</a:t>
            </a:r>
            <a:r>
              <a:rPr lang="en-US" dirty="0"/>
              <a:t> </a:t>
            </a:r>
            <a:r>
              <a:rPr lang="en-US" dirty="0" err="1"/>
              <a:t>trong</a:t>
            </a:r>
            <a:r>
              <a:rPr lang="en-US" dirty="0"/>
              <a:t> folder </a:t>
            </a:r>
            <a:r>
              <a:rPr lang="en-US" dirty="0" err="1"/>
              <a:t>huấn</a:t>
            </a:r>
            <a:r>
              <a:rPr lang="en-US" dirty="0"/>
              <a:t> </a:t>
            </a:r>
            <a:r>
              <a:rPr lang="en-US" dirty="0" err="1"/>
              <a:t>luyện</a:t>
            </a:r>
            <a:r>
              <a:rPr lang="en-US" dirty="0"/>
              <a:t> </a:t>
            </a:r>
            <a:r>
              <a:rPr lang="en-US" dirty="0" err="1"/>
              <a:t>và</a:t>
            </a:r>
            <a:r>
              <a:rPr lang="en-US" dirty="0"/>
              <a:t> 93 </a:t>
            </a:r>
            <a:r>
              <a:rPr lang="en-US" dirty="0" err="1"/>
              <a:t>hình</a:t>
            </a:r>
            <a:r>
              <a:rPr lang="en-US" dirty="0"/>
              <a:t> </a:t>
            </a:r>
            <a:r>
              <a:rPr lang="en-US" dirty="0" err="1"/>
              <a:t>ảnh</a:t>
            </a:r>
            <a:r>
              <a:rPr lang="en-US" dirty="0"/>
              <a:t> </a:t>
            </a:r>
            <a:r>
              <a:rPr lang="en-US" dirty="0" err="1"/>
              <a:t>trong</a:t>
            </a:r>
            <a:r>
              <a:rPr lang="en-US" dirty="0"/>
              <a:t> folder </a:t>
            </a:r>
            <a:r>
              <a:rPr lang="en-US" dirty="0" err="1"/>
              <a:t>kiểm</a:t>
            </a:r>
            <a:r>
              <a:rPr lang="en-US" dirty="0"/>
              <a:t> </a:t>
            </a:r>
            <a:r>
              <a:rPr lang="en-US" dirty="0" err="1"/>
              <a:t>tra</a:t>
            </a:r>
            <a:r>
              <a:rPr lang="en-US" dirty="0"/>
              <a:t> </a:t>
            </a:r>
            <a:r>
              <a:rPr lang="en-US" dirty="0" err="1"/>
              <a:t>mô</a:t>
            </a:r>
            <a:r>
              <a:rPr lang="en-US" dirty="0"/>
              <a:t> </a:t>
            </a:r>
            <a:r>
              <a:rPr lang="en-US" dirty="0" err="1"/>
              <a:t>hình</a:t>
            </a:r>
            <a:endParaRPr lang="en-US" dirty="0"/>
          </a:p>
          <a:p>
            <a:endParaRPr lang="en-US" dirty="0"/>
          </a:p>
        </p:txBody>
      </p:sp>
      <p:pic>
        <p:nvPicPr>
          <p:cNvPr id="5" name="Picture 4">
            <a:extLst>
              <a:ext uri="{FF2B5EF4-FFF2-40B4-BE49-F238E27FC236}">
                <a16:creationId xmlns:a16="http://schemas.microsoft.com/office/drawing/2014/main" id="{01C3365B-71FF-67C1-A433-A743D00576DA}"/>
              </a:ext>
            </a:extLst>
          </p:cNvPr>
          <p:cNvPicPr>
            <a:picLocks noChangeAspect="1"/>
          </p:cNvPicPr>
          <p:nvPr/>
        </p:nvPicPr>
        <p:blipFill>
          <a:blip r:embed="rId2"/>
          <a:stretch>
            <a:fillRect/>
          </a:stretch>
        </p:blipFill>
        <p:spPr>
          <a:xfrm>
            <a:off x="996336" y="2689225"/>
            <a:ext cx="5340964" cy="3622675"/>
          </a:xfrm>
          <a:prstGeom prst="rect">
            <a:avLst/>
          </a:prstGeom>
        </p:spPr>
      </p:pic>
      <p:pic>
        <p:nvPicPr>
          <p:cNvPr id="7" name="Picture 6">
            <a:extLst>
              <a:ext uri="{FF2B5EF4-FFF2-40B4-BE49-F238E27FC236}">
                <a16:creationId xmlns:a16="http://schemas.microsoft.com/office/drawing/2014/main" id="{75BCC4E3-E2E1-6B8F-BED6-FCECE99D5843}"/>
              </a:ext>
            </a:extLst>
          </p:cNvPr>
          <p:cNvPicPr>
            <a:picLocks noChangeAspect="1"/>
          </p:cNvPicPr>
          <p:nvPr/>
        </p:nvPicPr>
        <p:blipFill>
          <a:blip r:embed="rId3"/>
          <a:stretch>
            <a:fillRect/>
          </a:stretch>
        </p:blipFill>
        <p:spPr>
          <a:xfrm>
            <a:off x="6337300" y="2689225"/>
            <a:ext cx="5818987" cy="3622675"/>
          </a:xfrm>
          <a:prstGeom prst="rect">
            <a:avLst/>
          </a:prstGeom>
        </p:spPr>
      </p:pic>
    </p:spTree>
    <p:extLst>
      <p:ext uri="{BB962C8B-B14F-4D97-AF65-F5344CB8AC3E}">
        <p14:creationId xmlns:p14="http://schemas.microsoft.com/office/powerpoint/2010/main" val="23207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5C82-9FEB-EF25-35DD-50F74F1681C6}"/>
              </a:ext>
            </a:extLst>
          </p:cNvPr>
          <p:cNvSpPr>
            <a:spLocks noGrp="1"/>
          </p:cNvSpPr>
          <p:nvPr>
            <p:ph type="ctrTitle"/>
          </p:nvPr>
        </p:nvSpPr>
        <p:spPr>
          <a:xfrm>
            <a:off x="1524000" y="309563"/>
            <a:ext cx="9144000" cy="1290637"/>
          </a:xfrm>
        </p:spPr>
        <p:txBody>
          <a:bodyPr>
            <a:normAutofit/>
          </a:bodyPr>
          <a:lstStyle/>
          <a:p>
            <a:r>
              <a:rPr lang="en-US" dirty="0" err="1"/>
              <a:t>Giới</a:t>
            </a:r>
            <a:r>
              <a:rPr lang="en-US" dirty="0"/>
              <a:t> </a:t>
            </a:r>
            <a:r>
              <a:rPr lang="en-US" dirty="0" err="1"/>
              <a:t>thiệu</a:t>
            </a:r>
            <a:r>
              <a:rPr lang="en-US" dirty="0"/>
              <a:t> </a:t>
            </a:r>
            <a:r>
              <a:rPr lang="en-US" dirty="0" err="1"/>
              <a:t>thuật</a:t>
            </a:r>
            <a:r>
              <a:rPr lang="en-US" dirty="0"/>
              <a:t> </a:t>
            </a:r>
            <a:r>
              <a:rPr lang="en-US" dirty="0" err="1"/>
              <a:t>toán</a:t>
            </a:r>
            <a:r>
              <a:rPr lang="en-US" dirty="0"/>
              <a:t> RCNN</a:t>
            </a:r>
          </a:p>
        </p:txBody>
      </p:sp>
      <p:sp>
        <p:nvSpPr>
          <p:cNvPr id="3" name="Subtitle 2">
            <a:extLst>
              <a:ext uri="{FF2B5EF4-FFF2-40B4-BE49-F238E27FC236}">
                <a16:creationId xmlns:a16="http://schemas.microsoft.com/office/drawing/2014/main" id="{0A841548-3B91-4752-B4D4-0556BFBD43B7}"/>
              </a:ext>
            </a:extLst>
          </p:cNvPr>
          <p:cNvSpPr>
            <a:spLocks noGrp="1"/>
          </p:cNvSpPr>
          <p:nvPr>
            <p:ph type="subTitle" idx="1"/>
          </p:nvPr>
        </p:nvSpPr>
        <p:spPr>
          <a:xfrm>
            <a:off x="1524000" y="1917700"/>
            <a:ext cx="9144000" cy="4229100"/>
          </a:xfrm>
        </p:spPr>
        <p:txBody>
          <a:bodyPr/>
          <a:lstStyle/>
          <a:p>
            <a:pPr algn="l"/>
            <a:r>
              <a:rPr lang="vi-VN" dirty="0"/>
              <a:t>RCNN (Region-based Convolutional Neural Networks) là một thuật toán sử dụng deep learning để phát hiện và phân loại các đối tượng trong ảnh.</a:t>
            </a:r>
          </a:p>
          <a:p>
            <a:pPr algn="l"/>
            <a:r>
              <a:rPr lang="vi-VN" dirty="0"/>
              <a:t>RCNN sử dụng một mạng CNN để trích xuất đặc trưng của các khu vực (region proposals) trong ảnh, sau đó sử dụng một mô hình phân loại để đưa ra dự đoán về đối tượng trong khu vực đó.</a:t>
            </a:r>
            <a:endParaRPr lang="en-US" dirty="0"/>
          </a:p>
          <a:p>
            <a:pPr algn="l"/>
            <a:r>
              <a:rPr lang="vi-VN" dirty="0"/>
              <a:t>RCNN được phát triển bởi Ross Girshick, Jeff Donahue, Trevor Darrell, và Jitendra Malik từ Đại học California, Berkeley vào năm 2014.</a:t>
            </a:r>
            <a:endParaRPr lang="en-US" dirty="0"/>
          </a:p>
        </p:txBody>
      </p:sp>
    </p:spTree>
    <p:extLst>
      <p:ext uri="{BB962C8B-B14F-4D97-AF65-F5344CB8AC3E}">
        <p14:creationId xmlns:p14="http://schemas.microsoft.com/office/powerpoint/2010/main" val="250182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CE46-7C7F-4FBD-4194-467529517DCB}"/>
              </a:ext>
            </a:extLst>
          </p:cNvPr>
          <p:cNvSpPr>
            <a:spLocks noGrp="1"/>
          </p:cNvSpPr>
          <p:nvPr>
            <p:ph type="ctrTitle"/>
          </p:nvPr>
        </p:nvSpPr>
        <p:spPr>
          <a:xfrm>
            <a:off x="1524000" y="284163"/>
            <a:ext cx="9144000" cy="947737"/>
          </a:xfrm>
        </p:spPr>
        <p:txBody>
          <a:bodyPr>
            <a:normAutofit/>
          </a:bodyPr>
          <a:lstStyle/>
          <a:p>
            <a:r>
              <a:rPr lang="en-US" sz="4000" dirty="0" err="1"/>
              <a:t>Cách</a:t>
            </a:r>
            <a:r>
              <a:rPr lang="en-US" sz="4000" dirty="0"/>
              <a:t> </a:t>
            </a:r>
            <a:r>
              <a:rPr lang="en-US" sz="4000" dirty="0" err="1"/>
              <a:t>hoạt</a:t>
            </a:r>
            <a:r>
              <a:rPr lang="en-US" sz="4000" dirty="0"/>
              <a:t> </a:t>
            </a:r>
            <a:r>
              <a:rPr lang="en-US" sz="4000" dirty="0" err="1"/>
              <a:t>động</a:t>
            </a:r>
            <a:r>
              <a:rPr lang="en-US" sz="4000" dirty="0"/>
              <a:t> </a:t>
            </a:r>
            <a:r>
              <a:rPr lang="en-US" sz="4000" dirty="0" err="1"/>
              <a:t>của</a:t>
            </a:r>
            <a:r>
              <a:rPr lang="en-US" sz="4000" dirty="0"/>
              <a:t> </a:t>
            </a:r>
            <a:r>
              <a:rPr lang="en-US" sz="4000" dirty="0" err="1"/>
              <a:t>thuật</a:t>
            </a:r>
            <a:r>
              <a:rPr lang="en-US" sz="4000" dirty="0"/>
              <a:t> </a:t>
            </a:r>
            <a:r>
              <a:rPr lang="en-US" sz="4000" dirty="0" err="1"/>
              <a:t>toán</a:t>
            </a:r>
            <a:r>
              <a:rPr lang="en-US" sz="4000" dirty="0"/>
              <a:t> RCNN</a:t>
            </a:r>
          </a:p>
        </p:txBody>
      </p:sp>
      <p:sp>
        <p:nvSpPr>
          <p:cNvPr id="3" name="Subtitle 2">
            <a:extLst>
              <a:ext uri="{FF2B5EF4-FFF2-40B4-BE49-F238E27FC236}">
                <a16:creationId xmlns:a16="http://schemas.microsoft.com/office/drawing/2014/main" id="{C2CBFAB3-1E24-3072-437E-8D27FA8BE6FF}"/>
              </a:ext>
            </a:extLst>
          </p:cNvPr>
          <p:cNvSpPr>
            <a:spLocks noGrp="1"/>
          </p:cNvSpPr>
          <p:nvPr>
            <p:ph type="subTitle" idx="1"/>
          </p:nvPr>
        </p:nvSpPr>
        <p:spPr>
          <a:xfrm>
            <a:off x="1524000" y="1524000"/>
            <a:ext cx="9144000" cy="3733800"/>
          </a:xfrm>
        </p:spPr>
        <p:txBody>
          <a:bodyPr/>
          <a:lstStyle/>
          <a:p>
            <a:pPr marL="342900" indent="-342900" algn="l">
              <a:buFont typeface="Arial" panose="020B0604020202020204" pitchFamily="34" charset="0"/>
              <a:buChar char="•"/>
            </a:pPr>
            <a:r>
              <a:rPr lang="en-US" dirty="0" err="1"/>
              <a:t>Tìm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có</a:t>
            </a:r>
            <a:r>
              <a:rPr lang="en-US" dirty="0"/>
              <a:t> </a:t>
            </a:r>
            <a:r>
              <a:rPr lang="en-US" dirty="0" err="1"/>
              <a:t>không</a:t>
            </a:r>
            <a:r>
              <a:rPr lang="en-US" dirty="0"/>
              <a:t> </a:t>
            </a:r>
            <a:r>
              <a:rPr lang="en-US" dirty="0" err="1"/>
              <a:t>gian</a:t>
            </a:r>
            <a:r>
              <a:rPr lang="en-US" dirty="0"/>
              <a:t> </a:t>
            </a:r>
            <a:r>
              <a:rPr lang="en-US" dirty="0" err="1"/>
              <a:t>màu</a:t>
            </a:r>
            <a:r>
              <a:rPr lang="en-US" dirty="0"/>
              <a:t> </a:t>
            </a:r>
            <a:r>
              <a:rPr lang="en-US" dirty="0" err="1"/>
              <a:t>khác</a:t>
            </a:r>
            <a:r>
              <a:rPr lang="en-US" dirty="0"/>
              <a:t> </a:t>
            </a:r>
            <a:r>
              <a:rPr lang="en-US" dirty="0" err="1"/>
              <a:t>nhau</a:t>
            </a:r>
            <a:r>
              <a:rPr lang="en-US" dirty="0"/>
              <a:t> </a:t>
            </a:r>
            <a:r>
              <a:rPr lang="en-US" dirty="0" err="1"/>
              <a:t>trong</a:t>
            </a:r>
            <a:r>
              <a:rPr lang="en-US" dirty="0"/>
              <a:t> </a:t>
            </a:r>
            <a:r>
              <a:rPr lang="en-US" dirty="0" err="1"/>
              <a:t>bức</a:t>
            </a:r>
            <a:r>
              <a:rPr lang="en-US" dirty="0"/>
              <a:t> </a:t>
            </a:r>
            <a:r>
              <a:rPr lang="en-US" dirty="0" err="1"/>
              <a:t>ảnh</a:t>
            </a:r>
            <a:endParaRPr lang="en-US" dirty="0"/>
          </a:p>
          <a:p>
            <a:pPr marL="342900" indent="-342900" algn="l">
              <a:buFont typeface="Arial" panose="020B0604020202020204" pitchFamily="34" charset="0"/>
              <a:buChar char="•"/>
            </a:pPr>
            <a:r>
              <a:rPr lang="en-US" dirty="0" err="1"/>
              <a:t>Lọc</a:t>
            </a:r>
            <a:r>
              <a:rPr lang="en-US" dirty="0"/>
              <a:t> qua </a:t>
            </a:r>
            <a:r>
              <a:rPr lang="en-US" dirty="0" err="1"/>
              <a:t>các</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chúng</a:t>
            </a:r>
            <a:r>
              <a:rPr lang="en-US" dirty="0"/>
              <a:t> </a:t>
            </a:r>
            <a:r>
              <a:rPr lang="en-US" dirty="0" err="1"/>
              <a:t>dựa</a:t>
            </a:r>
            <a:r>
              <a:rPr lang="en-US" dirty="0"/>
              <a:t> </a:t>
            </a:r>
            <a:r>
              <a:rPr lang="en-US" dirty="0" err="1"/>
              <a:t>trên</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đối</a:t>
            </a:r>
            <a:r>
              <a:rPr lang="en-US" dirty="0"/>
              <a:t> </a:t>
            </a:r>
            <a:r>
              <a:rPr lang="en-US" dirty="0" err="1"/>
              <a:t>tượng</a:t>
            </a:r>
            <a:r>
              <a:rPr lang="en-US" dirty="0"/>
              <a:t> </a:t>
            </a:r>
            <a:r>
              <a:rPr lang="en-US" dirty="0" err="1"/>
              <a:t>kể</a:t>
            </a:r>
            <a:r>
              <a:rPr lang="en-US" dirty="0"/>
              <a:t> </a:t>
            </a:r>
            <a:r>
              <a:rPr lang="en-US" dirty="0" err="1"/>
              <a:t>cả</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trùng</a:t>
            </a:r>
            <a:r>
              <a:rPr lang="en-US" dirty="0"/>
              <a:t> </a:t>
            </a:r>
            <a:r>
              <a:rPr lang="en-US" dirty="0" err="1"/>
              <a:t>lặp</a:t>
            </a:r>
            <a:endParaRPr lang="en-US" dirty="0"/>
          </a:p>
          <a:p>
            <a:pPr marL="342900" indent="-342900" algn="l">
              <a:buFont typeface="Arial" panose="020B0604020202020204" pitchFamily="34" charset="0"/>
              <a:buChar char="•"/>
            </a:pPr>
            <a:r>
              <a:rPr lang="en-US" dirty="0" err="1"/>
              <a:t>Chọn</a:t>
            </a:r>
            <a:r>
              <a:rPr lang="en-US" dirty="0"/>
              <a:t> </a:t>
            </a:r>
            <a:r>
              <a:rPr lang="en-US" dirty="0" err="1"/>
              <a:t>ra</a:t>
            </a:r>
            <a:r>
              <a:rPr lang="en-US" dirty="0"/>
              <a:t> </a:t>
            </a:r>
            <a:r>
              <a:rPr lang="en-US" dirty="0" err="1"/>
              <a:t>đối</a:t>
            </a:r>
            <a:r>
              <a:rPr lang="en-US" dirty="0"/>
              <a:t> </a:t>
            </a:r>
            <a:r>
              <a:rPr lang="en-US" dirty="0" err="1"/>
              <a:t>tượng</a:t>
            </a:r>
            <a:r>
              <a:rPr lang="en-US" dirty="0"/>
              <a:t> </a:t>
            </a:r>
            <a:r>
              <a:rPr lang="en-US" dirty="0" err="1"/>
              <a:t>có</a:t>
            </a:r>
            <a:r>
              <a:rPr lang="en-US" dirty="0"/>
              <a:t> </a:t>
            </a:r>
            <a:r>
              <a:rPr lang="en-US" dirty="0" err="1"/>
              <a:t>tỷ</a:t>
            </a:r>
            <a:r>
              <a:rPr lang="en-US" dirty="0"/>
              <a:t> </a:t>
            </a:r>
            <a:r>
              <a:rPr lang="en-US" dirty="0" err="1"/>
              <a:t>lệ</a:t>
            </a:r>
            <a:r>
              <a:rPr lang="en-US" dirty="0"/>
              <a:t> </a:t>
            </a:r>
            <a:r>
              <a:rPr lang="en-US" dirty="0" err="1"/>
              <a:t>cao</a:t>
            </a:r>
            <a:r>
              <a:rPr lang="en-US" dirty="0"/>
              <a:t> </a:t>
            </a:r>
            <a:r>
              <a:rPr lang="en-US" dirty="0" err="1"/>
              <a:t>nhất</a:t>
            </a:r>
            <a:endParaRPr lang="en-US" dirty="0"/>
          </a:p>
        </p:txBody>
      </p:sp>
      <p:pic>
        <p:nvPicPr>
          <p:cNvPr id="1026" name="Picture 2">
            <a:extLst>
              <a:ext uri="{FF2B5EF4-FFF2-40B4-BE49-F238E27FC236}">
                <a16:creationId xmlns:a16="http://schemas.microsoft.com/office/drawing/2014/main" id="{F6EE1F45-C959-DA42-6F5C-1CF15B7B5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3209924"/>
            <a:ext cx="8481391" cy="342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41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676B-48FF-DFDD-C8C7-8AFAE6DE082A}"/>
              </a:ext>
            </a:extLst>
          </p:cNvPr>
          <p:cNvSpPr>
            <a:spLocks noGrp="1"/>
          </p:cNvSpPr>
          <p:nvPr>
            <p:ph type="ctrTitle"/>
          </p:nvPr>
        </p:nvSpPr>
        <p:spPr>
          <a:xfrm>
            <a:off x="1524000" y="195263"/>
            <a:ext cx="9144000" cy="1011237"/>
          </a:xfrm>
        </p:spPr>
        <p:txBody>
          <a:bodyPr>
            <a:normAutofit/>
          </a:bodyPr>
          <a:lstStyle/>
          <a:p>
            <a:r>
              <a:rPr lang="en-US" sz="4000" dirty="0" err="1"/>
              <a:t>Giới</a:t>
            </a:r>
            <a:r>
              <a:rPr lang="en-US" sz="4000" dirty="0"/>
              <a:t> </a:t>
            </a:r>
            <a:r>
              <a:rPr lang="en-US" sz="4000" dirty="0" err="1"/>
              <a:t>thiệu</a:t>
            </a:r>
            <a:r>
              <a:rPr lang="en-US" sz="4000" dirty="0"/>
              <a:t> </a:t>
            </a:r>
            <a:r>
              <a:rPr lang="en-US" sz="4000" dirty="0" err="1"/>
              <a:t>thuật</a:t>
            </a:r>
            <a:r>
              <a:rPr lang="en-US" sz="4000" dirty="0"/>
              <a:t> </a:t>
            </a:r>
            <a:r>
              <a:rPr lang="en-US" sz="4000" dirty="0" err="1"/>
              <a:t>toán</a:t>
            </a:r>
            <a:r>
              <a:rPr lang="en-US" sz="4000" dirty="0"/>
              <a:t> YOLO</a:t>
            </a:r>
          </a:p>
        </p:txBody>
      </p:sp>
      <p:sp>
        <p:nvSpPr>
          <p:cNvPr id="3" name="Subtitle 2">
            <a:extLst>
              <a:ext uri="{FF2B5EF4-FFF2-40B4-BE49-F238E27FC236}">
                <a16:creationId xmlns:a16="http://schemas.microsoft.com/office/drawing/2014/main" id="{AB567649-12FE-8929-0A87-90C95BCDDD1F}"/>
              </a:ext>
            </a:extLst>
          </p:cNvPr>
          <p:cNvSpPr>
            <a:spLocks noGrp="1"/>
          </p:cNvSpPr>
          <p:nvPr>
            <p:ph type="subTitle" idx="1"/>
          </p:nvPr>
        </p:nvSpPr>
        <p:spPr>
          <a:xfrm>
            <a:off x="1524000" y="1663700"/>
            <a:ext cx="9144000" cy="4445000"/>
          </a:xfrm>
        </p:spPr>
        <p:txBody>
          <a:bodyPr/>
          <a:lstStyle/>
          <a:p>
            <a:pPr algn="l"/>
            <a:r>
              <a:rPr lang="vi-VN" dirty="0"/>
              <a:t>YOLO (You Only Look Once) là một thuật toán phát hiện đối tượng (object detection) được phát triển bởi Joseph Redmon và nhóm của ông tại Đại học Washington. </a:t>
            </a:r>
            <a:endParaRPr lang="en-US" dirty="0"/>
          </a:p>
          <a:p>
            <a:pPr algn="l"/>
            <a:r>
              <a:rPr lang="vi-VN" dirty="0"/>
              <a:t>YOLO là một mô hình mạng nơ-ron tích chập (CNN) được huấn luyện trên tập dữ liệu lớn và được sử dụng để xác định vị trí và lớp của các đối tượng trong hình ảnh. YOLO được thiết kế để đạt được tốc độ phát hiện đối tượng nhanh và độ chính xác cao hơn so với các phương pháp phát hiện đối tượng trước đó.</a:t>
            </a:r>
            <a:endParaRPr lang="en-US" dirty="0"/>
          </a:p>
        </p:txBody>
      </p:sp>
    </p:spTree>
    <p:extLst>
      <p:ext uri="{BB962C8B-B14F-4D97-AF65-F5344CB8AC3E}">
        <p14:creationId xmlns:p14="http://schemas.microsoft.com/office/powerpoint/2010/main" val="399105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D7A5-24E3-19DD-F81C-50C09F49B949}"/>
              </a:ext>
            </a:extLst>
          </p:cNvPr>
          <p:cNvSpPr>
            <a:spLocks noGrp="1"/>
          </p:cNvSpPr>
          <p:nvPr>
            <p:ph type="ctrTitle"/>
          </p:nvPr>
        </p:nvSpPr>
        <p:spPr>
          <a:xfrm>
            <a:off x="1524000" y="181457"/>
            <a:ext cx="9144000" cy="1236525"/>
          </a:xfrm>
        </p:spPr>
        <p:txBody>
          <a:bodyPr>
            <a:normAutofit/>
          </a:bodyPr>
          <a:lstStyle/>
          <a:p>
            <a:r>
              <a:rPr lang="en-US" sz="4000" dirty="0"/>
              <a:t>So </a:t>
            </a:r>
            <a:r>
              <a:rPr lang="en-US" sz="4000" dirty="0" err="1"/>
              <a:t>Sánh</a:t>
            </a:r>
            <a:r>
              <a:rPr lang="en-US" sz="4000" dirty="0"/>
              <a:t> </a:t>
            </a:r>
            <a:r>
              <a:rPr lang="en-US" sz="4000" dirty="0" err="1"/>
              <a:t>Ưu</a:t>
            </a:r>
            <a:r>
              <a:rPr lang="en-US" sz="4000" dirty="0"/>
              <a:t> </a:t>
            </a:r>
            <a:r>
              <a:rPr lang="en-US" sz="4000" dirty="0" err="1"/>
              <a:t>Điểm</a:t>
            </a:r>
            <a:r>
              <a:rPr lang="en-US" sz="4000" dirty="0"/>
              <a:t> </a:t>
            </a:r>
            <a:r>
              <a:rPr lang="en-US" sz="4000" dirty="0" err="1"/>
              <a:t>Và</a:t>
            </a:r>
            <a:r>
              <a:rPr lang="en-US" sz="4000" dirty="0"/>
              <a:t> </a:t>
            </a:r>
            <a:r>
              <a:rPr lang="en-US" sz="4000" dirty="0" err="1"/>
              <a:t>Nhược</a:t>
            </a:r>
            <a:r>
              <a:rPr lang="en-US" sz="4000" dirty="0"/>
              <a:t> </a:t>
            </a:r>
            <a:r>
              <a:rPr lang="en-US" sz="4000" dirty="0" err="1"/>
              <a:t>Điểm</a:t>
            </a:r>
            <a:endParaRPr lang="en-US" sz="4000" dirty="0"/>
          </a:p>
        </p:txBody>
      </p:sp>
      <p:sp>
        <p:nvSpPr>
          <p:cNvPr id="3" name="Subtitle 2">
            <a:extLst>
              <a:ext uri="{FF2B5EF4-FFF2-40B4-BE49-F238E27FC236}">
                <a16:creationId xmlns:a16="http://schemas.microsoft.com/office/drawing/2014/main" id="{2D06E427-1172-710B-1F3C-1A628BD32D57}"/>
              </a:ext>
            </a:extLst>
          </p:cNvPr>
          <p:cNvSpPr>
            <a:spLocks noGrp="1"/>
          </p:cNvSpPr>
          <p:nvPr>
            <p:ph type="subTitle" idx="1"/>
          </p:nvPr>
        </p:nvSpPr>
        <p:spPr>
          <a:xfrm>
            <a:off x="1524000" y="1577009"/>
            <a:ext cx="9144000" cy="4810539"/>
          </a:xfrm>
        </p:spPr>
        <p:txBody>
          <a:bodyPr/>
          <a:lstStyle/>
          <a:p>
            <a:endParaRPr lang="en-US" dirty="0"/>
          </a:p>
        </p:txBody>
      </p:sp>
      <p:graphicFrame>
        <p:nvGraphicFramePr>
          <p:cNvPr id="5" name="Table 5">
            <a:extLst>
              <a:ext uri="{FF2B5EF4-FFF2-40B4-BE49-F238E27FC236}">
                <a16:creationId xmlns:a16="http://schemas.microsoft.com/office/drawing/2014/main" id="{4B9565DD-F920-00E7-B317-D9A50949EB3C}"/>
              </a:ext>
            </a:extLst>
          </p:cNvPr>
          <p:cNvGraphicFramePr>
            <a:graphicFrameLocks noGrp="1"/>
          </p:cNvGraphicFramePr>
          <p:nvPr>
            <p:extLst>
              <p:ext uri="{D42A27DB-BD31-4B8C-83A1-F6EECF244321}">
                <p14:modId xmlns:p14="http://schemas.microsoft.com/office/powerpoint/2010/main" val="1283595608"/>
              </p:ext>
            </p:extLst>
          </p:nvPr>
        </p:nvGraphicFramePr>
        <p:xfrm>
          <a:off x="2032000" y="1577009"/>
          <a:ext cx="8127999" cy="4942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67992564"/>
                    </a:ext>
                  </a:extLst>
                </a:gridCol>
                <a:gridCol w="2709333">
                  <a:extLst>
                    <a:ext uri="{9D8B030D-6E8A-4147-A177-3AD203B41FA5}">
                      <a16:colId xmlns:a16="http://schemas.microsoft.com/office/drawing/2014/main" val="222326311"/>
                    </a:ext>
                  </a:extLst>
                </a:gridCol>
                <a:gridCol w="2709333">
                  <a:extLst>
                    <a:ext uri="{9D8B030D-6E8A-4147-A177-3AD203B41FA5}">
                      <a16:colId xmlns:a16="http://schemas.microsoft.com/office/drawing/2014/main" val="2866833153"/>
                    </a:ext>
                  </a:extLst>
                </a:gridCol>
              </a:tblGrid>
              <a:tr h="370840">
                <a:tc>
                  <a:txBody>
                    <a:bodyPr/>
                    <a:lstStyle/>
                    <a:p>
                      <a:r>
                        <a:rPr lang="en-US" b="1" dirty="0" err="1"/>
                        <a:t>Thuật</a:t>
                      </a:r>
                      <a:r>
                        <a:rPr lang="en-US" b="1" dirty="0"/>
                        <a:t> </a:t>
                      </a:r>
                      <a:r>
                        <a:rPr lang="en-US" b="1" dirty="0" err="1"/>
                        <a:t>toán</a:t>
                      </a:r>
                      <a:endParaRPr lang="en-US" b="1" dirty="0"/>
                    </a:p>
                  </a:txBody>
                  <a:tcPr/>
                </a:tc>
                <a:tc>
                  <a:txBody>
                    <a:bodyPr/>
                    <a:lstStyle/>
                    <a:p>
                      <a:r>
                        <a:rPr lang="en-US" b="1" dirty="0" err="1"/>
                        <a:t>Ưu</a:t>
                      </a:r>
                      <a:r>
                        <a:rPr lang="en-US" b="1" dirty="0"/>
                        <a:t> </a:t>
                      </a:r>
                      <a:r>
                        <a:rPr lang="en-US" b="1" dirty="0" err="1"/>
                        <a:t>Điểm</a:t>
                      </a:r>
                      <a:endParaRPr lang="en-US" b="1" dirty="0"/>
                    </a:p>
                  </a:txBody>
                  <a:tcPr/>
                </a:tc>
                <a:tc>
                  <a:txBody>
                    <a:bodyPr/>
                    <a:lstStyle/>
                    <a:p>
                      <a:r>
                        <a:rPr lang="en-US" b="1" dirty="0" err="1"/>
                        <a:t>Nhược</a:t>
                      </a:r>
                      <a:r>
                        <a:rPr lang="en-US" b="1" dirty="0"/>
                        <a:t> </a:t>
                      </a:r>
                      <a:r>
                        <a:rPr lang="en-US" b="1" dirty="0" err="1"/>
                        <a:t>Điểm</a:t>
                      </a:r>
                      <a:endParaRPr lang="en-US" b="1" dirty="0"/>
                    </a:p>
                  </a:txBody>
                  <a:tcPr/>
                </a:tc>
                <a:extLst>
                  <a:ext uri="{0D108BD9-81ED-4DB2-BD59-A6C34878D82A}">
                    <a16:rowId xmlns:a16="http://schemas.microsoft.com/office/drawing/2014/main" val="32331620"/>
                  </a:ext>
                </a:extLst>
              </a:tr>
              <a:tr h="370840">
                <a:tc>
                  <a:txBody>
                    <a:bodyPr/>
                    <a:lstStyle/>
                    <a:p>
                      <a:r>
                        <a:rPr lang="en-US" b="1" dirty="0"/>
                        <a:t>RCNN</a:t>
                      </a:r>
                    </a:p>
                  </a:txBody>
                  <a:tcPr/>
                </a:tc>
                <a:tc>
                  <a:txBody>
                    <a:bodyPr/>
                    <a:lstStyle/>
                    <a:p>
                      <a:pPr rtl="0" eaLnBrk="1"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phát</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hiện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nhiều</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vật</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thể</a:t>
                      </a:r>
                      <a:endParaRPr lang="en-US" dirty="0">
                        <a:effectLst/>
                      </a:endParaRPr>
                    </a:p>
                    <a:p>
                      <a:pPr rtl="0" eaLnBrk="1"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sử</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dụng</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mô</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hình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khác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rút</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ngắn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thời</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gian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tìm</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đối</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tượng</a:t>
                      </a:r>
                      <a:endParaRPr lang="en-US" dirty="0">
                        <a:effectLst/>
                      </a:endParaRPr>
                    </a:p>
                    <a:p>
                      <a:pPr rtl="0" eaLnBrk="1"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độ</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chính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xác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cao</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nếu</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được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huấn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luyện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trên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dữ</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liệu</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liệu</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lớn</a:t>
                      </a:r>
                      <a:endParaRPr lang="en-US" dirty="0">
                        <a:effectLst/>
                      </a:endParaRPr>
                    </a:p>
                    <a:p>
                      <a:endParaRPr lang="en-US" b="1" dirty="0"/>
                    </a:p>
                  </a:txBody>
                  <a:tcPr/>
                </a:tc>
                <a:tc>
                  <a:txBody>
                    <a:bodyPr/>
                    <a:lstStyle/>
                    <a:p>
                      <a:pPr rtl="0" eaLnBrk="1"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Tốc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độ</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xử</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lý</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chậm</a:t>
                      </a:r>
                      <a:endParaRPr lang="en-US" dirty="0">
                        <a:effectLst/>
                      </a:endParaRPr>
                    </a:p>
                    <a:p>
                      <a:pPr rtl="0" eaLnBrk="1"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Khó</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xác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định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được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kích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thước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đối</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tượng</a:t>
                      </a:r>
                      <a:endParaRPr lang="en-US" dirty="0">
                        <a:effectLst/>
                      </a:endParaRPr>
                    </a:p>
                    <a:p>
                      <a:endParaRPr lang="en-US" b="1" dirty="0"/>
                    </a:p>
                  </a:txBody>
                  <a:tcPr/>
                </a:tc>
                <a:extLst>
                  <a:ext uri="{0D108BD9-81ED-4DB2-BD59-A6C34878D82A}">
                    <a16:rowId xmlns:a16="http://schemas.microsoft.com/office/drawing/2014/main" val="1650659084"/>
                  </a:ext>
                </a:extLst>
              </a:tr>
              <a:tr h="370840">
                <a:tc>
                  <a:txBody>
                    <a:bodyPr/>
                    <a:lstStyle/>
                    <a:p>
                      <a:r>
                        <a:rPr lang="en-US" b="1" dirty="0"/>
                        <a:t>YOLO</a:t>
                      </a:r>
                    </a:p>
                  </a:txBody>
                  <a:tcPr/>
                </a:tc>
                <a:tc>
                  <a:txBody>
                    <a:bodyPr/>
                    <a:lstStyle/>
                    <a:p>
                      <a:pPr rtl="0" eaLnBrk="1" fontAlgn="auto"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tốc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độ</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xử</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lý</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nhanh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hơn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bất</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kì</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mô</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hình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nào</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khác</a:t>
                      </a:r>
                      <a:endParaRPr lang="en-US" dirty="0">
                        <a:effectLst/>
                      </a:endParaRPr>
                    </a:p>
                    <a:p>
                      <a:pPr rtl="0" eaLnBrk="1" fontAlgn="auto"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độ</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chính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xác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đối</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tượng</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và</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kích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thước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đối</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tượng</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khá</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cao</a:t>
                      </a:r>
                      <a:endParaRPr lang="en-US" dirty="0">
                        <a:effectLst/>
                      </a:endParaRPr>
                    </a:p>
                    <a:p>
                      <a:pPr rtl="0" eaLnBrk="1" fontAlgn="auto"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phát</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hiện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đối</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tượng</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bằng</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thời</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gian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thực</a:t>
                      </a:r>
                      <a:endParaRPr lang="en-US" dirty="0">
                        <a:effectLst/>
                      </a:endParaRPr>
                    </a:p>
                    <a:p>
                      <a:endParaRPr lang="en-US" b="1" dirty="0"/>
                    </a:p>
                  </a:txBody>
                  <a:tcPr/>
                </a:tc>
                <a:tc>
                  <a:txBody>
                    <a:bodyPr/>
                    <a:lstStyle/>
                    <a:p>
                      <a:pPr rtl="0" eaLnBrk="1"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độ</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phân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giải</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hình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ảnh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thấp</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sẽ</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giảm</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tỷ</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lệ</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chính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xác</a:t>
                      </a:r>
                      <a:endParaRPr lang="en-US" dirty="0">
                        <a:effectLst/>
                      </a:endParaRPr>
                    </a:p>
                    <a:p>
                      <a:pPr rtl="0" eaLnBrk="1"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độ</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chính</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xác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thấp</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hơn</a:t>
                      </a:r>
                      <a:r>
                        <a:rPr lang="en-US" sz="1800" b="1" kern="1200" dirty="0">
                          <a:solidFill>
                            <a:schemeClr val="dk1"/>
                          </a:solidFill>
                          <a:effectLst/>
                          <a:latin typeface="+mn-lt"/>
                          <a:ea typeface="+mn-ea"/>
                          <a:cs typeface="+mn-cs"/>
                        </a:rPr>
                        <a:t> RCNN</a:t>
                      </a:r>
                      <a:endParaRPr lang="en-US" dirty="0">
                        <a:effectLst/>
                      </a:endParaRPr>
                    </a:p>
                    <a:p>
                      <a:pPr rtl="0" eaLnBrk="1" latinLnBrk="0" hangingPunct="1"/>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khó</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phát</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hiện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các</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đối</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tượng</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bị</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che</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khuất</a:t>
                      </a:r>
                      <a:endParaRPr lang="en-US" dirty="0">
                        <a:effectLst/>
                      </a:endParaRPr>
                    </a:p>
                    <a:p>
                      <a:endParaRPr lang="en-US" b="1" dirty="0"/>
                    </a:p>
                  </a:txBody>
                  <a:tcPr/>
                </a:tc>
                <a:extLst>
                  <a:ext uri="{0D108BD9-81ED-4DB2-BD59-A6C34878D82A}">
                    <a16:rowId xmlns:a16="http://schemas.microsoft.com/office/drawing/2014/main" val="378570575"/>
                  </a:ext>
                </a:extLst>
              </a:tr>
            </a:tbl>
          </a:graphicData>
        </a:graphic>
      </p:graphicFrame>
    </p:spTree>
    <p:extLst>
      <p:ext uri="{BB962C8B-B14F-4D97-AF65-F5344CB8AC3E}">
        <p14:creationId xmlns:p14="http://schemas.microsoft.com/office/powerpoint/2010/main" val="973243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606</Words>
  <Application>Microsoft Office PowerPoint</Application>
  <PresentationFormat>Widescreen</PresentationFormat>
  <Paragraphs>47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Học Máy Phát Hiện Đối Tượng Xe Hơi</vt:lpstr>
      <vt:lpstr>Phát Hiện Đối Tượng Xe Hơi</vt:lpstr>
      <vt:lpstr>Dữ liệu tọa độ phát hiện đối tượng</vt:lpstr>
      <vt:lpstr>PowerPoint Presentation</vt:lpstr>
      <vt:lpstr>Dữ liệu folder huấn luyện và kiểm tra mô hình</vt:lpstr>
      <vt:lpstr>Giới thiệu thuật toán RCNN</vt:lpstr>
      <vt:lpstr>Cách hoạt động của thuật toán RCNN</vt:lpstr>
      <vt:lpstr>Giới thiệu thuật toán YOLO</vt:lpstr>
      <vt:lpstr>So Sánh Ưu Điểm Và Nhược Điểm</vt:lpstr>
      <vt:lpstr>Chạy mô hình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Máy Phát Hiện Đối Tượng Xe Hơi</dc:title>
  <dc:creator>minh quang</dc:creator>
  <cp:lastModifiedBy>minh quang</cp:lastModifiedBy>
  <cp:revision>21</cp:revision>
  <dcterms:created xsi:type="dcterms:W3CDTF">2023-04-07T23:55:31Z</dcterms:created>
  <dcterms:modified xsi:type="dcterms:W3CDTF">2023-04-12T02:15:42Z</dcterms:modified>
</cp:coreProperties>
</file>