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2" r:id="rId4"/>
    <p:sldId id="290" r:id="rId5"/>
    <p:sldId id="260" r:id="rId6"/>
    <p:sldId id="283" r:id="rId7"/>
    <p:sldId id="293" r:id="rId8"/>
    <p:sldId id="294" r:id="rId9"/>
    <p:sldId id="27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B5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4639" autoAdjust="0"/>
  </p:normalViewPr>
  <p:slideViewPr>
    <p:cSldViewPr>
      <p:cViewPr>
        <p:scale>
          <a:sx n="125" d="100"/>
          <a:sy n="125" d="100"/>
        </p:scale>
        <p:origin x="-14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1588"/>
            <a:ext cx="2209800" cy="31321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2203450" y="0"/>
          <a:ext cx="6940550" cy="3314700"/>
        </p:xfrm>
        <a:graphic>
          <a:graphicData uri="http://schemas.openxmlformats.org/presentationml/2006/ole">
            <p:oleObj spid="_x0000_s3462" name="Image" r:id="rId3" imgW="6488889" imgH="3314286" progId="">
              <p:embed/>
            </p:oleObj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2205038" y="3124200"/>
            <a:ext cx="6938962" cy="6477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124200"/>
            <a:ext cx="6781800" cy="609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794125"/>
            <a:ext cx="67818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fld id="{F65B2FD8-39F9-4B58-A910-F6AF5B6C34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5146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BAE2F-86F7-46CB-A5B0-89757D835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712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31838"/>
            <a:ext cx="2057400" cy="5516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46012-6EF5-47A6-980F-0B35D9132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797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1838"/>
            <a:ext cx="8001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8229600" cy="4876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611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41667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3255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C15B394-609C-4E0B-B365-774EC56060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703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0D6F6-D62A-48E8-A185-656FC32195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317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7B1F1-6E1F-4BBA-AD3D-EB150551EB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979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513D6-9AD9-48C8-81FA-797C024642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970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42763-50A5-4AC4-BE97-F6D868C75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58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0506A-52AA-4079-AA28-4073F3FB55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629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00834-059B-479C-BD21-9162E148C3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74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64C52-981E-4B47-BBCC-E2413CAC4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2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3A101-93A1-417D-840E-E2F6546E08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167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0"/>
            <a:ext cx="6511925" cy="800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611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41667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3255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fld id="{99ED59E4-A889-40D3-ACAE-D0F481E856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731838"/>
            <a:ext cx="8001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315200" y="762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8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7.jpe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781800" cy="609600"/>
          </a:xfrm>
        </p:spPr>
        <p:txBody>
          <a:bodyPr/>
          <a:lstStyle/>
          <a:p>
            <a:r>
              <a:rPr lang="en-US" sz="2800" dirty="0"/>
              <a:t>Presentation introduce about myself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590800"/>
            <a:ext cx="1524000" cy="457200"/>
          </a:xfrm>
          <a:prstGeom prst="rect">
            <a:avLst/>
          </a:prstGeom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886200"/>
            <a:ext cx="868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PERSONAL </a:t>
            </a:r>
            <a:r>
              <a:rPr lang="en-US" b="1" dirty="0" smtClean="0"/>
              <a:t>INFORMATION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/>
              <a:t>First </a:t>
            </a:r>
            <a:r>
              <a:rPr lang="en-US" b="1" dirty="0" smtClean="0"/>
              <a:t>name         :	</a:t>
            </a:r>
            <a:r>
              <a:rPr lang="en-US" sz="1400" dirty="0" smtClean="0"/>
              <a:t>TRUNG </a:t>
            </a:r>
            <a:r>
              <a:rPr lang="en-US" sz="1400" dirty="0"/>
              <a:t>QUANG </a:t>
            </a:r>
            <a:endParaRPr lang="en-US" sz="1400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 smtClean="0"/>
              <a:t>Surname            :	</a:t>
            </a:r>
            <a:r>
              <a:rPr lang="en-US" sz="1400" dirty="0" smtClean="0"/>
              <a:t>NGUYEN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 smtClean="0"/>
              <a:t>Date </a:t>
            </a:r>
            <a:r>
              <a:rPr lang="en-US" b="1" dirty="0"/>
              <a:t>of </a:t>
            </a:r>
            <a:r>
              <a:rPr lang="en-US" b="1" dirty="0" smtClean="0"/>
              <a:t>birth      :  </a:t>
            </a:r>
            <a:r>
              <a:rPr lang="en-US" sz="1400" dirty="0" smtClean="0"/>
              <a:t>	February 10, 1982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 smtClean="0"/>
              <a:t>Gender/Status   :</a:t>
            </a:r>
            <a:r>
              <a:rPr lang="en-US" dirty="0" smtClean="0"/>
              <a:t> 	</a:t>
            </a:r>
            <a:r>
              <a:rPr lang="en-US" sz="1400" dirty="0" smtClean="0"/>
              <a:t>Male / Married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 smtClean="0"/>
              <a:t>Address             :</a:t>
            </a:r>
            <a:r>
              <a:rPr lang="en-US" dirty="0" smtClean="0"/>
              <a:t> 	</a:t>
            </a:r>
            <a:r>
              <a:rPr lang="en-US" sz="1400" dirty="0" smtClean="0"/>
              <a:t>P610, No3T5 building, </a:t>
            </a:r>
            <a:r>
              <a:rPr lang="en-US" sz="1400" dirty="0" err="1" smtClean="0"/>
              <a:t>Xuan</a:t>
            </a:r>
            <a:r>
              <a:rPr lang="en-US" sz="1400" dirty="0" smtClean="0"/>
              <a:t> Tao ward, North </a:t>
            </a:r>
            <a:r>
              <a:rPr lang="en-US" sz="1400" dirty="0" err="1" smtClean="0"/>
              <a:t>Tu</a:t>
            </a:r>
            <a:r>
              <a:rPr lang="en-US" sz="1400" dirty="0" smtClean="0"/>
              <a:t> </a:t>
            </a:r>
            <a:r>
              <a:rPr lang="en-US" sz="1400" dirty="0" err="1" smtClean="0"/>
              <a:t>Liem</a:t>
            </a:r>
            <a:r>
              <a:rPr lang="en-US" sz="1400" dirty="0" smtClean="0"/>
              <a:t> District</a:t>
            </a:r>
            <a:r>
              <a:rPr lang="en-US" sz="1400" dirty="0"/>
              <a:t>, </a:t>
            </a:r>
            <a:r>
              <a:rPr lang="en-US" sz="1400" dirty="0" smtClean="0"/>
              <a:t>Hanoi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 smtClean="0"/>
              <a:t>Mobile                :</a:t>
            </a:r>
            <a:r>
              <a:rPr lang="en-US" dirty="0" smtClean="0"/>
              <a:t>	</a:t>
            </a:r>
            <a:r>
              <a:rPr lang="en-US" sz="1400" dirty="0" smtClean="0"/>
              <a:t>+84975861910</a:t>
            </a:r>
            <a:r>
              <a:rPr lang="en-US" dirty="0" smtClean="0"/>
              <a:t>	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 smtClean="0"/>
              <a:t>E-Contact	          : 	</a:t>
            </a:r>
            <a:r>
              <a:rPr lang="en-US" sz="1400" dirty="0" smtClean="0"/>
              <a:t>nguyentrungquang102@gmail.com</a:t>
            </a:r>
            <a:r>
              <a:rPr lang="en-US" dirty="0" smtClean="0"/>
              <a:t>		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9" name="Picture 3" descr="G:\picture of iphoen\IP6s\102APPLE\IMG_27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" y="230659"/>
            <a:ext cx="1958546" cy="2611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Education</a:t>
            </a:r>
            <a:endParaRPr lang="en-US" b="1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193" y="1447800"/>
            <a:ext cx="3429953" cy="2895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2000" b="0" dirty="0" smtClean="0">
                <a:solidFill>
                  <a:schemeClr val="tx1"/>
                </a:solidFill>
              </a:rPr>
              <a:t>Electronic Telecommunication Engineer from   Dong Do University: From 2001 to 2006</a:t>
            </a:r>
          </a:p>
          <a:p>
            <a:pPr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2000" b="0" dirty="0" smtClean="0">
                <a:solidFill>
                  <a:schemeClr val="tx1"/>
                </a:solidFill>
              </a:rPr>
              <a:t>Good Practice online course : JavaScript on codecademy.com</a:t>
            </a:r>
          </a:p>
          <a:p>
            <a:pPr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2000" b="0" dirty="0" smtClean="0">
                <a:solidFill>
                  <a:schemeClr val="tx1"/>
                </a:solidFill>
              </a:rPr>
              <a:t>Sam Sung Test software certificates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92546" y="152400"/>
            <a:ext cx="1828800" cy="457200"/>
          </a:xfrm>
          <a:prstGeom prst="rect">
            <a:avLst/>
          </a:prstGeom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Kết quả hình ảnh cho Electronic Telecommunication Engine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13" y="3581400"/>
            <a:ext cx="3775233" cy="167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Kết quả hình ảnh cho Electronic Telecommunication Engine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Kết quả hình ảnh cho Electronic Telecommunication Engine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Kết quả hình ảnh cho Electronic Telecommunication Engine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Kết quả hình ảnh cho Electronic Telecommunication Engine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2" descr="Kết quả hình ảnh cho Electronic Telecommunication Enginee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47" y="1524000"/>
            <a:ext cx="4999715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0007"/>
            <a:ext cx="1135062" cy="1135062"/>
          </a:xfrm>
          <a:prstGeom prst="rect">
            <a:avLst/>
          </a:prstGeom>
        </p:spPr>
      </p:pic>
      <p:sp>
        <p:nvSpPr>
          <p:cNvPr id="14" name="AutoShape 14" descr="Kết quả hình ảnh cho information technology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4343400"/>
            <a:ext cx="2590800" cy="1975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Work Experience</a:t>
            </a:r>
            <a:endParaRPr lang="en-US" sz="2000" dirty="0"/>
          </a:p>
        </p:txBody>
      </p:sp>
      <p:sp>
        <p:nvSpPr>
          <p:cNvPr id="4" name="AutoShape 4" descr="Kết quả hình ảnh cho applis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Kết quả hình ảnh cho applist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Kết quả hình ảnh cho applista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Kết quả hình ảnh cho samsung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3" descr="Kết quả hình ảnh cho samsung log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17" y="106681"/>
            <a:ext cx="1444147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304800" y="3128912"/>
            <a:ext cx="8453396" cy="103016"/>
            <a:chOff x="0" y="1896"/>
            <a:chExt cx="5760" cy="120"/>
          </a:xfrm>
        </p:grpSpPr>
        <p:sp>
          <p:nvSpPr>
            <p:cNvPr id="81924" name="Rectangle 4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1529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5F5F5F">
                    <a:gamma/>
                    <a:tint val="30196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26" name="Group 6"/>
          <p:cNvGrpSpPr>
            <a:grpSpLocks/>
          </p:cNvGrpSpPr>
          <p:nvPr/>
        </p:nvGrpSpPr>
        <p:grpSpPr bwMode="auto">
          <a:xfrm rot="3877067">
            <a:off x="3816473" y="3997549"/>
            <a:ext cx="1915828" cy="793973"/>
            <a:chOff x="2290" y="2725"/>
            <a:chExt cx="1832" cy="713"/>
          </a:xfrm>
        </p:grpSpPr>
        <p:grpSp>
          <p:nvGrpSpPr>
            <p:cNvPr id="81927" name="Group 7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28" name="Freeform 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29" name="Freeform 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31" name="Freeform 1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2" name="Freeform 1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33" name="Group 13"/>
          <p:cNvGrpSpPr>
            <a:grpSpLocks/>
          </p:cNvGrpSpPr>
          <p:nvPr/>
        </p:nvGrpSpPr>
        <p:grpSpPr bwMode="auto">
          <a:xfrm>
            <a:off x="3587829" y="2663334"/>
            <a:ext cx="1174083" cy="1102404"/>
            <a:chOff x="2789" y="1625"/>
            <a:chExt cx="907" cy="907"/>
          </a:xfrm>
        </p:grpSpPr>
        <p:sp>
          <p:nvSpPr>
            <p:cNvPr id="81934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7" name="Oval 17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39" name="Group 19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40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1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2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3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44" name="Group 24"/>
          <p:cNvGrpSpPr>
            <a:grpSpLocks/>
          </p:cNvGrpSpPr>
          <p:nvPr/>
        </p:nvGrpSpPr>
        <p:grpSpPr bwMode="auto">
          <a:xfrm rot="3877067">
            <a:off x="5705278" y="4053740"/>
            <a:ext cx="1915828" cy="793974"/>
            <a:chOff x="2290" y="2725"/>
            <a:chExt cx="1832" cy="713"/>
          </a:xfrm>
        </p:grpSpPr>
        <p:grpSp>
          <p:nvGrpSpPr>
            <p:cNvPr id="81945" name="Group 25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46" name="Freeform 2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7" name="Freeform 2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48" name="Group 28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49" name="Freeform 29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0" name="Freeform 30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951" name="Oval 31"/>
          <p:cNvSpPr>
            <a:spLocks noChangeArrowheads="1"/>
          </p:cNvSpPr>
          <p:nvPr/>
        </p:nvSpPr>
        <p:spPr bwMode="gray">
          <a:xfrm>
            <a:off x="5230077" y="2541588"/>
            <a:ext cx="1408899" cy="132181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tint val="0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tint val="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2" name="Oval 32"/>
          <p:cNvSpPr>
            <a:spLocks noChangeArrowheads="1"/>
          </p:cNvSpPr>
          <p:nvPr/>
        </p:nvSpPr>
        <p:spPr bwMode="gray">
          <a:xfrm>
            <a:off x="5230077" y="2541588"/>
            <a:ext cx="1408899" cy="1321815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33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gray">
          <a:xfrm>
            <a:off x="5324004" y="2628549"/>
            <a:ext cx="1223981" cy="1147892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gray">
          <a:xfrm>
            <a:off x="5325472" y="2631225"/>
            <a:ext cx="1223981" cy="1147892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gray">
          <a:xfrm>
            <a:off x="5384176" y="2686078"/>
            <a:ext cx="1102170" cy="1032835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1956" name="Group 36"/>
          <p:cNvGrpSpPr>
            <a:grpSpLocks/>
          </p:cNvGrpSpPr>
          <p:nvPr/>
        </p:nvGrpSpPr>
        <p:grpSpPr bwMode="auto">
          <a:xfrm>
            <a:off x="5401787" y="2702132"/>
            <a:ext cx="1068415" cy="1002063"/>
            <a:chOff x="4166" y="1706"/>
            <a:chExt cx="1252" cy="1252"/>
          </a:xfrm>
        </p:grpSpPr>
        <p:sp>
          <p:nvSpPr>
            <p:cNvPr id="81957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8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9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60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81961" name="Group 41"/>
          <p:cNvGrpSpPr>
            <a:grpSpLocks/>
          </p:cNvGrpSpPr>
          <p:nvPr/>
        </p:nvGrpSpPr>
        <p:grpSpPr bwMode="auto">
          <a:xfrm rot="3877067">
            <a:off x="2147807" y="3997549"/>
            <a:ext cx="1915828" cy="793974"/>
            <a:chOff x="2290" y="2725"/>
            <a:chExt cx="1832" cy="713"/>
          </a:xfrm>
        </p:grpSpPr>
        <p:grpSp>
          <p:nvGrpSpPr>
            <p:cNvPr id="81962" name="Group 42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63" name="Freeform 4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4" name="Freeform 4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65" name="Group 45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66" name="Freeform 4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7" name="Freeform 4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68" name="Group 48"/>
          <p:cNvGrpSpPr>
            <a:grpSpLocks/>
          </p:cNvGrpSpPr>
          <p:nvPr/>
        </p:nvGrpSpPr>
        <p:grpSpPr bwMode="auto">
          <a:xfrm>
            <a:off x="1920632" y="2663334"/>
            <a:ext cx="1172615" cy="1102404"/>
            <a:chOff x="2789" y="1625"/>
            <a:chExt cx="907" cy="907"/>
          </a:xfrm>
        </p:grpSpPr>
        <p:sp>
          <p:nvSpPr>
            <p:cNvPr id="81969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0" name="Oval 50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1" name="Oval 51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2" name="Oval 52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3" name="Oval 53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74" name="Group 54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75" name="Oval 5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6" name="Oval 5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7" name="Oval 5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8" name="Oval 5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79" name="Group 59"/>
          <p:cNvGrpSpPr>
            <a:grpSpLocks/>
          </p:cNvGrpSpPr>
          <p:nvPr/>
        </p:nvGrpSpPr>
        <p:grpSpPr bwMode="auto">
          <a:xfrm rot="3877067">
            <a:off x="533443" y="3997549"/>
            <a:ext cx="1915828" cy="793974"/>
            <a:chOff x="2290" y="2725"/>
            <a:chExt cx="1832" cy="713"/>
          </a:xfrm>
        </p:grpSpPr>
        <p:grpSp>
          <p:nvGrpSpPr>
            <p:cNvPr id="81980" name="Group 60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81" name="Freeform 6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2" name="Freeform 6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83" name="Group 63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84" name="Freeform 64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5" name="Freeform 65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86" name="Group 66"/>
          <p:cNvGrpSpPr>
            <a:grpSpLocks/>
          </p:cNvGrpSpPr>
          <p:nvPr/>
        </p:nvGrpSpPr>
        <p:grpSpPr bwMode="auto">
          <a:xfrm>
            <a:off x="304800" y="2663334"/>
            <a:ext cx="1172616" cy="1102404"/>
            <a:chOff x="2789" y="1625"/>
            <a:chExt cx="907" cy="907"/>
          </a:xfrm>
        </p:grpSpPr>
        <p:sp>
          <p:nvSpPr>
            <p:cNvPr id="81987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8" name="Oval 6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9" name="Oval 69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0" name="Oval 70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1" name="Oval 71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92" name="Group 72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93" name="Oval 73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4" name="Oval 74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5" name="Oval 75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6" name="Oval 76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1997" name="Text Box 77"/>
          <p:cNvSpPr txBox="1">
            <a:spLocks noChangeArrowheads="1"/>
          </p:cNvSpPr>
          <p:nvPr/>
        </p:nvSpPr>
        <p:spPr bwMode="gray">
          <a:xfrm rot="3887508">
            <a:off x="550658" y="4289438"/>
            <a:ext cx="1424155" cy="42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 i="1" dirty="0"/>
              <a:t>Electronic Specialist</a:t>
            </a:r>
            <a:r>
              <a:rPr lang="en-US" sz="1200" b="1" dirty="0"/>
              <a:t/>
            </a:r>
            <a:br>
              <a:rPr lang="en-US" sz="1200" b="1" dirty="0"/>
            </a:b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1998" name="Text Box 78"/>
          <p:cNvSpPr txBox="1">
            <a:spLocks noChangeArrowheads="1"/>
          </p:cNvSpPr>
          <p:nvPr/>
        </p:nvSpPr>
        <p:spPr bwMode="gray">
          <a:xfrm rot="3925970">
            <a:off x="1056403" y="3947906"/>
            <a:ext cx="959434" cy="28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/>
              <a:t>2006 - 2009</a:t>
            </a:r>
            <a:endParaRPr lang="en-US" sz="1400" b="1" dirty="0"/>
          </a:p>
        </p:txBody>
      </p:sp>
      <p:sp>
        <p:nvSpPr>
          <p:cNvPr id="81999" name="Text Box 79"/>
          <p:cNvSpPr txBox="1">
            <a:spLocks noChangeArrowheads="1"/>
          </p:cNvSpPr>
          <p:nvPr/>
        </p:nvSpPr>
        <p:spPr bwMode="gray">
          <a:xfrm rot="3853109">
            <a:off x="2100362" y="4310405"/>
            <a:ext cx="1633549" cy="42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 i="1" dirty="0"/>
              <a:t>Software Lead </a:t>
            </a:r>
            <a:r>
              <a:rPr lang="en-US" sz="1200" b="1" i="1" dirty="0" smtClean="0"/>
              <a:t>Engineer</a:t>
            </a:r>
            <a:r>
              <a:rPr lang="en-US" sz="1200" b="1" i="1" dirty="0"/>
              <a:t/>
            </a:r>
            <a:br>
              <a:rPr lang="en-US" sz="1200" b="1" i="1" dirty="0"/>
            </a:br>
            <a:endParaRPr lang="en-US" sz="1200" b="1" i="1" dirty="0">
              <a:solidFill>
                <a:schemeClr val="bg1"/>
              </a:solidFill>
            </a:endParaRPr>
          </a:p>
        </p:txBody>
      </p:sp>
      <p:sp>
        <p:nvSpPr>
          <p:cNvPr id="82000" name="Text Box 80"/>
          <p:cNvSpPr txBox="1">
            <a:spLocks noChangeArrowheads="1"/>
          </p:cNvSpPr>
          <p:nvPr/>
        </p:nvSpPr>
        <p:spPr bwMode="gray">
          <a:xfrm rot="3925970">
            <a:off x="2666364" y="3947906"/>
            <a:ext cx="959434" cy="28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/>
              <a:t>2009 - 2014</a:t>
            </a:r>
            <a:endParaRPr lang="en-US" sz="1400" b="1" dirty="0"/>
          </a:p>
        </p:txBody>
      </p:sp>
      <p:sp>
        <p:nvSpPr>
          <p:cNvPr id="82001" name="Text Box 81"/>
          <p:cNvSpPr txBox="1">
            <a:spLocks noChangeArrowheads="1"/>
          </p:cNvSpPr>
          <p:nvPr/>
        </p:nvSpPr>
        <p:spPr bwMode="gray">
          <a:xfrm rot="3925970">
            <a:off x="4030007" y="4233050"/>
            <a:ext cx="1049946" cy="25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 i="1" dirty="0" smtClean="0"/>
              <a:t>Lead Engineer</a:t>
            </a:r>
            <a:endParaRPr lang="en-US" sz="1200" b="1" i="1" dirty="0"/>
          </a:p>
        </p:txBody>
      </p:sp>
      <p:sp>
        <p:nvSpPr>
          <p:cNvPr id="82002" name="Text Box 82"/>
          <p:cNvSpPr txBox="1">
            <a:spLocks noChangeArrowheads="1"/>
          </p:cNvSpPr>
          <p:nvPr/>
        </p:nvSpPr>
        <p:spPr bwMode="gray">
          <a:xfrm rot="3925970">
            <a:off x="4342367" y="3947906"/>
            <a:ext cx="959434" cy="28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/>
              <a:t>2014 - 2016</a:t>
            </a:r>
            <a:endParaRPr lang="en-US" sz="1400" b="1" dirty="0"/>
          </a:p>
        </p:txBody>
      </p:sp>
      <p:sp>
        <p:nvSpPr>
          <p:cNvPr id="82003" name="Text Box 83"/>
          <p:cNvSpPr txBox="1">
            <a:spLocks noChangeArrowheads="1"/>
          </p:cNvSpPr>
          <p:nvPr/>
        </p:nvSpPr>
        <p:spPr bwMode="gray">
          <a:xfrm rot="3852713">
            <a:off x="5818037" y="4370428"/>
            <a:ext cx="1221515" cy="25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 i="1" dirty="0" smtClean="0"/>
              <a:t>Senior Developer</a:t>
            </a:r>
            <a:endParaRPr lang="en-US" sz="1200" b="1" i="1" dirty="0"/>
          </a:p>
        </p:txBody>
      </p:sp>
      <p:sp>
        <p:nvSpPr>
          <p:cNvPr id="82004" name="Text Box 84"/>
          <p:cNvSpPr txBox="1">
            <a:spLocks noChangeArrowheads="1"/>
          </p:cNvSpPr>
          <p:nvPr/>
        </p:nvSpPr>
        <p:spPr bwMode="gray">
          <a:xfrm rot="3925970">
            <a:off x="6056543" y="4056692"/>
            <a:ext cx="11384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/>
              <a:t>2016 - </a:t>
            </a:r>
            <a:r>
              <a:rPr lang="en-US" sz="1400" b="1" dirty="0" smtClean="0"/>
              <a:t>2017</a:t>
            </a:r>
            <a:endParaRPr lang="en-US" sz="1400" b="1" dirty="0"/>
          </a:p>
        </p:txBody>
      </p:sp>
      <p:pic>
        <p:nvPicPr>
          <p:cNvPr id="7170" name="Picture 2" descr="Kết quả hình ảnh cho tosy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80" y="3092189"/>
            <a:ext cx="738473" cy="262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242" y="3118258"/>
            <a:ext cx="811894" cy="20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048" y="3063831"/>
            <a:ext cx="727931" cy="29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50" y="2957198"/>
            <a:ext cx="801082" cy="4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8" name="Group 24"/>
          <p:cNvGrpSpPr>
            <a:grpSpLocks/>
          </p:cNvGrpSpPr>
          <p:nvPr/>
        </p:nvGrpSpPr>
        <p:grpSpPr bwMode="auto">
          <a:xfrm rot="3877067">
            <a:off x="7484299" y="4055299"/>
            <a:ext cx="1915828" cy="793974"/>
            <a:chOff x="2290" y="2725"/>
            <a:chExt cx="1832" cy="713"/>
          </a:xfrm>
        </p:grpSpPr>
        <p:grpSp>
          <p:nvGrpSpPr>
            <p:cNvPr id="129" name="Group 25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133" name="Freeform 2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2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0" name="Group 28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131" name="Freeform 29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30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5" name="Oval 33"/>
          <p:cNvSpPr>
            <a:spLocks noChangeArrowheads="1"/>
          </p:cNvSpPr>
          <p:nvPr/>
        </p:nvSpPr>
        <p:spPr bwMode="gray">
          <a:xfrm>
            <a:off x="7103025" y="2630108"/>
            <a:ext cx="1223981" cy="1147892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6" name="Oval 34"/>
          <p:cNvSpPr>
            <a:spLocks noChangeArrowheads="1"/>
          </p:cNvSpPr>
          <p:nvPr/>
        </p:nvSpPr>
        <p:spPr bwMode="gray">
          <a:xfrm>
            <a:off x="7104493" y="2632784"/>
            <a:ext cx="1223981" cy="1147892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7" name="Oval 35"/>
          <p:cNvSpPr>
            <a:spLocks noChangeArrowheads="1"/>
          </p:cNvSpPr>
          <p:nvPr/>
        </p:nvSpPr>
        <p:spPr bwMode="gray">
          <a:xfrm>
            <a:off x="7163197" y="2687637"/>
            <a:ext cx="1102170" cy="1032835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38" name="Group 36"/>
          <p:cNvGrpSpPr>
            <a:grpSpLocks/>
          </p:cNvGrpSpPr>
          <p:nvPr/>
        </p:nvGrpSpPr>
        <p:grpSpPr bwMode="auto">
          <a:xfrm>
            <a:off x="7180808" y="2703691"/>
            <a:ext cx="1068415" cy="1002063"/>
            <a:chOff x="4166" y="1706"/>
            <a:chExt cx="1252" cy="1252"/>
          </a:xfrm>
        </p:grpSpPr>
        <p:sp>
          <p:nvSpPr>
            <p:cNvPr id="139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40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41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42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43" name="Text Box 83"/>
          <p:cNvSpPr txBox="1">
            <a:spLocks noChangeArrowheads="1"/>
          </p:cNvSpPr>
          <p:nvPr/>
        </p:nvSpPr>
        <p:spPr bwMode="gray">
          <a:xfrm rot="3852713">
            <a:off x="7597058" y="4371987"/>
            <a:ext cx="1221515" cy="25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 b="1" i="1" dirty="0" smtClean="0"/>
              <a:t>Senior Developer</a:t>
            </a:r>
            <a:endParaRPr lang="en-US" sz="1200" b="1" i="1" dirty="0"/>
          </a:p>
        </p:txBody>
      </p:sp>
      <p:sp>
        <p:nvSpPr>
          <p:cNvPr id="144" name="Text Box 84"/>
          <p:cNvSpPr txBox="1">
            <a:spLocks noChangeArrowheads="1"/>
          </p:cNvSpPr>
          <p:nvPr/>
        </p:nvSpPr>
        <p:spPr bwMode="gray">
          <a:xfrm rot="3925970">
            <a:off x="7845182" y="4058251"/>
            <a:ext cx="11192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/>
              <a:t>2017 </a:t>
            </a:r>
            <a:r>
              <a:rPr lang="en-US" sz="1400" b="1" dirty="0" smtClean="0"/>
              <a:t>- Now</a:t>
            </a:r>
            <a:endParaRPr lang="en-US" sz="1400" b="1" dirty="0"/>
          </a:p>
        </p:txBody>
      </p:sp>
      <p:pic>
        <p:nvPicPr>
          <p:cNvPr id="12290" name="Picture 2" descr="Image result for startu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65085" y="2895600"/>
            <a:ext cx="712115" cy="533400"/>
          </a:xfrm>
          <a:prstGeom prst="rect">
            <a:avLst/>
          </a:prstGeom>
          <a:noFill/>
        </p:spPr>
      </p:pic>
      <p:grpSp>
        <p:nvGrpSpPr>
          <p:cNvPr id="152" name="Group 151"/>
          <p:cNvGrpSpPr/>
          <p:nvPr/>
        </p:nvGrpSpPr>
        <p:grpSpPr>
          <a:xfrm>
            <a:off x="214649" y="1828800"/>
            <a:ext cx="7972413" cy="409576"/>
            <a:chOff x="214649" y="1828800"/>
            <a:chExt cx="7972413" cy="409576"/>
          </a:xfrm>
        </p:grpSpPr>
        <p:sp>
          <p:nvSpPr>
            <p:cNvPr id="82006" name="Text Box 86"/>
            <p:cNvSpPr txBox="1">
              <a:spLocks noChangeArrowheads="1"/>
            </p:cNvSpPr>
            <p:nvPr/>
          </p:nvSpPr>
          <p:spPr bwMode="gray">
            <a:xfrm>
              <a:off x="214649" y="1868488"/>
              <a:ext cx="73240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chemeClr val="tx2"/>
                  </a:solidFill>
                  <a:latin typeface="Verdana" pitchFamily="34" charset="0"/>
                </a:rPr>
                <a:t>2009</a:t>
              </a:r>
              <a:endParaRPr lang="en-US" dirty="0">
                <a:solidFill>
                  <a:schemeClr val="tx2"/>
                </a:solidFill>
                <a:latin typeface="Verdana" pitchFamily="34" charset="0"/>
              </a:endParaRPr>
            </a:p>
          </p:txBody>
        </p:sp>
        <p:sp>
          <p:nvSpPr>
            <p:cNvPr id="82007" name="Text Box 87"/>
            <p:cNvSpPr txBox="1">
              <a:spLocks noChangeArrowheads="1"/>
            </p:cNvSpPr>
            <p:nvPr/>
          </p:nvSpPr>
          <p:spPr bwMode="gray">
            <a:xfrm>
              <a:off x="2017117" y="1868488"/>
              <a:ext cx="774816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chemeClr val="tx2"/>
                  </a:solidFill>
                  <a:latin typeface="Verdana" pitchFamily="34" charset="0"/>
                </a:rPr>
                <a:t>2014</a:t>
              </a:r>
              <a:endParaRPr lang="en-US" dirty="0">
                <a:solidFill>
                  <a:schemeClr val="tx2"/>
                </a:solidFill>
                <a:latin typeface="Verdana" pitchFamily="34" charset="0"/>
              </a:endParaRPr>
            </a:p>
          </p:txBody>
        </p:sp>
        <p:sp>
          <p:nvSpPr>
            <p:cNvPr id="82008" name="Text Box 88"/>
            <p:cNvSpPr txBox="1">
              <a:spLocks noChangeArrowheads="1"/>
            </p:cNvSpPr>
            <p:nvPr/>
          </p:nvSpPr>
          <p:spPr bwMode="gray">
            <a:xfrm>
              <a:off x="3811429" y="1868488"/>
              <a:ext cx="774816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chemeClr val="tx2"/>
                  </a:solidFill>
                  <a:latin typeface="Verdana" pitchFamily="34" charset="0"/>
                </a:rPr>
                <a:t>2016</a:t>
              </a:r>
              <a:endParaRPr lang="en-US" dirty="0">
                <a:solidFill>
                  <a:schemeClr val="tx2"/>
                </a:solidFill>
                <a:latin typeface="Verdana" pitchFamily="34" charset="0"/>
              </a:endParaRPr>
            </a:p>
          </p:txBody>
        </p:sp>
        <p:cxnSp>
          <p:nvCxnSpPr>
            <p:cNvPr id="82010" name="AutoShape 90"/>
            <p:cNvCxnSpPr>
              <a:cxnSpLocks noChangeShapeType="1"/>
              <a:stCxn id="82006" idx="3"/>
              <a:endCxn id="82007" idx="1"/>
            </p:cNvCxnSpPr>
            <p:nvPr/>
          </p:nvCxnSpPr>
          <p:spPr bwMode="gray">
            <a:xfrm>
              <a:off x="947054" y="2054225"/>
              <a:ext cx="1070062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11" name="AutoShape 91"/>
            <p:cNvCxnSpPr>
              <a:cxnSpLocks noChangeShapeType="1"/>
              <a:stCxn id="82007" idx="3"/>
              <a:endCxn id="82008" idx="1"/>
            </p:cNvCxnSpPr>
            <p:nvPr/>
          </p:nvCxnSpPr>
          <p:spPr bwMode="gray">
            <a:xfrm>
              <a:off x="2791933" y="2054225"/>
              <a:ext cx="1019495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12" name="AutoShape 92"/>
            <p:cNvCxnSpPr>
              <a:cxnSpLocks noChangeShapeType="1"/>
            </p:cNvCxnSpPr>
            <p:nvPr/>
          </p:nvCxnSpPr>
          <p:spPr bwMode="gray">
            <a:xfrm>
              <a:off x="4600926" y="2057400"/>
              <a:ext cx="1004815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8" name="Text Box 89"/>
            <p:cNvSpPr txBox="1">
              <a:spLocks noChangeArrowheads="1"/>
            </p:cNvSpPr>
            <p:nvPr/>
          </p:nvSpPr>
          <p:spPr bwMode="gray">
            <a:xfrm>
              <a:off x="7357989" y="1828800"/>
              <a:ext cx="82907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 smtClean="0">
                  <a:solidFill>
                    <a:schemeClr val="tx2"/>
                  </a:solidFill>
                  <a:latin typeface="Verdana" pitchFamily="34" charset="0"/>
                </a:rPr>
                <a:t>N</a:t>
              </a:r>
              <a:r>
                <a:rPr lang="en-US" sz="2000" b="1" dirty="0" smtClean="0">
                  <a:solidFill>
                    <a:schemeClr val="tx2"/>
                  </a:solidFill>
                  <a:latin typeface="Verdana" pitchFamily="34" charset="0"/>
                </a:rPr>
                <a:t>ow</a:t>
              </a:r>
              <a:endParaRPr lang="en-US" sz="2000" b="1" dirty="0">
                <a:solidFill>
                  <a:schemeClr val="tx2"/>
                </a:solidFill>
                <a:latin typeface="Verdana" pitchFamily="34" charset="0"/>
              </a:endParaRPr>
            </a:p>
          </p:txBody>
        </p:sp>
        <p:cxnSp>
          <p:nvCxnSpPr>
            <p:cNvPr id="149" name="AutoShape 92"/>
            <p:cNvCxnSpPr>
              <a:cxnSpLocks noChangeShapeType="1"/>
            </p:cNvCxnSpPr>
            <p:nvPr/>
          </p:nvCxnSpPr>
          <p:spPr bwMode="gray">
            <a:xfrm>
              <a:off x="6400800" y="2057400"/>
              <a:ext cx="1004815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0" name="Text Box 88"/>
            <p:cNvSpPr txBox="1">
              <a:spLocks noChangeArrowheads="1"/>
            </p:cNvSpPr>
            <p:nvPr/>
          </p:nvSpPr>
          <p:spPr bwMode="gray">
            <a:xfrm>
              <a:off x="5562600" y="1840468"/>
              <a:ext cx="7745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 smtClean="0">
                  <a:solidFill>
                    <a:schemeClr val="tx2"/>
                  </a:solidFill>
                  <a:latin typeface="Verdana" pitchFamily="34" charset="0"/>
                </a:rPr>
                <a:t>2017</a:t>
              </a:r>
              <a:endParaRPr lang="en-US" dirty="0">
                <a:solidFill>
                  <a:schemeClr val="tx2"/>
                </a:solidFill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261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AutoShape 2"/>
          <p:cNvSpPr>
            <a:spLocks noChangeArrowheads="1"/>
          </p:cNvSpPr>
          <p:nvPr/>
        </p:nvSpPr>
        <p:spPr bwMode="auto">
          <a:xfrm>
            <a:off x="1828800" y="3657600"/>
            <a:ext cx="1676102" cy="28956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eaLnBrk="0" hangingPunct="0"/>
            <a:r>
              <a:rPr lang="en-US" sz="1000" b="1" i="1" u="sng" dirty="0"/>
              <a:t>Main tasks: </a:t>
            </a:r>
            <a:endParaRPr lang="en-US" sz="1000" b="1" i="1" u="sng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b="1" dirty="0" smtClean="0"/>
              <a:t>Development </a:t>
            </a:r>
            <a:r>
              <a:rPr lang="en-US" sz="1000" b="1" dirty="0"/>
              <a:t>firmware for Embedded System by C, C++ programming language. </a:t>
            </a:r>
            <a:endParaRPr lang="en-US" sz="1000" b="1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b="1" dirty="0" smtClean="0"/>
              <a:t>Write </a:t>
            </a:r>
            <a:r>
              <a:rPr lang="en-US" sz="1000" b="1" dirty="0"/>
              <a:t>design documents, user manual </a:t>
            </a:r>
            <a:endParaRPr lang="en-US" sz="1000" b="1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b="1" dirty="0" smtClean="0"/>
              <a:t>Testing </a:t>
            </a:r>
            <a:r>
              <a:rPr lang="en-US" sz="1000" b="1" dirty="0"/>
              <a:t>&amp; Debug the design. </a:t>
            </a:r>
            <a:endParaRPr lang="en-US" sz="1000" b="1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b="1" dirty="0" smtClean="0"/>
              <a:t>Assign </a:t>
            </a:r>
            <a:r>
              <a:rPr lang="en-US" sz="1000" b="1" dirty="0"/>
              <a:t>task for other members of team - Making Report to Manager</a:t>
            </a:r>
            <a:br>
              <a:rPr lang="en-US" sz="1000" b="1" dirty="0"/>
            </a:br>
            <a:endParaRPr lang="en-US" sz="10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90115" name="AutoShape 3"/>
          <p:cNvSpPr>
            <a:spLocks noChangeArrowheads="1"/>
          </p:cNvSpPr>
          <p:nvPr/>
        </p:nvSpPr>
        <p:spPr bwMode="auto">
          <a:xfrm>
            <a:off x="186532" y="3657600"/>
            <a:ext cx="1489868" cy="28956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>
                    <a:alpha val="31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eaLnBrk="0" hangingPunct="0"/>
            <a:r>
              <a:rPr lang="en-US" sz="1000" b="1" i="1" u="sng" dirty="0"/>
              <a:t>Main tasks: </a:t>
            </a:r>
            <a:endParaRPr lang="en-US" sz="1000" b="1" i="1" u="sng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b="1" dirty="0" smtClean="0"/>
              <a:t>Development </a:t>
            </a:r>
            <a:r>
              <a:rPr lang="en-US" sz="1000" b="1" dirty="0"/>
              <a:t>Firmware for Toys ROBOT on PIC microcontroller </a:t>
            </a:r>
            <a:r>
              <a:rPr lang="en-US" sz="1000" b="1" dirty="0" smtClean="0"/>
              <a:t>by C</a:t>
            </a:r>
            <a:r>
              <a:rPr lang="en-US" sz="1000" b="1" dirty="0"/>
              <a:t>. </a:t>
            </a:r>
            <a:endParaRPr lang="en-US" sz="1000" b="1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b="1" dirty="0" smtClean="0"/>
              <a:t>Design </a:t>
            </a:r>
            <a:r>
              <a:rPr lang="en-US" sz="1000" b="1" dirty="0"/>
              <a:t>Driver of Step Motor, DC Motor for Industrial ROBOT, Production Lines…</a:t>
            </a:r>
            <a:br>
              <a:rPr lang="en-US" sz="1000" b="1" dirty="0"/>
            </a:br>
            <a:endParaRPr lang="en-US" sz="10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3657600" y="3657600"/>
            <a:ext cx="1634069" cy="28956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>
                    <a:alpha val="31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eaLnBrk="0" hangingPunct="0"/>
            <a:r>
              <a:rPr lang="en-US" sz="1000" b="1" i="1" u="sng" dirty="0"/>
              <a:t>Main tasks</a:t>
            </a:r>
            <a:r>
              <a:rPr lang="en-US" sz="1000" b="1" i="1" u="sng" dirty="0" smtClean="0"/>
              <a:t>: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Handle </a:t>
            </a:r>
            <a:r>
              <a:rPr lang="en-US" sz="1000" dirty="0"/>
              <a:t>issue relate to Power Consumption, Audio, SIM, of sea projects </a:t>
            </a:r>
            <a:endParaRPr lang="en-US" sz="1000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Assign </a:t>
            </a:r>
            <a:r>
              <a:rPr lang="en-US" sz="1000" dirty="0"/>
              <a:t>task for other members of team </a:t>
            </a:r>
            <a:endParaRPr lang="en-US" sz="1000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Making </a:t>
            </a:r>
            <a:r>
              <a:rPr lang="en-US" sz="1000" dirty="0"/>
              <a:t>Report to Manager </a:t>
            </a:r>
            <a:endParaRPr lang="en-US" sz="1000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Analysis </a:t>
            </a:r>
            <a:r>
              <a:rPr lang="en-US" sz="1000" dirty="0"/>
              <a:t>the issue in the Software of CP (Communication Processor) layer </a:t>
            </a:r>
            <a:endParaRPr lang="en-US" sz="1000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Contacting </a:t>
            </a:r>
            <a:r>
              <a:rPr lang="en-US" sz="1000" dirty="0"/>
              <a:t>Vendor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Work Experience</a:t>
            </a:r>
            <a:endParaRPr lang="en-US" sz="2000" dirty="0"/>
          </a:p>
        </p:txBody>
      </p:sp>
      <p:sp>
        <p:nvSpPr>
          <p:cNvPr id="60" name="AutoShape 2"/>
          <p:cNvSpPr>
            <a:spLocks noChangeArrowheads="1"/>
          </p:cNvSpPr>
          <p:nvPr/>
        </p:nvSpPr>
        <p:spPr bwMode="auto">
          <a:xfrm>
            <a:off x="5486400" y="3657600"/>
            <a:ext cx="1623076" cy="28956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eaLnBrk="0" hangingPunct="0"/>
            <a:r>
              <a:rPr lang="en-US" sz="1000" b="1" i="1" u="sng" dirty="0"/>
              <a:t>Main tasks: </a:t>
            </a:r>
            <a:r>
              <a:rPr lang="en-US" sz="1000" b="1" i="1" dirty="0"/>
              <a:t>(development software for embedded system in Automotive</a:t>
            </a:r>
            <a:r>
              <a:rPr lang="en-US" sz="1000" b="1" i="1" dirty="0" smtClean="0"/>
              <a:t>).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Development </a:t>
            </a:r>
            <a:r>
              <a:rPr lang="en-US" sz="1000" dirty="0"/>
              <a:t>Driver for Embedded system in C (GPT, ICU, CAN, SCI</a:t>
            </a:r>
            <a:r>
              <a:rPr lang="en-US" sz="1000" dirty="0" smtClean="0"/>
              <a:t>)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Development </a:t>
            </a:r>
            <a:r>
              <a:rPr lang="en-US" sz="1000" dirty="0" err="1" smtClean="0"/>
              <a:t>bootloader</a:t>
            </a:r>
            <a:r>
              <a:rPr lang="en-US" sz="1000" dirty="0" smtClean="0"/>
              <a:t> in C for Secure download system Projects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/>
            </a:r>
            <a:br>
              <a:rPr lang="en-US" sz="11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endParaRPr lang="en-US" sz="14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gray">
          <a:xfrm>
            <a:off x="1623789" y="2362558"/>
            <a:ext cx="314090" cy="384359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gray">
          <a:xfrm>
            <a:off x="3373719" y="2362558"/>
            <a:ext cx="312844" cy="384359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gray">
          <a:xfrm>
            <a:off x="3771318" y="1832876"/>
            <a:ext cx="1337375" cy="1443724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gray">
          <a:xfrm>
            <a:off x="3771318" y="1832876"/>
            <a:ext cx="1337375" cy="1443724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gray">
          <a:xfrm>
            <a:off x="3858565" y="1927947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3" name="Oval 11"/>
          <p:cNvSpPr>
            <a:spLocks noChangeArrowheads="1"/>
          </p:cNvSpPr>
          <p:nvPr/>
        </p:nvSpPr>
        <p:spPr bwMode="gray">
          <a:xfrm>
            <a:off x="3878507" y="1934738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4" name="Oval 12"/>
          <p:cNvSpPr>
            <a:spLocks noChangeArrowheads="1"/>
          </p:cNvSpPr>
          <p:nvPr/>
        </p:nvSpPr>
        <p:spPr bwMode="gray">
          <a:xfrm>
            <a:off x="3920885" y="1989064"/>
            <a:ext cx="1048213" cy="1129989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5" name="Oval 13"/>
          <p:cNvSpPr>
            <a:spLocks noChangeArrowheads="1"/>
          </p:cNvSpPr>
          <p:nvPr/>
        </p:nvSpPr>
        <p:spPr bwMode="gray">
          <a:xfrm>
            <a:off x="262732" y="1828801"/>
            <a:ext cx="1337376" cy="1443725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6" name="Oval 14"/>
          <p:cNvSpPr>
            <a:spLocks noChangeArrowheads="1"/>
          </p:cNvSpPr>
          <p:nvPr/>
        </p:nvSpPr>
        <p:spPr bwMode="gray">
          <a:xfrm>
            <a:off x="262732" y="1828801"/>
            <a:ext cx="1337376" cy="1443725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7" name="Oval 15"/>
          <p:cNvSpPr>
            <a:spLocks noChangeArrowheads="1"/>
          </p:cNvSpPr>
          <p:nvPr/>
        </p:nvSpPr>
        <p:spPr bwMode="gray">
          <a:xfrm>
            <a:off x="349979" y="1922514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8" name="Oval 16"/>
          <p:cNvSpPr>
            <a:spLocks noChangeArrowheads="1"/>
          </p:cNvSpPr>
          <p:nvPr/>
        </p:nvSpPr>
        <p:spPr bwMode="gray">
          <a:xfrm>
            <a:off x="351226" y="1925231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29" name="Oval 17"/>
          <p:cNvSpPr>
            <a:spLocks noChangeArrowheads="1"/>
          </p:cNvSpPr>
          <p:nvPr/>
        </p:nvSpPr>
        <p:spPr bwMode="gray">
          <a:xfrm>
            <a:off x="408560" y="1986348"/>
            <a:ext cx="1046967" cy="1129989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0130" name="Group 18"/>
          <p:cNvGrpSpPr>
            <a:grpSpLocks/>
          </p:cNvGrpSpPr>
          <p:nvPr/>
        </p:nvGrpSpPr>
        <p:grpSpPr bwMode="auto">
          <a:xfrm>
            <a:off x="424763" y="2002646"/>
            <a:ext cx="1013315" cy="1093320"/>
            <a:chOff x="4166" y="1706"/>
            <a:chExt cx="1252" cy="1252"/>
          </a:xfrm>
        </p:grpSpPr>
        <p:sp>
          <p:nvSpPr>
            <p:cNvPr id="90131" name="Oval 1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32" name="Oval 2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33" name="Oval 2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0135" name="Oval 23"/>
          <p:cNvSpPr>
            <a:spLocks noChangeArrowheads="1"/>
          </p:cNvSpPr>
          <p:nvPr/>
        </p:nvSpPr>
        <p:spPr bwMode="gray">
          <a:xfrm>
            <a:off x="1966546" y="1832876"/>
            <a:ext cx="1337376" cy="1443724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36" name="Oval 24"/>
          <p:cNvSpPr>
            <a:spLocks noChangeArrowheads="1"/>
          </p:cNvSpPr>
          <p:nvPr/>
        </p:nvSpPr>
        <p:spPr bwMode="gray">
          <a:xfrm>
            <a:off x="1966546" y="1832876"/>
            <a:ext cx="1337376" cy="1443724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37" name="Oval 25"/>
          <p:cNvSpPr>
            <a:spLocks noChangeArrowheads="1"/>
          </p:cNvSpPr>
          <p:nvPr/>
        </p:nvSpPr>
        <p:spPr bwMode="gray">
          <a:xfrm>
            <a:off x="2053793" y="1927947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38" name="Oval 26"/>
          <p:cNvSpPr>
            <a:spLocks noChangeArrowheads="1"/>
          </p:cNvSpPr>
          <p:nvPr/>
        </p:nvSpPr>
        <p:spPr bwMode="gray">
          <a:xfrm>
            <a:off x="2055040" y="1929305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139" name="Oval 27"/>
          <p:cNvSpPr>
            <a:spLocks noChangeArrowheads="1"/>
          </p:cNvSpPr>
          <p:nvPr/>
        </p:nvSpPr>
        <p:spPr bwMode="gray">
          <a:xfrm>
            <a:off x="2111127" y="1989064"/>
            <a:ext cx="1046967" cy="1129989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0140" name="Group 28"/>
          <p:cNvGrpSpPr>
            <a:grpSpLocks/>
          </p:cNvGrpSpPr>
          <p:nvPr/>
        </p:nvGrpSpPr>
        <p:grpSpPr bwMode="auto">
          <a:xfrm>
            <a:off x="2128576" y="2002646"/>
            <a:ext cx="1013315" cy="1093320"/>
            <a:chOff x="4166" y="1706"/>
            <a:chExt cx="1252" cy="1252"/>
          </a:xfrm>
        </p:grpSpPr>
        <p:sp>
          <p:nvSpPr>
            <p:cNvPr id="90141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2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3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4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90145" name="Group 33"/>
          <p:cNvGrpSpPr>
            <a:grpSpLocks/>
          </p:cNvGrpSpPr>
          <p:nvPr/>
        </p:nvGrpSpPr>
        <p:grpSpPr bwMode="auto">
          <a:xfrm>
            <a:off x="3939580" y="2002646"/>
            <a:ext cx="1014561" cy="1093320"/>
            <a:chOff x="4166" y="1706"/>
            <a:chExt cx="1252" cy="1252"/>
          </a:xfrm>
        </p:grpSpPr>
        <p:sp>
          <p:nvSpPr>
            <p:cNvPr id="90146" name="Oval 34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7" name="Oval 35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8" name="Oval 36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49" name="Oval 37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43" name="Picture 2" descr="Kết quả hình ảnh cho tosy rob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34" y="2350335"/>
            <a:ext cx="836064" cy="355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084" y="2423095"/>
            <a:ext cx="803236" cy="23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5168520" y="2339469"/>
            <a:ext cx="314090" cy="384359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23"/>
          <p:cNvSpPr>
            <a:spLocks noChangeArrowheads="1"/>
          </p:cNvSpPr>
          <p:nvPr/>
        </p:nvSpPr>
        <p:spPr bwMode="gray">
          <a:xfrm>
            <a:off x="5520624" y="1832876"/>
            <a:ext cx="1337376" cy="1443724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Oval 24"/>
          <p:cNvSpPr>
            <a:spLocks noChangeArrowheads="1"/>
          </p:cNvSpPr>
          <p:nvPr/>
        </p:nvSpPr>
        <p:spPr bwMode="gray">
          <a:xfrm>
            <a:off x="5520624" y="1832876"/>
            <a:ext cx="1337376" cy="1443724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Oval 25"/>
          <p:cNvSpPr>
            <a:spLocks noChangeArrowheads="1"/>
          </p:cNvSpPr>
          <p:nvPr/>
        </p:nvSpPr>
        <p:spPr bwMode="gray">
          <a:xfrm>
            <a:off x="5607871" y="1927947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gray">
          <a:xfrm>
            <a:off x="5609118" y="1929305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gray">
          <a:xfrm>
            <a:off x="5665205" y="1989064"/>
            <a:ext cx="1046967" cy="1129989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6" name="Group 28"/>
          <p:cNvGrpSpPr>
            <a:grpSpLocks/>
          </p:cNvGrpSpPr>
          <p:nvPr/>
        </p:nvGrpSpPr>
        <p:grpSpPr bwMode="auto">
          <a:xfrm>
            <a:off x="5682655" y="2002646"/>
            <a:ext cx="1013315" cy="1093320"/>
            <a:chOff x="4166" y="1706"/>
            <a:chExt cx="1252" cy="1252"/>
          </a:xfrm>
        </p:grpSpPr>
        <p:sp>
          <p:nvSpPr>
            <p:cNvPr id="67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9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0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72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122" y="2350335"/>
            <a:ext cx="884782" cy="42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391" y="2293104"/>
            <a:ext cx="680334" cy="485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17" y="106681"/>
            <a:ext cx="1444147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7010400" y="2362200"/>
            <a:ext cx="314090" cy="384359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Oval 23"/>
          <p:cNvSpPr>
            <a:spLocks noChangeArrowheads="1"/>
          </p:cNvSpPr>
          <p:nvPr/>
        </p:nvSpPr>
        <p:spPr bwMode="gray">
          <a:xfrm>
            <a:off x="7362504" y="1855607"/>
            <a:ext cx="1337376" cy="1443724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" name="Oval 24"/>
          <p:cNvSpPr>
            <a:spLocks noChangeArrowheads="1"/>
          </p:cNvSpPr>
          <p:nvPr/>
        </p:nvSpPr>
        <p:spPr bwMode="gray">
          <a:xfrm>
            <a:off x="7362504" y="1855607"/>
            <a:ext cx="1337376" cy="1443724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" name="Oval 25"/>
          <p:cNvSpPr>
            <a:spLocks noChangeArrowheads="1"/>
          </p:cNvSpPr>
          <p:nvPr/>
        </p:nvSpPr>
        <p:spPr bwMode="gray">
          <a:xfrm>
            <a:off x="7449751" y="1950678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Oval 26"/>
          <p:cNvSpPr>
            <a:spLocks noChangeArrowheads="1"/>
          </p:cNvSpPr>
          <p:nvPr/>
        </p:nvSpPr>
        <p:spPr bwMode="gray">
          <a:xfrm>
            <a:off x="7450998" y="1952036"/>
            <a:ext cx="1162881" cy="125494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gray">
          <a:xfrm>
            <a:off x="7507085" y="2011795"/>
            <a:ext cx="1046967" cy="1129989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9" name="Group 28"/>
          <p:cNvGrpSpPr>
            <a:grpSpLocks/>
          </p:cNvGrpSpPr>
          <p:nvPr/>
        </p:nvGrpSpPr>
        <p:grpSpPr bwMode="auto">
          <a:xfrm>
            <a:off x="7524535" y="2025377"/>
            <a:ext cx="1013315" cy="1093320"/>
            <a:chOff x="4166" y="1706"/>
            <a:chExt cx="1252" cy="1252"/>
          </a:xfrm>
        </p:grpSpPr>
        <p:sp>
          <p:nvSpPr>
            <p:cNvPr id="90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1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2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95" name="Picture 2" descr="Image result for startu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96200" y="2286000"/>
            <a:ext cx="712115" cy="533400"/>
          </a:xfrm>
          <a:prstGeom prst="rect">
            <a:avLst/>
          </a:prstGeom>
          <a:noFill/>
        </p:spPr>
      </p:pic>
      <p:sp>
        <p:nvSpPr>
          <p:cNvPr id="97" name="AutoShape 2"/>
          <p:cNvSpPr>
            <a:spLocks noChangeArrowheads="1"/>
          </p:cNvSpPr>
          <p:nvPr/>
        </p:nvSpPr>
        <p:spPr bwMode="auto">
          <a:xfrm>
            <a:off x="7315200" y="3657600"/>
            <a:ext cx="1623076" cy="28956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eaLnBrk="0" hangingPunct="0"/>
            <a:r>
              <a:rPr lang="en-US" sz="1000" b="1" i="1" u="sng" dirty="0"/>
              <a:t>Main tasks: </a:t>
            </a:r>
            <a:r>
              <a:rPr lang="en-US" sz="1000" b="1" i="1" dirty="0"/>
              <a:t>(development </a:t>
            </a:r>
            <a:r>
              <a:rPr lang="en-US" sz="1000" b="1" i="1" dirty="0" smtClean="0"/>
              <a:t>firmware</a:t>
            </a:r>
            <a:r>
              <a:rPr lang="en-US" sz="1000" b="1" i="1" dirty="0" smtClean="0"/>
              <a:t> </a:t>
            </a:r>
            <a:r>
              <a:rPr lang="en-US" sz="1000" b="1" i="1" dirty="0"/>
              <a:t>for embedded system </a:t>
            </a:r>
            <a:r>
              <a:rPr lang="en-US" sz="1000" b="1" i="1" dirty="0" smtClean="0"/>
              <a:t>of </a:t>
            </a:r>
            <a:r>
              <a:rPr lang="en-US" sz="1000" b="1" i="1" dirty="0" err="1" smtClean="0"/>
              <a:t>smarthome</a:t>
            </a:r>
            <a:r>
              <a:rPr lang="en-US" sz="1000" b="1" i="1" dirty="0" smtClean="0"/>
              <a:t>  project).</a:t>
            </a:r>
            <a:endParaRPr lang="en-US" sz="1000" b="1" i="1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000" dirty="0" smtClean="0"/>
              <a:t>Development </a:t>
            </a:r>
            <a:r>
              <a:rPr lang="en-US" sz="1000" dirty="0" smtClean="0"/>
              <a:t>firmware for </a:t>
            </a:r>
            <a:r>
              <a:rPr lang="en-US" sz="1000" dirty="0" smtClean="0"/>
              <a:t>MCU by</a:t>
            </a:r>
            <a:r>
              <a:rPr lang="en-US" sz="1000" dirty="0" smtClean="0"/>
              <a:t> C++ on the QT Creator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dirty="0" smtClean="0"/>
              <a:t/>
            </a:r>
            <a:br>
              <a:rPr lang="en-US" sz="11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endParaRPr lang="en-US" sz="1400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64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Technical skills</a:t>
            </a:r>
            <a:endParaRPr lang="en-US" sz="2000" dirty="0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57200" y="4186535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200" b="1" i="1" u="sng" dirty="0" smtClean="0"/>
              <a:t>Programming languages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200" dirty="0" smtClean="0"/>
              <a:t>C,C</a:t>
            </a:r>
            <a:r>
              <a:rPr lang="en-US" sz="1200" dirty="0"/>
              <a:t>++, </a:t>
            </a:r>
            <a:r>
              <a:rPr lang="en-US" sz="1200" dirty="0" smtClean="0"/>
              <a:t>ASM, JavaScript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62800" y="154459"/>
            <a:ext cx="1828800" cy="457200"/>
          </a:xfrm>
          <a:prstGeom prst="rect">
            <a:avLst/>
          </a:prstGeom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53255" y="4027351"/>
            <a:ext cx="2113358" cy="2438400"/>
            <a:chOff x="322658" y="3650338"/>
            <a:chExt cx="2113358" cy="2438400"/>
          </a:xfrm>
        </p:grpSpPr>
        <p:sp>
          <p:nvSpPr>
            <p:cNvPr id="71685" name="AutoShape 5"/>
            <p:cNvSpPr>
              <a:spLocks noChangeArrowheads="1"/>
            </p:cNvSpPr>
            <p:nvPr/>
          </p:nvSpPr>
          <p:spPr bwMode="auto">
            <a:xfrm>
              <a:off x="322658" y="3650338"/>
              <a:ext cx="2113358" cy="24384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pic>
          <p:nvPicPr>
            <p:cNvPr id="5121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37" y="4571288"/>
              <a:ext cx="1940716" cy="1110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4506119" y="4114800"/>
            <a:ext cx="2428081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582319" y="4237871"/>
            <a:ext cx="18891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200" b="1" i="1" u="sng" dirty="0" err="1" smtClean="0"/>
              <a:t>Debuging</a:t>
            </a:r>
            <a:r>
              <a:rPr lang="en-US" sz="1200" b="1" i="1" u="sng" dirty="0" smtClean="0"/>
              <a:t> tool: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200" dirty="0" smtClean="0"/>
              <a:t>Trace32 </a:t>
            </a:r>
            <a:r>
              <a:rPr lang="en-US" sz="1200" dirty="0" err="1" smtClean="0"/>
              <a:t>Lauterpach</a:t>
            </a:r>
            <a:endParaRPr lang="en-US" sz="1200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200" dirty="0"/>
              <a:t>St-link for </a:t>
            </a:r>
            <a:r>
              <a:rPr lang="en-US" sz="1200" dirty="0" smtClean="0"/>
              <a:t>STM32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200" dirty="0" smtClean="0"/>
              <a:t>Pickit2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200" dirty="0" smtClean="0"/>
              <a:t>AVRISP</a:t>
            </a:r>
            <a:endParaRPr lang="en-US" sz="1200" dirty="0"/>
          </a:p>
          <a:p>
            <a:pPr marL="171450" indent="-171450" eaLnBrk="0" hangingPunct="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 eaLnBrk="0" hangingPunct="0">
              <a:buFont typeface="Arial" pitchFamily="34" charset="0"/>
              <a:buChar char="•"/>
            </a:pPr>
            <a:endParaRPr lang="en-US" sz="1200" dirty="0"/>
          </a:p>
          <a:p>
            <a:pPr marL="171450" indent="-171450" eaLnBrk="0" hangingPunct="0">
              <a:buFont typeface="Arial" pitchFamily="34" charset="0"/>
              <a:buChar char="•"/>
            </a:pPr>
            <a:endParaRPr lang="en-US" sz="1200" dirty="0" smtClean="0"/>
          </a:p>
          <a:p>
            <a:pPr eaLnBrk="0" hangingPunct="0"/>
            <a:endParaRPr lang="en-US" sz="1200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2286000" y="1429055"/>
            <a:ext cx="2428081" cy="2597350"/>
            <a:chOff x="3136899" y="1676400"/>
            <a:chExt cx="2428081" cy="2597350"/>
          </a:xfrm>
        </p:grpSpPr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3136899" y="1676400"/>
              <a:ext cx="2428081" cy="259735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3213100" y="1875671"/>
              <a:ext cx="18288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200" b="1" i="1" u="sng" dirty="0" smtClean="0"/>
                <a:t>Microcontroller:</a:t>
              </a:r>
            </a:p>
            <a:p>
              <a:pPr marL="171450" indent="-171450" eaLnBrk="0" hangingPunct="0">
                <a:buFont typeface="Arial" pitchFamily="34" charset="0"/>
                <a:buChar char="•"/>
              </a:pPr>
              <a:r>
                <a:rPr lang="en-US" sz="1200" dirty="0" smtClean="0"/>
                <a:t>ARM, Power PC, 8051, AVR, PIC</a:t>
              </a:r>
            </a:p>
            <a:p>
              <a:pPr eaLnBrk="0" hangingPunct="0"/>
              <a:endParaRPr lang="en-US" sz="1200" dirty="0" smtClean="0"/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240" y="2550261"/>
              <a:ext cx="577214" cy="577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623" y="2684531"/>
              <a:ext cx="800100" cy="412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797" y="3650338"/>
              <a:ext cx="884952" cy="44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900" y="1981200"/>
              <a:ext cx="659546" cy="490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972" y="3489538"/>
              <a:ext cx="610295" cy="607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138" y="2793609"/>
            <a:ext cx="612900" cy="37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 descr="Kết quả hình ảnh cho Trace32 Lauterbac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18" y="5398464"/>
            <a:ext cx="675481" cy="6754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Kết quả hình ảnh cho St-lin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419" y="4883781"/>
            <a:ext cx="830772" cy="5408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447" y="5900496"/>
            <a:ext cx="555424" cy="55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71" y="5719450"/>
            <a:ext cx="690958" cy="54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AutoShape 5"/>
          <p:cNvSpPr>
            <a:spLocks noChangeArrowheads="1"/>
          </p:cNvSpPr>
          <p:nvPr/>
        </p:nvSpPr>
        <p:spPr bwMode="auto">
          <a:xfrm>
            <a:off x="5334000" y="1441250"/>
            <a:ext cx="3352800" cy="25211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508945" y="1627502"/>
            <a:ext cx="2062560" cy="216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200" b="1" i="1" u="sng" dirty="0" smtClean="0"/>
              <a:t>Others: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100" dirty="0" smtClean="0"/>
              <a:t>Electronic (analysis schematic of circuit)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100" dirty="0" smtClean="0"/>
              <a:t>Measurement equipment (oscilloscope, logic analyzer…)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100" dirty="0" smtClean="0"/>
              <a:t>Analysis equipment (Can vector, </a:t>
            </a:r>
            <a:r>
              <a:rPr lang="en-US" sz="1100" dirty="0" err="1" smtClean="0"/>
              <a:t>flexray</a:t>
            </a:r>
            <a:r>
              <a:rPr lang="en-US" sz="1100" dirty="0" smtClean="0"/>
              <a:t> vector)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r>
              <a:rPr lang="en-US" sz="1100" dirty="0" smtClean="0"/>
              <a:t>Microsoft Office </a:t>
            </a:r>
          </a:p>
          <a:p>
            <a:pPr marL="171450" indent="-171450" eaLnBrk="0" hangingPunct="0">
              <a:buFont typeface="Arial" pitchFamily="34" charset="0"/>
              <a:buChar char="•"/>
            </a:pPr>
            <a:endParaRPr lang="en-US" sz="1200" dirty="0"/>
          </a:p>
          <a:p>
            <a:pPr marL="171450" indent="-171450" eaLnBrk="0" hangingPunct="0">
              <a:buFont typeface="Arial" pitchFamily="34" charset="0"/>
              <a:buChar char="•"/>
            </a:pPr>
            <a:endParaRPr lang="en-US" sz="1200" dirty="0" smtClean="0"/>
          </a:p>
          <a:p>
            <a:pPr eaLnBrk="0" hangingPunct="0"/>
            <a:endParaRPr lang="en-US" sz="1200" dirty="0" smtClean="0"/>
          </a:p>
        </p:txBody>
      </p:sp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611" y="3442257"/>
            <a:ext cx="1534588" cy="35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25" y="1559269"/>
            <a:ext cx="969109" cy="96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78" y="2591523"/>
            <a:ext cx="461386" cy="6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659" y="3330592"/>
            <a:ext cx="892472" cy="46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544" y="131599"/>
            <a:ext cx="1444147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Projects is Joined</a:t>
            </a:r>
            <a:endParaRPr lang="en-US" sz="2000" dirty="0"/>
          </a:p>
        </p:txBody>
      </p:sp>
      <p:sp>
        <p:nvSpPr>
          <p:cNvPr id="95240" name="AutoShape 8"/>
          <p:cNvSpPr>
            <a:spLocks noChangeArrowheads="1"/>
          </p:cNvSpPr>
          <p:nvPr/>
        </p:nvSpPr>
        <p:spPr bwMode="gray">
          <a:xfrm>
            <a:off x="1036637" y="4997450"/>
            <a:ext cx="2163763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729EB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AutoShape 9"/>
          <p:cNvSpPr>
            <a:spLocks noChangeArrowheads="1"/>
          </p:cNvSpPr>
          <p:nvPr/>
        </p:nvSpPr>
        <p:spPr bwMode="gray">
          <a:xfrm>
            <a:off x="1081087" y="5021263"/>
            <a:ext cx="2070100" cy="7731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17" y="106681"/>
            <a:ext cx="1444147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3621087" y="1831975"/>
            <a:ext cx="2166938" cy="4035425"/>
            <a:chOff x="3621087" y="1831975"/>
            <a:chExt cx="2166938" cy="4035425"/>
          </a:xfrm>
        </p:grpSpPr>
        <p:grpSp>
          <p:nvGrpSpPr>
            <p:cNvPr id="95250" name="Group 18"/>
            <p:cNvGrpSpPr>
              <a:grpSpLocks/>
            </p:cNvGrpSpPr>
            <p:nvPr/>
          </p:nvGrpSpPr>
          <p:grpSpPr bwMode="auto">
            <a:xfrm>
              <a:off x="3621087" y="1831975"/>
              <a:ext cx="2166938" cy="4035425"/>
              <a:chOff x="2208" y="1296"/>
              <a:chExt cx="1365" cy="2542"/>
            </a:xfrm>
          </p:grpSpPr>
          <p:sp>
            <p:nvSpPr>
              <p:cNvPr id="95251" name="AutoShape 19"/>
              <p:cNvSpPr>
                <a:spLocks noChangeArrowheads="1"/>
              </p:cNvSpPr>
              <p:nvPr/>
            </p:nvSpPr>
            <p:spPr bwMode="gray">
              <a:xfrm>
                <a:off x="2208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2" name="AutoShape 20"/>
              <p:cNvSpPr>
                <a:spLocks noChangeArrowheads="1"/>
              </p:cNvSpPr>
              <p:nvPr/>
            </p:nvSpPr>
            <p:spPr bwMode="gray">
              <a:xfrm>
                <a:off x="2229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3" name="AutoShape 21"/>
              <p:cNvSpPr>
                <a:spLocks noChangeArrowheads="1"/>
              </p:cNvSpPr>
              <p:nvPr/>
            </p:nvSpPr>
            <p:spPr bwMode="gray">
              <a:xfrm>
                <a:off x="2240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73E77E">
                      <a:gamma/>
                      <a:tint val="5451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4" name="AutoShape 22"/>
              <p:cNvSpPr>
                <a:spLocks noChangeArrowheads="1"/>
              </p:cNvSpPr>
              <p:nvPr/>
            </p:nvSpPr>
            <p:spPr bwMode="gray">
              <a:xfrm>
                <a:off x="2240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>
                      <a:gamma/>
                      <a:tint val="33333"/>
                      <a:invGamma/>
                    </a:srgbClr>
                  </a:gs>
                  <a:gs pos="100000">
                    <a:srgbClr val="73E77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5" name="Oval 23"/>
              <p:cNvSpPr>
                <a:spLocks noChangeArrowheads="1"/>
              </p:cNvSpPr>
              <p:nvPr/>
            </p:nvSpPr>
            <p:spPr bwMode="gray">
              <a:xfrm>
                <a:off x="2677" y="1296"/>
                <a:ext cx="405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56" name="Oval 24"/>
              <p:cNvSpPr>
                <a:spLocks noChangeArrowheads="1"/>
              </p:cNvSpPr>
              <p:nvPr/>
            </p:nvSpPr>
            <p:spPr bwMode="gray">
              <a:xfrm>
                <a:off x="2681" y="1299"/>
                <a:ext cx="392" cy="39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57" name="Oval 25"/>
              <p:cNvSpPr>
                <a:spLocks noChangeArrowheads="1"/>
              </p:cNvSpPr>
              <p:nvPr/>
            </p:nvSpPr>
            <p:spPr bwMode="gray">
              <a:xfrm>
                <a:off x="2686" y="1301"/>
                <a:ext cx="383" cy="38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58" name="Oval 26"/>
              <p:cNvSpPr>
                <a:spLocks noChangeArrowheads="1"/>
              </p:cNvSpPr>
              <p:nvPr/>
            </p:nvSpPr>
            <p:spPr bwMode="gray">
              <a:xfrm>
                <a:off x="2690" y="1305"/>
                <a:ext cx="364" cy="35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59" name="Oval 27"/>
              <p:cNvSpPr>
                <a:spLocks noChangeArrowheads="1"/>
              </p:cNvSpPr>
              <p:nvPr/>
            </p:nvSpPr>
            <p:spPr bwMode="gray">
              <a:xfrm>
                <a:off x="2712" y="1315"/>
                <a:ext cx="323" cy="29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60" name="Text Box 28"/>
              <p:cNvSpPr txBox="1">
                <a:spLocks noChangeArrowheads="1"/>
              </p:cNvSpPr>
              <p:nvPr/>
            </p:nvSpPr>
            <p:spPr bwMode="gray">
              <a:xfrm>
                <a:off x="2764" y="135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95261" name="Text Box 29"/>
              <p:cNvSpPr txBox="1">
                <a:spLocks noChangeArrowheads="1"/>
              </p:cNvSpPr>
              <p:nvPr/>
            </p:nvSpPr>
            <p:spPr bwMode="gray">
              <a:xfrm>
                <a:off x="2256" y="1776"/>
                <a:ext cx="1296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00"/>
                    </a:solidFill>
                    <a:latin typeface="Verdana" pitchFamily="34" charset="0"/>
                  </a:rPr>
                  <a:t>Secure Download system . </a:t>
                </a:r>
                <a:r>
                  <a:rPr lang="en-US" sz="1200" i="1" dirty="0" smtClean="0">
                    <a:solidFill>
                      <a:srgbClr val="000000"/>
                    </a:solidFill>
                    <a:latin typeface="Verdana" pitchFamily="34" charset="0"/>
                  </a:rPr>
                  <a:t>(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Verdana" pitchFamily="34" charset="0"/>
                  </a:rPr>
                  <a:t>bootloader</a:t>
                </a:r>
                <a:r>
                  <a:rPr lang="en-US" sz="1200" i="1" dirty="0" smtClean="0">
                    <a:solidFill>
                      <a:srgbClr val="000000"/>
                    </a:solidFill>
                    <a:latin typeface="Verdana" pitchFamily="34" charset="0"/>
                  </a:rPr>
                  <a:t> for download system )</a:t>
                </a:r>
                <a:endParaRPr lang="en-US" sz="1200" i="1" dirty="0"/>
              </a:p>
            </p:txBody>
          </p:sp>
          <p:sp>
            <p:nvSpPr>
              <p:cNvPr id="95262" name="AutoShape 30"/>
              <p:cNvSpPr>
                <a:spLocks noChangeArrowheads="1"/>
              </p:cNvSpPr>
              <p:nvPr/>
            </p:nvSpPr>
            <p:spPr bwMode="gray">
              <a:xfrm>
                <a:off x="2210" y="3290"/>
                <a:ext cx="1363" cy="548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58A4AE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3" name="AutoShape 31"/>
              <p:cNvSpPr>
                <a:spLocks noChangeArrowheads="1"/>
              </p:cNvSpPr>
              <p:nvPr/>
            </p:nvSpPr>
            <p:spPr bwMode="gray">
              <a:xfrm>
                <a:off x="2238" y="3305"/>
                <a:ext cx="1304" cy="48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2B2BB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719512" y="3301999"/>
              <a:ext cx="1726993" cy="1459866"/>
              <a:chOff x="3719512" y="3301999"/>
              <a:chExt cx="1726993" cy="1459866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9512" y="3301999"/>
                <a:ext cx="447675" cy="447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336" y="4211638"/>
                <a:ext cx="550227" cy="550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Down Arrow 1"/>
              <p:cNvSpPr/>
              <p:nvPr/>
            </p:nvSpPr>
            <p:spPr>
              <a:xfrm>
                <a:off x="4647406" y="3733800"/>
                <a:ext cx="153987" cy="44878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01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0755" y="3464007"/>
                <a:ext cx="28575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2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3938900"/>
                <a:ext cx="252205" cy="249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3" name="Picture 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803" y="3850876"/>
                <a:ext cx="271197" cy="2726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Rounded Rectangle 19"/>
              <p:cNvSpPr/>
              <p:nvPr/>
            </p:nvSpPr>
            <p:spPr>
              <a:xfrm>
                <a:off x="4495800" y="3397250"/>
                <a:ext cx="4572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Elf files</a:t>
                </a:r>
                <a:endParaRPr lang="en-US" sz="900" dirty="0"/>
              </a:p>
            </p:txBody>
          </p:sp>
          <p:sp>
            <p:nvSpPr>
              <p:cNvPr id="21" name="Right Arrow 20"/>
              <p:cNvSpPr/>
              <p:nvPr/>
            </p:nvSpPr>
            <p:spPr>
              <a:xfrm>
                <a:off x="4191000" y="3477973"/>
                <a:ext cx="262598" cy="10843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4191000" y="3886200"/>
                <a:ext cx="484187" cy="1010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4801393" y="3606882"/>
                <a:ext cx="359362" cy="2439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4800600" y="3936701"/>
                <a:ext cx="360155" cy="1515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233" name="Group 95232"/>
          <p:cNvGrpSpPr/>
          <p:nvPr/>
        </p:nvGrpSpPr>
        <p:grpSpPr>
          <a:xfrm>
            <a:off x="6135687" y="1831975"/>
            <a:ext cx="2170113" cy="4035425"/>
            <a:chOff x="6019800" y="1831975"/>
            <a:chExt cx="2170113" cy="4035425"/>
          </a:xfrm>
        </p:grpSpPr>
        <p:grpSp>
          <p:nvGrpSpPr>
            <p:cNvPr id="95264" name="Group 32"/>
            <p:cNvGrpSpPr>
              <a:grpSpLocks/>
            </p:cNvGrpSpPr>
            <p:nvPr/>
          </p:nvGrpSpPr>
          <p:grpSpPr bwMode="auto">
            <a:xfrm>
              <a:off x="6019800" y="1831975"/>
              <a:ext cx="2170113" cy="4035425"/>
              <a:chOff x="3692" y="1296"/>
              <a:chExt cx="1367" cy="2542"/>
            </a:xfrm>
          </p:grpSpPr>
          <p:sp>
            <p:nvSpPr>
              <p:cNvPr id="95265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6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7" name="AutoShape 3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E9E065">
                      <a:gamma/>
                      <a:tint val="57647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8" name="AutoShape 3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>
                      <a:gamma/>
                      <a:tint val="33333"/>
                      <a:invGamma/>
                    </a:srgbClr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5269" name="Group 37"/>
              <p:cNvGrpSpPr>
                <a:grpSpLocks/>
              </p:cNvGrpSpPr>
              <p:nvPr/>
            </p:nvGrpSpPr>
            <p:grpSpPr bwMode="auto">
              <a:xfrm>
                <a:off x="4165" y="1296"/>
                <a:ext cx="405" cy="405"/>
                <a:chOff x="1289" y="582"/>
                <a:chExt cx="668" cy="668"/>
              </a:xfrm>
            </p:grpSpPr>
            <p:sp>
              <p:nvSpPr>
                <p:cNvPr id="95270" name="Oval 38"/>
                <p:cNvSpPr>
                  <a:spLocks noChangeArrowheads="1"/>
                </p:cNvSpPr>
                <p:nvPr/>
              </p:nvSpPr>
              <p:spPr bwMode="gray"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271" name="Oval 39"/>
                <p:cNvSpPr>
                  <a:spLocks noChangeArrowheads="1"/>
                </p:cNvSpPr>
                <p:nvPr/>
              </p:nvSpPr>
              <p:spPr bwMode="gray"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95272" name="Oval 40"/>
                <p:cNvSpPr>
                  <a:spLocks noChangeArrowheads="1"/>
                </p:cNvSpPr>
                <p:nvPr/>
              </p:nvSpPr>
              <p:spPr bwMode="gray"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95273" name="Oval 41"/>
                <p:cNvSpPr>
                  <a:spLocks noChangeArrowheads="1"/>
                </p:cNvSpPr>
                <p:nvPr/>
              </p:nvSpPr>
              <p:spPr bwMode="gray"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95274" name="Oval 42"/>
                <p:cNvSpPr>
                  <a:spLocks noChangeArrowheads="1"/>
                </p:cNvSpPr>
                <p:nvPr/>
              </p:nvSpPr>
              <p:spPr bwMode="gray"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5275" name="Text Box 43"/>
              <p:cNvSpPr txBox="1">
                <a:spLocks noChangeArrowheads="1"/>
              </p:cNvSpPr>
              <p:nvPr/>
            </p:nvSpPr>
            <p:spPr bwMode="gray">
              <a:xfrm>
                <a:off x="4252" y="135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95276" name="Text Box 44"/>
              <p:cNvSpPr txBox="1">
                <a:spLocks noChangeArrowheads="1"/>
              </p:cNvSpPr>
              <p:nvPr/>
            </p:nvSpPr>
            <p:spPr bwMode="gray">
              <a:xfrm>
                <a:off x="3744" y="1776"/>
                <a:ext cx="129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Verdana" pitchFamily="34" charset="0"/>
                  </a:rPr>
                  <a:t>MCAL Driver </a:t>
                </a:r>
                <a:endParaRPr lang="en-US" i="1" dirty="0"/>
              </a:p>
            </p:txBody>
          </p:sp>
          <p:sp>
            <p:nvSpPr>
              <p:cNvPr id="95277" name="AutoShape 45"/>
              <p:cNvSpPr>
                <a:spLocks noChangeArrowheads="1"/>
              </p:cNvSpPr>
              <p:nvPr/>
            </p:nvSpPr>
            <p:spPr bwMode="gray">
              <a:xfrm>
                <a:off x="3692" y="3290"/>
                <a:ext cx="1363" cy="548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99BACC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78" name="AutoShape 46"/>
              <p:cNvSpPr>
                <a:spLocks noChangeArrowheads="1"/>
              </p:cNvSpPr>
              <p:nvPr/>
            </p:nvSpPr>
            <p:spPr bwMode="gray">
              <a:xfrm>
                <a:off x="3720" y="3305"/>
                <a:ext cx="1304" cy="48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C8DAD4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18" y="2596737"/>
              <a:ext cx="681036" cy="453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02000"/>
              <a:ext cx="1956757" cy="938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5232" name="Rounded Rectangle 95231"/>
            <p:cNvSpPr/>
            <p:nvPr/>
          </p:nvSpPr>
          <p:spPr>
            <a:xfrm>
              <a:off x="6247292" y="4419600"/>
              <a:ext cx="457200" cy="342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FF0000"/>
                  </a:solidFill>
                </a:rPr>
                <a:t>GPT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6856892" y="4419600"/>
              <a:ext cx="457200" cy="342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FF0000"/>
                  </a:solidFill>
                </a:rPr>
                <a:t>ICU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7466492" y="4419600"/>
              <a:ext cx="457200" cy="342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FF0000"/>
                  </a:solidFill>
                </a:rPr>
                <a:t>CAN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90600" y="1831975"/>
            <a:ext cx="2197100" cy="3165475"/>
            <a:chOff x="990600" y="1831975"/>
            <a:chExt cx="2197100" cy="3165475"/>
          </a:xfrm>
        </p:grpSpPr>
        <p:sp>
          <p:nvSpPr>
            <p:cNvPr id="95236" name="AutoShape 4"/>
            <p:cNvSpPr>
              <a:spLocks noChangeArrowheads="1"/>
            </p:cNvSpPr>
            <p:nvPr/>
          </p:nvSpPr>
          <p:spPr bwMode="gray">
            <a:xfrm>
              <a:off x="990600" y="2139950"/>
              <a:ext cx="2163763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7" name="AutoShape 5"/>
            <p:cNvSpPr>
              <a:spLocks noChangeArrowheads="1"/>
            </p:cNvSpPr>
            <p:nvPr/>
          </p:nvSpPr>
          <p:spPr bwMode="gray">
            <a:xfrm>
              <a:off x="1023938" y="2147888"/>
              <a:ext cx="2098675" cy="2803525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8" name="AutoShape 6"/>
            <p:cNvSpPr>
              <a:spLocks noChangeArrowheads="1"/>
            </p:cNvSpPr>
            <p:nvPr/>
          </p:nvSpPr>
          <p:spPr bwMode="gray">
            <a:xfrm>
              <a:off x="1041400" y="4211638"/>
              <a:ext cx="2070100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9" name="AutoShape 7"/>
            <p:cNvSpPr>
              <a:spLocks noChangeArrowheads="1"/>
            </p:cNvSpPr>
            <p:nvPr/>
          </p:nvSpPr>
          <p:spPr bwMode="gray">
            <a:xfrm>
              <a:off x="1041400" y="2170113"/>
              <a:ext cx="2070100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242" name="Group 10"/>
            <p:cNvGrpSpPr>
              <a:grpSpLocks/>
            </p:cNvGrpSpPr>
            <p:nvPr/>
          </p:nvGrpSpPr>
          <p:grpSpPr bwMode="auto">
            <a:xfrm>
              <a:off x="1735138" y="1831975"/>
              <a:ext cx="642938" cy="642938"/>
              <a:chOff x="1289" y="582"/>
              <a:chExt cx="668" cy="668"/>
            </a:xfrm>
          </p:grpSpPr>
          <p:sp>
            <p:nvSpPr>
              <p:cNvPr id="95243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44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45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46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47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5248" name="Text Box 16"/>
            <p:cNvSpPr txBox="1">
              <a:spLocks noChangeArrowheads="1"/>
            </p:cNvSpPr>
            <p:nvPr/>
          </p:nvSpPr>
          <p:spPr bwMode="gray">
            <a:xfrm>
              <a:off x="1873250" y="1924050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95249" name="Text Box 17"/>
            <p:cNvSpPr txBox="1">
              <a:spLocks noChangeArrowheads="1"/>
            </p:cNvSpPr>
            <p:nvPr/>
          </p:nvSpPr>
          <p:spPr bwMode="gray">
            <a:xfrm>
              <a:off x="1143000" y="2524125"/>
              <a:ext cx="2044700" cy="892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Verdana" pitchFamily="34" charset="0"/>
                </a:rPr>
                <a:t>CMA Project 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en-US" sz="1200" i="1" dirty="0" smtClean="0">
                  <a:solidFill>
                    <a:srgbClr val="000000"/>
                  </a:solidFill>
                  <a:latin typeface="Verdana" pitchFamily="34" charset="0"/>
                </a:rPr>
                <a:t>( Media Player Application for Automotive )</a:t>
              </a:r>
              <a:endParaRPr lang="en-US" sz="1200" i="1" dirty="0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087" y="3473177"/>
              <a:ext cx="1379470" cy="917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6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587" y="3301999"/>
              <a:ext cx="399256" cy="399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7" name="Picture 1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4769" y="3849687"/>
              <a:ext cx="513231" cy="384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9" name="Picture 1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394" y="4387850"/>
              <a:ext cx="373449" cy="32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Projects is Joined</a:t>
            </a:r>
            <a:endParaRPr lang="en-US" sz="2000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17" y="106681"/>
            <a:ext cx="1444147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392487" y="1831975"/>
            <a:ext cx="2170113" cy="4035425"/>
            <a:chOff x="3048000" y="1831975"/>
            <a:chExt cx="2170113" cy="4035425"/>
          </a:xfrm>
        </p:grpSpPr>
        <p:grpSp>
          <p:nvGrpSpPr>
            <p:cNvPr id="75" name="Group 32"/>
            <p:cNvGrpSpPr>
              <a:grpSpLocks/>
            </p:cNvGrpSpPr>
            <p:nvPr/>
          </p:nvGrpSpPr>
          <p:grpSpPr bwMode="auto">
            <a:xfrm>
              <a:off x="3048000" y="1831975"/>
              <a:ext cx="2170113" cy="4035425"/>
              <a:chOff x="3692" y="1296"/>
              <a:chExt cx="1367" cy="2542"/>
            </a:xfrm>
          </p:grpSpPr>
          <p:sp>
            <p:nvSpPr>
              <p:cNvPr id="81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3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E9E065">
                      <a:gamma/>
                      <a:tint val="57647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3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>
                      <a:gamma/>
                      <a:tint val="33333"/>
                      <a:invGamma/>
                    </a:srgbClr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5" name="Group 37"/>
              <p:cNvGrpSpPr>
                <a:grpSpLocks/>
              </p:cNvGrpSpPr>
              <p:nvPr/>
            </p:nvGrpSpPr>
            <p:grpSpPr bwMode="auto">
              <a:xfrm>
                <a:off x="4165" y="1296"/>
                <a:ext cx="405" cy="405"/>
                <a:chOff x="1289" y="582"/>
                <a:chExt cx="668" cy="668"/>
              </a:xfrm>
            </p:grpSpPr>
            <p:sp>
              <p:nvSpPr>
                <p:cNvPr id="92" name="Oval 38"/>
                <p:cNvSpPr>
                  <a:spLocks noChangeArrowheads="1"/>
                </p:cNvSpPr>
                <p:nvPr/>
              </p:nvSpPr>
              <p:spPr bwMode="gray"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Oval 39"/>
                <p:cNvSpPr>
                  <a:spLocks noChangeArrowheads="1"/>
                </p:cNvSpPr>
                <p:nvPr/>
              </p:nvSpPr>
              <p:spPr bwMode="gray"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94" name="Oval 40"/>
                <p:cNvSpPr>
                  <a:spLocks noChangeArrowheads="1"/>
                </p:cNvSpPr>
                <p:nvPr/>
              </p:nvSpPr>
              <p:spPr bwMode="gray"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95" name="Oval 41"/>
                <p:cNvSpPr>
                  <a:spLocks noChangeArrowheads="1"/>
                </p:cNvSpPr>
                <p:nvPr/>
              </p:nvSpPr>
              <p:spPr bwMode="gray"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96" name="Oval 42"/>
                <p:cNvSpPr>
                  <a:spLocks noChangeArrowheads="1"/>
                </p:cNvSpPr>
                <p:nvPr/>
              </p:nvSpPr>
              <p:spPr bwMode="gray"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Text Box 43"/>
              <p:cNvSpPr txBox="1">
                <a:spLocks noChangeArrowheads="1"/>
              </p:cNvSpPr>
              <p:nvPr/>
            </p:nvSpPr>
            <p:spPr bwMode="gray">
              <a:xfrm>
                <a:off x="4125" y="1390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O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ther</a:t>
                </a:r>
                <a:endParaRPr lang="en-US" dirty="0"/>
              </a:p>
            </p:txBody>
          </p:sp>
          <p:sp>
            <p:nvSpPr>
              <p:cNvPr id="89" name="Text Box 44"/>
              <p:cNvSpPr txBox="1">
                <a:spLocks noChangeArrowheads="1"/>
              </p:cNvSpPr>
              <p:nvPr/>
            </p:nvSpPr>
            <p:spPr bwMode="gray">
              <a:xfrm>
                <a:off x="3744" y="1776"/>
                <a:ext cx="129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 i="1" dirty="0"/>
              </a:p>
            </p:txBody>
          </p:sp>
          <p:sp>
            <p:nvSpPr>
              <p:cNvPr id="90" name="AutoShape 45"/>
              <p:cNvSpPr>
                <a:spLocks noChangeArrowheads="1"/>
              </p:cNvSpPr>
              <p:nvPr/>
            </p:nvSpPr>
            <p:spPr bwMode="gray">
              <a:xfrm>
                <a:off x="3692" y="3290"/>
                <a:ext cx="1363" cy="548"/>
              </a:xfrm>
              <a:prstGeom prst="roundRect">
                <a:avLst>
                  <a:gd name="adj" fmla="val 40389"/>
                </a:avLst>
              </a:prstGeom>
              <a:gradFill rotWithShape="1">
                <a:gsLst>
                  <a:gs pos="0">
                    <a:srgbClr val="99BACC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46"/>
              <p:cNvSpPr>
                <a:spLocks noChangeArrowheads="1"/>
              </p:cNvSpPr>
              <p:nvPr/>
            </p:nvSpPr>
            <p:spPr bwMode="gray">
              <a:xfrm>
                <a:off x="3720" y="3305"/>
                <a:ext cx="1304" cy="48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C8DAD4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144838" y="2548086"/>
              <a:ext cx="2017712" cy="2369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Wingdings" pitchFamily="2" charset="2"/>
                <a:buChar char="v"/>
              </a:pPr>
              <a:r>
                <a:rPr lang="en-US" sz="1400" dirty="0"/>
                <a:t>Developing software for Toy </a:t>
              </a:r>
              <a:r>
                <a:rPr lang="en-US" sz="1400" dirty="0" smtClean="0"/>
                <a:t>robot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sz="1400" dirty="0"/>
                <a:t>Developing software for Data Transferring via Optical system</a:t>
              </a:r>
              <a:r>
                <a:rPr lang="en-US" sz="1400" dirty="0" smtClean="0"/>
                <a:t>.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sz="1400" dirty="0"/>
                <a:t>Developing software for Sensor Data Collection Systems</a:t>
              </a:r>
              <a:br>
                <a:rPr lang="en-US" sz="1400" dirty="0"/>
              </a:br>
              <a:r>
                <a:rPr lang="en-US" sz="1200" dirty="0"/>
                <a:t/>
              </a:r>
              <a:br>
                <a:rPr lang="en-US" sz="1200" dirty="0"/>
              </a:br>
              <a:r>
                <a:rPr lang="en-US" sz="1200" dirty="0"/>
                <a:t/>
              </a:r>
              <a:br>
                <a:rPr lang="en-US" sz="1200" dirty="0"/>
              </a:br>
              <a:endParaRPr lang="en-US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0744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Tool, </a:t>
            </a:r>
            <a:r>
              <a:rPr lang="en-US" sz="2400" dirty="0"/>
              <a:t>E</a:t>
            </a:r>
            <a:r>
              <a:rPr lang="en-US" sz="2400" dirty="0" smtClean="0"/>
              <a:t>nvironment used for developing</a:t>
            </a:r>
            <a:endParaRPr lang="en-US" sz="2400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17" y="106681"/>
            <a:ext cx="1444147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09600" y="1600200"/>
            <a:ext cx="342995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2000" b="0" dirty="0" err="1" smtClean="0">
                <a:solidFill>
                  <a:schemeClr val="tx1"/>
                </a:solidFill>
              </a:rPr>
              <a:t>Git</a:t>
            </a:r>
            <a:r>
              <a:rPr lang="en-US" sz="2000" b="0" dirty="0" smtClean="0">
                <a:solidFill>
                  <a:schemeClr val="tx1"/>
                </a:solidFill>
              </a:rPr>
              <a:t>, </a:t>
            </a:r>
            <a:r>
              <a:rPr lang="en-US" sz="2000" b="0" dirty="0" err="1" smtClean="0">
                <a:solidFill>
                  <a:schemeClr val="tx1"/>
                </a:solidFill>
              </a:rPr>
              <a:t>Jira</a:t>
            </a:r>
            <a:r>
              <a:rPr lang="en-US" sz="2000" b="0" dirty="0" smtClean="0">
                <a:solidFill>
                  <a:schemeClr val="tx1"/>
                </a:solidFill>
              </a:rPr>
              <a:t>, Harmony</a:t>
            </a:r>
          </a:p>
          <a:p>
            <a:pPr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2000" b="0" dirty="0" err="1">
                <a:solidFill>
                  <a:schemeClr val="tx1"/>
                </a:solidFill>
              </a:rPr>
              <a:t>Mplab</a:t>
            </a:r>
            <a:r>
              <a:rPr lang="en-US" sz="2000" b="0" dirty="0">
                <a:solidFill>
                  <a:schemeClr val="tx1"/>
                </a:solidFill>
              </a:rPr>
              <a:t>, CCS for PIC, AVR Studio, </a:t>
            </a:r>
            <a:r>
              <a:rPr lang="en-US" sz="2000" b="0" dirty="0" err="1" smtClean="0">
                <a:solidFill>
                  <a:schemeClr val="tx1"/>
                </a:solidFill>
              </a:rPr>
              <a:t>Ardruino</a:t>
            </a:r>
            <a:r>
              <a:rPr lang="en-US" sz="2000" b="0" dirty="0">
                <a:solidFill>
                  <a:schemeClr val="tx1"/>
                </a:solidFill>
              </a:rPr>
              <a:t>, Eclipse, </a:t>
            </a:r>
            <a:r>
              <a:rPr lang="en-US" sz="2000" b="0" dirty="0" smtClean="0">
                <a:solidFill>
                  <a:schemeClr val="tx1"/>
                </a:solidFill>
              </a:rPr>
              <a:t>QT</a:t>
            </a:r>
          </a:p>
          <a:p>
            <a:pPr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2000" b="0" dirty="0">
                <a:solidFill>
                  <a:schemeClr val="tx1"/>
                </a:solidFill>
              </a:rPr>
              <a:t>Compilers: GCC, </a:t>
            </a:r>
            <a:r>
              <a:rPr lang="en-US" sz="2000" b="0" dirty="0" err="1">
                <a:solidFill>
                  <a:schemeClr val="tx1"/>
                </a:solidFill>
              </a:rPr>
              <a:t>Diab</a:t>
            </a:r>
            <a:r>
              <a:rPr lang="en-US" sz="2000" b="0" dirty="0">
                <a:solidFill>
                  <a:schemeClr val="tx1"/>
                </a:solidFill>
              </a:rPr>
              <a:t>, Green hill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2000" b="0" dirty="0" err="1">
                <a:solidFill>
                  <a:schemeClr val="tx1"/>
                </a:solidFill>
              </a:rPr>
              <a:t>Altium</a:t>
            </a:r>
            <a:r>
              <a:rPr lang="en-US" sz="2000" b="0" dirty="0">
                <a:solidFill>
                  <a:schemeClr val="tx1"/>
                </a:solidFill>
              </a:rPr>
              <a:t> PCB Designer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/>
            </a:r>
            <a:br>
              <a:rPr lang="en-US" sz="2000" b="0" dirty="0">
                <a:solidFill>
                  <a:schemeClr val="tx1"/>
                </a:solidFill>
              </a:rPr>
            </a:b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Kết quả hình ảnh cho Alt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76" y="4191000"/>
            <a:ext cx="2590800" cy="1975862"/>
          </a:xfrm>
          <a:prstGeom prst="rect">
            <a:avLst/>
          </a:prstGeom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969144"/>
            <a:ext cx="866775" cy="102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876300" cy="87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81400"/>
            <a:ext cx="1447800" cy="71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029200"/>
            <a:ext cx="1447380" cy="340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757738"/>
            <a:ext cx="887412" cy="88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AutoShape 2" descr="Image result for sourc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Image result for sourc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Image result for source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29200" y="3352800"/>
            <a:ext cx="104667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85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643188" y="3167063"/>
            <a:ext cx="43434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1733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theme/theme1.xml><?xml version="1.0" encoding="utf-8"?>
<a:theme xmlns:a="http://schemas.openxmlformats.org/drawingml/2006/main" name="cdb2004c021l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C0C0C0"/>
      </a:lt2>
      <a:accent1>
        <a:srgbClr val="77B7E7"/>
      </a:accent1>
      <a:accent2>
        <a:srgbClr val="61C13F"/>
      </a:accent2>
      <a:accent3>
        <a:srgbClr val="FFFFFF"/>
      </a:accent3>
      <a:accent4>
        <a:srgbClr val="122B6A"/>
      </a:accent4>
      <a:accent5>
        <a:srgbClr val="BDD8F1"/>
      </a:accent5>
      <a:accent6>
        <a:srgbClr val="57AF38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C0C0C0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3A91C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C0C0C0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C0C0C0"/>
        </a:lt2>
        <a:accent1>
          <a:srgbClr val="77B7E7"/>
        </a:accent1>
        <a:accent2>
          <a:srgbClr val="61C13F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57AF38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cdb2004c021l</Template>
  <TotalTime>408</TotalTime>
  <Words>408</Words>
  <Application>Microsoft Office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cdb2004c021l</vt:lpstr>
      <vt:lpstr>Image</vt:lpstr>
      <vt:lpstr>Presentation introduce about myself</vt:lpstr>
      <vt:lpstr>Education</vt:lpstr>
      <vt:lpstr>Work Experience</vt:lpstr>
      <vt:lpstr>Work Experience</vt:lpstr>
      <vt:lpstr>Technical skills</vt:lpstr>
      <vt:lpstr>The Projects is Joined</vt:lpstr>
      <vt:lpstr>The Projects is Joined</vt:lpstr>
      <vt:lpstr>Tool, Environment used for developing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dell</dc:creator>
  <cp:lastModifiedBy>quangnt_home</cp:lastModifiedBy>
  <cp:revision>306</cp:revision>
  <dcterms:created xsi:type="dcterms:W3CDTF">2017-07-14T10:55:14Z</dcterms:created>
  <dcterms:modified xsi:type="dcterms:W3CDTF">2019-09-05T14:29:41Z</dcterms:modified>
</cp:coreProperties>
</file>