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74" r:id="rId5"/>
    <p:sldId id="264" r:id="rId6"/>
    <p:sldId id="261" r:id="rId7"/>
    <p:sldId id="270" r:id="rId8"/>
    <p:sldId id="271" r:id="rId9"/>
    <p:sldId id="272" r:id="rId10"/>
    <p:sldId id="269" r:id="rId11"/>
    <p:sldId id="262" r:id="rId12"/>
    <p:sldId id="275" r:id="rId13"/>
    <p:sldId id="267" r:id="rId14"/>
    <p:sldId id="266" r:id="rId15"/>
    <p:sldId id="268" r:id="rId16"/>
    <p:sldId id="263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DC31-86C0-46F4-9F98-25362DBC84E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2B0A-FCDD-4B41-AD24-9C1CC47B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131_fall1314_nope/lectures/SIFT_paper.pdf?fbclid=IwAR2NvWacqfU047xiaY_AVBThCD0l554u9i7uxQL9cXQmNWkQyN-YsoT6A74" TargetMode="External"/><Relationship Id="rId2" Type="http://schemas.openxmlformats.org/officeDocument/2006/relationships/hyperlink" Target="https://www.ijsr.net/archive/v3i6/MDIwMTQ0NjQ=.pdf?fbclid=IwAR284-oFHl4W1RFIKuKxRnU5HM8C9TErPdWSV_Bc1QdPIAO6WboDPJ4c60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e.wustl.edu/~furukawa/cse559a/2016_fall/project1/?fbclid=IwAR0f_NRN4VyN_6536qOOC0vUQiuOgg6AP99LZHxIa44eJB3DipQ4KY1pzdM" TargetMode="External"/><Relationship Id="rId4" Type="http://schemas.openxmlformats.org/officeDocument/2006/relationships/hyperlink" Target="http://www.cs.jhu.edu/~hager/Public/teaching/cs461/ObjectRecognition.pdf?fbclid=IwAR0C0PZlRLw2SqL59qa9Z7kter6kqBm70kwmhoUYCg4bWg0xKvfemzELWW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35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8" y="2847703"/>
            <a:ext cx="9013371" cy="2410097"/>
          </a:xfrm>
        </p:spPr>
        <p:txBody>
          <a:bodyPr/>
          <a:lstStyle/>
          <a:p>
            <a:pPr algn="l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tài:Nhận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(</a:t>
            </a:r>
            <a:r>
              <a:rPr lang="en-US" dirty="0" err="1" smtClean="0"/>
              <a:t>Việt</a:t>
            </a:r>
            <a:r>
              <a:rPr lang="en-US" dirty="0" smtClean="0"/>
              <a:t> Nam </a:t>
            </a:r>
            <a:r>
              <a:rPr lang="en-US" dirty="0" err="1" smtClean="0"/>
              <a:t>Đồng</a:t>
            </a:r>
            <a:r>
              <a:rPr lang="en-US" dirty="0" smtClean="0"/>
              <a:t>) qua </a:t>
            </a:r>
            <a:r>
              <a:rPr lang="en-US" dirty="0" err="1" smtClean="0"/>
              <a:t>ảnh</a:t>
            </a:r>
            <a:r>
              <a:rPr lang="en-US" dirty="0" smtClean="0"/>
              <a:t>/video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96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Scale-Invariant Feature Transform</a:t>
            </a:r>
          </a:p>
          <a:p>
            <a:pPr marL="0" indent="0">
              <a:buNone/>
            </a:pPr>
            <a:r>
              <a:rPr lang="en-US" sz="2400" dirty="0" smtClean="0"/>
              <a:t>1, Scale-Invariant: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Đ</a:t>
            </a:r>
            <a:r>
              <a:rPr lang="vi-VN" sz="2400" dirty="0" smtClean="0"/>
              <a:t>ưa </a:t>
            </a:r>
            <a:r>
              <a:rPr lang="vi-VN" sz="2400" dirty="0"/>
              <a:t>ra các kết quả ổn định với những scale của ảnh khác nhau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2, Rotation-invariant: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lệch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5" y="1957912"/>
            <a:ext cx="4141742" cy="40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4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690688"/>
            <a:ext cx="692113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1, Scale-space extrema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" y="2208949"/>
            <a:ext cx="6252404" cy="4339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4765" y="2690948"/>
            <a:ext cx="4536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, </a:t>
            </a:r>
            <a:r>
              <a:rPr lang="vi-VN" dirty="0" smtClean="0"/>
              <a:t>DoG (Difference of Gaussians) trên từng pixel bằng cách lấy diff của Gaussian Blur với 2 \sigma khác nhau. </a:t>
            </a:r>
            <a:endParaRPr lang="en-US" dirty="0" smtClean="0"/>
          </a:p>
          <a:p>
            <a:r>
              <a:rPr lang="en-US" dirty="0" smtClean="0"/>
              <a:t>ii, </a:t>
            </a:r>
            <a:r>
              <a:rPr lang="vi-VN" dirty="0" smtClean="0"/>
              <a:t>Sau khi tính được DoG của toàn ảnh, xét trên từng pixel so sánh với 8 neighbors và 9 pixels tương ứng của scale ảnh ngay trên và 9 pixels tương ứng ở scale dưới, nếu pixel đó là local extrema (lớn nhất) thì nó sẽ được coi như là 1 keypoint ở scale đó. (potiental keypoint).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</a:t>
            </a:r>
            <a:r>
              <a:rPr lang="en-US" dirty="0"/>
              <a:t>1, Scale-space extrema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37" y="1786482"/>
            <a:ext cx="9490166" cy="367379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(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: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“</a:t>
            </a:r>
            <a:r>
              <a:rPr lang="en-US" sz="2000" dirty="0" err="1" smtClean="0"/>
              <a:t>ổn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”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. Do SIFT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scale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=&gt;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ở </a:t>
            </a:r>
            <a:r>
              <a:rPr lang="en-US" sz="2000" dirty="0" err="1" smtClean="0"/>
              <a:t>đây</a:t>
            </a:r>
            <a:r>
              <a:rPr lang="en-US" sz="2000" dirty="0" smtClean="0"/>
              <a:t> ta dung </a:t>
            </a:r>
            <a:r>
              <a:rPr lang="en-US" sz="2000" dirty="0" err="1" smtClean="0"/>
              <a:t>hàm</a:t>
            </a:r>
            <a:r>
              <a:rPr lang="en-US" sz="2000" dirty="0" smtClean="0"/>
              <a:t> Gauss.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Scale space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convolution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Gaussian kernel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scale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556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</a:t>
            </a:r>
            <a:r>
              <a:rPr lang="en-US" dirty="0"/>
              <a:t>2, </a:t>
            </a:r>
            <a:r>
              <a:rPr lang="en-US" dirty="0" err="1"/>
              <a:t>Keypoint</a:t>
            </a:r>
            <a:r>
              <a:rPr lang="en-US" dirty="0"/>
              <a:t> localization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1" y="1690688"/>
            <a:ext cx="3337849" cy="2827265"/>
          </a:xfrm>
        </p:spPr>
      </p:pic>
      <p:sp>
        <p:nvSpPr>
          <p:cNvPr id="7" name="TextBox 6"/>
          <p:cNvSpPr txBox="1"/>
          <p:nvPr/>
        </p:nvSpPr>
        <p:spPr>
          <a:xfrm>
            <a:off x="1114697" y="2246811"/>
            <a:ext cx="4197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1, </a:t>
            </a:r>
            <a:r>
              <a:rPr lang="en-US" sz="2000" dirty="0" err="1" smtClean="0"/>
              <a:t>Tìm</a:t>
            </a:r>
            <a:r>
              <a:rPr lang="en-US" sz="2000" dirty="0" smtClean="0"/>
              <a:t> max, min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Gauss </a:t>
            </a:r>
            <a:r>
              <a:rPr lang="en-US" sz="2000" dirty="0" err="1" smtClean="0"/>
              <a:t>trong</a:t>
            </a:r>
            <a:r>
              <a:rPr lang="en-US" sz="2000" dirty="0" smtClean="0"/>
              <a:t> Scale-space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14698" y="351082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8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9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mỗi</a:t>
            </a:r>
            <a:r>
              <a:rPr lang="en-US" dirty="0" smtClean="0"/>
              <a:t> scale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SIFT: </a:t>
            </a:r>
            <a:r>
              <a:rPr lang="en-US" dirty="0"/>
              <a:t>3, Orientation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smtClean="0"/>
              <a:t>histogram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local gradient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290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4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4, </a:t>
            </a:r>
            <a:r>
              <a:rPr lang="en-US" sz="2000" b="1" dirty="0" err="1" smtClean="0"/>
              <a:t>Keypoint</a:t>
            </a:r>
            <a:r>
              <a:rPr lang="en-US" sz="2000" b="1" dirty="0" smtClean="0"/>
              <a:t> descriptor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7371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Scale-Invariant Feature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6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Image Based Object Recognition from a Database </a:t>
            </a:r>
            <a:endParaRPr lang="en-US" dirty="0" smtClean="0"/>
          </a:p>
          <a:p>
            <a:r>
              <a:rPr lang="en-US" dirty="0">
                <a:hlinkClick r:id="rId3"/>
              </a:rPr>
              <a:t>Distinctive Image </a:t>
            </a:r>
            <a:r>
              <a:rPr lang="en-US" dirty="0" smtClean="0">
                <a:hlinkClick r:id="rId3"/>
              </a:rPr>
              <a:t>Features from </a:t>
            </a:r>
            <a:r>
              <a:rPr lang="en-US" dirty="0">
                <a:hlinkClick r:id="rId3"/>
              </a:rPr>
              <a:t>Scale-Invariant </a:t>
            </a:r>
            <a:r>
              <a:rPr lang="en-US" dirty="0" err="1" smtClean="0">
                <a:hlinkClick r:id="rId3"/>
              </a:rPr>
              <a:t>Keypoints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Object Recognition Techniques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Feature Detection and Matching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7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13133" y="2906667"/>
            <a:ext cx="3765732" cy="2824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382" y="3468053"/>
            <a:ext cx="3095897" cy="2321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53919" y="2372633"/>
            <a:ext cx="4376057" cy="3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(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quăn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bounding box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>
              <a:buFontTx/>
              <a:buChar char="-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mặt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data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bounding box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SIFT</a:t>
            </a:r>
          </a:p>
          <a:p>
            <a:r>
              <a:rPr lang="en-US" dirty="0" smtClean="0"/>
              <a:t>SURF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Ý </a:t>
            </a:r>
            <a:r>
              <a:rPr lang="en-US" dirty="0" err="1" smtClean="0"/>
              <a:t>tưởng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0" y="1690688"/>
            <a:ext cx="9325113" cy="4235541"/>
          </a:xfrm>
        </p:spPr>
      </p:pic>
    </p:spTree>
    <p:extLst>
      <p:ext uri="{BB962C8B-B14F-4D97-AF65-F5344CB8AC3E}">
        <p14:creationId xmlns:p14="http://schemas.microsoft.com/office/powerpoint/2010/main" val="3796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5"/>
            <a:ext cx="9176657" cy="2659289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so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ảnh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feature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4020185"/>
            <a:ext cx="6137366" cy="1135289"/>
          </a:xfrm>
        </p:spPr>
        <p:txBody>
          <a:bodyPr/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91" y="483871"/>
            <a:ext cx="4324216" cy="3297846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990600" y="1978025"/>
            <a:ext cx="6137366" cy="1135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Dùng Image Paramid theo pooling : mean kernel, max kernel, min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2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SIFT: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4020185"/>
            <a:ext cx="6137366" cy="1135289"/>
          </a:xfrm>
        </p:spPr>
        <p:txBody>
          <a:bodyPr>
            <a:norm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Gauss: </a:t>
            </a:r>
            <a:r>
              <a:rPr lang="en-US" dirty="0"/>
              <a:t>Laplacian of </a:t>
            </a:r>
            <a:r>
              <a:rPr lang="en-US" dirty="0" smtClean="0"/>
              <a:t>Gaussian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91" y="483871"/>
            <a:ext cx="4324216" cy="3297846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990600" y="1978025"/>
            <a:ext cx="6137366" cy="1135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kernel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scale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“</a:t>
            </a:r>
            <a:r>
              <a:rPr lang="en-US" dirty="0" err="1" smtClean="0"/>
              <a:t>mượt</a:t>
            </a:r>
            <a:r>
              <a:rPr lang="en-US" dirty="0" smtClean="0"/>
              <a:t>”??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609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Bài tập lớn: Xử lý ảnh</vt:lpstr>
      <vt:lpstr>Phân tích yêu cầu bài toán:</vt:lpstr>
      <vt:lpstr>Phân tích yêu cầu bài toán:</vt:lpstr>
      <vt:lpstr>Phân tích yêu cầu bài toán:</vt:lpstr>
      <vt:lpstr>Các giải thuật chính</vt:lpstr>
      <vt:lpstr>SIFT: Ý tưởng</vt:lpstr>
      <vt:lpstr>SIFT: Ý tưởng</vt:lpstr>
      <vt:lpstr>SIFT: Ý tưởng</vt:lpstr>
      <vt:lpstr>SIFT: Ý tưởng</vt:lpstr>
      <vt:lpstr>SIFT</vt:lpstr>
      <vt:lpstr>SIFT: 4 giai đoạn chính</vt:lpstr>
      <vt:lpstr>SIFT: 1, Scale-space extrema detection</vt:lpstr>
      <vt:lpstr>SIFT: 2, Keypoint localization</vt:lpstr>
      <vt:lpstr>SIFT: 3, Orientation assignment</vt:lpstr>
      <vt:lpstr>SIFT: 4 giai đoạn chính</vt:lpstr>
      <vt:lpstr>SIFT</vt:lpstr>
      <vt:lpstr>Các bước thực hiện</vt:lpstr>
      <vt:lpstr>Tham khảo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lớn: Xử lý ảnh</dc:title>
  <dc:creator>Vu Quang Nam</dc:creator>
  <cp:lastModifiedBy>Vu Quang Nam</cp:lastModifiedBy>
  <cp:revision>20</cp:revision>
  <dcterms:created xsi:type="dcterms:W3CDTF">2018-10-22T15:26:08Z</dcterms:created>
  <dcterms:modified xsi:type="dcterms:W3CDTF">2018-10-23T01:41:10Z</dcterms:modified>
</cp:coreProperties>
</file>