
<file path=[Content_Types].xml><?xml version="1.0" encoding="utf-8"?>
<Types xmlns="http://schemas.openxmlformats.org/package/2006/content-types"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1" r:id="rId3"/>
  </p:sldMasterIdLst>
  <p:notesMasterIdLst>
    <p:notesMasterId r:id="rId56"/>
  </p:notesMasterIdLst>
  <p:handoutMasterIdLst>
    <p:handoutMasterId r:id="rId57"/>
  </p:handoutMasterIdLst>
  <p:sldIdLst>
    <p:sldId id="272" r:id="rId4"/>
    <p:sldId id="278" r:id="rId5"/>
    <p:sldId id="280" r:id="rId6"/>
    <p:sldId id="279" r:id="rId7"/>
    <p:sldId id="274" r:id="rId8"/>
    <p:sldId id="276" r:id="rId9"/>
    <p:sldId id="277" r:id="rId10"/>
    <p:sldId id="290" r:id="rId11"/>
    <p:sldId id="275" r:id="rId12"/>
    <p:sldId id="281" r:id="rId13"/>
    <p:sldId id="284" r:id="rId14"/>
    <p:sldId id="285" r:id="rId15"/>
    <p:sldId id="286" r:id="rId16"/>
    <p:sldId id="287" r:id="rId17"/>
    <p:sldId id="293" r:id="rId18"/>
    <p:sldId id="291" r:id="rId19"/>
    <p:sldId id="298" r:id="rId20"/>
    <p:sldId id="301" r:id="rId21"/>
    <p:sldId id="302" r:id="rId22"/>
    <p:sldId id="303" r:id="rId23"/>
    <p:sldId id="300" r:id="rId24"/>
    <p:sldId id="294" r:id="rId25"/>
    <p:sldId id="295" r:id="rId26"/>
    <p:sldId id="296" r:id="rId27"/>
    <p:sldId id="330" r:id="rId28"/>
    <p:sldId id="297" r:id="rId29"/>
    <p:sldId id="299" r:id="rId30"/>
    <p:sldId id="304" r:id="rId31"/>
    <p:sldId id="333" r:id="rId32"/>
    <p:sldId id="334" r:id="rId33"/>
    <p:sldId id="331" r:id="rId34"/>
    <p:sldId id="307" r:id="rId35"/>
    <p:sldId id="308" r:id="rId36"/>
    <p:sldId id="309" r:id="rId37"/>
    <p:sldId id="310" r:id="rId38"/>
    <p:sldId id="313" r:id="rId39"/>
    <p:sldId id="314" r:id="rId40"/>
    <p:sldId id="316" r:id="rId41"/>
    <p:sldId id="317" r:id="rId42"/>
    <p:sldId id="319" r:id="rId43"/>
    <p:sldId id="320" r:id="rId44"/>
    <p:sldId id="318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8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2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2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2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2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94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20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4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75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1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65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04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67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7383-1682-458B-83BB-7589FCB08E58}" type="datetimeFigureOut">
              <a:rPr lang="en-GB" smtClean="0"/>
              <a:t>23/01/2017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DE5A-50DA-4B28-915B-E178B8536434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8" name="Rectangle 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1" name="Rectangle 10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4" name="Rectangle 13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7" name="Rectangle 1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403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870" y="1188719"/>
            <a:ext cx="10681252" cy="3582063"/>
          </a:xfrm>
        </p:spPr>
        <p:txBody>
          <a:bodyPr/>
          <a:lstStyle/>
          <a:p>
            <a:r>
              <a:rPr lang="en-US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b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domain</a:t>
            </a:r>
            <a:endParaRPr lang="en-US" sz="54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/>
              <a:t> - Conceptual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b="1" dirty="0"/>
              <a:t>Một lớp </a:t>
            </a:r>
            <a:r>
              <a:rPr lang="vi-VN" dirty="0"/>
              <a:t>là một </a:t>
            </a:r>
            <a:r>
              <a:rPr lang="vi-VN" dirty="0" smtClean="0"/>
              <a:t>tập các </a:t>
            </a:r>
            <a:r>
              <a:rPr lang="vi-VN" dirty="0"/>
              <a:t>đối tượng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vi-VN" dirty="0" smtClean="0"/>
              <a:t>cùng </a:t>
            </a:r>
            <a:r>
              <a:rPr lang="vi-VN" dirty="0"/>
              <a:t>các thuộc tính, </a:t>
            </a:r>
            <a:r>
              <a:rPr lang="en-GB" dirty="0" err="1" smtClean="0"/>
              <a:t>hành</a:t>
            </a:r>
            <a:r>
              <a:rPr lang="en-GB" dirty="0" smtClean="0"/>
              <a:t> vi</a:t>
            </a:r>
            <a:r>
              <a:rPr lang="vi-VN" dirty="0" smtClean="0"/>
              <a:t>/trách </a:t>
            </a:r>
            <a:r>
              <a:rPr lang="vi-VN" dirty="0"/>
              <a:t>nhiệm, mối quan hệ và ngữ nghĩa.</a:t>
            </a:r>
          </a:p>
          <a:p>
            <a:r>
              <a:rPr lang="vi-VN" dirty="0" smtClean="0"/>
              <a:t>Xác </a:t>
            </a:r>
            <a:r>
              <a:rPr lang="vi-VN" dirty="0"/>
              <a:t>định các </a:t>
            </a:r>
            <a:r>
              <a:rPr lang="vi-VN" b="1" dirty="0"/>
              <a:t>đối tượng </a:t>
            </a:r>
            <a:r>
              <a:rPr lang="vi-VN" dirty="0" smtClean="0"/>
              <a:t>được </a:t>
            </a:r>
            <a:r>
              <a:rPr lang="vi-VN" dirty="0"/>
              <a:t>sử dụng để xác định các </a:t>
            </a:r>
            <a:r>
              <a:rPr lang="vi-VN" b="1" dirty="0"/>
              <a:t>lớp </a:t>
            </a:r>
            <a:r>
              <a:rPr lang="vi-VN" b="1" dirty="0" smtClean="0"/>
              <a:t>khái </a:t>
            </a:r>
            <a:r>
              <a:rPr lang="vi-VN" b="1" dirty="0"/>
              <a:t>niệm</a:t>
            </a:r>
            <a:r>
              <a:rPr lang="vi-VN" dirty="0"/>
              <a:t> trong </a:t>
            </a:r>
            <a:r>
              <a:rPr lang="en-GB" dirty="0" err="1" smtClean="0"/>
              <a:t>phạm</a:t>
            </a:r>
            <a:r>
              <a:rPr lang="en-GB" dirty="0" smtClean="0"/>
              <a:t> vi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doanh</a:t>
            </a:r>
            <a:r>
              <a:rPr lang="en-GB" dirty="0"/>
              <a:t> </a:t>
            </a:r>
            <a:r>
              <a:rPr lang="en-GB" dirty="0" err="1"/>
              <a:t>nghiệp</a:t>
            </a:r>
            <a:r>
              <a:rPr lang="en-GB" dirty="0"/>
              <a:t> (</a:t>
            </a:r>
            <a:r>
              <a:rPr lang="vi-VN" dirty="0"/>
              <a:t>Business objects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thế</a:t>
            </a:r>
            <a:r>
              <a:rPr lang="en-GB" dirty="0"/>
              <a:t> </a:t>
            </a:r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(</a:t>
            </a:r>
            <a:r>
              <a:rPr lang="vi-VN" dirty="0"/>
              <a:t>Real world objects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sự</a:t>
            </a:r>
            <a:r>
              <a:rPr lang="en-GB" dirty="0"/>
              <a:t> </a:t>
            </a:r>
            <a:r>
              <a:rPr lang="en-GB" dirty="0" err="1"/>
              <a:t>kiện</a:t>
            </a:r>
            <a:r>
              <a:rPr lang="en-GB" dirty="0"/>
              <a:t> </a:t>
            </a:r>
            <a:r>
              <a:rPr lang="en-GB" dirty="0" err="1"/>
              <a:t>xãy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(</a:t>
            </a:r>
            <a:r>
              <a:rPr lang="vi-VN" dirty="0"/>
              <a:t>Events that transpire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6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Có</a:t>
            </a:r>
            <a:r>
              <a:rPr lang="en-GB" b="1" dirty="0" smtClean="0"/>
              <a:t> 2 </a:t>
            </a:r>
            <a:r>
              <a:rPr lang="en-GB" b="1" dirty="0" err="1" smtClean="0"/>
              <a:t>cách</a:t>
            </a:r>
            <a:r>
              <a:rPr lang="en-GB" b="1" dirty="0" smtClean="0"/>
              <a:t> </a:t>
            </a:r>
            <a:r>
              <a:rPr lang="en-GB" b="1" dirty="0" err="1" smtClean="0"/>
              <a:t>để</a:t>
            </a:r>
            <a:r>
              <a:rPr lang="en-GB" b="1" dirty="0" smtClean="0"/>
              <a:t> </a:t>
            </a:r>
            <a:r>
              <a:rPr lang="en-GB" b="1" dirty="0" err="1" smtClean="0"/>
              <a:t>xác</a:t>
            </a:r>
            <a:r>
              <a:rPr lang="en-GB" b="1" dirty="0" smtClean="0"/>
              <a:t> </a:t>
            </a:r>
            <a:r>
              <a:rPr lang="en-GB" b="1" dirty="0" err="1" smtClean="0"/>
              <a:t>định</a:t>
            </a:r>
            <a:r>
              <a:rPr lang="en-GB" b="1" dirty="0" smtClean="0"/>
              <a:t> </a:t>
            </a:r>
            <a:r>
              <a:rPr lang="en-GB" b="1" dirty="0" err="1" smtClean="0"/>
              <a:t>các</a:t>
            </a:r>
            <a:r>
              <a:rPr lang="en-GB" b="1" dirty="0" smtClean="0"/>
              <a:t> </a:t>
            </a:r>
            <a:r>
              <a:rPr lang="en-GB" b="1" dirty="0" err="1" smtClean="0"/>
              <a:t>lớp</a:t>
            </a:r>
            <a:r>
              <a:rPr lang="en-GB" b="1" dirty="0" smtClean="0"/>
              <a:t> </a:t>
            </a:r>
            <a:r>
              <a:rPr lang="en-GB" b="1" dirty="0" err="1" smtClean="0"/>
              <a:t>khái</a:t>
            </a:r>
            <a:r>
              <a:rPr lang="en-GB" b="1" dirty="0" smtClean="0"/>
              <a:t> </a:t>
            </a:r>
            <a:r>
              <a:rPr lang="en-GB" b="1" dirty="0" err="1" smtClean="0"/>
              <a:t>niệm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cụm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từ</a:t>
            </a:r>
            <a:endParaRPr lang="en-GB" dirty="0"/>
          </a:p>
          <a:p>
            <a:pPr lvl="1"/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nguồn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phạm</a:t>
            </a:r>
            <a:r>
              <a:rPr lang="en-GB" dirty="0" smtClean="0"/>
              <a:t> vi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endParaRPr lang="en-GB" dirty="0" smtClean="0"/>
          </a:p>
          <a:p>
            <a:pPr lvl="1"/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/>
              <a:t>đ</a:t>
            </a:r>
            <a:r>
              <a:rPr lang="en-GB" dirty="0" err="1" smtClean="0"/>
              <a:t>ặc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vi-VN" dirty="0" smtClean="0"/>
              <a:t> </a:t>
            </a:r>
            <a:r>
              <a:rPr lang="en-GB" dirty="0" smtClean="0"/>
              <a:t>use case, t</a:t>
            </a:r>
            <a:r>
              <a:rPr lang="vi-VN" dirty="0" smtClean="0"/>
              <a:t>ìm </a:t>
            </a:r>
            <a:r>
              <a:rPr lang="vi-VN" dirty="0"/>
              <a:t>kiếm các cụm danh từ có liên </a:t>
            </a:r>
            <a:r>
              <a:rPr lang="vi-VN" dirty="0" smtClean="0"/>
              <a:t>quan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thuật</a:t>
            </a:r>
            <a:r>
              <a:rPr lang="en-GB" dirty="0" smtClean="0"/>
              <a:t> </a:t>
            </a:r>
            <a:r>
              <a:rPr lang="en-GB" dirty="0" err="1" smtClean="0"/>
              <a:t>ngữ</a:t>
            </a:r>
            <a:endParaRPr lang="en-GB" dirty="0" smtClean="0"/>
          </a:p>
          <a:p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cũng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 smtClean="0"/>
          </a:p>
          <a:p>
            <a:pPr lvl="1"/>
            <a:r>
              <a:rPr lang="vi-VN" dirty="0"/>
              <a:t>Nếu </a:t>
            </a:r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vi-VN" dirty="0" smtClean="0"/>
              <a:t>lưu </a:t>
            </a:r>
            <a:r>
              <a:rPr lang="vi-VN" dirty="0"/>
              <a:t>thông tin trạng thái hoặc nó có nhiều hành vi, thì đó là một lớp</a:t>
            </a:r>
          </a:p>
          <a:p>
            <a:pPr lvl="1"/>
            <a:r>
              <a:rPr lang="vi-VN" dirty="0"/>
              <a:t>Nếu </a:t>
            </a:r>
            <a:r>
              <a:rPr lang="vi-VN" dirty="0" smtClean="0"/>
              <a:t>chỉ </a:t>
            </a:r>
            <a:r>
              <a:rPr lang="vi-VN" dirty="0"/>
              <a:t>là một số hoặc một chuỗi,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vi-VN" dirty="0" smtClean="0"/>
              <a:t>đó </a:t>
            </a:r>
            <a:r>
              <a:rPr lang="vi-VN" dirty="0"/>
              <a:t>nó có thể là một thuộc tính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cụm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từ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ATM</a:t>
            </a:r>
          </a:p>
          <a:p>
            <a:pPr lvl="1"/>
            <a:r>
              <a:rPr lang="vi-VN" u="sng" dirty="0"/>
              <a:t>ATM</a:t>
            </a:r>
            <a:r>
              <a:rPr lang="vi-VN" dirty="0"/>
              <a:t> </a:t>
            </a:r>
            <a:r>
              <a:rPr lang="en-GB" dirty="0" err="1" smtClean="0"/>
              <a:t>kiểm</a:t>
            </a:r>
            <a:r>
              <a:rPr lang="en-GB" dirty="0" smtClean="0"/>
              <a:t> </a:t>
            </a:r>
            <a:r>
              <a:rPr lang="en-GB" dirty="0" err="1" smtClean="0"/>
              <a:t>tra</a:t>
            </a:r>
            <a:r>
              <a:rPr lang="en-GB" dirty="0" smtClean="0"/>
              <a:t> </a:t>
            </a:r>
            <a:r>
              <a:rPr lang="vi-VN" u="sng" dirty="0" smtClean="0"/>
              <a:t>số </a:t>
            </a:r>
            <a:r>
              <a:rPr lang="vi-VN" u="sng" dirty="0"/>
              <a:t>thẻ </a:t>
            </a:r>
            <a:r>
              <a:rPr lang="vi-VN" dirty="0"/>
              <a:t>của </a:t>
            </a:r>
            <a:r>
              <a:rPr lang="vi-VN" u="sng" dirty="0"/>
              <a:t>khách hàng </a:t>
            </a:r>
            <a:r>
              <a:rPr lang="vi-VN" dirty="0"/>
              <a:t>và </a:t>
            </a:r>
            <a:r>
              <a:rPr lang="vi-VN" u="sng" dirty="0"/>
              <a:t>mã </a:t>
            </a:r>
            <a:r>
              <a:rPr lang="vi-VN" u="sng" dirty="0" smtClean="0"/>
              <a:t>PIN</a:t>
            </a:r>
            <a:r>
              <a:rPr lang="vi-VN" dirty="0" smtClean="0"/>
              <a:t>.</a:t>
            </a:r>
            <a:endParaRPr lang="vi-VN" dirty="0"/>
          </a:p>
          <a:p>
            <a:pPr lvl="1"/>
            <a:r>
              <a:rPr lang="vi-VN" dirty="0"/>
              <a:t>Nếu </a:t>
            </a:r>
            <a:r>
              <a:rPr lang="en-GB" dirty="0" err="1" smtClean="0"/>
              <a:t>đúng</a:t>
            </a:r>
            <a:r>
              <a:rPr lang="vi-VN" dirty="0" smtClean="0"/>
              <a:t>,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vi-VN" dirty="0" smtClean="0"/>
              <a:t>khách </a:t>
            </a:r>
            <a:r>
              <a:rPr lang="vi-VN" dirty="0"/>
              <a:t>hàng có thể kiểm tra </a:t>
            </a:r>
            <a:r>
              <a:rPr lang="vi-VN" u="sng" dirty="0"/>
              <a:t>số </a:t>
            </a:r>
            <a:r>
              <a:rPr lang="vi-VN" u="sng" dirty="0" smtClean="0"/>
              <a:t>dư</a:t>
            </a:r>
            <a:r>
              <a:rPr lang="en-GB" u="sng" dirty="0" smtClean="0"/>
              <a:t> </a:t>
            </a:r>
            <a:r>
              <a:rPr lang="en-GB" dirty="0" err="1" smtClean="0"/>
              <a:t>trong</a:t>
            </a:r>
            <a:r>
              <a:rPr lang="vi-VN" dirty="0" smtClean="0"/>
              <a:t> </a:t>
            </a:r>
            <a:r>
              <a:rPr lang="vi-VN" u="sng" dirty="0"/>
              <a:t>tài khoản</a:t>
            </a:r>
            <a:r>
              <a:rPr lang="vi-VN" dirty="0"/>
              <a:t>, </a:t>
            </a:r>
            <a:r>
              <a:rPr lang="vi-VN" dirty="0" smtClean="0"/>
              <a:t>và </a:t>
            </a:r>
            <a:r>
              <a:rPr lang="vi-VN" dirty="0"/>
              <a:t>rút </a:t>
            </a:r>
            <a:r>
              <a:rPr lang="vi-VN" u="sng" dirty="0"/>
              <a:t>tiền mặt</a:t>
            </a:r>
            <a:r>
              <a:rPr lang="vi-VN" dirty="0"/>
              <a:t>.</a:t>
            </a:r>
          </a:p>
          <a:p>
            <a:pPr lvl="1"/>
            <a:r>
              <a:rPr lang="en-GB" dirty="0" err="1" smtClean="0"/>
              <a:t>Nếu</a:t>
            </a:r>
            <a:r>
              <a:rPr lang="en-GB" dirty="0" smtClean="0"/>
              <a:t> k</a:t>
            </a:r>
            <a:r>
              <a:rPr lang="vi-VN" dirty="0" smtClean="0"/>
              <a:t>iểm </a:t>
            </a:r>
            <a:r>
              <a:rPr lang="en-GB" dirty="0" err="1" smtClean="0"/>
              <a:t>tra</a:t>
            </a:r>
            <a:r>
              <a:rPr lang="en-GB" dirty="0" smtClean="0"/>
              <a:t> </a:t>
            </a:r>
            <a:r>
              <a:rPr lang="en-GB" u="sng" dirty="0" err="1" smtClean="0"/>
              <a:t>số</a:t>
            </a:r>
            <a:r>
              <a:rPr lang="en-GB" u="sng" dirty="0" smtClean="0"/>
              <a:t> </a:t>
            </a:r>
            <a:r>
              <a:rPr lang="en-GB" u="sng" dirty="0" err="1" smtClean="0"/>
              <a:t>dư</a:t>
            </a:r>
            <a:r>
              <a:rPr lang="en-GB" dirty="0" smtClean="0"/>
              <a:t>, </a:t>
            </a:r>
            <a:r>
              <a:rPr lang="en-GB" dirty="0" err="1" smtClean="0"/>
              <a:t>thì</a:t>
            </a:r>
            <a:r>
              <a:rPr lang="en-GB" dirty="0" smtClean="0"/>
              <a:t> ATM h</a:t>
            </a:r>
            <a:r>
              <a:rPr lang="vi-VN" dirty="0" smtClean="0"/>
              <a:t>iển </a:t>
            </a:r>
            <a:r>
              <a:rPr lang="vi-VN" dirty="0"/>
              <a:t>thị </a:t>
            </a:r>
            <a:r>
              <a:rPr lang="vi-VN" u="sng" dirty="0"/>
              <a:t>số </a:t>
            </a:r>
            <a:r>
              <a:rPr lang="vi-VN" u="sng" dirty="0" smtClean="0"/>
              <a:t>dư</a:t>
            </a:r>
            <a:r>
              <a:rPr lang="en-GB" u="sng" dirty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vi-VN" u="sng" dirty="0" smtClean="0"/>
              <a:t>tài </a:t>
            </a:r>
            <a:r>
              <a:rPr lang="vi-VN" u="sng" dirty="0"/>
              <a:t>khoản</a:t>
            </a:r>
            <a:r>
              <a:rPr lang="vi-VN" dirty="0"/>
              <a:t>.</a:t>
            </a:r>
          </a:p>
          <a:p>
            <a:pPr lvl="1"/>
            <a:r>
              <a:rPr lang="en-GB" dirty="0" err="1" smtClean="0"/>
              <a:t>Nếu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u="sng" dirty="0" err="1" smtClean="0"/>
              <a:t>tiền</a:t>
            </a:r>
            <a:r>
              <a:rPr lang="en-GB" u="sng" dirty="0" smtClean="0"/>
              <a:t> </a:t>
            </a:r>
            <a:r>
              <a:rPr lang="en-GB" u="sng" dirty="0" err="1" smtClean="0"/>
              <a:t>mặt</a:t>
            </a:r>
            <a:r>
              <a:rPr lang="en-GB" u="sng" dirty="0" smtClean="0"/>
              <a:t> </a:t>
            </a:r>
            <a:r>
              <a:rPr lang="en-GB" dirty="0" err="1" smtClean="0"/>
              <a:t>thì</a:t>
            </a:r>
            <a:r>
              <a:rPr lang="en-GB" dirty="0" smtClean="0"/>
              <a:t> ATM </a:t>
            </a:r>
            <a:r>
              <a:rPr lang="vi-VN" dirty="0" smtClean="0"/>
              <a:t>yêu </a:t>
            </a:r>
            <a:r>
              <a:rPr lang="vi-VN" dirty="0"/>
              <a:t>cầu </a:t>
            </a:r>
            <a:r>
              <a:rPr lang="vi-VN" u="sng" dirty="0"/>
              <a:t>khách hàng </a:t>
            </a:r>
            <a:r>
              <a:rPr lang="vi-VN" dirty="0"/>
              <a:t>nhập </a:t>
            </a:r>
            <a:r>
              <a:rPr lang="vi-VN" u="sng" dirty="0"/>
              <a:t>số tiền</a:t>
            </a:r>
            <a:r>
              <a:rPr lang="vi-VN" dirty="0"/>
              <a:t>, </a:t>
            </a:r>
            <a:r>
              <a:rPr lang="en-GB" u="sng" dirty="0" smtClean="0"/>
              <a:t>ATM</a:t>
            </a:r>
            <a:r>
              <a:rPr lang="en-GB" dirty="0" smtClean="0"/>
              <a:t> </a:t>
            </a:r>
            <a:r>
              <a:rPr lang="en-GB" dirty="0" err="1" smtClean="0"/>
              <a:t>kiểm</a:t>
            </a:r>
            <a:r>
              <a:rPr lang="en-GB" dirty="0" smtClean="0"/>
              <a:t> </a:t>
            </a:r>
            <a:r>
              <a:rPr lang="en-GB" dirty="0" err="1" smtClean="0"/>
              <a:t>tra</a:t>
            </a:r>
            <a:r>
              <a:rPr lang="en-GB" dirty="0" smtClean="0"/>
              <a:t> </a:t>
            </a:r>
            <a:r>
              <a:rPr lang="en-GB" u="sng" dirty="0" err="1" smtClean="0"/>
              <a:t>số</a:t>
            </a:r>
            <a:r>
              <a:rPr lang="en-GB" u="sng" dirty="0" smtClean="0"/>
              <a:t> </a:t>
            </a:r>
            <a:r>
              <a:rPr lang="en-GB" u="sng" dirty="0" err="1" smtClean="0"/>
              <a:t>tiền</a:t>
            </a:r>
            <a:r>
              <a:rPr lang="en-GB" u="sng" dirty="0" smtClean="0"/>
              <a:t> </a:t>
            </a:r>
            <a:r>
              <a:rPr lang="en-GB" u="sng" dirty="0" err="1" smtClean="0"/>
              <a:t>rút</a:t>
            </a:r>
            <a:r>
              <a:rPr lang="en-GB" u="sng" dirty="0" smtClean="0"/>
              <a:t> </a:t>
            </a:r>
            <a:r>
              <a:rPr lang="en-GB" dirty="0" smtClean="0"/>
              <a:t>&lt; </a:t>
            </a:r>
            <a:r>
              <a:rPr lang="en-GB" u="sng" dirty="0" err="1" smtClean="0"/>
              <a:t>số</a:t>
            </a:r>
            <a:r>
              <a:rPr lang="en-GB" u="sng" dirty="0" smtClean="0"/>
              <a:t> </a:t>
            </a:r>
            <a:r>
              <a:rPr lang="en-GB" u="sng" dirty="0" err="1" smtClean="0"/>
              <a:t>dư</a:t>
            </a:r>
            <a:r>
              <a:rPr lang="en-GB" u="sng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u="sng" dirty="0" err="1" smtClean="0"/>
              <a:t>tài</a:t>
            </a:r>
            <a:r>
              <a:rPr lang="en-GB" u="sng" dirty="0" smtClean="0"/>
              <a:t> </a:t>
            </a:r>
            <a:r>
              <a:rPr lang="en-GB" u="sng" dirty="0" err="1" smtClean="0"/>
              <a:t>khoản</a:t>
            </a:r>
            <a:r>
              <a:rPr lang="vi-VN" dirty="0" smtClean="0"/>
              <a:t>.</a:t>
            </a:r>
            <a:r>
              <a:rPr lang="en-GB" dirty="0" smtClean="0"/>
              <a:t> </a:t>
            </a:r>
            <a:r>
              <a:rPr lang="en-GB" dirty="0" err="1" smtClean="0"/>
              <a:t>Nếu</a:t>
            </a:r>
            <a:r>
              <a:rPr lang="en-GB" dirty="0" smtClean="0"/>
              <a:t> </a:t>
            </a:r>
            <a:r>
              <a:rPr lang="en-GB" dirty="0" err="1" smtClean="0"/>
              <a:t>thỏa</a:t>
            </a:r>
            <a:r>
              <a:rPr lang="en-GB" dirty="0" smtClean="0"/>
              <a:t>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en-GB" u="sng" dirty="0" smtClean="0"/>
              <a:t>ATM</a:t>
            </a:r>
            <a:r>
              <a:rPr lang="en-GB" dirty="0" smtClean="0"/>
              <a:t> </a:t>
            </a:r>
            <a:r>
              <a:rPr lang="en-GB" dirty="0" err="1" smtClean="0"/>
              <a:t>xuất</a:t>
            </a:r>
            <a:r>
              <a:rPr lang="en-GB" dirty="0" smtClean="0"/>
              <a:t> </a:t>
            </a:r>
            <a:r>
              <a:rPr lang="en-GB" u="sng" dirty="0" err="1" smtClean="0"/>
              <a:t>tiền</a:t>
            </a:r>
            <a:r>
              <a:rPr lang="en-GB" u="sng" dirty="0" smtClean="0"/>
              <a:t> </a:t>
            </a:r>
            <a:r>
              <a:rPr lang="en-GB" u="sng" dirty="0" err="1" smtClean="0"/>
              <a:t>mặt</a:t>
            </a:r>
            <a:r>
              <a:rPr lang="en-GB" u="sng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cập</a:t>
            </a:r>
            <a:r>
              <a:rPr lang="en-GB" dirty="0" smtClean="0"/>
              <a:t> </a:t>
            </a:r>
            <a:r>
              <a:rPr lang="en-GB" dirty="0" err="1" smtClean="0"/>
              <a:t>nhật</a:t>
            </a:r>
            <a:r>
              <a:rPr lang="en-GB" dirty="0" smtClean="0"/>
              <a:t> </a:t>
            </a:r>
            <a:r>
              <a:rPr lang="en-GB" dirty="0" err="1" smtClean="0"/>
              <a:t>lại</a:t>
            </a:r>
            <a:r>
              <a:rPr lang="en-GB" dirty="0" smtClean="0"/>
              <a:t> </a:t>
            </a:r>
            <a:r>
              <a:rPr lang="en-GB" u="sng" dirty="0" err="1" smtClean="0"/>
              <a:t>số</a:t>
            </a:r>
            <a:r>
              <a:rPr lang="en-GB" u="sng" dirty="0" smtClean="0"/>
              <a:t> </a:t>
            </a:r>
            <a:r>
              <a:rPr lang="en-GB" u="sng" dirty="0" err="1" smtClean="0"/>
              <a:t>dư</a:t>
            </a:r>
            <a:endParaRPr lang="vi-VN" u="sng" dirty="0"/>
          </a:p>
          <a:p>
            <a:pPr lvl="1"/>
            <a:r>
              <a:rPr lang="vi-VN" u="sng" dirty="0" smtClean="0"/>
              <a:t>ATM</a:t>
            </a:r>
            <a:r>
              <a:rPr lang="vi-VN" dirty="0" smtClean="0"/>
              <a:t> </a:t>
            </a:r>
            <a:r>
              <a:rPr lang="vi-VN" dirty="0"/>
              <a:t>in </a:t>
            </a:r>
            <a:r>
              <a:rPr lang="vi-VN" u="sng" dirty="0"/>
              <a:t>số dư</a:t>
            </a:r>
            <a:r>
              <a:rPr lang="vi-VN" dirty="0"/>
              <a:t> 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vi-VN" u="sng" dirty="0" smtClean="0"/>
              <a:t>tài </a:t>
            </a:r>
            <a:r>
              <a:rPr lang="vi-VN" u="sng" dirty="0"/>
              <a:t>khoản </a:t>
            </a:r>
            <a:r>
              <a:rPr lang="vi-VN" dirty="0"/>
              <a:t>của </a:t>
            </a:r>
            <a:r>
              <a:rPr lang="vi-VN" u="sng" dirty="0"/>
              <a:t>khách hàng </a:t>
            </a:r>
            <a:r>
              <a:rPr lang="vi-VN" dirty="0"/>
              <a:t>trên </a:t>
            </a:r>
            <a:r>
              <a:rPr lang="vi-VN" u="sng" dirty="0" smtClean="0"/>
              <a:t>biên </a:t>
            </a:r>
            <a:r>
              <a:rPr lang="vi-VN" u="sng" dirty="0"/>
              <a:t>nhận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/>
              <a:t>mục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38593"/>
              </p:ext>
            </p:extLst>
          </p:nvPr>
        </p:nvGraphicFramePr>
        <p:xfrm>
          <a:off x="996715" y="1690685"/>
          <a:ext cx="10357085" cy="43125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436676"/>
                <a:gridCol w="5920409"/>
              </a:tblGrid>
              <a:tr h="3960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effectLst/>
                        </a:rPr>
                        <a:t>Danh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mục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lớp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khái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niệm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effectLst/>
                        </a:rPr>
                        <a:t>Ví</a:t>
                      </a:r>
                      <a:r>
                        <a:rPr lang="en-GB" sz="2000" b="1" dirty="0">
                          <a:effectLst/>
                        </a:rPr>
                        <a:t> </a:t>
                      </a:r>
                      <a:r>
                        <a:rPr lang="en-GB" sz="2000" b="1" dirty="0" err="1">
                          <a:effectLst/>
                        </a:rPr>
                        <a:t>dụ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</a:rPr>
                        <a:t>Đối tượng vật lý hoặc hữu hình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 smtClean="0">
                          <a:effectLst/>
                        </a:rPr>
                        <a:t>Khách</a:t>
                      </a:r>
                      <a:r>
                        <a:rPr lang="en-GB" sz="2000" b="0" i="1" dirty="0" smtClean="0">
                          <a:effectLst/>
                        </a:rPr>
                        <a:t> </a:t>
                      </a:r>
                      <a:r>
                        <a:rPr lang="en-GB" sz="2000" b="0" i="1" dirty="0" err="1" smtClean="0">
                          <a:effectLst/>
                        </a:rPr>
                        <a:t>hàng</a:t>
                      </a:r>
                      <a:r>
                        <a:rPr lang="en-GB" sz="2000" b="0" i="1" dirty="0" smtClean="0">
                          <a:effectLst/>
                        </a:rPr>
                        <a:t>,</a:t>
                      </a:r>
                      <a:r>
                        <a:rPr lang="en-GB" sz="2000" b="0" i="1" baseline="0" dirty="0" smtClean="0">
                          <a:effectLst/>
                        </a:rPr>
                        <a:t> </a:t>
                      </a:r>
                      <a:r>
                        <a:rPr lang="en-GB" sz="2000" b="0" i="1" baseline="0" dirty="0" err="1" smtClean="0">
                          <a:effectLst/>
                        </a:rPr>
                        <a:t>máy</a:t>
                      </a:r>
                      <a:r>
                        <a:rPr lang="en-GB" sz="2000" b="0" i="1" baseline="0" dirty="0" smtClean="0">
                          <a:effectLst/>
                        </a:rPr>
                        <a:t> ATM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</a:rPr>
                        <a:t>Thông số kỹ thuật, hoặc mô tả sự vật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>
                          <a:effectLst/>
                        </a:rPr>
                        <a:t>Thông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số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kỹ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thuật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sản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phẩm</a:t>
                      </a:r>
                      <a:r>
                        <a:rPr lang="en-GB" sz="2000" b="0" i="1" dirty="0">
                          <a:effectLst/>
                        </a:rPr>
                        <a:t>, </a:t>
                      </a:r>
                      <a:r>
                        <a:rPr lang="en-GB" sz="2000" b="0" i="1" dirty="0" err="1">
                          <a:effectLst/>
                        </a:rPr>
                        <a:t>Mô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tả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chuyến</a:t>
                      </a:r>
                      <a:r>
                        <a:rPr lang="en-GB" sz="2000" b="0" i="1" dirty="0">
                          <a:effectLst/>
                        </a:rPr>
                        <a:t> bay 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6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dirty="0" err="1">
                          <a:effectLst/>
                        </a:rPr>
                        <a:t>Nơi</a:t>
                      </a:r>
                      <a:r>
                        <a:rPr lang="en-GB" sz="2000" b="0" dirty="0">
                          <a:effectLst/>
                        </a:rPr>
                        <a:t> </a:t>
                      </a:r>
                      <a:r>
                        <a:rPr lang="en-GB" sz="2000" b="0" dirty="0" err="1">
                          <a:effectLst/>
                        </a:rPr>
                        <a:t>chốn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>
                          <a:effectLst/>
                        </a:rPr>
                        <a:t>Cửa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hàng</a:t>
                      </a:r>
                      <a:r>
                        <a:rPr lang="en-GB" sz="2000" b="0" i="1" dirty="0">
                          <a:effectLst/>
                        </a:rPr>
                        <a:t>, </a:t>
                      </a:r>
                      <a:r>
                        <a:rPr lang="en-GB" sz="2000" b="0" i="1" dirty="0" err="1">
                          <a:effectLst/>
                        </a:rPr>
                        <a:t>sân</a:t>
                      </a:r>
                      <a:r>
                        <a:rPr lang="en-GB" sz="2000" b="0" i="1" dirty="0">
                          <a:effectLst/>
                        </a:rPr>
                        <a:t> bay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</a:rPr>
                        <a:t>Giao dịch 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 smtClean="0">
                          <a:effectLst/>
                        </a:rPr>
                        <a:t>Giao</a:t>
                      </a:r>
                      <a:r>
                        <a:rPr lang="en-GB" sz="2000" b="0" i="1" dirty="0" smtClean="0">
                          <a:effectLst/>
                        </a:rPr>
                        <a:t> </a:t>
                      </a:r>
                      <a:r>
                        <a:rPr lang="en-GB" sz="2000" b="0" i="1" dirty="0" err="1" smtClean="0">
                          <a:effectLst/>
                        </a:rPr>
                        <a:t>dịch</a:t>
                      </a:r>
                      <a:r>
                        <a:rPr lang="en-GB" sz="2000" b="0" i="1" baseline="0" dirty="0" smtClean="0">
                          <a:effectLst/>
                        </a:rPr>
                        <a:t> </a:t>
                      </a:r>
                      <a:r>
                        <a:rPr lang="en-GB" sz="2000" b="0" i="1" baseline="0" dirty="0" err="1" smtClean="0">
                          <a:effectLst/>
                        </a:rPr>
                        <a:t>rút</a:t>
                      </a:r>
                      <a:r>
                        <a:rPr lang="en-GB" sz="2000" b="0" i="1" baseline="0" dirty="0" smtClean="0">
                          <a:effectLst/>
                        </a:rPr>
                        <a:t> </a:t>
                      </a:r>
                      <a:r>
                        <a:rPr lang="en-GB" sz="2000" b="0" i="1" baseline="0" dirty="0" err="1" smtClean="0">
                          <a:effectLst/>
                        </a:rPr>
                        <a:t>tiền</a:t>
                      </a:r>
                      <a:r>
                        <a:rPr lang="en-GB" sz="2000" b="0" i="1" dirty="0" smtClean="0">
                          <a:effectLst/>
                        </a:rPr>
                        <a:t>, </a:t>
                      </a:r>
                      <a:r>
                        <a:rPr lang="en-GB" sz="2000" b="0" i="1" dirty="0" err="1">
                          <a:effectLst/>
                        </a:rPr>
                        <a:t>thanh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toán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>
                          <a:effectLst/>
                        </a:rPr>
                        <a:t>Vai trò của con người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>
                          <a:effectLst/>
                        </a:rPr>
                        <a:t>Thủ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quỹ</a:t>
                      </a:r>
                      <a:r>
                        <a:rPr lang="en-GB" sz="2000" b="0" i="1" dirty="0">
                          <a:effectLst/>
                        </a:rPr>
                        <a:t>, phi </a:t>
                      </a:r>
                      <a:r>
                        <a:rPr lang="en-GB" sz="2000" b="0" i="1" dirty="0" err="1">
                          <a:effectLst/>
                        </a:rPr>
                        <a:t>công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72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</a:rPr>
                        <a:t>Hệ thống máy tính hoặc điện tử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>
                          <a:effectLst/>
                        </a:rPr>
                        <a:t>Hệ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thống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chức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thực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thẻ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thanh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toán</a:t>
                      </a:r>
                      <a:r>
                        <a:rPr lang="en-GB" sz="2000" b="0" i="1" dirty="0">
                          <a:effectLst/>
                        </a:rPr>
                        <a:t>, </a:t>
                      </a:r>
                      <a:r>
                        <a:rPr lang="en-GB" sz="2000" b="0" i="1" dirty="0" err="1">
                          <a:effectLst/>
                        </a:rPr>
                        <a:t>hệ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thống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kiểm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soát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không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lưu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</a:rPr>
                        <a:t>Danh mục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57425" algn="l"/>
                        </a:tabLst>
                      </a:pPr>
                      <a:r>
                        <a:rPr lang="en-GB" sz="2000" b="0" i="1" dirty="0" err="1">
                          <a:effectLst/>
                        </a:rPr>
                        <a:t>Danh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mục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sản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phẩm</a:t>
                      </a:r>
                      <a:r>
                        <a:rPr lang="en-GB" sz="2000" b="0" i="1" dirty="0">
                          <a:effectLst/>
                        </a:rPr>
                        <a:t>, </a:t>
                      </a:r>
                      <a:r>
                        <a:rPr lang="en-GB" sz="2000" b="0" i="1" dirty="0" err="1">
                          <a:effectLst/>
                        </a:rPr>
                        <a:t>danh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mục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phòng</a:t>
                      </a:r>
                      <a:r>
                        <a:rPr lang="en-GB" sz="2000" b="0" i="1" dirty="0">
                          <a:effectLst/>
                        </a:rPr>
                        <a:t> ban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6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>
                          <a:effectLst/>
                        </a:rPr>
                        <a:t>Tổ chức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1" dirty="0" err="1">
                          <a:effectLst/>
                        </a:rPr>
                        <a:t>Bộ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phận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bán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hàng</a:t>
                      </a:r>
                      <a:r>
                        <a:rPr lang="en-GB" sz="2000" b="0" i="1" dirty="0">
                          <a:effectLst/>
                        </a:rPr>
                        <a:t>, </a:t>
                      </a:r>
                      <a:r>
                        <a:rPr lang="en-GB" sz="2000" b="0" i="1" dirty="0" err="1">
                          <a:effectLst/>
                        </a:rPr>
                        <a:t>hãng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hàng</a:t>
                      </a:r>
                      <a:r>
                        <a:rPr lang="en-GB" sz="2000" b="0" i="1" dirty="0">
                          <a:effectLst/>
                        </a:rPr>
                        <a:t> </a:t>
                      </a:r>
                      <a:r>
                        <a:rPr lang="en-GB" sz="2000" b="0" i="1" dirty="0" err="1">
                          <a:effectLst/>
                        </a:rPr>
                        <a:t>không</a:t>
                      </a:r>
                      <a:endParaRPr lang="en-GB" sz="20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,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</a:t>
            </a:r>
            <a:r>
              <a:rPr lang="vi-VN" dirty="0" smtClean="0"/>
              <a:t>danh </a:t>
            </a:r>
            <a:r>
              <a:rPr lang="vi-VN" dirty="0"/>
              <a:t>sách </a:t>
            </a:r>
            <a:r>
              <a:rPr lang="vi-VN" b="1" dirty="0" smtClean="0"/>
              <a:t>lớp </a:t>
            </a:r>
            <a:r>
              <a:rPr lang="en-GB" b="1" dirty="0" smtClean="0"/>
              <a:t>k</a:t>
            </a:r>
            <a:r>
              <a:rPr lang="vi-VN" b="1" dirty="0" smtClean="0"/>
              <a:t>hái </a:t>
            </a:r>
            <a:r>
              <a:rPr lang="vi-VN" b="1" dirty="0"/>
              <a:t>niệm ứng </a:t>
            </a:r>
            <a:r>
              <a:rPr lang="vi-VN" b="1" dirty="0" smtClean="0"/>
              <a:t>viên</a:t>
            </a:r>
            <a:r>
              <a:rPr lang="en-GB" dirty="0" smtClean="0"/>
              <a:t>,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bỏ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lắp</a:t>
            </a:r>
            <a:r>
              <a:rPr lang="en-GB" dirty="0" smtClean="0"/>
              <a:t>,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vấn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r>
              <a:rPr lang="en-GB" dirty="0" smtClean="0"/>
              <a:t> </a:t>
            </a:r>
            <a:r>
              <a:rPr lang="en-GB" dirty="0" err="1" smtClean="0"/>
              <a:t>đang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endParaRPr lang="en-GB" dirty="0" smtClean="0"/>
          </a:p>
          <a:p>
            <a:pPr lvl="1"/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xét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gọn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dựa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thừa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24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điển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Chuẩn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điển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yếu</a:t>
            </a:r>
            <a:r>
              <a:rPr lang="en-GB" dirty="0"/>
              <a:t> </a:t>
            </a:r>
            <a:r>
              <a:rPr lang="en-GB" dirty="0" err="1"/>
              <a:t>tố</a:t>
            </a:r>
            <a:r>
              <a:rPr lang="en-GB" dirty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/>
              <a:t> </a:t>
            </a:r>
            <a:r>
              <a:rPr lang="en-GB" dirty="0" err="1" smtClean="0"/>
              <a:t>bao</a:t>
            </a:r>
            <a:r>
              <a:rPr lang="en-GB" dirty="0" smtClean="0"/>
              <a:t> </a:t>
            </a:r>
            <a:r>
              <a:rPr lang="en-GB" dirty="0" err="1" smtClean="0"/>
              <a:t>gồm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phạm</a:t>
            </a:r>
            <a:r>
              <a:rPr lang="en-GB" dirty="0"/>
              <a:t> vi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tại</a:t>
            </a:r>
            <a:r>
              <a:rPr lang="en-GB" dirty="0"/>
              <a:t>, </a:t>
            </a:r>
            <a:r>
              <a:rPr lang="en-GB" dirty="0" err="1" smtClean="0"/>
              <a:t>gồm</a:t>
            </a:r>
            <a:r>
              <a:rPr lang="en-GB" dirty="0" smtClean="0"/>
              <a:t> </a:t>
            </a: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giả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 smtClean="0"/>
              <a:t>ràng</a:t>
            </a:r>
            <a:r>
              <a:rPr lang="en-GB" dirty="0" smtClean="0"/>
              <a:t> </a:t>
            </a:r>
            <a:r>
              <a:rPr lang="en-GB" dirty="0" err="1" smtClean="0"/>
              <a:t>buộc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,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,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kiểu</a:t>
            </a:r>
            <a:r>
              <a:rPr lang="en-GB" dirty="0"/>
              <a:t> </a:t>
            </a:r>
            <a:r>
              <a:rPr lang="en-GB" dirty="0" err="1"/>
              <a:t>liệt</a:t>
            </a:r>
            <a:r>
              <a:rPr lang="en-GB" dirty="0"/>
              <a:t> </a:t>
            </a:r>
            <a:r>
              <a:rPr lang="en-GB" dirty="0" err="1"/>
              <a:t>kê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7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điển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1244"/>
            <a:ext cx="10515600" cy="3501748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khoản</a:t>
            </a:r>
            <a:r>
              <a:rPr lang="en-GB" dirty="0"/>
              <a:t> (Account)</a:t>
            </a:r>
          </a:p>
          <a:p>
            <a:pPr lvl="1"/>
            <a:r>
              <a:rPr lang="en-GB" dirty="0"/>
              <a:t>ATM </a:t>
            </a:r>
          </a:p>
          <a:p>
            <a:pPr lvl="1"/>
            <a:r>
              <a:rPr lang="en-GB" dirty="0" err="1"/>
              <a:t>Ngân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(Bank)</a:t>
            </a:r>
          </a:p>
          <a:p>
            <a:pPr lvl="1"/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rút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(</a:t>
            </a:r>
            <a:r>
              <a:rPr lang="en-GB" dirty="0" err="1"/>
              <a:t>CashCard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 smtClean="0"/>
              <a:t>dư</a:t>
            </a:r>
            <a:endParaRPr lang="en-GB" dirty="0" smtClean="0"/>
          </a:p>
          <a:p>
            <a:pPr lvl="1"/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</a:t>
            </a:r>
            <a:r>
              <a:rPr lang="en-GB" dirty="0"/>
              <a:t>PIN</a:t>
            </a:r>
          </a:p>
          <a:p>
            <a:pPr lvl="1"/>
            <a:r>
              <a:rPr lang="en-GB" dirty="0" err="1"/>
              <a:t>Nhân</a:t>
            </a:r>
            <a:r>
              <a:rPr lang="en-GB" dirty="0"/>
              <a:t> </a:t>
            </a:r>
            <a:r>
              <a:rPr lang="en-GB" dirty="0" err="1"/>
              <a:t>viên</a:t>
            </a:r>
            <a:r>
              <a:rPr lang="en-GB" dirty="0"/>
              <a:t> NH</a:t>
            </a:r>
          </a:p>
          <a:p>
            <a:pPr lvl="1"/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  </a:t>
            </a:r>
          </a:p>
          <a:p>
            <a:pPr lvl="1"/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 smtClean="0"/>
              <a:t>lai</a:t>
            </a:r>
            <a:endParaRPr lang="en-GB" dirty="0" smtClean="0"/>
          </a:p>
          <a:p>
            <a:pPr lvl="1"/>
            <a:r>
              <a:rPr lang="en-GB" dirty="0" err="1" smtClean="0"/>
              <a:t>Ngày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endParaRPr lang="en-GB" dirty="0" smtClean="0"/>
          </a:p>
          <a:p>
            <a:pPr lvl="1"/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51203" y="1787147"/>
            <a:ext cx="688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/>
              <a:t>Ví</a:t>
            </a:r>
            <a:r>
              <a:rPr lang="en-GB" sz="2800" dirty="0"/>
              <a:t> </a:t>
            </a:r>
            <a:r>
              <a:rPr lang="en-GB" sz="2800" dirty="0" err="1"/>
              <a:t>dụ</a:t>
            </a:r>
            <a:r>
              <a:rPr lang="en-GB" sz="2800" dirty="0"/>
              <a:t>: </a:t>
            </a:r>
            <a:r>
              <a:rPr lang="en-GB" sz="2800" dirty="0" err="1"/>
              <a:t>Từ</a:t>
            </a:r>
            <a:r>
              <a:rPr lang="en-GB" sz="2800" dirty="0"/>
              <a:t> </a:t>
            </a:r>
            <a:r>
              <a:rPr lang="en-GB" sz="2800" dirty="0" err="1"/>
              <a:t>điển</a:t>
            </a:r>
            <a:r>
              <a:rPr lang="en-GB" sz="2800" dirty="0"/>
              <a:t> </a:t>
            </a:r>
            <a:r>
              <a:rPr lang="en-GB" sz="2800" dirty="0" err="1"/>
              <a:t>dữ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hệ</a:t>
            </a:r>
            <a:r>
              <a:rPr lang="en-GB" sz="2800" dirty="0"/>
              <a:t> </a:t>
            </a:r>
            <a:r>
              <a:rPr lang="en-GB" sz="2800" dirty="0" err="1"/>
              <a:t>thống</a:t>
            </a:r>
            <a:r>
              <a:rPr lang="en-GB" sz="2800" dirty="0"/>
              <a:t> ATM</a:t>
            </a:r>
          </a:p>
        </p:txBody>
      </p:sp>
    </p:spTree>
    <p:extLst>
      <p:ext uri="{BB962C8B-B14F-4D97-AF65-F5344CB8AC3E}">
        <p14:creationId xmlns:p14="http://schemas.microsoft.com/office/powerpoint/2010/main" val="27202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ứng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,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</a:t>
            </a:r>
            <a:r>
              <a:rPr lang="vi-VN" dirty="0" smtClean="0"/>
              <a:t>danh </a:t>
            </a:r>
            <a:r>
              <a:rPr lang="vi-VN" dirty="0"/>
              <a:t>sách </a:t>
            </a:r>
            <a:r>
              <a:rPr lang="vi-VN" b="1" dirty="0" smtClean="0"/>
              <a:t>lớp </a:t>
            </a:r>
            <a:r>
              <a:rPr lang="en-GB" b="1" dirty="0" smtClean="0"/>
              <a:t>k</a:t>
            </a:r>
            <a:r>
              <a:rPr lang="vi-VN" b="1" dirty="0" smtClean="0"/>
              <a:t>hái </a:t>
            </a:r>
            <a:r>
              <a:rPr lang="vi-VN" b="1" dirty="0"/>
              <a:t>niệm ứng </a:t>
            </a:r>
            <a:r>
              <a:rPr lang="vi-VN" b="1" dirty="0" smtClean="0"/>
              <a:t>viên</a:t>
            </a:r>
            <a:r>
              <a:rPr lang="en-GB" dirty="0" smtClean="0"/>
              <a:t>,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bỏ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cụm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lắp</a:t>
            </a:r>
            <a:r>
              <a:rPr lang="en-GB" dirty="0" smtClean="0"/>
              <a:t>,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vấn</a:t>
            </a:r>
            <a:r>
              <a:rPr lang="en-GB" dirty="0" smtClean="0"/>
              <a:t> </a:t>
            </a:r>
            <a:r>
              <a:rPr lang="en-GB" dirty="0" err="1" smtClean="0"/>
              <a:t>đề</a:t>
            </a:r>
            <a:r>
              <a:rPr lang="en-GB" dirty="0" smtClean="0"/>
              <a:t> </a:t>
            </a:r>
            <a:r>
              <a:rPr lang="en-GB" dirty="0" err="1" smtClean="0"/>
              <a:t>đang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endParaRPr lang="en-GB" dirty="0" smtClean="0"/>
          </a:p>
          <a:p>
            <a:pPr lvl="1"/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xét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gọn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dựa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thừa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83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Biểu</a:t>
            </a:r>
            <a:r>
              <a:rPr lang="en-GB" b="1" dirty="0" smtClean="0"/>
              <a:t> </a:t>
            </a:r>
            <a:r>
              <a:rPr lang="en-GB" b="1" dirty="0" err="1" smtClean="0"/>
              <a:t>diễn</a:t>
            </a:r>
            <a:r>
              <a:rPr lang="en-GB" b="1" dirty="0" smtClean="0"/>
              <a:t> </a:t>
            </a:r>
            <a:r>
              <a:rPr lang="en-GB" b="1" dirty="0" err="1" smtClean="0"/>
              <a:t>lớp</a:t>
            </a:r>
            <a:r>
              <a:rPr lang="en-GB" b="1" dirty="0" smtClean="0"/>
              <a:t> </a:t>
            </a:r>
            <a:r>
              <a:rPr lang="en-GB" b="1" dirty="0" err="1" smtClean="0"/>
              <a:t>trong</a:t>
            </a:r>
            <a:r>
              <a:rPr lang="en-GB" b="1" dirty="0" smtClean="0"/>
              <a:t> UML</a:t>
            </a:r>
            <a:r>
              <a:rPr lang="en-GB" dirty="0" smtClean="0"/>
              <a:t>: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dạng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r>
              <a:rPr lang="en-GB" dirty="0" smtClean="0"/>
              <a:t> </a:t>
            </a:r>
            <a:r>
              <a:rPr lang="en-GB" dirty="0" err="1" smtClean="0"/>
              <a:t>nhật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3 </a:t>
            </a:r>
            <a:r>
              <a:rPr lang="en-GB" dirty="0" err="1" smtClean="0"/>
              <a:t>ngăn</a:t>
            </a:r>
            <a:r>
              <a:rPr lang="en-GB" dirty="0" smtClean="0"/>
              <a:t> </a:t>
            </a:r>
            <a:r>
              <a:rPr lang="en-GB" dirty="0" err="1" smtClean="0"/>
              <a:t>chứa</a:t>
            </a:r>
            <a:r>
              <a:rPr lang="en-GB" dirty="0" smtClean="0"/>
              <a:t> 3 </a:t>
            </a:r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tin:</a:t>
            </a:r>
          </a:p>
          <a:p>
            <a:pPr lvl="1"/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 smtClean="0"/>
          </a:p>
          <a:p>
            <a:pPr lvl="1"/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sách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endParaRPr lang="en-GB" dirty="0" smtClean="0"/>
          </a:p>
          <a:p>
            <a:pPr lvl="1"/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sách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(</a:t>
            </a:r>
            <a:r>
              <a:rPr lang="en-GB" dirty="0" err="1" smtClean="0"/>
              <a:t>hành</a:t>
            </a:r>
            <a:r>
              <a:rPr lang="en-GB" dirty="0" smtClean="0"/>
              <a:t> vi – </a:t>
            </a:r>
            <a:r>
              <a:rPr lang="en-GB" dirty="0" err="1" smtClean="0"/>
              <a:t>phương</a:t>
            </a:r>
            <a:r>
              <a:rPr lang="en-GB" dirty="0" smtClean="0"/>
              <a:t> </a:t>
            </a:r>
            <a:r>
              <a:rPr lang="en-GB" dirty="0" err="1" smtClean="0"/>
              <a:t>thức</a:t>
            </a:r>
            <a:r>
              <a:rPr lang="en-GB" dirty="0" smtClean="0"/>
              <a:t>)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324628" y="4721823"/>
          <a:ext cx="2182190" cy="1455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190"/>
              </a:tblGrid>
              <a:tr h="485047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/>
                        <a:t>Tên</a:t>
                      </a:r>
                      <a:r>
                        <a:rPr lang="en-GB" b="1" baseline="0" dirty="0" smtClean="0"/>
                        <a:t> </a:t>
                      </a:r>
                      <a:r>
                        <a:rPr lang="en-GB" b="1" baseline="0" dirty="0" err="1" smtClean="0"/>
                        <a:t>lớp</a:t>
                      </a:r>
                      <a:endParaRPr lang="en-GB" b="1" dirty="0"/>
                    </a:p>
                  </a:txBody>
                  <a:tcPr/>
                </a:tc>
              </a:tr>
              <a:tr h="485047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Thuộc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tính</a:t>
                      </a:r>
                      <a:endParaRPr lang="en-GB" dirty="0"/>
                    </a:p>
                  </a:txBody>
                  <a:tcPr/>
                </a:tc>
              </a:tr>
              <a:tr h="485047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Hành</a:t>
                      </a:r>
                      <a:r>
                        <a:rPr lang="en-GB" baseline="0" dirty="0" smtClean="0"/>
                        <a:t> vi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2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Mô</a:t>
            </a:r>
            <a:r>
              <a:rPr lang="en-US" sz="3400" dirty="0" smtClean="0"/>
              <a:t> </a:t>
            </a:r>
            <a:r>
              <a:rPr lang="en-US" sz="3400" dirty="0" err="1" smtClean="0"/>
              <a:t>hình</a:t>
            </a:r>
            <a:r>
              <a:rPr lang="en-US" sz="3400" dirty="0" smtClean="0"/>
              <a:t> </a:t>
            </a:r>
            <a:r>
              <a:rPr lang="en-US" sz="3400" dirty="0" err="1" smtClean="0"/>
              <a:t>hóa</a:t>
            </a:r>
            <a:r>
              <a:rPr lang="en-US" sz="3400" dirty="0" smtClean="0"/>
              <a:t> </a:t>
            </a:r>
            <a:r>
              <a:rPr lang="en-US" sz="3400" dirty="0" err="1" smtClean="0"/>
              <a:t>phạm</a:t>
            </a:r>
            <a:r>
              <a:rPr lang="en-US" sz="3400" dirty="0" smtClean="0"/>
              <a:t> vi </a:t>
            </a:r>
            <a:r>
              <a:rPr lang="en-US" sz="3400" dirty="0" err="1" smtClean="0"/>
              <a:t>bài</a:t>
            </a:r>
            <a:r>
              <a:rPr lang="en-US" sz="3400" dirty="0" smtClean="0"/>
              <a:t> </a:t>
            </a:r>
            <a:r>
              <a:rPr lang="en-US" sz="3400" dirty="0" err="1" smtClean="0"/>
              <a:t>toán</a:t>
            </a:r>
            <a:r>
              <a:rPr lang="en-US" sz="3400" dirty="0"/>
              <a:t> </a:t>
            </a:r>
            <a:r>
              <a:rPr lang="en-US" sz="3400" dirty="0" smtClean="0"/>
              <a:t>(domain modeling)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hiểu</a:t>
            </a:r>
            <a:r>
              <a:rPr lang="en-US" b="1" dirty="0" smtClean="0"/>
              <a:t> </a:t>
            </a:r>
            <a:r>
              <a:rPr lang="en-US" b="1" dirty="0" err="1" smtClean="0"/>
              <a:t>rõ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thế</a:t>
            </a:r>
            <a:r>
              <a:rPr lang="en-US" b="1" dirty="0" smtClean="0"/>
              <a:t> </a:t>
            </a:r>
            <a:r>
              <a:rPr lang="en-US" b="1" dirty="0" err="1" smtClean="0"/>
              <a:t>nào</a:t>
            </a:r>
            <a:endParaRPr lang="en-US" b="1" dirty="0"/>
          </a:p>
          <a:p>
            <a:pPr lvl="1"/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tích</a:t>
            </a:r>
            <a:r>
              <a:rPr lang="en-GB" dirty="0"/>
              <a:t> y</a:t>
            </a:r>
            <a:r>
              <a:rPr lang="vi-VN" dirty="0"/>
              <a:t>êu cầu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vi-VN" dirty="0"/>
              <a:t>xác định cách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vi-VN" dirty="0"/>
              <a:t> người dùng sẽ tương tác với hệ thống (hành vi bên ngoài)</a:t>
            </a:r>
          </a:p>
          <a:p>
            <a:pPr lvl="1"/>
            <a:r>
              <a:rPr lang="en-GB" dirty="0" smtClean="0"/>
              <a:t>Domain model </a:t>
            </a:r>
            <a:r>
              <a:rPr lang="vi-VN" dirty="0"/>
              <a:t>xác định cách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vi-VN" dirty="0"/>
              <a:t>các yếu tố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vi-VN" dirty="0"/>
              <a:t>của hệ thống tương tác với nhau (hành vi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vi-VN" dirty="0"/>
              <a:t>) để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hành vi bên </a:t>
            </a:r>
            <a:r>
              <a:rPr lang="vi-VN" dirty="0" smtClean="0"/>
              <a:t>ngoài</a:t>
            </a:r>
            <a:r>
              <a:rPr lang="en-GB" dirty="0" smtClean="0"/>
              <a:t>.</a:t>
            </a:r>
            <a:endParaRPr lang="en-GB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514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1243"/>
            <a:ext cx="10515600" cy="3024669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GB" dirty="0" err="1"/>
              <a:t>Tài</a:t>
            </a:r>
            <a:r>
              <a:rPr lang="en-GB" dirty="0"/>
              <a:t> </a:t>
            </a:r>
            <a:r>
              <a:rPr lang="en-GB" dirty="0" err="1"/>
              <a:t>khoản</a:t>
            </a:r>
            <a:r>
              <a:rPr lang="en-GB" dirty="0"/>
              <a:t> (Account)</a:t>
            </a:r>
          </a:p>
          <a:p>
            <a:pPr lvl="1"/>
            <a:r>
              <a:rPr lang="en-GB" dirty="0"/>
              <a:t>ATM </a:t>
            </a:r>
          </a:p>
          <a:p>
            <a:pPr lvl="1"/>
            <a:r>
              <a:rPr lang="en-GB" dirty="0" err="1"/>
              <a:t>Ngân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(Bank)</a:t>
            </a:r>
          </a:p>
          <a:p>
            <a:pPr lvl="1"/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rút</a:t>
            </a:r>
            <a:r>
              <a:rPr lang="en-GB" dirty="0"/>
              <a:t> </a:t>
            </a:r>
            <a:r>
              <a:rPr lang="en-GB" dirty="0" err="1"/>
              <a:t>tiền</a:t>
            </a:r>
            <a:r>
              <a:rPr lang="en-GB" dirty="0"/>
              <a:t> (</a:t>
            </a:r>
            <a:r>
              <a:rPr lang="en-GB" dirty="0" err="1"/>
              <a:t>CashCard</a:t>
            </a:r>
            <a:r>
              <a:rPr lang="en-GB" dirty="0"/>
              <a:t>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Nhân</a:t>
            </a:r>
            <a:r>
              <a:rPr lang="en-GB" dirty="0" smtClean="0"/>
              <a:t> </a:t>
            </a:r>
            <a:r>
              <a:rPr lang="en-GB" dirty="0" err="1"/>
              <a:t>viên</a:t>
            </a:r>
            <a:r>
              <a:rPr lang="en-GB" dirty="0"/>
              <a:t> NH</a:t>
            </a:r>
          </a:p>
          <a:p>
            <a:pPr lvl="1"/>
            <a:r>
              <a:rPr lang="en-GB" dirty="0" err="1"/>
              <a:t>Khách</a:t>
            </a:r>
            <a:r>
              <a:rPr lang="en-GB" dirty="0"/>
              <a:t> </a:t>
            </a:r>
            <a:r>
              <a:rPr lang="en-GB" dirty="0" err="1"/>
              <a:t>hàng</a:t>
            </a:r>
            <a:r>
              <a:rPr lang="en-GB" dirty="0"/>
              <a:t>   </a:t>
            </a:r>
          </a:p>
          <a:p>
            <a:pPr lvl="1"/>
            <a:r>
              <a:rPr lang="en-GB" dirty="0" err="1"/>
              <a:t>Giao</a:t>
            </a:r>
            <a:r>
              <a:rPr lang="en-GB" dirty="0"/>
              <a:t> </a:t>
            </a:r>
            <a:r>
              <a:rPr lang="en-GB" dirty="0" err="1"/>
              <a:t>dịch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Biên</a:t>
            </a:r>
            <a:r>
              <a:rPr lang="en-GB" dirty="0"/>
              <a:t> </a:t>
            </a:r>
            <a:r>
              <a:rPr lang="en-GB" dirty="0" err="1"/>
              <a:t>lai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51203" y="1787147"/>
            <a:ext cx="764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/>
              <a:t>Ví</a:t>
            </a:r>
            <a:r>
              <a:rPr lang="en-GB" sz="2800" dirty="0"/>
              <a:t> </a:t>
            </a:r>
            <a:r>
              <a:rPr lang="en-GB" sz="2800" dirty="0" err="1"/>
              <a:t>dụ</a:t>
            </a:r>
            <a:r>
              <a:rPr lang="en-GB" sz="2800" dirty="0"/>
              <a:t>: </a:t>
            </a:r>
            <a:r>
              <a:rPr lang="en-GB" sz="2800" dirty="0" err="1" smtClean="0"/>
              <a:t>các</a:t>
            </a:r>
            <a:r>
              <a:rPr lang="en-GB" sz="2800" dirty="0" smtClean="0"/>
              <a:t> </a:t>
            </a:r>
            <a:r>
              <a:rPr lang="en-GB" sz="2800" dirty="0" err="1" smtClean="0"/>
              <a:t>lớp</a:t>
            </a:r>
            <a:r>
              <a:rPr lang="en-GB" sz="2800" dirty="0" smtClean="0"/>
              <a:t> </a:t>
            </a:r>
            <a:r>
              <a:rPr lang="en-GB" sz="2800" dirty="0" err="1" smtClean="0"/>
              <a:t>khái</a:t>
            </a:r>
            <a:r>
              <a:rPr lang="en-GB" sz="2800" dirty="0" smtClean="0"/>
              <a:t> </a:t>
            </a:r>
            <a:r>
              <a:rPr lang="en-GB" sz="2800" dirty="0" err="1" smtClean="0"/>
              <a:t>niệm</a:t>
            </a:r>
            <a:r>
              <a:rPr lang="en-GB" sz="2800" dirty="0" smtClean="0"/>
              <a:t> </a:t>
            </a:r>
            <a:r>
              <a:rPr lang="en-GB" sz="2800" dirty="0" err="1" smtClean="0"/>
              <a:t>ctrong</a:t>
            </a:r>
            <a:r>
              <a:rPr lang="en-GB" sz="2800" dirty="0" smtClean="0"/>
              <a:t> </a:t>
            </a:r>
            <a:r>
              <a:rPr lang="en-GB" sz="2800" dirty="0" err="1"/>
              <a:t>hệ</a:t>
            </a:r>
            <a:r>
              <a:rPr lang="en-GB" sz="2800" dirty="0"/>
              <a:t> </a:t>
            </a:r>
            <a:r>
              <a:rPr lang="en-GB" sz="2800" dirty="0" err="1"/>
              <a:t>thống</a:t>
            </a:r>
            <a:r>
              <a:rPr lang="en-GB" sz="2800" dirty="0"/>
              <a:t> ATM</a:t>
            </a:r>
          </a:p>
        </p:txBody>
      </p:sp>
    </p:spTree>
    <p:extLst>
      <p:ext uri="{BB962C8B-B14F-4D97-AF65-F5344CB8AC3E}">
        <p14:creationId xmlns:p14="http://schemas.microsoft.com/office/powerpoint/2010/main" val="39127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/>
              <a:t> </a:t>
            </a:r>
            <a:r>
              <a:rPr lang="en-GB" dirty="0" err="1"/>
              <a:t>ứng</a:t>
            </a:r>
            <a:r>
              <a:rPr lang="en-GB" dirty="0"/>
              <a:t> </a:t>
            </a:r>
            <a:r>
              <a:rPr lang="en-GB" dirty="0" err="1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Biểu</a:t>
            </a:r>
            <a:r>
              <a:rPr lang="en-GB" dirty="0" smtClean="0"/>
              <a:t> </a:t>
            </a:r>
            <a:r>
              <a:rPr lang="en-GB" dirty="0" err="1" smtClean="0"/>
              <a:t>diễn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domain model –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96" y="2585262"/>
            <a:ext cx="7515012" cy="26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Tìm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tìm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những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dựa</a:t>
            </a:r>
            <a:r>
              <a:rPr lang="en-GB" dirty="0" smtClean="0"/>
              <a:t> </a:t>
            </a:r>
            <a:r>
              <a:rPr lang="en-GB" dirty="0" err="1" smtClean="0"/>
              <a:t>vào</a:t>
            </a:r>
            <a:r>
              <a:rPr lang="en-GB" dirty="0" smtClean="0"/>
              <a:t> </a:t>
            </a:r>
            <a:r>
              <a:rPr lang="en-GB" dirty="0" err="1" smtClean="0"/>
              <a:t>danh</a:t>
            </a:r>
            <a:r>
              <a:rPr lang="en-GB" dirty="0" smtClean="0"/>
              <a:t> </a:t>
            </a:r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sau</a:t>
            </a:r>
            <a:r>
              <a:rPr lang="en-GB" dirty="0" smtClean="0"/>
              <a:t>: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18182"/>
              </p:ext>
            </p:extLst>
          </p:nvPr>
        </p:nvGraphicFramePr>
        <p:xfrm>
          <a:off x="742120" y="2972535"/>
          <a:ext cx="10734262" cy="3230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67131"/>
                <a:gridCol w="5367131"/>
              </a:tblGrid>
              <a:tr h="415585"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Danh</a:t>
                      </a:r>
                      <a:r>
                        <a:rPr lang="en-GB" sz="2200" dirty="0" smtClean="0"/>
                        <a:t> </a:t>
                      </a:r>
                      <a:r>
                        <a:rPr lang="en-GB" sz="2200" dirty="0" err="1" smtClean="0"/>
                        <a:t>mục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Ví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dụ</a:t>
                      </a:r>
                      <a:endParaRPr lang="en-GB" sz="2200" dirty="0"/>
                    </a:p>
                  </a:txBody>
                  <a:tcPr/>
                </a:tc>
              </a:tr>
              <a:tr h="415585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A </a:t>
                      </a:r>
                      <a:r>
                        <a:rPr lang="en-GB" sz="2200" dirty="0" err="1" smtClean="0"/>
                        <a:t>là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thành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phần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vật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lý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của</a:t>
                      </a:r>
                      <a:r>
                        <a:rPr lang="en-GB" sz="2200" baseline="0" dirty="0" smtClean="0"/>
                        <a:t> B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Máy</a:t>
                      </a:r>
                      <a:r>
                        <a:rPr lang="en-GB" sz="2200" baseline="0" dirty="0" smtClean="0"/>
                        <a:t> bay – </a:t>
                      </a:r>
                      <a:r>
                        <a:rPr lang="en-GB" sz="2200" baseline="0" dirty="0" err="1" smtClean="0"/>
                        <a:t>Cánh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máy</a:t>
                      </a:r>
                      <a:r>
                        <a:rPr lang="en-GB" sz="2200" baseline="0" dirty="0" smtClean="0"/>
                        <a:t> bay</a:t>
                      </a:r>
                      <a:endParaRPr lang="en-GB" sz="2200" dirty="0"/>
                    </a:p>
                  </a:txBody>
                  <a:tcPr/>
                </a:tc>
              </a:tr>
              <a:tr h="415585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A </a:t>
                      </a:r>
                      <a:r>
                        <a:rPr lang="en-GB" sz="2200" dirty="0" err="1" smtClean="0"/>
                        <a:t>là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thành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phần</a:t>
                      </a:r>
                      <a:r>
                        <a:rPr lang="en-GB" sz="2200" baseline="0" dirty="0" smtClean="0"/>
                        <a:t> logic </a:t>
                      </a:r>
                      <a:r>
                        <a:rPr lang="en-GB" sz="2200" baseline="0" dirty="0" err="1" smtClean="0"/>
                        <a:t>của</a:t>
                      </a:r>
                      <a:r>
                        <a:rPr lang="en-GB" sz="2200" baseline="0" dirty="0" smtClean="0"/>
                        <a:t> B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Môn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học</a:t>
                      </a:r>
                      <a:r>
                        <a:rPr lang="en-GB" sz="2200" baseline="0" dirty="0" smtClean="0"/>
                        <a:t> – </a:t>
                      </a:r>
                      <a:r>
                        <a:rPr lang="en-GB" sz="2200" baseline="0" dirty="0" err="1" smtClean="0"/>
                        <a:t>Học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kỳ</a:t>
                      </a:r>
                      <a:endParaRPr lang="en-GB" sz="2200" dirty="0"/>
                    </a:p>
                  </a:txBody>
                  <a:tcPr/>
                </a:tc>
              </a:tr>
              <a:tr h="415585">
                <a:tc>
                  <a:txBody>
                    <a:bodyPr/>
                    <a:lstStyle/>
                    <a:p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GB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Hành</a:t>
                      </a:r>
                      <a:r>
                        <a:rPr lang="en-GB" sz="2200" dirty="0" smtClean="0"/>
                        <a:t> </a:t>
                      </a:r>
                      <a:r>
                        <a:rPr lang="en-GB" sz="2200" dirty="0" err="1" smtClean="0"/>
                        <a:t>khách</a:t>
                      </a:r>
                      <a:r>
                        <a:rPr lang="en-GB" sz="2200" dirty="0" smtClean="0"/>
                        <a:t> - </a:t>
                      </a:r>
                      <a:r>
                        <a:rPr lang="en-GB" sz="2200" dirty="0" err="1" smtClean="0"/>
                        <a:t>máy</a:t>
                      </a:r>
                      <a:r>
                        <a:rPr lang="en-GB" sz="2200" dirty="0" smtClean="0"/>
                        <a:t> bay</a:t>
                      </a:r>
                      <a:endParaRPr lang="en-GB" sz="2200" dirty="0"/>
                    </a:p>
                  </a:txBody>
                  <a:tcPr/>
                </a:tc>
              </a:tr>
              <a:tr h="71731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A </a:t>
                      </a:r>
                      <a:r>
                        <a:rPr lang="en-GB" sz="2200" dirty="0" err="1" smtClean="0"/>
                        <a:t>là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thành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phần</a:t>
                      </a:r>
                      <a:r>
                        <a:rPr lang="en-GB" sz="2200" baseline="0" dirty="0" smtClean="0"/>
                        <a:t> logic </a:t>
                      </a:r>
                      <a:r>
                        <a:rPr lang="en-GB" sz="2200" baseline="0" dirty="0" err="1" smtClean="0"/>
                        <a:t>chứa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trong</a:t>
                      </a:r>
                      <a:r>
                        <a:rPr lang="en-GB" sz="2200" baseline="0" dirty="0" smtClean="0"/>
                        <a:t> B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Sản</a:t>
                      </a:r>
                      <a:r>
                        <a:rPr lang="en-GB" sz="2200" dirty="0" smtClean="0"/>
                        <a:t> </a:t>
                      </a:r>
                      <a:r>
                        <a:rPr lang="en-GB" sz="2200" dirty="0" err="1" smtClean="0"/>
                        <a:t>phẩm</a:t>
                      </a:r>
                      <a:r>
                        <a:rPr lang="en-GB" sz="2200" baseline="0" dirty="0" smtClean="0"/>
                        <a:t> – </a:t>
                      </a:r>
                      <a:r>
                        <a:rPr lang="en-GB" sz="2200" baseline="0" dirty="0" err="1" smtClean="0"/>
                        <a:t>Danh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mục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sản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phẩm</a:t>
                      </a:r>
                      <a:endParaRPr lang="en-GB" sz="2200" baseline="0" dirty="0" smtClean="0"/>
                    </a:p>
                    <a:p>
                      <a:r>
                        <a:rPr lang="en-GB" sz="2200" baseline="0" dirty="0" err="1" smtClean="0"/>
                        <a:t>Chuyến</a:t>
                      </a:r>
                      <a:r>
                        <a:rPr lang="en-GB" sz="2200" baseline="0" dirty="0" smtClean="0"/>
                        <a:t> bay – </a:t>
                      </a:r>
                      <a:r>
                        <a:rPr lang="en-GB" sz="2200" baseline="0" dirty="0" err="1" smtClean="0"/>
                        <a:t>lịch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trình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chuyến</a:t>
                      </a:r>
                      <a:r>
                        <a:rPr lang="en-GB" sz="2200" baseline="0" dirty="0" smtClean="0"/>
                        <a:t> bay</a:t>
                      </a:r>
                      <a:endParaRPr lang="en-GB" sz="2200" dirty="0"/>
                    </a:p>
                  </a:txBody>
                  <a:tcPr/>
                </a:tc>
              </a:tr>
              <a:tr h="717310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A </a:t>
                      </a:r>
                      <a:r>
                        <a:rPr lang="en-GB" sz="2200" dirty="0" err="1" smtClean="0"/>
                        <a:t>là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một</a:t>
                      </a:r>
                      <a:r>
                        <a:rPr lang="en-GB" sz="2200" baseline="0" dirty="0" smtClean="0"/>
                        <a:t> chi </a:t>
                      </a:r>
                      <a:r>
                        <a:rPr lang="en-GB" sz="2200" baseline="0" dirty="0" err="1" smtClean="0"/>
                        <a:t>tiết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trong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giao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dịch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với</a:t>
                      </a:r>
                      <a:r>
                        <a:rPr lang="en-GB" sz="2200" baseline="0" dirty="0" smtClean="0"/>
                        <a:t> B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Giao</a:t>
                      </a:r>
                      <a:r>
                        <a:rPr lang="en-GB" sz="2200" dirty="0" smtClean="0"/>
                        <a:t> </a:t>
                      </a:r>
                      <a:r>
                        <a:rPr lang="en-GB" sz="2200" dirty="0" err="1" smtClean="0"/>
                        <a:t>dịch</a:t>
                      </a:r>
                      <a:r>
                        <a:rPr lang="en-GB" sz="2200" baseline="0" dirty="0" smtClean="0"/>
                        <a:t> – </a:t>
                      </a:r>
                      <a:r>
                        <a:rPr lang="en-GB" sz="2200" baseline="0" dirty="0" err="1" smtClean="0"/>
                        <a:t>nhật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ký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giao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dich</a:t>
                      </a:r>
                      <a:endParaRPr lang="en-GB" sz="2200" baseline="0" dirty="0" smtClean="0"/>
                    </a:p>
                    <a:p>
                      <a:r>
                        <a:rPr lang="en-GB" sz="2200" baseline="0" dirty="0" err="1" smtClean="0"/>
                        <a:t>Hóa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đơn</a:t>
                      </a:r>
                      <a:r>
                        <a:rPr lang="en-GB" sz="2200" baseline="0" dirty="0" smtClean="0"/>
                        <a:t> – chi </a:t>
                      </a:r>
                      <a:r>
                        <a:rPr lang="en-GB" sz="2200" baseline="0" dirty="0" err="1" smtClean="0"/>
                        <a:t>tiết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hóa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đơn</a:t>
                      </a:r>
                      <a:endParaRPr lang="en-GB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5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mối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03550"/>
              </p:ext>
            </p:extLst>
          </p:nvPr>
        </p:nvGraphicFramePr>
        <p:xfrm>
          <a:off x="732183" y="1611176"/>
          <a:ext cx="10731262" cy="46410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3696"/>
                <a:gridCol w="6847566"/>
              </a:tblGrid>
              <a:tr h="58787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Danh</a:t>
                      </a:r>
                      <a:r>
                        <a:rPr lang="en-GB" sz="2400" dirty="0" smtClean="0"/>
                        <a:t> </a:t>
                      </a:r>
                      <a:r>
                        <a:rPr lang="en-GB" sz="2400" dirty="0" err="1" smtClean="0"/>
                        <a:t>mục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Ví</a:t>
                      </a:r>
                      <a:r>
                        <a:rPr lang="en-GB" sz="2400" baseline="0" dirty="0" smtClean="0"/>
                        <a:t> </a:t>
                      </a:r>
                      <a:r>
                        <a:rPr lang="en-GB" sz="2400" baseline="0" dirty="0" err="1" smtClean="0"/>
                        <a:t>dụ</a:t>
                      </a:r>
                      <a:endParaRPr lang="en-GB" sz="2400" dirty="0"/>
                    </a:p>
                  </a:txBody>
                  <a:tcPr/>
                </a:tc>
              </a:tr>
              <a:tr h="587878">
                <a:tc>
                  <a:txBody>
                    <a:bodyPr/>
                    <a:lstStyle/>
                    <a:p>
                      <a:r>
                        <a:rPr lang="en-GB" sz="2200" dirty="0" smtClean="0"/>
                        <a:t>A </a:t>
                      </a:r>
                      <a:r>
                        <a:rPr lang="en-GB" sz="2200" dirty="0" err="1" smtClean="0"/>
                        <a:t>là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thành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phần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của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dirty="0" smtClean="0"/>
                        <a:t>B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err="1" smtClean="0"/>
                        <a:t>Ngân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hàng</a:t>
                      </a:r>
                      <a:r>
                        <a:rPr lang="en-GB" sz="2200" baseline="0" dirty="0" smtClean="0"/>
                        <a:t> – </a:t>
                      </a:r>
                      <a:r>
                        <a:rPr lang="en-GB" sz="2200" baseline="0" dirty="0" err="1" smtClean="0"/>
                        <a:t>Nhân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viên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ngân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hàng</a:t>
                      </a:r>
                      <a:endParaRPr lang="en-GB" sz="2200" baseline="0" dirty="0" smtClean="0"/>
                    </a:p>
                    <a:p>
                      <a:r>
                        <a:rPr lang="en-GB" sz="2200" baseline="0" dirty="0" smtClean="0"/>
                        <a:t>Phi </a:t>
                      </a:r>
                      <a:r>
                        <a:rPr lang="en-GB" sz="2200" baseline="0" dirty="0" err="1" smtClean="0"/>
                        <a:t>công</a:t>
                      </a:r>
                      <a:r>
                        <a:rPr lang="en-GB" sz="2200" baseline="0" dirty="0" smtClean="0"/>
                        <a:t> – </a:t>
                      </a:r>
                      <a:r>
                        <a:rPr lang="en-GB" sz="2200" baseline="0" dirty="0" err="1" smtClean="0"/>
                        <a:t>hãng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hàng</a:t>
                      </a:r>
                      <a:r>
                        <a:rPr lang="en-GB" sz="2200" baseline="0" dirty="0" smtClean="0"/>
                        <a:t> </a:t>
                      </a:r>
                      <a:r>
                        <a:rPr lang="en-GB" sz="2200" baseline="0" dirty="0" err="1" smtClean="0"/>
                        <a:t>không</a:t>
                      </a:r>
                      <a:endParaRPr lang="en-GB" sz="2200" dirty="0"/>
                    </a:p>
                  </a:txBody>
                  <a:tcPr/>
                </a:tc>
              </a:tr>
              <a:tr h="5878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A </a:t>
                      </a:r>
                      <a:r>
                        <a:rPr lang="en-US" sz="2200" kern="1200" dirty="0" err="1" smtClean="0"/>
                        <a:t>sử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dụng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hoặc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quản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lý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dirty="0" smtClean="0"/>
                        <a:t>B</a:t>
                      </a:r>
                      <a:endParaRPr lang="en-US" sz="2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dirty="0" err="1" smtClean="0"/>
                        <a:t>Thủ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quỹ</a:t>
                      </a:r>
                      <a:r>
                        <a:rPr lang="en-US" sz="2200" kern="1200" dirty="0" smtClean="0"/>
                        <a:t>- </a:t>
                      </a:r>
                      <a:r>
                        <a:rPr lang="vi-VN" sz="2200" kern="1200" dirty="0" smtClean="0"/>
                        <a:t>sổ s</a:t>
                      </a:r>
                      <a:r>
                        <a:rPr lang="en-US" sz="2200" kern="1200" dirty="0" err="1" smtClean="0"/>
                        <a:t>ách</a:t>
                      </a:r>
                      <a:r>
                        <a:rPr lang="en-US" sz="2200" kern="1200" dirty="0" smtClean="0"/>
                        <a:t>, Phi </a:t>
                      </a:r>
                      <a:r>
                        <a:rPr lang="en-US" sz="2200" kern="1200" dirty="0" err="1" smtClean="0"/>
                        <a:t>công</a:t>
                      </a:r>
                      <a:r>
                        <a:rPr lang="en-US" sz="2200" kern="1200" dirty="0" smtClean="0"/>
                        <a:t> - </a:t>
                      </a:r>
                      <a:r>
                        <a:rPr lang="en-US" sz="2200" kern="1200" dirty="0" err="1" smtClean="0"/>
                        <a:t>Máy</a:t>
                      </a:r>
                      <a:r>
                        <a:rPr lang="en-US" sz="2200" kern="1200" dirty="0" smtClean="0"/>
                        <a:t> bay</a:t>
                      </a:r>
                      <a:endParaRPr lang="en-US" sz="2200" dirty="0"/>
                    </a:p>
                  </a:txBody>
                  <a:tcPr anchor="ctr"/>
                </a:tc>
              </a:tr>
              <a:tr h="577442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A </a:t>
                      </a:r>
                      <a:r>
                        <a:rPr lang="en-US" sz="2200" kern="1200" dirty="0" err="1" smtClean="0"/>
                        <a:t>giao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tiếp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với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dirty="0" smtClean="0"/>
                        <a:t>B</a:t>
                      </a:r>
                      <a:endParaRPr lang="en-US" sz="2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err="1" smtClean="0"/>
                        <a:t>Khách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hàng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dirty="0" smtClean="0"/>
                        <a:t>- Thu </a:t>
                      </a:r>
                      <a:r>
                        <a:rPr lang="en-US" sz="2200" kern="1200" dirty="0" err="1" smtClean="0"/>
                        <a:t>ngân</a:t>
                      </a:r>
                      <a:endParaRPr lang="en-US" sz="2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2208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A </a:t>
                      </a:r>
                      <a:r>
                        <a:rPr lang="en-US" sz="2200" kern="1200" dirty="0" err="1" smtClean="0"/>
                        <a:t>có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liên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quan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đến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giao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dịch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với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dirty="0" smtClean="0"/>
                        <a:t> B </a:t>
                      </a:r>
                      <a:endParaRPr lang="en-US" sz="2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dirty="0" err="1" smtClean="0"/>
                        <a:t>Khách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hàng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dirty="0" smtClean="0"/>
                        <a:t>- </a:t>
                      </a:r>
                      <a:r>
                        <a:rPr lang="en-US" sz="2200" kern="1200" dirty="0" err="1" smtClean="0"/>
                        <a:t>Thanh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toán</a:t>
                      </a:r>
                      <a:r>
                        <a:rPr lang="en-US" sz="2200" kern="1200" dirty="0" smtClean="0"/>
                        <a:t>,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dirty="0" err="1" smtClean="0"/>
                        <a:t>hành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khách</a:t>
                      </a:r>
                      <a:r>
                        <a:rPr lang="en-US" sz="2200" kern="1200" dirty="0" smtClean="0"/>
                        <a:t>- </a:t>
                      </a:r>
                      <a:r>
                        <a:rPr lang="en-US" sz="2200" kern="1200" dirty="0" err="1" smtClean="0"/>
                        <a:t>Vé</a:t>
                      </a:r>
                      <a:endParaRPr lang="en-US" sz="2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018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A </a:t>
                      </a:r>
                      <a:r>
                        <a:rPr lang="en-US" sz="2200" kern="1200" dirty="0" err="1" smtClean="0"/>
                        <a:t>là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thuộc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sở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hữu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của</a:t>
                      </a:r>
                      <a:r>
                        <a:rPr lang="en-US" sz="2200" kern="1200" dirty="0" smtClean="0"/>
                        <a:t>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dirty="0" err="1" smtClean="0"/>
                        <a:t>Máy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tính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tiền</a:t>
                      </a:r>
                      <a:r>
                        <a:rPr lang="en-US" sz="2200" kern="1200" dirty="0" smtClean="0"/>
                        <a:t>– </a:t>
                      </a:r>
                      <a:r>
                        <a:rPr lang="en-US" sz="2200" kern="1200" dirty="0" err="1" smtClean="0"/>
                        <a:t>Cửa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hàng</a:t>
                      </a:r>
                      <a:r>
                        <a:rPr lang="en-US" sz="2200" kern="1200" dirty="0" smtClean="0"/>
                        <a:t>, </a:t>
                      </a:r>
                      <a:r>
                        <a:rPr lang="en-US" sz="2200" kern="1200" dirty="0" err="1" smtClean="0"/>
                        <a:t>Máy</a:t>
                      </a:r>
                      <a:r>
                        <a:rPr lang="en-US" sz="2200" kern="1200" baseline="0" dirty="0" smtClean="0"/>
                        <a:t> bay</a:t>
                      </a:r>
                      <a:r>
                        <a:rPr lang="en-US" sz="2200" kern="1200" dirty="0" smtClean="0"/>
                        <a:t>- </a:t>
                      </a:r>
                      <a:r>
                        <a:rPr lang="en-US" sz="2200" kern="1200" dirty="0" err="1" smtClean="0"/>
                        <a:t>hãng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hàng</a:t>
                      </a:r>
                      <a:r>
                        <a:rPr lang="en-US" sz="2200" kern="1200" baseline="0" dirty="0" smtClean="0"/>
                        <a:t> </a:t>
                      </a:r>
                      <a:r>
                        <a:rPr lang="en-US" sz="2200" kern="1200" baseline="0" dirty="0" err="1" smtClean="0"/>
                        <a:t>không</a:t>
                      </a:r>
                      <a:endParaRPr lang="en-US" sz="2200" kern="1200" dirty="0" smtClean="0"/>
                    </a:p>
                  </a:txBody>
                  <a:tcPr anchor="ctr"/>
                </a:tc>
              </a:tr>
              <a:tr h="606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A </a:t>
                      </a:r>
                      <a:r>
                        <a:rPr lang="en-US" sz="2200" kern="1200" dirty="0" err="1" smtClean="0"/>
                        <a:t>là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một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sự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kiện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liên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quan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đến</a:t>
                      </a:r>
                      <a:r>
                        <a:rPr lang="en-US" sz="2200" kern="1200" dirty="0" smtClean="0"/>
                        <a:t>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kern="1200" dirty="0" err="1" smtClean="0"/>
                        <a:t>Bán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hàng</a:t>
                      </a:r>
                      <a:r>
                        <a:rPr lang="en-US" sz="2200" kern="1200" dirty="0" smtClean="0"/>
                        <a:t> - </a:t>
                      </a:r>
                      <a:r>
                        <a:rPr lang="en-US" sz="2200" kern="1200" dirty="0" err="1" smtClean="0"/>
                        <a:t>Khách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hàng</a:t>
                      </a:r>
                      <a:r>
                        <a:rPr lang="en-US" sz="2200" kern="1200" dirty="0" smtClean="0"/>
                        <a:t>, </a:t>
                      </a:r>
                      <a:r>
                        <a:rPr lang="en-US" sz="2200" kern="1200" dirty="0" err="1" smtClean="0"/>
                        <a:t>Bán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hàng</a:t>
                      </a:r>
                      <a:r>
                        <a:rPr lang="en-US" sz="2200" kern="1200" dirty="0" smtClean="0"/>
                        <a:t> - </a:t>
                      </a:r>
                      <a:r>
                        <a:rPr lang="en-US" sz="2200" kern="1200" dirty="0" err="1" smtClean="0"/>
                        <a:t>Cửa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hàng</a:t>
                      </a:r>
                      <a:endParaRPr lang="en-US" sz="2200" kern="1200" dirty="0" smtClean="0"/>
                    </a:p>
                    <a:p>
                      <a:r>
                        <a:rPr lang="en-US" sz="2200" kern="1200" dirty="0" err="1" smtClean="0"/>
                        <a:t>Khởi</a:t>
                      </a:r>
                      <a:r>
                        <a:rPr lang="en-US" sz="2200" kern="1200" dirty="0" smtClean="0"/>
                        <a:t> </a:t>
                      </a:r>
                      <a:r>
                        <a:rPr lang="en-US" sz="2200" kern="1200" dirty="0" err="1" smtClean="0"/>
                        <a:t>hành</a:t>
                      </a:r>
                      <a:r>
                        <a:rPr lang="en-US" sz="2200" kern="1200" dirty="0" smtClean="0"/>
                        <a:t> - </a:t>
                      </a:r>
                      <a:r>
                        <a:rPr lang="en-US" sz="2200" kern="1200" dirty="0" err="1" smtClean="0"/>
                        <a:t>Chuyến</a:t>
                      </a:r>
                      <a:r>
                        <a:rPr lang="en-US" sz="2200" kern="1200" dirty="0" smtClean="0"/>
                        <a:t> bay</a:t>
                      </a:r>
                      <a:endParaRPr lang="en-US" sz="22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mối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r>
              <a:rPr lang="en-GB" dirty="0" smtClean="0"/>
              <a:t>: </a:t>
            </a:r>
            <a:r>
              <a:rPr lang="en-GB" dirty="0" err="1" smtClean="0"/>
              <a:t>Tìm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domain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ATM</a:t>
            </a:r>
          </a:p>
          <a:p>
            <a:pPr lvl="1"/>
            <a:r>
              <a:rPr lang="en-GB" dirty="0" err="1" smtClean="0"/>
              <a:t>Khách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- ?</a:t>
            </a:r>
          </a:p>
          <a:p>
            <a:pPr lvl="1"/>
            <a:r>
              <a:rPr lang="en-GB" dirty="0" err="1" smtClean="0"/>
              <a:t>Nhân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 smtClean="0"/>
              <a:t>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- ?</a:t>
            </a:r>
          </a:p>
          <a:p>
            <a:pPr lvl="1"/>
            <a:r>
              <a:rPr lang="en-GB" dirty="0" smtClean="0"/>
              <a:t>ATM - ?</a:t>
            </a:r>
          </a:p>
          <a:p>
            <a:pPr lvl="1"/>
            <a:r>
              <a:rPr lang="en-GB" dirty="0" err="1" smtClean="0"/>
              <a:t>Thẻ</a:t>
            </a:r>
            <a:r>
              <a:rPr lang="en-GB" dirty="0" smtClean="0"/>
              <a:t> ATM -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0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ký</a:t>
            </a:r>
            <a:r>
              <a:rPr lang="en-GB" dirty="0" smtClean="0"/>
              <a:t> </a:t>
            </a:r>
            <a:r>
              <a:rPr lang="en-GB" dirty="0" err="1" smtClean="0"/>
              <a:t>hiệu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UML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đường</a:t>
            </a:r>
            <a:r>
              <a:rPr lang="en-GB" dirty="0" smtClean="0"/>
              <a:t> </a:t>
            </a:r>
            <a:r>
              <a:rPr lang="en-GB" dirty="0" err="1" smtClean="0"/>
              <a:t>nối</a:t>
            </a:r>
            <a:r>
              <a:rPr lang="en-GB" dirty="0" smtClean="0"/>
              <a:t> 2 </a:t>
            </a:r>
            <a:r>
              <a:rPr lang="en-GB" dirty="0" err="1" smtClean="0"/>
              <a:t>lớp</a:t>
            </a:r>
            <a:r>
              <a:rPr lang="en-GB" dirty="0" smtClean="0"/>
              <a:t>, </a:t>
            </a:r>
            <a:r>
              <a:rPr lang="en-GB" dirty="0" err="1" smtClean="0"/>
              <a:t>tại</a:t>
            </a:r>
            <a:r>
              <a:rPr lang="en-GB" dirty="0" smtClean="0"/>
              <a:t> </a:t>
            </a:r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đường</a:t>
            </a:r>
            <a:r>
              <a:rPr lang="en-GB" dirty="0" smtClean="0"/>
              <a:t> </a:t>
            </a:r>
            <a:r>
              <a:rPr lang="en-GB" dirty="0" err="1" smtClean="0"/>
              <a:t>nối</a:t>
            </a:r>
            <a:r>
              <a:rPr lang="en-GB" dirty="0" smtClean="0"/>
              <a:t> </a:t>
            </a:r>
            <a:r>
              <a:rPr lang="en-GB" dirty="0" err="1" smtClean="0"/>
              <a:t>thường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gán</a:t>
            </a:r>
            <a:r>
              <a:rPr lang="en-GB" dirty="0" smtClean="0"/>
              <a:t> Role. Role </a:t>
            </a:r>
            <a:r>
              <a:rPr lang="en-GB" dirty="0" err="1" smtClean="0"/>
              <a:t>bao</a:t>
            </a:r>
            <a:r>
              <a:rPr lang="en-GB" dirty="0" smtClean="0"/>
              <a:t> </a:t>
            </a:r>
            <a:r>
              <a:rPr lang="en-GB" dirty="0" err="1" smtClean="0"/>
              <a:t>gồm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tùy</a:t>
            </a:r>
            <a:r>
              <a:rPr lang="en-GB" dirty="0" smtClean="0"/>
              <a:t> </a:t>
            </a:r>
            <a:r>
              <a:rPr lang="en-GB" dirty="0" err="1" smtClean="0"/>
              <a:t>chọn</a:t>
            </a:r>
            <a:r>
              <a:rPr lang="en-GB" dirty="0" smtClean="0"/>
              <a:t> </a:t>
            </a:r>
            <a:r>
              <a:rPr lang="en-GB" dirty="0" err="1" smtClean="0"/>
              <a:t>sau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 (multiplicity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endParaRPr lang="en-GB" dirty="0" smtClean="0"/>
          </a:p>
          <a:p>
            <a:pPr lvl="1"/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hướng</a:t>
            </a:r>
            <a:r>
              <a:rPr lang="en-GB" dirty="0" smtClean="0"/>
              <a:t> (navigability)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24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lượng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gia</a:t>
            </a:r>
            <a:r>
              <a:rPr lang="en-GB" dirty="0" smtClean="0"/>
              <a:t> (Multiplicity)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20117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Multiplicity</a:t>
            </a:r>
            <a:r>
              <a:rPr lang="en-US" dirty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multiplicity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82" y="1911281"/>
            <a:ext cx="5095483" cy="41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 (Multiplicity)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ATM</a:t>
            </a:r>
          </a:p>
          <a:p>
            <a:pPr lvl="1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b="1" dirty="0" err="1" smtClean="0"/>
              <a:t>khách</a:t>
            </a:r>
            <a:r>
              <a:rPr lang="en-GB" b="1" dirty="0" smtClean="0"/>
              <a:t> </a:t>
            </a:r>
            <a:r>
              <a:rPr lang="en-GB" b="1" dirty="0" err="1" smtClean="0"/>
              <a:t>hàng</a:t>
            </a:r>
            <a:r>
              <a:rPr lang="en-GB" b="1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b="1" dirty="0" err="1" smtClean="0"/>
              <a:t>thẻ</a:t>
            </a:r>
            <a:r>
              <a:rPr lang="en-GB" b="1" dirty="0" smtClean="0"/>
              <a:t> ATM</a:t>
            </a:r>
            <a:r>
              <a:rPr lang="en-GB" dirty="0" smtClean="0"/>
              <a:t>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ATM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1 </a:t>
            </a:r>
            <a:r>
              <a:rPr lang="en-GB" dirty="0" err="1" smtClean="0"/>
              <a:t>khách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 smtClean="0"/>
          </a:p>
          <a:p>
            <a:pPr lvl="1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ATM </a:t>
            </a:r>
            <a:r>
              <a:rPr lang="en-GB" dirty="0" err="1" smtClean="0"/>
              <a:t>ứng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b="1" dirty="0" err="1" smtClean="0"/>
              <a:t>tài</a:t>
            </a:r>
            <a:r>
              <a:rPr lang="en-GB" b="1" dirty="0" smtClean="0"/>
              <a:t> </a:t>
            </a:r>
            <a:r>
              <a:rPr lang="en-GB" b="1" dirty="0" err="1" smtClean="0"/>
              <a:t>khoản</a:t>
            </a:r>
            <a:r>
              <a:rPr lang="en-GB" b="1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b="1" dirty="0" err="1" smtClean="0"/>
              <a:t>ngân</a:t>
            </a:r>
            <a:r>
              <a:rPr lang="en-GB" b="1" dirty="0" smtClean="0"/>
              <a:t> </a:t>
            </a:r>
            <a:r>
              <a:rPr lang="en-GB" b="1" dirty="0" err="1" smtClean="0"/>
              <a:t>hàng</a:t>
            </a:r>
            <a:r>
              <a:rPr lang="en-GB" dirty="0" smtClean="0"/>
              <a:t>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b="1" dirty="0" err="1" smtClean="0"/>
              <a:t>nhân</a:t>
            </a:r>
            <a:r>
              <a:rPr lang="en-GB" b="1" dirty="0" smtClean="0"/>
              <a:t> </a:t>
            </a:r>
            <a:r>
              <a:rPr lang="en-GB" b="1" dirty="0" err="1" smtClean="0"/>
              <a:t>viên</a:t>
            </a:r>
            <a:r>
              <a:rPr lang="en-GB" b="1" dirty="0" smtClean="0"/>
              <a:t> NH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nhân</a:t>
            </a:r>
            <a:r>
              <a:rPr lang="en-GB" dirty="0" smtClean="0"/>
              <a:t> </a:t>
            </a:r>
            <a:r>
              <a:rPr lang="en-GB" dirty="0" err="1" smtClean="0"/>
              <a:t>viên</a:t>
            </a:r>
            <a:r>
              <a:rPr lang="en-GB" dirty="0" smtClean="0"/>
              <a:t>.</a:t>
            </a:r>
          </a:p>
          <a:p>
            <a:pPr lvl="1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ATM, </a:t>
            </a:r>
            <a:r>
              <a:rPr lang="en-GB" dirty="0" err="1" smtClean="0"/>
              <a:t>một</a:t>
            </a:r>
            <a:r>
              <a:rPr lang="en-GB" dirty="0" smtClean="0"/>
              <a:t> ATM </a:t>
            </a: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1 </a:t>
            </a:r>
            <a:r>
              <a:rPr lang="en-GB" dirty="0" err="1" smtClean="0"/>
              <a:t>ngân</a:t>
            </a:r>
            <a:r>
              <a:rPr lang="en-GB" dirty="0" smtClean="0"/>
              <a:t> </a:t>
            </a:r>
            <a:r>
              <a:rPr lang="en-GB" dirty="0" err="1" smtClean="0"/>
              <a:t>hàng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gia</a:t>
            </a:r>
            <a:r>
              <a:rPr lang="en-GB" dirty="0"/>
              <a:t> (Multiplicity)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</a:t>
            </a:r>
            <a:r>
              <a:rPr lang="en-GB" dirty="0" err="1" smtClean="0"/>
              <a:t>Biểu</a:t>
            </a:r>
            <a:r>
              <a:rPr lang="en-GB" dirty="0" smtClean="0"/>
              <a:t> </a:t>
            </a:r>
            <a:r>
              <a:rPr lang="en-GB" dirty="0" err="1" smtClean="0"/>
              <a:t>diễn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lượng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gia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domain model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/>
              <a:t>thống</a:t>
            </a:r>
            <a:r>
              <a:rPr lang="en-GB" dirty="0"/>
              <a:t> ATM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27" y="2879231"/>
            <a:ext cx="6048647" cy="32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Hệ</a:t>
            </a:r>
            <a:r>
              <a:rPr lang="en-GB" b="1" dirty="0" smtClean="0"/>
              <a:t> </a:t>
            </a:r>
            <a:r>
              <a:rPr lang="en-GB" b="1" dirty="0" err="1" smtClean="0"/>
              <a:t>thống</a:t>
            </a:r>
            <a:r>
              <a:rPr lang="en-GB" b="1" dirty="0" smtClean="0"/>
              <a:t> </a:t>
            </a:r>
            <a:r>
              <a:rPr lang="en-GB" b="1" dirty="0" err="1" smtClean="0"/>
              <a:t>đặt</a:t>
            </a:r>
            <a:r>
              <a:rPr lang="en-GB" b="1" dirty="0" smtClean="0"/>
              <a:t> </a:t>
            </a:r>
            <a:r>
              <a:rPr lang="en-GB" b="1" dirty="0" err="1" smtClean="0"/>
              <a:t>vé</a:t>
            </a:r>
            <a:r>
              <a:rPr lang="en-GB" b="1" dirty="0" smtClean="0"/>
              <a:t> </a:t>
            </a:r>
            <a:r>
              <a:rPr lang="en-GB" b="1" dirty="0" err="1" smtClean="0"/>
              <a:t>máy</a:t>
            </a:r>
            <a:r>
              <a:rPr lang="en-GB" b="1" dirty="0" smtClean="0"/>
              <a:t> bay, </a:t>
            </a:r>
            <a:r>
              <a:rPr lang="en-GB" b="1" dirty="0" err="1" smtClean="0"/>
              <a:t>được</a:t>
            </a:r>
            <a:r>
              <a:rPr lang="en-GB" b="1" dirty="0" smtClean="0"/>
              <a:t> </a:t>
            </a:r>
            <a:r>
              <a:rPr lang="en-GB" b="1" dirty="0" err="1" smtClean="0"/>
              <a:t>mô</a:t>
            </a:r>
            <a:r>
              <a:rPr lang="en-GB" b="1" dirty="0" smtClean="0"/>
              <a:t> </a:t>
            </a:r>
            <a:r>
              <a:rPr lang="en-GB" b="1" dirty="0" err="1" smtClean="0"/>
              <a:t>tả</a:t>
            </a:r>
            <a:r>
              <a:rPr lang="en-GB" b="1" dirty="0" smtClean="0"/>
              <a:t> </a:t>
            </a:r>
            <a:r>
              <a:rPr lang="en-GB" b="1" dirty="0" err="1" smtClean="0"/>
              <a:t>như</a:t>
            </a:r>
            <a:r>
              <a:rPr lang="en-GB" b="1" dirty="0" smtClean="0"/>
              <a:t> </a:t>
            </a:r>
            <a:r>
              <a:rPr lang="en-GB" b="1" dirty="0" err="1" smtClean="0"/>
              <a:t>sau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b="1" dirty="0" err="1"/>
              <a:t>chuyến</a:t>
            </a:r>
            <a:r>
              <a:rPr lang="en-GB" b="1" dirty="0"/>
              <a:t> bay (</a:t>
            </a:r>
            <a:r>
              <a:rPr lang="en-GB" b="1" dirty="0" smtClean="0"/>
              <a:t>flight)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liên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b="1" dirty="0" err="1" smtClean="0"/>
              <a:t>chặng</a:t>
            </a:r>
            <a:r>
              <a:rPr lang="en-GB" b="1" dirty="0" smtClean="0"/>
              <a:t> </a:t>
            </a:r>
            <a:r>
              <a:rPr lang="en-GB" b="1" dirty="0" err="1" smtClean="0"/>
              <a:t>dừng</a:t>
            </a:r>
            <a:r>
              <a:rPr lang="en-GB" b="1" dirty="0"/>
              <a:t> (</a:t>
            </a:r>
            <a:r>
              <a:rPr lang="en-GB" b="1" dirty="0" smtClean="0"/>
              <a:t>stopovers)</a:t>
            </a:r>
            <a:r>
              <a:rPr lang="en-GB" dirty="0" smtClean="0"/>
              <a:t>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sân</a:t>
            </a:r>
            <a:r>
              <a:rPr lang="en-GB" dirty="0"/>
              <a:t> bay.</a:t>
            </a:r>
          </a:p>
          <a:p>
            <a:pPr lvl="1"/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dừng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b="1" dirty="0" err="1"/>
              <a:t>thời</a:t>
            </a:r>
            <a:r>
              <a:rPr lang="en-GB" b="1" dirty="0"/>
              <a:t> </a:t>
            </a:r>
            <a:r>
              <a:rPr lang="en-GB" b="1" dirty="0" err="1"/>
              <a:t>gian</a:t>
            </a:r>
            <a:r>
              <a:rPr lang="en-GB" b="1" dirty="0"/>
              <a:t> </a:t>
            </a:r>
            <a:r>
              <a:rPr lang="en-GB" b="1" dirty="0" err="1" smtClean="0"/>
              <a:t>đến</a:t>
            </a:r>
            <a:r>
              <a:rPr lang="en-GB" b="1" dirty="0"/>
              <a:t> (arrival </a:t>
            </a:r>
            <a:r>
              <a:rPr lang="en-GB" b="1" dirty="0" smtClean="0"/>
              <a:t>time)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b="1" dirty="0" err="1"/>
              <a:t>thời</a:t>
            </a:r>
            <a:r>
              <a:rPr lang="en-GB" b="1" dirty="0"/>
              <a:t> </a:t>
            </a:r>
            <a:r>
              <a:rPr lang="en-GB" b="1" dirty="0" err="1"/>
              <a:t>gian</a:t>
            </a:r>
            <a:r>
              <a:rPr lang="en-GB" b="1" dirty="0"/>
              <a:t> </a:t>
            </a:r>
            <a:r>
              <a:rPr lang="en-GB" b="1" dirty="0" err="1"/>
              <a:t>khởi</a:t>
            </a:r>
            <a:r>
              <a:rPr lang="en-GB" b="1" dirty="0"/>
              <a:t> </a:t>
            </a:r>
            <a:r>
              <a:rPr lang="en-GB" b="1" dirty="0" err="1" smtClean="0"/>
              <a:t>hành</a:t>
            </a:r>
            <a:r>
              <a:rPr lang="en-GB" b="1" dirty="0"/>
              <a:t> (departure time</a:t>
            </a:r>
            <a:r>
              <a:rPr lang="en-GB" b="1" dirty="0" smtClean="0"/>
              <a:t>)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665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err="1" smtClean="0"/>
              <a:t>Mô</a:t>
            </a:r>
            <a:r>
              <a:rPr lang="en-US" sz="3400" dirty="0" smtClean="0"/>
              <a:t> </a:t>
            </a:r>
            <a:r>
              <a:rPr lang="en-US" sz="3400" dirty="0" err="1" smtClean="0"/>
              <a:t>hình</a:t>
            </a:r>
            <a:r>
              <a:rPr lang="en-US" sz="3400" dirty="0" smtClean="0"/>
              <a:t> </a:t>
            </a:r>
            <a:r>
              <a:rPr lang="en-US" sz="3400" dirty="0" err="1" smtClean="0"/>
              <a:t>hóa</a:t>
            </a:r>
            <a:r>
              <a:rPr lang="en-US" sz="3400" dirty="0" smtClean="0"/>
              <a:t> </a:t>
            </a:r>
            <a:r>
              <a:rPr lang="en-US" sz="3400" dirty="0" err="1" smtClean="0"/>
              <a:t>phạm</a:t>
            </a:r>
            <a:r>
              <a:rPr lang="en-US" sz="3400" dirty="0" smtClean="0"/>
              <a:t> vi </a:t>
            </a:r>
            <a:r>
              <a:rPr lang="en-US" sz="3400" dirty="0" err="1" smtClean="0"/>
              <a:t>bài</a:t>
            </a:r>
            <a:r>
              <a:rPr lang="en-US" sz="3400" dirty="0" smtClean="0"/>
              <a:t> </a:t>
            </a:r>
            <a:r>
              <a:rPr lang="en-US" sz="3400" dirty="0" err="1" smtClean="0"/>
              <a:t>toán</a:t>
            </a:r>
            <a:r>
              <a:rPr lang="en-US" sz="3400" dirty="0"/>
              <a:t> </a:t>
            </a:r>
            <a:r>
              <a:rPr lang="en-US" sz="3400" dirty="0" smtClean="0"/>
              <a:t>(domain modeling)</a:t>
            </a:r>
            <a:endParaRPr lang="en-GB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hóa</a:t>
            </a:r>
            <a:r>
              <a:rPr lang="en-US" b="1" dirty="0" smtClean="0"/>
              <a:t> </a:t>
            </a:r>
            <a:r>
              <a:rPr lang="en-US" b="1" dirty="0" err="1" smtClean="0"/>
              <a:t>phạm</a:t>
            </a:r>
            <a:r>
              <a:rPr lang="en-US" b="1" dirty="0" smtClean="0"/>
              <a:t> vi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yếu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endParaRPr lang="en-US" b="1" dirty="0"/>
          </a:p>
          <a:p>
            <a:pPr lvl="1"/>
            <a:r>
              <a:rPr lang="en-GB" dirty="0" err="1"/>
              <a:t>Hiểu</a:t>
            </a:r>
            <a:r>
              <a:rPr lang="en-GB" dirty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vi-VN" dirty="0"/>
              <a:t>về các</a:t>
            </a:r>
            <a:r>
              <a:rPr lang="en-GB" dirty="0"/>
              <a:t> </a:t>
            </a:r>
            <a:r>
              <a:rPr lang="vi-VN" dirty="0"/>
              <a:t>h</a:t>
            </a:r>
            <a:r>
              <a:rPr lang="en-GB" dirty="0" err="1"/>
              <a:t>oạt</a:t>
            </a:r>
            <a:r>
              <a:rPr lang="en-GB" dirty="0"/>
              <a:t> </a:t>
            </a:r>
            <a:r>
              <a:rPr lang="en-GB" dirty="0" err="1"/>
              <a:t>động</a:t>
            </a:r>
            <a:r>
              <a:rPr lang="en-GB" dirty="0"/>
              <a:t> </a:t>
            </a:r>
            <a:r>
              <a:rPr lang="en-GB" dirty="0" err="1"/>
              <a:t>mà</a:t>
            </a:r>
            <a:r>
              <a:rPr lang="en-GB" dirty="0"/>
              <a:t> </a:t>
            </a:r>
            <a:r>
              <a:rPr lang="vi-VN" dirty="0"/>
              <a:t>hệ thống </a:t>
            </a:r>
            <a:r>
              <a:rPr lang="en-GB" dirty="0" err="1"/>
              <a:t>phải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vi-VN" dirty="0"/>
              <a:t>(từ phân tích yêu cầu, ví dụ, </a:t>
            </a:r>
            <a:r>
              <a:rPr lang="en-GB" dirty="0"/>
              <a:t>use case</a:t>
            </a:r>
            <a:r>
              <a:rPr lang="vi-VN" dirty="0"/>
              <a:t>)</a:t>
            </a:r>
          </a:p>
          <a:p>
            <a:pPr lvl="1"/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hiểu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phạm</a:t>
            </a:r>
            <a:r>
              <a:rPr lang="en-GB" dirty="0"/>
              <a:t> vi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toán</a:t>
            </a:r>
            <a:r>
              <a:rPr lang="en-GB" dirty="0"/>
              <a:t> (domain</a:t>
            </a:r>
            <a:r>
              <a:rPr lang="vi-VN" dirty="0"/>
              <a:t>)</a:t>
            </a:r>
          </a:p>
          <a:p>
            <a:pPr lvl="1"/>
            <a:r>
              <a:rPr lang="vi-VN" dirty="0"/>
              <a:t>Kiến thức cơ bản về thiết kế phần mềm</a:t>
            </a:r>
          </a:p>
          <a:p>
            <a:pPr lvl="1"/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vi-VN" dirty="0"/>
              <a:t>kinh nghiệm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vi-VN" dirty="0"/>
              <a:t>thiết kế phần mềm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dự</a:t>
            </a:r>
            <a:r>
              <a:rPr lang="en-GB" dirty="0"/>
              <a:t> </a:t>
            </a:r>
            <a:r>
              <a:rPr lang="en-GB" dirty="0" err="1"/>
              <a:t>án</a:t>
            </a:r>
            <a:r>
              <a:rPr lang="en-GB" dirty="0"/>
              <a:t> </a:t>
            </a:r>
            <a:r>
              <a:rPr lang="en-GB" dirty="0" err="1"/>
              <a:t>trước</a:t>
            </a:r>
            <a:endParaRPr lang="en-GB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124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Hãy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b="1" dirty="0" smtClean="0"/>
              <a:t>multiplicity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domain model </a:t>
            </a:r>
            <a:r>
              <a:rPr lang="en-GB" dirty="0" err="1" smtClean="0"/>
              <a:t>sau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68" y="2386013"/>
            <a:ext cx="5648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dựa</a:t>
            </a:r>
            <a:r>
              <a:rPr lang="en-GB" dirty="0" smtClean="0"/>
              <a:t> </a:t>
            </a:r>
            <a:r>
              <a:rPr lang="en-GB" dirty="0" err="1" smtClean="0"/>
              <a:t>trên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dạng</a:t>
            </a:r>
            <a:r>
              <a:rPr lang="en-GB" dirty="0"/>
              <a:t> </a:t>
            </a:r>
            <a:r>
              <a:rPr lang="en-GB" i="1" dirty="0" err="1" smtClean="0"/>
              <a:t>TypeName-VerbPhrase-TypeName</a:t>
            </a:r>
            <a:r>
              <a:rPr lang="en-GB" i="1" dirty="0" smtClean="0"/>
              <a:t>,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chuỗi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đọc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mang</a:t>
            </a:r>
            <a:r>
              <a:rPr lang="en-GB" dirty="0" smtClean="0"/>
              <a:t> ý </a:t>
            </a:r>
            <a:r>
              <a:rPr lang="en-GB" dirty="0" err="1" smtClean="0"/>
              <a:t>nghĩa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ngữ</a:t>
            </a:r>
            <a:r>
              <a:rPr lang="en-GB" dirty="0" smtClean="0"/>
              <a:t> </a:t>
            </a:r>
            <a:r>
              <a:rPr lang="en-GB" dirty="0" err="1" smtClean="0"/>
              <a:t>cảnh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domain model.</a:t>
            </a:r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97" y="3709856"/>
            <a:ext cx="7171621" cy="231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5843" y="450046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>
            <a:off x="7699513" y="4869798"/>
            <a:ext cx="172278" cy="510585"/>
          </a:xfrm>
          <a:prstGeom prst="downArrow">
            <a:avLst>
              <a:gd name="adj1" fmla="val 50000"/>
              <a:gd name="adj2" fmla="val 126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6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– </a:t>
            </a:r>
            <a:r>
              <a:rPr lang="en-US" dirty="0" smtClean="0"/>
              <a:t>Association: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Aggregation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Composition</a:t>
            </a:r>
          </a:p>
          <a:p>
            <a:pPr>
              <a:lnSpc>
                <a:spcPct val="100000"/>
              </a:lnSpc>
            </a:pP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/>
              <a:t>quát</a:t>
            </a:r>
            <a:r>
              <a:rPr lang="en-GB" dirty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thừa</a:t>
            </a:r>
            <a:r>
              <a:rPr lang="en-GB" dirty="0" smtClean="0"/>
              <a:t> - </a:t>
            </a:r>
            <a:r>
              <a:rPr lang="en-US" dirty="0" smtClean="0"/>
              <a:t>Generalization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21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800" dirty="0" err="1" smtClean="0"/>
              <a:t>Quan</a:t>
            </a:r>
            <a:r>
              <a:rPr lang="en-GB" sz="2800" dirty="0" smtClean="0"/>
              <a:t> </a:t>
            </a:r>
            <a:r>
              <a:rPr lang="en-GB" sz="2800" dirty="0" err="1" smtClean="0"/>
              <a:t>hệ</a:t>
            </a:r>
            <a:r>
              <a:rPr lang="en-GB" sz="2800" dirty="0" smtClean="0"/>
              <a:t> </a:t>
            </a:r>
            <a:r>
              <a:rPr lang="en-GB" sz="2800" dirty="0" err="1" smtClean="0"/>
              <a:t>kết</a:t>
            </a:r>
            <a:r>
              <a:rPr lang="en-GB" sz="2800" dirty="0" smtClean="0"/>
              <a:t> </a:t>
            </a:r>
            <a:r>
              <a:rPr lang="en-GB" sz="2800" dirty="0" err="1" smtClean="0"/>
              <a:t>hợp</a:t>
            </a:r>
            <a:r>
              <a:rPr lang="en-GB" sz="2800" dirty="0" smtClean="0"/>
              <a:t> </a:t>
            </a:r>
            <a:r>
              <a:rPr lang="en-GB" sz="2800" dirty="0" err="1" smtClean="0"/>
              <a:t>loại</a:t>
            </a:r>
            <a:r>
              <a:rPr lang="en-GB" sz="28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Aggregation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GB" dirty="0" err="1" smtClean="0"/>
              <a:t>Còn</a:t>
            </a:r>
            <a:r>
              <a:rPr lang="en-GB" dirty="0" smtClean="0"/>
              <a:t> </a:t>
            </a:r>
            <a:r>
              <a:rPr lang="en-GB" dirty="0" err="1" smtClean="0"/>
              <a:t>gọi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“Has a”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/>
              <a:t>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chứa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 err="1"/>
              <a:t>L</a:t>
            </a:r>
            <a:r>
              <a:rPr lang="en-US" b="1" dirty="0" err="1" smtClean="0"/>
              <a:t>ớp</a:t>
            </a:r>
            <a:r>
              <a:rPr lang="en-US" b="1" dirty="0" smtClean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UML </a:t>
            </a:r>
            <a:endParaRPr lang="en-US" dirty="0"/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696308" y="4684348"/>
            <a:ext cx="1926723" cy="233302"/>
            <a:chOff x="4722812" y="2245948"/>
            <a:chExt cx="1926723" cy="233302"/>
          </a:xfrm>
        </p:grpSpPr>
        <p:sp>
          <p:nvSpPr>
            <p:cNvPr id="4" name="Freeform 3088"/>
            <p:cNvSpPr>
              <a:spLocks/>
            </p:cNvSpPr>
            <p:nvPr/>
          </p:nvSpPr>
          <p:spPr bwMode="auto">
            <a:xfrm>
              <a:off x="4722812" y="2245948"/>
              <a:ext cx="441210" cy="233302"/>
            </a:xfrm>
            <a:custGeom>
              <a:avLst/>
              <a:gdLst>
                <a:gd name="T0" fmla="*/ 0 w 102"/>
                <a:gd name="T1" fmla="*/ 223 h 54"/>
                <a:gd name="T2" fmla="*/ 357 w 102"/>
                <a:gd name="T3" fmla="*/ 400 h 54"/>
                <a:gd name="T4" fmla="*/ 758 w 102"/>
                <a:gd name="T5" fmla="*/ 223 h 54"/>
                <a:gd name="T6" fmla="*/ 357 w 102"/>
                <a:gd name="T7" fmla="*/ 0 h 54"/>
                <a:gd name="T8" fmla="*/ 0 w 102"/>
                <a:gd name="T9" fmla="*/ 2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5" name="Line 3089"/>
            <p:cNvSpPr>
              <a:spLocks noChangeShapeType="1"/>
            </p:cNvSpPr>
            <p:nvPr/>
          </p:nvSpPr>
          <p:spPr bwMode="auto">
            <a:xfrm>
              <a:off x="5164022" y="2368154"/>
              <a:ext cx="1485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22" tIns="53961" rIns="107922" bIns="53961"/>
            <a:lstStyle/>
            <a:p>
              <a:endParaRPr lang="en-US" sz="1799"/>
            </a:p>
          </p:txBody>
        </p:sp>
      </p:grp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32" y="5039856"/>
            <a:ext cx="5575490" cy="11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GB" sz="2800" b="1" dirty="0" err="1"/>
              <a:t>Quan</a:t>
            </a:r>
            <a:r>
              <a:rPr lang="en-GB" sz="2800" b="1" dirty="0"/>
              <a:t> </a:t>
            </a:r>
            <a:r>
              <a:rPr lang="en-GB" sz="2800" b="1" dirty="0" err="1"/>
              <a:t>hệ</a:t>
            </a:r>
            <a:r>
              <a:rPr lang="en-GB" sz="2800" b="1" dirty="0"/>
              <a:t> </a:t>
            </a:r>
            <a:r>
              <a:rPr lang="en-GB" sz="2800" b="1" dirty="0" err="1"/>
              <a:t>kết</a:t>
            </a:r>
            <a:r>
              <a:rPr lang="en-GB" sz="2800" b="1" dirty="0"/>
              <a:t> </a:t>
            </a:r>
            <a:r>
              <a:rPr lang="en-GB" sz="2800" b="1" dirty="0" err="1"/>
              <a:t>hợp</a:t>
            </a:r>
            <a:r>
              <a:rPr lang="en-GB" sz="2800" b="1" dirty="0"/>
              <a:t> </a:t>
            </a:r>
            <a:r>
              <a:rPr lang="en-GB" sz="2800" b="1" dirty="0" err="1" smtClean="0"/>
              <a:t>loại</a:t>
            </a:r>
            <a:r>
              <a:rPr lang="en-GB" sz="2800" b="1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Composition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b="1" dirty="0" err="1"/>
              <a:t>mạnh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owns a</a:t>
            </a:r>
            <a:r>
              <a:rPr lang="en-US" dirty="0"/>
              <a:t>” 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r>
              <a:rPr lang="en-US" dirty="0"/>
              <a:t>Chu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chứa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b="1" dirty="0" err="1"/>
              <a:t>hủy</a:t>
            </a:r>
            <a:r>
              <a:rPr lang="en-US" dirty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hủy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dirty="0" err="1"/>
              <a:t>.</a:t>
            </a:r>
            <a:endParaRPr lang="en-US" dirty="0"/>
          </a:p>
          <a:p>
            <a:r>
              <a:rPr lang="en-GB" dirty="0" err="1" smtClean="0"/>
              <a:t>Ký</a:t>
            </a:r>
            <a:r>
              <a:rPr lang="en-GB" dirty="0" smtClean="0"/>
              <a:t> </a:t>
            </a:r>
            <a:r>
              <a:rPr lang="en-GB" dirty="0" err="1" smtClean="0"/>
              <a:t>hiệu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UML</a:t>
            </a:r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664077" y="4655080"/>
            <a:ext cx="1855994" cy="155459"/>
            <a:chOff x="4743589" y="2760019"/>
            <a:chExt cx="1915613" cy="233301"/>
          </a:xfrm>
        </p:grpSpPr>
        <p:sp>
          <p:nvSpPr>
            <p:cNvPr id="4" name="Freeform 3093"/>
            <p:cNvSpPr>
              <a:spLocks/>
            </p:cNvSpPr>
            <p:nvPr/>
          </p:nvSpPr>
          <p:spPr bwMode="auto">
            <a:xfrm>
              <a:off x="4743589" y="2760019"/>
              <a:ext cx="441210" cy="233301"/>
            </a:xfrm>
            <a:custGeom>
              <a:avLst/>
              <a:gdLst>
                <a:gd name="T0" fmla="*/ 0 w 102"/>
                <a:gd name="T1" fmla="*/ 223 h 54"/>
                <a:gd name="T2" fmla="*/ 357 w 102"/>
                <a:gd name="T3" fmla="*/ 400 h 54"/>
                <a:gd name="T4" fmla="*/ 758 w 102"/>
                <a:gd name="T5" fmla="*/ 223 h 54"/>
                <a:gd name="T6" fmla="*/ 357 w 102"/>
                <a:gd name="T7" fmla="*/ 0 h 54"/>
                <a:gd name="T8" fmla="*/ 0 w 102"/>
                <a:gd name="T9" fmla="*/ 2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54">
                  <a:moveTo>
                    <a:pt x="0" y="30"/>
                  </a:moveTo>
                  <a:lnTo>
                    <a:pt x="48" y="54"/>
                  </a:lnTo>
                  <a:lnTo>
                    <a:pt x="102" y="30"/>
                  </a:lnTo>
                  <a:lnTo>
                    <a:pt x="4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799"/>
            </a:p>
          </p:txBody>
        </p:sp>
        <p:sp>
          <p:nvSpPr>
            <p:cNvPr id="5" name="Line 3094"/>
            <p:cNvSpPr>
              <a:spLocks noChangeShapeType="1"/>
            </p:cNvSpPr>
            <p:nvPr/>
          </p:nvSpPr>
          <p:spPr bwMode="auto">
            <a:xfrm>
              <a:off x="5173689" y="2890160"/>
              <a:ext cx="148551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22" tIns="53961" rIns="107922" bIns="53961"/>
            <a:lstStyle/>
            <a:p>
              <a:endParaRPr lang="en-US" sz="1799"/>
            </a:p>
          </p:txBody>
        </p:sp>
      </p:grp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09" y="5084934"/>
            <a:ext cx="5274268" cy="10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Quan</a:t>
            </a:r>
            <a:r>
              <a:rPr lang="en-GB" b="1" dirty="0"/>
              <a:t> </a:t>
            </a:r>
            <a:r>
              <a:rPr lang="en-GB" b="1" dirty="0" err="1"/>
              <a:t>hệ</a:t>
            </a:r>
            <a:r>
              <a:rPr lang="en-GB" b="1" dirty="0"/>
              <a:t> </a:t>
            </a:r>
            <a:r>
              <a:rPr lang="en-GB" b="1" dirty="0" err="1" smtClean="0"/>
              <a:t>tổng</a:t>
            </a:r>
            <a:r>
              <a:rPr lang="en-GB" b="1" dirty="0" smtClean="0"/>
              <a:t> </a:t>
            </a:r>
            <a:r>
              <a:rPr lang="en-GB" b="1" dirty="0" err="1" smtClean="0"/>
              <a:t>quát</a:t>
            </a:r>
            <a:r>
              <a:rPr lang="en-GB" b="1" dirty="0" smtClean="0"/>
              <a:t> </a:t>
            </a:r>
            <a:r>
              <a:rPr lang="en-GB" b="1" dirty="0" err="1"/>
              <a:t>và</a:t>
            </a:r>
            <a:r>
              <a:rPr lang="en-GB" b="1" dirty="0"/>
              <a:t> </a:t>
            </a:r>
            <a:r>
              <a:rPr lang="en-GB" b="1" dirty="0" err="1"/>
              <a:t>kế</a:t>
            </a:r>
            <a:r>
              <a:rPr lang="en-GB" b="1" dirty="0"/>
              <a:t> </a:t>
            </a:r>
            <a:r>
              <a:rPr lang="en-GB" b="1" dirty="0" err="1"/>
              <a:t>thừa</a:t>
            </a:r>
            <a:r>
              <a:rPr lang="en-GB" b="1" dirty="0"/>
              <a:t> - </a:t>
            </a:r>
            <a:r>
              <a:rPr lang="en-US" b="1" dirty="0">
                <a:solidFill>
                  <a:srgbClr val="C00000"/>
                </a:solidFill>
              </a:rPr>
              <a:t>Generalization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/>
              <a:t>cha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UML</a:t>
            </a:r>
            <a:endParaRPr lang="en-GB" dirty="0"/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516680" y="4001294"/>
            <a:ext cx="1619077" cy="212897"/>
            <a:chOff x="5603358" y="3846805"/>
            <a:chExt cx="1869588" cy="304721"/>
          </a:xfrm>
        </p:grpSpPr>
        <p:sp>
          <p:nvSpPr>
            <p:cNvPr id="4" name="AutoShape 3084"/>
            <p:cNvSpPr>
              <a:spLocks noChangeArrowheads="1"/>
            </p:cNvSpPr>
            <p:nvPr/>
          </p:nvSpPr>
          <p:spPr bwMode="auto">
            <a:xfrm rot="5400000">
              <a:off x="7185683" y="3864263"/>
              <a:ext cx="304721" cy="269805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799"/>
            </a:p>
          </p:txBody>
        </p:sp>
        <p:sp>
          <p:nvSpPr>
            <p:cNvPr id="5" name="Line 3085"/>
            <p:cNvSpPr>
              <a:spLocks noChangeShapeType="1"/>
            </p:cNvSpPr>
            <p:nvPr/>
          </p:nvSpPr>
          <p:spPr bwMode="auto">
            <a:xfrm rot="16200000" flipV="1">
              <a:off x="6400075" y="3202448"/>
              <a:ext cx="1587" cy="15950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22" tIns="53961" rIns="107922" bIns="53961"/>
            <a:lstStyle/>
            <a:p>
              <a:endParaRPr lang="en-US" sz="1799"/>
            </a:p>
          </p:txBody>
        </p:sp>
      </p:grp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83" y="4271936"/>
            <a:ext cx="3288851" cy="18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Thuộc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chứa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đang</a:t>
            </a:r>
            <a:r>
              <a:rPr lang="en-GB" dirty="0" smtClean="0"/>
              <a:t> </a:t>
            </a:r>
            <a:r>
              <a:rPr lang="en-GB" dirty="0" err="1" smtClean="0"/>
              <a:t>xây</a:t>
            </a:r>
            <a:r>
              <a:rPr lang="en-GB" dirty="0" smtClean="0"/>
              <a:t> </a:t>
            </a:r>
            <a:r>
              <a:rPr lang="en-GB" dirty="0" err="1" smtClean="0"/>
              <a:t>dựng</a:t>
            </a:r>
            <a:endParaRPr lang="en-GB" dirty="0" smtClean="0"/>
          </a:p>
          <a:p>
            <a:pPr lvl="1"/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thủy</a:t>
            </a:r>
            <a:r>
              <a:rPr lang="en-GB" dirty="0" smtClean="0"/>
              <a:t> (number, string, …)</a:t>
            </a:r>
          </a:p>
        </p:txBody>
      </p:sp>
    </p:spTree>
    <p:extLst>
      <p:ext uri="{BB962C8B-B14F-4D97-AF65-F5344CB8AC3E}">
        <p14:creationId xmlns:p14="http://schemas.microsoft.com/office/powerpoint/2010/main" val="1162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Phân</a:t>
            </a:r>
            <a:r>
              <a:rPr lang="en-GB" b="1" dirty="0" smtClean="0"/>
              <a:t> </a:t>
            </a:r>
            <a:r>
              <a:rPr lang="en-GB" b="1" dirty="0" err="1" smtClean="0"/>
              <a:t>biệt</a:t>
            </a:r>
            <a:r>
              <a:rPr lang="en-GB" b="1" dirty="0" smtClean="0"/>
              <a:t> </a:t>
            </a:r>
            <a:r>
              <a:rPr lang="en-GB" b="1" dirty="0" err="1" smtClean="0"/>
              <a:t>Lớp</a:t>
            </a:r>
            <a:r>
              <a:rPr lang="en-GB" b="1" dirty="0" smtClean="0"/>
              <a:t> (class) </a:t>
            </a:r>
            <a:r>
              <a:rPr lang="en-GB" b="1" dirty="0" err="1" smtClean="0"/>
              <a:t>và</a:t>
            </a:r>
            <a:r>
              <a:rPr lang="en-GB" b="1" dirty="0" smtClean="0"/>
              <a:t> </a:t>
            </a:r>
            <a:r>
              <a:rPr lang="en-GB" b="1" dirty="0" err="1" smtClean="0"/>
              <a:t>thuộc</a:t>
            </a:r>
            <a:r>
              <a:rPr lang="en-GB" b="1" dirty="0" smtClean="0"/>
              <a:t> </a:t>
            </a:r>
            <a:r>
              <a:rPr lang="en-GB" b="1" dirty="0" err="1" smtClean="0"/>
              <a:t>tính</a:t>
            </a:r>
            <a:r>
              <a:rPr lang="en-GB" b="1" dirty="0" smtClean="0"/>
              <a:t> (attribute) </a:t>
            </a:r>
          </a:p>
          <a:p>
            <a:pPr lvl="1"/>
            <a:r>
              <a:rPr lang="en-GB" dirty="0" err="1" smtClean="0"/>
              <a:t>Nếu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b="1" dirty="0" err="1" smtClean="0"/>
              <a:t>có</a:t>
            </a:r>
            <a:r>
              <a:rPr lang="en-GB" b="1" dirty="0" smtClean="0"/>
              <a:t> </a:t>
            </a:r>
            <a:r>
              <a:rPr lang="en-GB" b="1" dirty="0" err="1" smtClean="0"/>
              <a:t>thuộc</a:t>
            </a:r>
            <a:r>
              <a:rPr lang="en-GB" b="1" dirty="0" smtClean="0"/>
              <a:t> </a:t>
            </a:r>
            <a:r>
              <a:rPr lang="en-GB" b="1" dirty="0" err="1" smtClean="0"/>
              <a:t>tính</a:t>
            </a:r>
            <a:r>
              <a:rPr lang="en-GB" b="1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chính</a:t>
            </a:r>
            <a:r>
              <a:rPr lang="en-GB" dirty="0" smtClean="0"/>
              <a:t> </a:t>
            </a:r>
            <a:r>
              <a:rPr lang="en-GB" dirty="0" err="1" smtClean="0"/>
              <a:t>nó</a:t>
            </a:r>
            <a:r>
              <a:rPr lang="en-GB" dirty="0" smtClean="0"/>
              <a:t>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 smtClean="0"/>
          </a:p>
          <a:p>
            <a:pPr lvl="1"/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b="1" dirty="0" err="1"/>
              <a:t>không</a:t>
            </a:r>
            <a:r>
              <a:rPr lang="en-GB" b="1" dirty="0"/>
              <a:t> </a:t>
            </a:r>
            <a:r>
              <a:rPr lang="en-GB" b="1" dirty="0" err="1"/>
              <a:t>có</a:t>
            </a:r>
            <a:r>
              <a:rPr lang="en-GB" b="1" dirty="0"/>
              <a:t> </a:t>
            </a:r>
            <a:r>
              <a:rPr lang="en-GB" b="1" dirty="0" err="1"/>
              <a:t>thuộc</a:t>
            </a:r>
            <a:r>
              <a:rPr lang="en-GB" b="1" dirty="0"/>
              <a:t> </a:t>
            </a:r>
            <a:r>
              <a:rPr lang="en-GB" b="1" dirty="0" err="1"/>
              <a:t>tính</a:t>
            </a:r>
            <a:r>
              <a:rPr lang="en-GB" b="1" dirty="0"/>
              <a:t>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.</a:t>
            </a:r>
          </a:p>
          <a:p>
            <a:r>
              <a:rPr lang="en-GB" b="1" dirty="0" err="1"/>
              <a:t>Biểu</a:t>
            </a:r>
            <a:r>
              <a:rPr lang="en-GB" b="1" dirty="0"/>
              <a:t> </a:t>
            </a:r>
            <a:r>
              <a:rPr lang="en-GB" b="1" dirty="0" err="1"/>
              <a:t>diễn</a:t>
            </a:r>
            <a:r>
              <a:rPr lang="en-GB" b="1" dirty="0"/>
              <a:t> </a:t>
            </a:r>
            <a:r>
              <a:rPr lang="en-GB" b="1" dirty="0" err="1"/>
              <a:t>thuộc</a:t>
            </a:r>
            <a:r>
              <a:rPr lang="en-GB" b="1" dirty="0"/>
              <a:t> </a:t>
            </a:r>
            <a:r>
              <a:rPr lang="en-GB" b="1" dirty="0" err="1"/>
              <a:t>tính</a:t>
            </a:r>
            <a:r>
              <a:rPr lang="en-GB" b="1" dirty="0"/>
              <a:t> </a:t>
            </a:r>
            <a:r>
              <a:rPr lang="en-GB" b="1" dirty="0" err="1"/>
              <a:t>trong</a:t>
            </a:r>
            <a:r>
              <a:rPr lang="en-GB" b="1" dirty="0"/>
              <a:t> domain model</a:t>
            </a:r>
          </a:p>
          <a:p>
            <a:pPr lvl="1"/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ngăn</a:t>
            </a:r>
            <a:r>
              <a:rPr lang="en-GB" dirty="0"/>
              <a:t> </a:t>
            </a:r>
            <a:r>
              <a:rPr lang="en-GB" dirty="0" err="1"/>
              <a:t>thứ</a:t>
            </a:r>
            <a:r>
              <a:rPr lang="en-GB" dirty="0"/>
              <a:t> </a:t>
            </a:r>
            <a:r>
              <a:rPr lang="en-GB" dirty="0" err="1"/>
              <a:t>hai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ký</a:t>
            </a:r>
            <a:r>
              <a:rPr lang="en-GB" dirty="0"/>
              <a:t> </a:t>
            </a:r>
            <a:r>
              <a:rPr lang="en-GB" dirty="0" err="1"/>
              <a:t>hiệu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UML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56411"/>
              </p:ext>
            </p:extLst>
          </p:nvPr>
        </p:nvGraphicFramePr>
        <p:xfrm>
          <a:off x="5172766" y="4960362"/>
          <a:ext cx="1917148" cy="121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148"/>
              </a:tblGrid>
              <a:tr h="40553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Tên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lớp</a:t>
                      </a:r>
                      <a:endParaRPr lang="en-GB" dirty="0"/>
                    </a:p>
                  </a:txBody>
                  <a:tcPr/>
                </a:tc>
              </a:tr>
              <a:tr h="40553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Thuộc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tính</a:t>
                      </a:r>
                      <a:endParaRPr lang="en-GB" dirty="0"/>
                    </a:p>
                  </a:txBody>
                  <a:tcPr/>
                </a:tc>
              </a:tr>
              <a:tr h="40553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145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thường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kiểu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thủy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Boolean, Date, Number, String (Text), Time </a:t>
            </a:r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b="1" dirty="0" err="1" smtClean="0"/>
              <a:t>Tài</a:t>
            </a:r>
            <a:r>
              <a:rPr lang="en-GB" b="1" dirty="0" smtClean="0"/>
              <a:t> </a:t>
            </a:r>
            <a:r>
              <a:rPr lang="en-GB" b="1" dirty="0" err="1" smtClean="0"/>
              <a:t>khoản</a:t>
            </a:r>
            <a:r>
              <a:rPr lang="en-GB" dirty="0" smtClean="0"/>
              <a:t>,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: </a:t>
            </a:r>
            <a:r>
              <a:rPr lang="en-GB" i="1" dirty="0" err="1" smtClean="0"/>
              <a:t>Số</a:t>
            </a:r>
            <a:r>
              <a:rPr lang="en-GB" i="1" dirty="0" smtClean="0"/>
              <a:t> </a:t>
            </a:r>
            <a:r>
              <a:rPr lang="en-GB" i="1" dirty="0" err="1" smtClean="0"/>
              <a:t>tài</a:t>
            </a:r>
            <a:r>
              <a:rPr lang="en-GB" i="1" dirty="0" smtClean="0"/>
              <a:t> </a:t>
            </a:r>
            <a:r>
              <a:rPr lang="en-GB" i="1" dirty="0" err="1" smtClean="0"/>
              <a:t>khoản</a:t>
            </a:r>
            <a:r>
              <a:rPr lang="en-GB" i="1" dirty="0" smtClean="0"/>
              <a:t>, </a:t>
            </a:r>
            <a:r>
              <a:rPr lang="en-GB" i="1" dirty="0" err="1" smtClean="0"/>
              <a:t>số</a:t>
            </a:r>
            <a:r>
              <a:rPr lang="en-GB" i="1" dirty="0" smtClean="0"/>
              <a:t> </a:t>
            </a:r>
            <a:r>
              <a:rPr lang="en-GB" i="1" dirty="0" err="1" smtClean="0"/>
              <a:t>dư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 </a:t>
            </a:r>
            <a:r>
              <a:rPr lang="en-GB" dirty="0" err="1" smtClean="0">
                <a:sym typeface="Wingdings" panose="05000000000000000000" pitchFamily="2" charset="2"/>
              </a:rPr>
              <a:t>Tài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khoản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là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dirty="0" err="1" smtClean="0">
                <a:sym typeface="Wingdings" panose="05000000000000000000" pitchFamily="2" charset="2"/>
              </a:rPr>
              <a:t>một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b="1" dirty="0" err="1" smtClean="0">
                <a:sym typeface="Wingdings" panose="05000000000000000000" pitchFamily="2" charset="2"/>
              </a:rPr>
              <a:t>Lớp</a:t>
            </a:r>
            <a:r>
              <a:rPr lang="en-GB" dirty="0" smtClean="0">
                <a:sym typeface="Wingdings" panose="05000000000000000000" pitchFamily="2" charset="2"/>
              </a:rPr>
              <a:t>, </a:t>
            </a:r>
            <a:r>
              <a:rPr lang="en-GB" dirty="0" err="1" smtClean="0">
                <a:sym typeface="Wingdings" panose="05000000000000000000" pitchFamily="2" charset="2"/>
              </a:rPr>
              <a:t>và</a:t>
            </a:r>
            <a:r>
              <a:rPr lang="en-GB" dirty="0" smtClean="0">
                <a:sym typeface="Wingdings" panose="05000000000000000000" pitchFamily="2" charset="2"/>
              </a:rPr>
              <a:t> 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tài</a:t>
            </a:r>
            <a:r>
              <a:rPr lang="en-GB" i="1" dirty="0"/>
              <a:t> </a:t>
            </a:r>
            <a:r>
              <a:rPr lang="en-GB" i="1" dirty="0" err="1"/>
              <a:t>khoản</a:t>
            </a:r>
            <a:r>
              <a:rPr lang="en-GB" i="1" dirty="0"/>
              <a:t>, 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dư</a:t>
            </a:r>
            <a:r>
              <a:rPr lang="en-GB" dirty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b="1" dirty="0" err="1" smtClean="0"/>
              <a:t>thuộc</a:t>
            </a:r>
            <a:r>
              <a:rPr lang="en-GB" b="1" dirty="0" smtClean="0"/>
              <a:t> </a:t>
            </a:r>
            <a:r>
              <a:rPr lang="en-GB" b="1" dirty="0" err="1" smtClean="0"/>
              <a:t>tính</a:t>
            </a:r>
            <a:endParaRPr lang="en-GB" b="1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37" y="4225857"/>
            <a:ext cx="2455325" cy="1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0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lớp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Lưu</a:t>
            </a:r>
            <a:r>
              <a:rPr lang="en-GB" b="1" dirty="0" smtClean="0"/>
              <a:t> ý</a:t>
            </a:r>
            <a:r>
              <a:rPr lang="en-GB" dirty="0" smtClean="0"/>
              <a:t>:</a:t>
            </a:r>
          </a:p>
          <a:p>
            <a:pPr lvl="1"/>
            <a:r>
              <a:rPr lang="en-GB" i="1" dirty="0" err="1" smtClean="0"/>
              <a:t>Không</a:t>
            </a:r>
            <a:r>
              <a:rPr lang="en-GB" i="1" dirty="0" smtClean="0"/>
              <a:t> </a:t>
            </a:r>
            <a:r>
              <a:rPr lang="en-GB" i="1" dirty="0" err="1" smtClean="0"/>
              <a:t>sử</a:t>
            </a:r>
            <a:r>
              <a:rPr lang="en-GB" i="1" dirty="0" smtClean="0"/>
              <a:t> </a:t>
            </a:r>
            <a:r>
              <a:rPr lang="en-GB" i="1" dirty="0" err="1" smtClean="0"/>
              <a:t>dụng</a:t>
            </a:r>
            <a:r>
              <a:rPr lang="en-GB" i="1" dirty="0" smtClean="0"/>
              <a:t> </a:t>
            </a:r>
            <a:r>
              <a:rPr lang="en-GB" i="1" dirty="0" err="1" smtClean="0"/>
              <a:t>thuộc</a:t>
            </a:r>
            <a:r>
              <a:rPr lang="en-GB" i="1" dirty="0" smtClean="0"/>
              <a:t> </a:t>
            </a:r>
            <a:r>
              <a:rPr lang="en-GB" i="1" dirty="0" err="1" smtClean="0"/>
              <a:t>tính</a:t>
            </a:r>
            <a:r>
              <a:rPr lang="en-GB" i="1" dirty="0" smtClean="0"/>
              <a:t> </a:t>
            </a:r>
            <a:r>
              <a:rPr lang="en-GB" i="1" dirty="0" err="1" smtClean="0"/>
              <a:t>để</a:t>
            </a:r>
            <a:r>
              <a:rPr lang="en-GB" i="1" dirty="0" smtClean="0"/>
              <a:t> </a:t>
            </a:r>
            <a:r>
              <a:rPr lang="en-GB" i="1" dirty="0" err="1" smtClean="0"/>
              <a:t>duy</a:t>
            </a:r>
            <a:r>
              <a:rPr lang="en-GB" i="1" dirty="0" smtClean="0"/>
              <a:t> </a:t>
            </a:r>
            <a:r>
              <a:rPr lang="en-GB" i="1" dirty="0" err="1" smtClean="0"/>
              <a:t>trì</a:t>
            </a:r>
            <a:r>
              <a:rPr lang="en-GB" i="1" dirty="0" smtClean="0"/>
              <a:t> </a:t>
            </a:r>
            <a:r>
              <a:rPr lang="en-GB" i="1" dirty="0" err="1" smtClean="0"/>
              <a:t>mối</a:t>
            </a:r>
            <a:r>
              <a:rPr lang="en-GB" i="1" dirty="0" smtClean="0"/>
              <a:t> </a:t>
            </a:r>
            <a:r>
              <a:rPr lang="en-GB" i="1" dirty="0" err="1" smtClean="0"/>
              <a:t>quan</a:t>
            </a:r>
            <a:r>
              <a:rPr lang="en-GB" i="1" dirty="0" smtClean="0"/>
              <a:t> </a:t>
            </a:r>
            <a:r>
              <a:rPr lang="en-GB" i="1" dirty="0" err="1" smtClean="0"/>
              <a:t>hệ</a:t>
            </a:r>
            <a:r>
              <a:rPr lang="en-GB" i="1" dirty="0" smtClean="0"/>
              <a:t> </a:t>
            </a:r>
            <a:r>
              <a:rPr lang="en-GB" i="1" dirty="0" err="1" smtClean="0"/>
              <a:t>giữa</a:t>
            </a:r>
            <a:r>
              <a:rPr lang="en-GB" i="1" dirty="0" smtClean="0"/>
              <a:t> </a:t>
            </a:r>
            <a:r>
              <a:rPr lang="en-GB" i="1" dirty="0" err="1" smtClean="0"/>
              <a:t>các</a:t>
            </a:r>
            <a:r>
              <a:rPr lang="en-GB" i="1" dirty="0" smtClean="0"/>
              <a:t> </a:t>
            </a:r>
            <a:r>
              <a:rPr lang="en-GB" i="1" dirty="0" err="1" smtClean="0"/>
              <a:t>lớp</a:t>
            </a:r>
            <a:endParaRPr lang="en-GB" i="1" dirty="0" smtClean="0"/>
          </a:p>
          <a:p>
            <a:pPr lvl="1"/>
            <a:r>
              <a:rPr lang="en-GB" i="1" dirty="0" err="1" smtClean="0"/>
              <a:t>Không</a:t>
            </a:r>
            <a:r>
              <a:rPr lang="en-GB" i="1" dirty="0" smtClean="0"/>
              <a:t> </a:t>
            </a:r>
            <a:r>
              <a:rPr lang="en-GB" i="1" dirty="0" err="1" smtClean="0"/>
              <a:t>có</a:t>
            </a:r>
            <a:r>
              <a:rPr lang="en-GB" i="1" dirty="0" smtClean="0"/>
              <a:t> </a:t>
            </a:r>
            <a:r>
              <a:rPr lang="en-GB" i="1" dirty="0" err="1" smtClean="0"/>
              <a:t>thuộc</a:t>
            </a:r>
            <a:r>
              <a:rPr lang="en-GB" i="1" dirty="0" smtClean="0"/>
              <a:t> </a:t>
            </a:r>
            <a:r>
              <a:rPr lang="en-GB" i="1" dirty="0" err="1" smtClean="0"/>
              <a:t>tính</a:t>
            </a:r>
            <a:r>
              <a:rPr lang="en-GB" i="1" dirty="0" smtClean="0"/>
              <a:t> </a:t>
            </a:r>
            <a:r>
              <a:rPr lang="en-GB" i="1" dirty="0" err="1" smtClean="0"/>
              <a:t>khóa</a:t>
            </a:r>
            <a:r>
              <a:rPr lang="en-GB" i="1" dirty="0" smtClean="0"/>
              <a:t> </a:t>
            </a:r>
            <a:r>
              <a:rPr lang="en-GB" i="1" dirty="0" err="1" smtClean="0"/>
              <a:t>ngoại</a:t>
            </a:r>
            <a:r>
              <a:rPr lang="en-GB" i="1" dirty="0" smtClean="0"/>
              <a:t> </a:t>
            </a:r>
            <a:r>
              <a:rPr lang="en-GB" i="1" dirty="0" err="1" smtClean="0"/>
              <a:t>trong</a:t>
            </a:r>
            <a:r>
              <a:rPr lang="en-GB" i="1" dirty="0" smtClean="0"/>
              <a:t> domain model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770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</a:t>
            </a:r>
            <a:r>
              <a:rPr lang="en-US" dirty="0" err="1"/>
              <a:t>và</a:t>
            </a:r>
            <a:r>
              <a:rPr lang="en-US" dirty="0"/>
              <a:t> Domain Model</a:t>
            </a:r>
            <a:endParaRPr lang="en-GB" dirty="0"/>
          </a:p>
        </p:txBody>
      </p:sp>
      <p:pic>
        <p:nvPicPr>
          <p:cNvPr id="4" name="Picture 16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4" y="3016251"/>
            <a:ext cx="4484688" cy="28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9" y="3024188"/>
            <a:ext cx="40925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62"/>
          <p:cNvSpPr txBox="1">
            <a:spLocks noChangeArrowheads="1"/>
          </p:cNvSpPr>
          <p:nvPr/>
        </p:nvSpPr>
        <p:spPr bwMode="auto">
          <a:xfrm>
            <a:off x="993774" y="1690688"/>
            <a:ext cx="48959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" tIns="0" rIns="9144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phân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tích</a:t>
            </a:r>
            <a:r>
              <a:rPr lang="en-US" sz="2000" b="0" dirty="0" smtClean="0"/>
              <a:t> </a:t>
            </a:r>
            <a:r>
              <a:rPr lang="en-US" sz="2000" dirty="0" smtClean="0"/>
              <a:t>use case, </a:t>
            </a:r>
            <a:r>
              <a:rPr lang="en-US" sz="2000" b="0" dirty="0" err="1" smtClean="0"/>
              <a:t>hệ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thống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được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như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một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hộp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đen</a:t>
            </a:r>
            <a:r>
              <a:rPr lang="en-US" sz="2000" b="0" dirty="0" smtClean="0"/>
              <a:t>  </a:t>
            </a:r>
            <a:r>
              <a:rPr lang="en-US" sz="2000" b="0" dirty="0"/>
              <a:t>“</a:t>
            </a:r>
            <a:r>
              <a:rPr lang="en-US" sz="2000" dirty="0"/>
              <a:t>black box</a:t>
            </a:r>
            <a:r>
              <a:rPr lang="en-US" sz="2000" b="0" dirty="0" smtClean="0"/>
              <a:t>”, </a:t>
            </a:r>
            <a:r>
              <a:rPr lang="en-US" sz="2000" b="0" dirty="0" err="1" smtClean="0"/>
              <a:t>xem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xét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các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hành</a:t>
            </a:r>
            <a:r>
              <a:rPr lang="en-US" sz="2000" b="0" dirty="0" smtClean="0"/>
              <a:t> vi </a:t>
            </a:r>
            <a:r>
              <a:rPr lang="en-US" sz="2000" b="0" dirty="0" err="1" smtClean="0"/>
              <a:t>bên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ngoài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hệ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thống</a:t>
            </a:r>
            <a:endParaRPr lang="en-US" sz="2000" b="0" dirty="0"/>
          </a:p>
        </p:txBody>
      </p:sp>
      <p:sp>
        <p:nvSpPr>
          <p:cNvPr id="7" name="Text Box 167"/>
          <p:cNvSpPr txBox="1">
            <a:spLocks noChangeArrowheads="1"/>
          </p:cNvSpPr>
          <p:nvPr/>
        </p:nvSpPr>
        <p:spPr bwMode="auto">
          <a:xfrm>
            <a:off x="6513514" y="1674813"/>
            <a:ext cx="4840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" tIns="0" rIns="9144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phân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tích</a:t>
            </a:r>
            <a:r>
              <a:rPr lang="en-US" sz="2000" b="0" dirty="0" smtClean="0"/>
              <a:t> </a:t>
            </a:r>
            <a:r>
              <a:rPr lang="en-US" sz="2000" dirty="0" smtClean="0"/>
              <a:t>domain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hệ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thống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được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như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một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hộp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suốt</a:t>
            </a:r>
            <a:r>
              <a:rPr lang="en-US" sz="2000" b="0" dirty="0" smtClean="0"/>
              <a:t> “</a:t>
            </a:r>
            <a:r>
              <a:rPr lang="en-US" sz="2000" dirty="0"/>
              <a:t>transparent box</a:t>
            </a:r>
            <a:r>
              <a:rPr lang="en-US" sz="2000" b="0" dirty="0" smtClean="0"/>
              <a:t>”, </a:t>
            </a:r>
            <a:r>
              <a:rPr lang="en-US" sz="2000" b="0" dirty="0" err="1" smtClean="0"/>
              <a:t>xem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xét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cấu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trúc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bên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trong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hệ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thống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809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lỗi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Lỗi</a:t>
            </a:r>
            <a:r>
              <a:rPr lang="en-GB" dirty="0" smtClean="0"/>
              <a:t> </a:t>
            </a:r>
            <a:r>
              <a:rPr lang="en-GB" dirty="0" err="1" smtClean="0"/>
              <a:t>thường</a:t>
            </a:r>
            <a:r>
              <a:rPr lang="en-GB" dirty="0" smtClean="0"/>
              <a:t> </a:t>
            </a:r>
            <a:r>
              <a:rPr lang="en-GB" dirty="0" err="1" smtClean="0"/>
              <a:t>gặp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domain model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nhầm</a:t>
            </a:r>
            <a:r>
              <a:rPr lang="en-GB" dirty="0" smtClean="0"/>
              <a:t> </a:t>
            </a:r>
            <a:r>
              <a:rPr lang="en-GB" dirty="0" err="1" smtClean="0"/>
              <a:t>lẫn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b="1" i="1" dirty="0" err="1" smtClean="0"/>
              <a:t>lớp</a:t>
            </a:r>
            <a:r>
              <a:rPr lang="en-GB" b="1" i="1" dirty="0" smtClean="0"/>
              <a:t> </a:t>
            </a:r>
            <a:r>
              <a:rPr lang="en-GB" b="1" i="1" dirty="0" err="1" smtClean="0"/>
              <a:t>khái</a:t>
            </a:r>
            <a:r>
              <a:rPr lang="en-GB" b="1" i="1" dirty="0" smtClean="0"/>
              <a:t> </a:t>
            </a:r>
            <a:r>
              <a:rPr lang="en-GB" b="1" i="1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b="1" i="1" dirty="0" err="1" smtClean="0"/>
              <a:t>thuộc</a:t>
            </a:r>
            <a:r>
              <a:rPr lang="en-GB" b="1" i="1" dirty="0" smtClean="0"/>
              <a:t> </a:t>
            </a:r>
            <a:r>
              <a:rPr lang="en-GB" b="1" i="1" dirty="0" err="1" smtClean="0"/>
              <a:t>tính</a:t>
            </a:r>
            <a:r>
              <a:rPr lang="en-GB" b="1" i="1" dirty="0" smtClean="0"/>
              <a:t>.</a:t>
            </a:r>
            <a:endParaRPr lang="en-GB" dirty="0" smtClean="0"/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/>
              <a:t>: </a:t>
            </a:r>
            <a:r>
              <a:rPr lang="en-GB" dirty="0" smtClean="0"/>
              <a:t>domain model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vé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bay. </a:t>
            </a:r>
            <a:r>
              <a:rPr lang="en-GB" dirty="0" err="1"/>
              <a:t>Đ</a:t>
            </a:r>
            <a:r>
              <a:rPr lang="en-GB" dirty="0" err="1" smtClean="0"/>
              <a:t>iểm</a:t>
            </a:r>
            <a:r>
              <a:rPr lang="en-GB" dirty="0" smtClean="0"/>
              <a:t> </a:t>
            </a:r>
            <a:r>
              <a:rPr lang="en-GB" dirty="0" err="1"/>
              <a:t>đến</a:t>
            </a:r>
            <a:r>
              <a:rPr lang="en-GB" dirty="0"/>
              <a:t> (</a:t>
            </a:r>
            <a:r>
              <a:rPr lang="en-GB" i="1" dirty="0"/>
              <a:t>destination</a:t>
            </a:r>
            <a:r>
              <a:rPr lang="en-GB" dirty="0"/>
              <a:t>)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chuyến</a:t>
            </a:r>
            <a:r>
              <a:rPr lang="en-GB" dirty="0"/>
              <a:t> bay (</a:t>
            </a:r>
            <a:r>
              <a:rPr lang="en-GB" i="1" dirty="0"/>
              <a:t>Flight</a:t>
            </a:r>
            <a:r>
              <a:rPr lang="en-GB" dirty="0"/>
              <a:t>), </a:t>
            </a:r>
            <a:r>
              <a:rPr lang="en-GB" dirty="0" smtClean="0"/>
              <a:t>hay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/>
              <a:t> </a:t>
            </a:r>
            <a:r>
              <a:rPr lang="en-GB" dirty="0" err="1" smtClean="0"/>
              <a:t>Sân</a:t>
            </a:r>
            <a:r>
              <a:rPr lang="en-GB" dirty="0"/>
              <a:t> bay (</a:t>
            </a:r>
            <a:r>
              <a:rPr lang="en-GB" i="1" dirty="0"/>
              <a:t>Airport</a:t>
            </a:r>
            <a:r>
              <a:rPr lang="en-GB" dirty="0"/>
              <a:t>) </a:t>
            </a:r>
            <a:r>
              <a:rPr lang="en-GB" dirty="0" err="1" smtClean="0"/>
              <a:t>riêng</a:t>
            </a:r>
            <a:r>
              <a:rPr lang="en-GB" dirty="0" smtClean="0"/>
              <a:t> </a:t>
            </a:r>
            <a:r>
              <a:rPr lang="en-GB" dirty="0" err="1"/>
              <a:t>biệt</a:t>
            </a:r>
            <a:r>
              <a:rPr lang="en-GB" dirty="0"/>
              <a:t>?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26" y="4672162"/>
            <a:ext cx="9066027" cy="13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7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lỗi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: </a:t>
            </a:r>
          </a:p>
          <a:p>
            <a:pPr lvl="1"/>
            <a:r>
              <a:rPr lang="en-GB" dirty="0" err="1" smtClean="0"/>
              <a:t>Nếu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vật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thế</a:t>
            </a:r>
            <a:r>
              <a:rPr lang="en-GB" dirty="0" smtClean="0"/>
              <a:t> </a:t>
            </a:r>
            <a:r>
              <a:rPr lang="en-GB" dirty="0" err="1" smtClean="0"/>
              <a:t>giới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như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text,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thông</a:t>
            </a:r>
            <a:r>
              <a:rPr lang="en-GB" dirty="0" smtClean="0"/>
              <a:t> tin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b="1" dirty="0" err="1" smtClean="0"/>
              <a:t>lớp</a:t>
            </a:r>
            <a:r>
              <a:rPr lang="en-GB" b="1" dirty="0" smtClean="0"/>
              <a:t> </a:t>
            </a:r>
            <a:r>
              <a:rPr lang="en-GB" b="1" dirty="0" err="1" smtClean="0"/>
              <a:t>khái</a:t>
            </a:r>
            <a:r>
              <a:rPr lang="en-GB" b="1" dirty="0" smtClean="0"/>
              <a:t> </a:t>
            </a:r>
            <a:r>
              <a:rPr lang="en-GB" b="1" dirty="0" err="1" smtClean="0"/>
              <a:t>niệm</a:t>
            </a:r>
            <a:r>
              <a:rPr lang="en-GB" dirty="0" smtClean="0"/>
              <a:t>. </a:t>
            </a:r>
            <a:r>
              <a:rPr lang="en-GB" dirty="0" err="1" smtClean="0"/>
              <a:t>Ngược</a:t>
            </a:r>
            <a:r>
              <a:rPr lang="en-GB" dirty="0" smtClean="0"/>
              <a:t> </a:t>
            </a:r>
            <a:r>
              <a:rPr lang="en-GB" dirty="0" err="1" smtClean="0"/>
              <a:t>lại</a:t>
            </a:r>
            <a:r>
              <a:rPr lang="en-GB" dirty="0" smtClean="0"/>
              <a:t>,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b="1" dirty="0" err="1" smtClean="0"/>
              <a:t>thuộc</a:t>
            </a:r>
            <a:r>
              <a:rPr lang="en-GB" b="1" dirty="0" smtClean="0"/>
              <a:t> </a:t>
            </a:r>
            <a:r>
              <a:rPr lang="en-GB" b="1" dirty="0" err="1" smtClean="0"/>
              <a:t>tính</a:t>
            </a:r>
            <a:endParaRPr lang="en-GB" b="1" dirty="0" smtClean="0"/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đến</a:t>
            </a:r>
            <a:r>
              <a:rPr lang="en-GB" dirty="0"/>
              <a:t> (</a:t>
            </a:r>
            <a:r>
              <a:rPr lang="en-GB" i="1" dirty="0"/>
              <a:t>destination</a:t>
            </a:r>
            <a:r>
              <a:rPr lang="en-GB" dirty="0" smtClean="0"/>
              <a:t>)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mà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Sân</a:t>
            </a:r>
            <a:r>
              <a:rPr lang="en-GB" dirty="0" smtClean="0"/>
              <a:t> bay (Airport) </a:t>
            </a:r>
            <a:r>
              <a:rPr lang="en-GB" dirty="0" err="1" smtClean="0"/>
              <a:t>riêng</a:t>
            </a:r>
            <a:r>
              <a:rPr lang="en-GB" dirty="0" smtClean="0"/>
              <a:t> </a:t>
            </a:r>
            <a:r>
              <a:rPr lang="en-GB" dirty="0" err="1" smtClean="0"/>
              <a:t>biệt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4"/>
          <a:stretch/>
        </p:blipFill>
        <p:spPr>
          <a:xfrm>
            <a:off x="4020515" y="4914567"/>
            <a:ext cx="4150970" cy="13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0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tập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máy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tự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ATM, </a:t>
            </a:r>
            <a:r>
              <a:rPr lang="en-GB" dirty="0" err="1" smtClean="0"/>
              <a:t>hãy</a:t>
            </a:r>
            <a:r>
              <a:rPr lang="en-GB" dirty="0" smtClean="0"/>
              <a:t> </a:t>
            </a:r>
            <a:r>
              <a:rPr lang="en-GB" dirty="0" err="1" smtClean="0"/>
              <a:t>vẽ</a:t>
            </a:r>
            <a:r>
              <a:rPr lang="en-GB" dirty="0" smtClean="0"/>
              <a:t> </a:t>
            </a:r>
            <a:r>
              <a:rPr lang="en-GB" dirty="0" err="1" smtClean="0"/>
              <a:t>sơ</a:t>
            </a:r>
            <a:r>
              <a:rPr lang="en-GB" dirty="0" smtClean="0"/>
              <a:t>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ở </a:t>
            </a:r>
            <a:r>
              <a:rPr lang="en-GB" dirty="0" err="1" smtClean="0"/>
              <a:t>mức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, </a:t>
            </a:r>
            <a:r>
              <a:rPr lang="en-GB" dirty="0" err="1" smtClean="0"/>
              <a:t>gồm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endParaRPr lang="en-GB" dirty="0" smtClean="0"/>
          </a:p>
          <a:p>
            <a:pPr lvl="1"/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 smtClean="0"/>
          </a:p>
          <a:p>
            <a:pPr lvl="1"/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lượng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gia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vào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96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69" y="1188719"/>
            <a:ext cx="11237843" cy="3423038"/>
          </a:xfrm>
        </p:spPr>
        <p:txBody>
          <a:bodyPr/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  <a:br>
              <a:rPr lang="en-GB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(OPERATION CONTRACTS )</a:t>
            </a:r>
            <a:endParaRPr lang="en-US" sz="1400" b="1" i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tắc</a:t>
            </a:r>
            <a:r>
              <a:rPr lang="en-GB" dirty="0"/>
              <a:t> (Contracts)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Sơ</a:t>
            </a:r>
            <a:r>
              <a:rPr lang="en-GB" dirty="0" smtClean="0"/>
              <a:t>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b="1" dirty="0" smtClean="0"/>
              <a:t>Use case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</a:t>
            </a:r>
            <a:r>
              <a:rPr lang="en-GB" dirty="0" err="1" smtClean="0"/>
              <a:t>đầy</a:t>
            </a:r>
            <a:r>
              <a:rPr lang="en-GB" dirty="0" smtClean="0"/>
              <a:t> </a:t>
            </a:r>
            <a:r>
              <a:rPr lang="en-GB" dirty="0" err="1" smtClean="0"/>
              <a:t>đủ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vi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, </a:t>
            </a:r>
            <a:r>
              <a:rPr lang="en-GB" dirty="0" err="1" smtClean="0"/>
              <a:t>nhưng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chi </a:t>
            </a:r>
            <a:r>
              <a:rPr lang="en-GB" dirty="0" err="1" smtClean="0"/>
              <a:t>tiết</a:t>
            </a:r>
            <a:r>
              <a:rPr lang="en-GB" dirty="0" smtClean="0"/>
              <a:t>.</a:t>
            </a:r>
          </a:p>
          <a:p>
            <a:r>
              <a:rPr lang="en-GB" b="1" dirty="0"/>
              <a:t>Domain model</a:t>
            </a:r>
            <a:r>
              <a:rPr lang="en-GB" dirty="0"/>
              <a:t>: </a:t>
            </a:r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tả</a:t>
            </a:r>
            <a:r>
              <a:rPr lang="en-GB" dirty="0"/>
              <a:t> </a:t>
            </a:r>
            <a:r>
              <a:rPr lang="en-GB" dirty="0" err="1"/>
              <a:t>trực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lớp</a:t>
            </a:r>
            <a:r>
              <a:rPr lang="en-GB" dirty="0"/>
              <a:t> </a:t>
            </a: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phạm</a:t>
            </a:r>
            <a:r>
              <a:rPr lang="en-GB" dirty="0"/>
              <a:t> vi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vấn</a:t>
            </a:r>
            <a:r>
              <a:rPr lang="en-GB" dirty="0"/>
              <a:t> </a:t>
            </a:r>
            <a:r>
              <a:rPr lang="en-GB" dirty="0" err="1"/>
              <a:t>đề</a:t>
            </a:r>
            <a:r>
              <a:rPr lang="en-GB" dirty="0"/>
              <a:t> </a:t>
            </a:r>
            <a:r>
              <a:rPr lang="en-GB" dirty="0" err="1"/>
              <a:t>đan</a:t>
            </a:r>
            <a:r>
              <a:rPr lang="en-GB" dirty="0"/>
              <a:t> </a:t>
            </a:r>
            <a:r>
              <a:rPr lang="en-GB" dirty="0" err="1"/>
              <a:t>gquan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.</a:t>
            </a:r>
          </a:p>
          <a:p>
            <a:r>
              <a:rPr lang="en-GB" b="1" dirty="0" err="1" smtClean="0"/>
              <a:t>Các</a:t>
            </a:r>
            <a:r>
              <a:rPr lang="en-GB" b="1" dirty="0" smtClean="0"/>
              <a:t> </a:t>
            </a:r>
            <a:r>
              <a:rPr lang="en-GB" b="1" dirty="0" err="1" smtClean="0"/>
              <a:t>quy</a:t>
            </a:r>
            <a:r>
              <a:rPr lang="en-GB" b="1" dirty="0" smtClean="0"/>
              <a:t> </a:t>
            </a:r>
            <a:r>
              <a:rPr lang="en-GB" b="1" dirty="0" err="1" smtClean="0"/>
              <a:t>tắc</a:t>
            </a:r>
            <a:r>
              <a:rPr lang="en-GB" b="1" dirty="0" smtClean="0"/>
              <a:t> </a:t>
            </a:r>
            <a:r>
              <a:rPr lang="en-GB" b="1" dirty="0"/>
              <a:t>(</a:t>
            </a:r>
            <a:r>
              <a:rPr lang="en-GB" b="1" dirty="0" smtClean="0"/>
              <a:t>contracts)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chi </a:t>
            </a:r>
            <a:r>
              <a:rPr lang="en-GB" dirty="0" err="1" smtClean="0"/>
              <a:t>tiết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/>
              <a:t> </a:t>
            </a:r>
            <a:r>
              <a:rPr lang="en-GB" dirty="0" smtClean="0"/>
              <a:t>vi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dirty="0" err="1" smtClean="0"/>
              <a:t>những</a:t>
            </a:r>
            <a:r>
              <a:rPr lang="en-GB" dirty="0" smtClean="0"/>
              <a:t> </a:t>
            </a:r>
            <a:r>
              <a:rPr lang="vi-VN" dirty="0" smtClean="0"/>
              <a:t>thay </a:t>
            </a:r>
            <a:r>
              <a:rPr lang="vi-VN" dirty="0"/>
              <a:t>đổi trạng thái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vi-VN" dirty="0" smtClean="0"/>
              <a:t>đối </a:t>
            </a:r>
            <a:r>
              <a:rPr lang="vi-VN" dirty="0"/>
              <a:t>tượng trong </a:t>
            </a:r>
            <a:r>
              <a:rPr lang="vi-VN" dirty="0" smtClean="0"/>
              <a:t>Domain</a:t>
            </a:r>
            <a:r>
              <a:rPr lang="en-GB" dirty="0" smtClean="0"/>
              <a:t> </a:t>
            </a:r>
            <a:r>
              <a:rPr lang="vi-VN" dirty="0"/>
              <a:t>Model </a:t>
            </a:r>
            <a:r>
              <a:rPr lang="vi-VN" dirty="0" smtClean="0"/>
              <a:t>sau </a:t>
            </a:r>
            <a:r>
              <a:rPr lang="vi-VN" dirty="0"/>
              <a:t>khi </a:t>
            </a:r>
            <a:r>
              <a:rPr lang="vi-VN" dirty="0" smtClean="0"/>
              <a:t>hoạt </a:t>
            </a:r>
            <a:r>
              <a:rPr lang="vi-VN" dirty="0"/>
              <a:t>động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vi-VN" dirty="0" smtClean="0"/>
              <a:t>hiện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giúp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hành</a:t>
            </a:r>
            <a:r>
              <a:rPr lang="en-GB" dirty="0" smtClean="0"/>
              <a:t> vi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tắc</a:t>
            </a:r>
            <a:r>
              <a:rPr lang="en-GB" dirty="0"/>
              <a:t> (Contracts)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064"/>
            <a:ext cx="5271052" cy="4521899"/>
          </a:xfrm>
        </p:spPr>
        <p:txBody>
          <a:bodyPr>
            <a:normAutofit lnSpcReduction="10000"/>
          </a:bodyPr>
          <a:lstStyle/>
          <a:p>
            <a:r>
              <a:rPr lang="en-GB" b="1" dirty="0" err="1" smtClean="0"/>
              <a:t>Các</a:t>
            </a:r>
            <a:r>
              <a:rPr lang="en-GB" b="1" dirty="0" smtClean="0"/>
              <a:t> </a:t>
            </a:r>
            <a:r>
              <a:rPr lang="en-GB" b="1" dirty="0" err="1" smtClean="0"/>
              <a:t>quy</a:t>
            </a:r>
            <a:r>
              <a:rPr lang="en-GB" b="1" dirty="0" smtClean="0"/>
              <a:t> </a:t>
            </a:r>
            <a:r>
              <a:rPr lang="en-GB" b="1" dirty="0" err="1" smtClean="0"/>
              <a:t>tắc</a:t>
            </a:r>
            <a:r>
              <a:rPr lang="en-GB" b="1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</a:t>
            </a:r>
            <a:r>
              <a:rPr lang="vi-VN" dirty="0" smtClean="0"/>
              <a:t>định </a:t>
            </a:r>
            <a:r>
              <a:rPr lang="en-GB" dirty="0" err="1" smtClean="0"/>
              <a:t>nghĩa</a:t>
            </a:r>
            <a:r>
              <a:rPr lang="en-GB" dirty="0" smtClean="0"/>
              <a:t> </a:t>
            </a:r>
            <a:r>
              <a:rPr lang="vi-VN" dirty="0" smtClean="0"/>
              <a:t>các </a:t>
            </a:r>
            <a:r>
              <a:rPr lang="vi-VN" b="1" dirty="0"/>
              <a:t>hoạt </a:t>
            </a:r>
            <a:r>
              <a:rPr lang="vi-VN" b="1" dirty="0" smtClean="0"/>
              <a:t>động</a:t>
            </a:r>
            <a:r>
              <a:rPr lang="en-GB" b="1" dirty="0" smtClean="0"/>
              <a:t> </a:t>
            </a:r>
            <a:r>
              <a:rPr lang="en-GB" b="1" dirty="0" err="1" smtClean="0"/>
              <a:t>của</a:t>
            </a:r>
            <a:r>
              <a:rPr lang="vi-VN" b="1" dirty="0" smtClean="0"/>
              <a:t> </a:t>
            </a:r>
            <a:r>
              <a:rPr lang="vi-VN" b="1" dirty="0"/>
              <a:t>hệ </a:t>
            </a:r>
            <a:r>
              <a:rPr lang="vi-VN" b="1" dirty="0" smtClean="0"/>
              <a:t>thống</a:t>
            </a:r>
            <a:endParaRPr lang="en-GB" b="1" dirty="0" smtClean="0"/>
          </a:p>
          <a:p>
            <a:pPr lvl="1"/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vi-VN" dirty="0" smtClean="0"/>
              <a:t>mà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, </a:t>
            </a:r>
            <a:r>
              <a:rPr lang="vi-VN" dirty="0" smtClean="0"/>
              <a:t>hệ </a:t>
            </a:r>
            <a:r>
              <a:rPr lang="vi-VN" dirty="0"/>
              <a:t>thống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xem</a:t>
            </a:r>
            <a:r>
              <a:rPr lang="en-GB" dirty="0" smtClean="0"/>
              <a:t> </a:t>
            </a:r>
            <a:r>
              <a:rPr lang="en-GB" dirty="0" err="1" smtClean="0"/>
              <a:t>như</a:t>
            </a:r>
            <a:r>
              <a:rPr lang="en-GB" dirty="0" smtClean="0"/>
              <a:t> </a:t>
            </a:r>
            <a:r>
              <a:rPr lang="vi-VN" dirty="0" smtClean="0"/>
              <a:t>một </a:t>
            </a:r>
            <a:r>
              <a:rPr lang="vi-VN" dirty="0"/>
              <a:t>hộp </a:t>
            </a:r>
            <a:r>
              <a:rPr lang="vi-VN" dirty="0" smtClean="0"/>
              <a:t>đen</a:t>
            </a:r>
            <a:r>
              <a:rPr lang="en-GB" dirty="0" smtClean="0"/>
              <a:t>, </a:t>
            </a:r>
            <a:r>
              <a:rPr lang="en-GB" dirty="0" err="1" smtClean="0"/>
              <a:t>xử</a:t>
            </a:r>
            <a:r>
              <a:rPr lang="en-GB" dirty="0" smtClean="0"/>
              <a:t> </a:t>
            </a:r>
            <a:r>
              <a:rPr lang="en-GB" dirty="0" err="1" smtClean="0"/>
              <a:t>lý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kiện</a:t>
            </a:r>
            <a:r>
              <a:rPr lang="en-GB" dirty="0" smtClean="0"/>
              <a:t>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tác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vi-VN" dirty="0" smtClean="0"/>
              <a:t>thống </a:t>
            </a:r>
            <a:r>
              <a:rPr lang="en-GB" dirty="0" err="1" smtClean="0"/>
              <a:t>thông</a:t>
            </a:r>
            <a:r>
              <a:rPr lang="en-GB" dirty="0" smtClean="0"/>
              <a:t> qua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diện</a:t>
            </a:r>
            <a:r>
              <a:rPr lang="en-GB" dirty="0" smtClean="0"/>
              <a:t> </a:t>
            </a:r>
            <a:r>
              <a:rPr lang="en-GB" dirty="0" err="1" smtClean="0"/>
              <a:t>chung</a:t>
            </a:r>
            <a:r>
              <a:rPr lang="vi-VN" dirty="0" smtClean="0"/>
              <a:t>.</a:t>
            </a:r>
            <a:endParaRPr lang="en-GB" dirty="0" smtClean="0"/>
          </a:p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 smtClean="0"/>
              <a:t>quy</a:t>
            </a:r>
            <a:r>
              <a:rPr lang="en-GB" dirty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qua ATM</a:t>
            </a:r>
            <a:endParaRPr lang="vi-V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45</a:t>
            </a:fld>
            <a:endParaRPr lang="en-GB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52" y="1475677"/>
            <a:ext cx="527758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Hoạt</a:t>
            </a:r>
            <a:r>
              <a:rPr lang="en-GB" b="1" dirty="0" smtClean="0"/>
              <a:t> </a:t>
            </a:r>
            <a:r>
              <a:rPr lang="en-GB" b="1" dirty="0" err="1" smtClean="0"/>
              <a:t>động</a:t>
            </a:r>
            <a:r>
              <a:rPr lang="en-GB" b="1" dirty="0" smtClean="0"/>
              <a:t> (Operation):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b="1" dirty="0" err="1" smtClean="0"/>
              <a:t>Tham</a:t>
            </a:r>
            <a:r>
              <a:rPr lang="en-GB" b="1" dirty="0" smtClean="0"/>
              <a:t> </a:t>
            </a:r>
            <a:r>
              <a:rPr lang="en-GB" b="1" dirty="0" err="1" smtClean="0"/>
              <a:t>chiếu</a:t>
            </a:r>
            <a:r>
              <a:rPr lang="en-GB" b="1" dirty="0" smtClean="0"/>
              <a:t> (References): </a:t>
            </a:r>
            <a:r>
              <a:rPr lang="en-GB" dirty="0" err="1" smtClean="0"/>
              <a:t>các</a:t>
            </a:r>
            <a:r>
              <a:rPr lang="en-GB" dirty="0" smtClean="0"/>
              <a:t> use case </a:t>
            </a:r>
            <a:r>
              <a:rPr lang="en-GB" dirty="0" err="1" smtClean="0"/>
              <a:t>mả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này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xãy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</a:t>
            </a:r>
          </a:p>
          <a:p>
            <a:r>
              <a:rPr lang="en-GB" b="1" dirty="0" err="1" smtClean="0"/>
              <a:t>Tiền</a:t>
            </a:r>
            <a:r>
              <a:rPr lang="en-GB" b="1" dirty="0" smtClean="0"/>
              <a:t> </a:t>
            </a:r>
            <a:r>
              <a:rPr lang="en-GB" b="1" dirty="0" err="1" smtClean="0"/>
              <a:t>điều</a:t>
            </a:r>
            <a:r>
              <a:rPr lang="en-GB" b="1" dirty="0" smtClean="0"/>
              <a:t> </a:t>
            </a:r>
            <a:r>
              <a:rPr lang="en-GB" b="1" dirty="0" err="1" smtClean="0"/>
              <a:t>kiện</a:t>
            </a:r>
            <a:r>
              <a:rPr lang="en-GB" b="1" dirty="0" smtClean="0"/>
              <a:t> (Preconditions): </a:t>
            </a:r>
          </a:p>
          <a:p>
            <a:pPr lvl="1"/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domain model </a:t>
            </a:r>
            <a:r>
              <a:rPr lang="en-GB" dirty="0" err="1" smtClean="0"/>
              <a:t>trước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endParaRPr lang="en-GB" dirty="0"/>
          </a:p>
          <a:p>
            <a:r>
              <a:rPr lang="en-GB" b="1" dirty="0" err="1" smtClean="0"/>
              <a:t>Hậu</a:t>
            </a:r>
            <a:r>
              <a:rPr lang="en-GB" b="1" dirty="0" smtClean="0"/>
              <a:t> </a:t>
            </a:r>
            <a:r>
              <a:rPr lang="en-GB" b="1" dirty="0" err="1" smtClean="0"/>
              <a:t>điều</a:t>
            </a:r>
            <a:r>
              <a:rPr lang="en-GB" b="1" dirty="0" smtClean="0"/>
              <a:t> </a:t>
            </a:r>
            <a:r>
              <a:rPr lang="en-GB" b="1" dirty="0" err="1" smtClean="0"/>
              <a:t>kiện</a:t>
            </a:r>
            <a:r>
              <a:rPr lang="en-GB" b="1" dirty="0" smtClean="0"/>
              <a:t> (</a:t>
            </a:r>
            <a:r>
              <a:rPr lang="en-GB" b="1" dirty="0" err="1" smtClean="0"/>
              <a:t>Postconditions</a:t>
            </a:r>
            <a:r>
              <a:rPr lang="en-GB" b="1" dirty="0" smtClean="0"/>
              <a:t>):</a:t>
            </a:r>
            <a:endParaRPr lang="en-GB" b="1" dirty="0"/>
          </a:p>
          <a:p>
            <a:pPr lvl="1"/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Domain </a:t>
            </a:r>
            <a:r>
              <a:rPr lang="en-GB" dirty="0"/>
              <a:t>Model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dirty="0" err="1" smtClean="0"/>
              <a:t>khi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thi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công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tắc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err="1" smtClean="0"/>
              <a:t>Lưu</a:t>
            </a:r>
            <a:r>
              <a:rPr lang="en-GB" b="1" i="1" dirty="0" smtClean="0"/>
              <a:t> ý:</a:t>
            </a:r>
          </a:p>
          <a:p>
            <a:pPr lvl="1"/>
            <a:r>
              <a:rPr lang="vi-VN" dirty="0"/>
              <a:t>Các </a:t>
            </a:r>
            <a:r>
              <a:rPr lang="en-GB" b="1" dirty="0" err="1" smtClean="0"/>
              <a:t>hậu</a:t>
            </a:r>
            <a:r>
              <a:rPr lang="en-GB" b="1" dirty="0" smtClean="0"/>
              <a:t> </a:t>
            </a:r>
            <a:r>
              <a:rPr lang="en-GB" b="1" dirty="0" err="1" smtClean="0"/>
              <a:t>điều</a:t>
            </a:r>
            <a:r>
              <a:rPr lang="en-GB" b="1" dirty="0" smtClean="0"/>
              <a:t> </a:t>
            </a:r>
            <a:r>
              <a:rPr lang="en-GB" b="1" dirty="0" err="1" smtClean="0"/>
              <a:t>kiện</a:t>
            </a:r>
            <a:r>
              <a:rPr lang="en-GB" b="1" dirty="0" smtClean="0"/>
              <a:t> </a:t>
            </a:r>
            <a:r>
              <a:rPr lang="vi-VN" dirty="0" smtClean="0"/>
              <a:t>mô </a:t>
            </a:r>
            <a:r>
              <a:rPr lang="vi-VN" dirty="0"/>
              <a:t>tả những thay đổi </a:t>
            </a:r>
            <a:r>
              <a:rPr lang="vi-VN" dirty="0" smtClean="0"/>
              <a:t>trạng </a:t>
            </a:r>
            <a:r>
              <a:rPr lang="vi-VN" dirty="0"/>
              <a:t>thái của các đối tượng trong Model Domain. </a:t>
            </a:r>
            <a:endParaRPr lang="en-GB" dirty="0" smtClean="0"/>
          </a:p>
          <a:p>
            <a:pPr lvl="1"/>
            <a:r>
              <a:rPr lang="en-GB" dirty="0" err="1" smtClean="0"/>
              <a:t>Sự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vi-VN" dirty="0" smtClean="0"/>
              <a:t>Domain Model</a:t>
            </a:r>
            <a:r>
              <a:rPr lang="en-GB" dirty="0" smtClean="0"/>
              <a:t> </a:t>
            </a:r>
            <a:r>
              <a:rPr lang="vi-VN" dirty="0" smtClean="0"/>
              <a:t>bao gồm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C</a:t>
            </a:r>
            <a:r>
              <a:rPr lang="vi-VN" dirty="0" smtClean="0"/>
              <a:t>ác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/>
              <a:t> </a:t>
            </a:r>
            <a:r>
              <a:rPr lang="vi-VN" dirty="0" smtClean="0"/>
              <a:t>được </a:t>
            </a:r>
            <a:r>
              <a:rPr lang="vi-VN" dirty="0"/>
              <a:t>tạo </a:t>
            </a:r>
            <a:r>
              <a:rPr lang="vi-VN" dirty="0" smtClean="0"/>
              <a:t>ra</a:t>
            </a:r>
            <a:endParaRPr lang="en-GB" dirty="0" smtClean="0"/>
          </a:p>
          <a:p>
            <a:pPr lvl="2"/>
            <a:r>
              <a:rPr lang="en-GB" dirty="0" smtClean="0"/>
              <a:t>C</a:t>
            </a:r>
            <a:r>
              <a:rPr lang="vi-VN" dirty="0" smtClean="0"/>
              <a:t>ác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vi-VN" dirty="0" smtClean="0"/>
              <a:t> </a:t>
            </a:r>
            <a:r>
              <a:rPr lang="vi-VN" dirty="0"/>
              <a:t>hình thành hoặc phá </a:t>
            </a:r>
            <a:r>
              <a:rPr lang="en-GB" dirty="0" err="1" smtClean="0"/>
              <a:t>hủy</a:t>
            </a:r>
            <a:endParaRPr lang="en-GB" dirty="0"/>
          </a:p>
          <a:p>
            <a:pPr lvl="2"/>
            <a:r>
              <a:rPr lang="en-GB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thuộc tính thay đổi.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tắc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ATM</a:t>
            </a:r>
          </a:p>
          <a:p>
            <a:pPr lvl="1"/>
            <a:r>
              <a:rPr lang="en-GB" b="1" dirty="0" err="1" smtClean="0"/>
              <a:t>Hoạt</a:t>
            </a:r>
            <a:r>
              <a:rPr lang="en-GB" b="1" dirty="0" smtClean="0"/>
              <a:t> </a:t>
            </a:r>
            <a:r>
              <a:rPr lang="en-GB" b="1" dirty="0" err="1" smtClean="0"/>
              <a:t>động</a:t>
            </a:r>
            <a:r>
              <a:rPr lang="en-GB" dirty="0" smtClean="0"/>
              <a:t>: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,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: </a:t>
            </a:r>
            <a:r>
              <a:rPr lang="en-GB" dirty="0" err="1" smtClean="0"/>
              <a:t>Số</a:t>
            </a:r>
            <a:r>
              <a:rPr lang="en-GB" dirty="0" smtClean="0"/>
              <a:t> PIN,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endParaRPr lang="en-GB" dirty="0" smtClean="0"/>
          </a:p>
          <a:p>
            <a:pPr lvl="1"/>
            <a:r>
              <a:rPr lang="en-GB" b="1" dirty="0" err="1" smtClean="0"/>
              <a:t>Tham</a:t>
            </a:r>
            <a:r>
              <a:rPr lang="en-GB" b="1" dirty="0" smtClean="0"/>
              <a:t> </a:t>
            </a:r>
            <a:r>
              <a:rPr lang="en-GB" b="1" dirty="0" err="1" smtClean="0"/>
              <a:t>chiếu</a:t>
            </a:r>
            <a:r>
              <a:rPr lang="en-GB" dirty="0" smtClean="0"/>
              <a:t>: use case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ATM</a:t>
            </a:r>
          </a:p>
          <a:p>
            <a:pPr lvl="1"/>
            <a:r>
              <a:rPr lang="en-GB" b="1" dirty="0" err="1" smtClean="0"/>
              <a:t>Tiền</a:t>
            </a:r>
            <a:r>
              <a:rPr lang="en-GB" b="1" dirty="0" smtClean="0"/>
              <a:t> </a:t>
            </a:r>
            <a:r>
              <a:rPr lang="en-GB" b="1" dirty="0" err="1" smtClean="0"/>
              <a:t>điều</a:t>
            </a:r>
            <a:r>
              <a:rPr lang="en-GB" b="1" dirty="0" smtClean="0"/>
              <a:t> </a:t>
            </a:r>
            <a:r>
              <a:rPr lang="en-GB" b="1" dirty="0" err="1" smtClean="0"/>
              <a:t>kiện</a:t>
            </a:r>
            <a:r>
              <a:rPr lang="en-GB" dirty="0" smtClean="0"/>
              <a:t>: </a:t>
            </a:r>
            <a:r>
              <a:rPr lang="en-GB" dirty="0" err="1" smtClean="0"/>
              <a:t>Nhập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PIN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công</a:t>
            </a:r>
            <a:r>
              <a:rPr lang="en-GB" dirty="0" smtClean="0"/>
              <a:t>,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khoản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đủ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, ATM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Hậu</a:t>
            </a:r>
            <a:r>
              <a:rPr lang="en-GB" b="1" dirty="0" smtClean="0"/>
              <a:t> </a:t>
            </a:r>
            <a:r>
              <a:rPr lang="en-GB" b="1" dirty="0" err="1" smtClean="0"/>
              <a:t>điều</a:t>
            </a:r>
            <a:r>
              <a:rPr lang="en-GB" b="1" dirty="0" smtClean="0"/>
              <a:t> </a:t>
            </a:r>
            <a:r>
              <a:rPr lang="en-GB" b="1" dirty="0" err="1" smtClean="0"/>
              <a:t>kiện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:</a:t>
            </a:r>
          </a:p>
          <a:p>
            <a:pPr lvl="2"/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khoản</a:t>
            </a:r>
            <a:r>
              <a:rPr lang="en-GB" dirty="0" smtClean="0"/>
              <a:t> </a:t>
            </a:r>
            <a:r>
              <a:rPr lang="en-GB" dirty="0" err="1" smtClean="0"/>
              <a:t>giảm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=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rút</a:t>
            </a:r>
            <a:r>
              <a:rPr lang="en-GB" dirty="0" smtClean="0"/>
              <a:t>, (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khoải</a:t>
            </a:r>
            <a:r>
              <a:rPr lang="en-GB" dirty="0" smtClean="0"/>
              <a:t> </a:t>
            </a:r>
            <a:r>
              <a:rPr lang="en-GB" dirty="0" err="1" smtClean="0"/>
              <a:t>bị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)</a:t>
            </a:r>
          </a:p>
          <a:p>
            <a:pPr lvl="2"/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biên</a:t>
            </a:r>
            <a:r>
              <a:rPr lang="en-GB" dirty="0" smtClean="0"/>
              <a:t> </a:t>
            </a:r>
            <a:r>
              <a:rPr lang="en-GB" dirty="0" err="1" smtClean="0"/>
              <a:t>lai</a:t>
            </a:r>
            <a:r>
              <a:rPr lang="en-GB" dirty="0" smtClean="0"/>
              <a:t> </a:t>
            </a:r>
            <a:r>
              <a:rPr lang="en-GB" dirty="0" err="1" smtClean="0"/>
              <a:t>giao</a:t>
            </a:r>
            <a:r>
              <a:rPr lang="en-GB" dirty="0" smtClean="0"/>
              <a:t> </a:t>
            </a:r>
            <a:r>
              <a:rPr lang="en-GB" dirty="0" err="1" smtClean="0"/>
              <a:t>dịch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(</a:t>
            </a:r>
            <a:r>
              <a:rPr lang="en-GB" dirty="0" err="1" smtClean="0"/>
              <a:t>thực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mới</a:t>
            </a:r>
            <a:r>
              <a:rPr lang="en-GB" dirty="0" smtClean="0"/>
              <a:t>),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đến</a:t>
            </a:r>
            <a:r>
              <a:rPr lang="en-GB" dirty="0" smtClean="0"/>
              <a:t> </a:t>
            </a:r>
            <a:r>
              <a:rPr lang="en-GB" dirty="0" err="1" smtClean="0"/>
              <a:t>Tài</a:t>
            </a:r>
            <a:r>
              <a:rPr lang="en-GB" dirty="0" smtClean="0"/>
              <a:t> </a:t>
            </a:r>
            <a:r>
              <a:rPr lang="en-GB" dirty="0" err="1" smtClean="0"/>
              <a:t>khoản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ATM. (domain model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Cập</a:t>
            </a:r>
            <a:r>
              <a:rPr lang="en-GB" dirty="0" smtClean="0"/>
              <a:t> </a:t>
            </a:r>
            <a:r>
              <a:rPr lang="en-GB" dirty="0" err="1" smtClean="0"/>
              <a:t>nhật</a:t>
            </a:r>
            <a:r>
              <a:rPr lang="en-GB" dirty="0" smtClean="0"/>
              <a:t> domain model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quá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, </a:t>
            </a:r>
            <a:r>
              <a:rPr lang="en-GB" dirty="0" err="1" smtClean="0"/>
              <a:t>sẽ</a:t>
            </a:r>
            <a:r>
              <a:rPr lang="en-GB" dirty="0" smtClean="0"/>
              <a:t> </a:t>
            </a:r>
            <a:r>
              <a:rPr lang="en-GB" dirty="0" err="1" smtClean="0"/>
              <a:t>khám</a:t>
            </a:r>
            <a:r>
              <a:rPr lang="en-GB" dirty="0" smtClean="0"/>
              <a:t> </a:t>
            </a:r>
            <a:r>
              <a:rPr lang="en-GB" dirty="0" err="1" smtClean="0"/>
              <a:t>phá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,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,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mới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domain model. </a:t>
            </a:r>
          </a:p>
          <a:p>
            <a:r>
              <a:rPr lang="en-GB" b="1" dirty="0" err="1" smtClean="0"/>
              <a:t>Hậu</a:t>
            </a:r>
            <a:r>
              <a:rPr lang="en-GB" b="1" dirty="0" smtClean="0"/>
              <a:t> </a:t>
            </a:r>
            <a:r>
              <a:rPr lang="en-GB" b="1" dirty="0" err="1" smtClean="0"/>
              <a:t>điều</a:t>
            </a:r>
            <a:r>
              <a:rPr lang="en-GB" b="1" dirty="0" smtClean="0"/>
              <a:t> </a:t>
            </a:r>
            <a:r>
              <a:rPr lang="en-GB" b="1" dirty="0" err="1" smtClean="0"/>
              <a:t>kiện</a:t>
            </a:r>
            <a:r>
              <a:rPr lang="en-GB" b="1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thường</a:t>
            </a:r>
            <a:r>
              <a:rPr lang="en-GB" dirty="0" smtClean="0"/>
              <a:t> </a:t>
            </a:r>
            <a:r>
              <a:rPr lang="en-GB" dirty="0" err="1" smtClean="0"/>
              <a:t>hỗ</a:t>
            </a:r>
            <a:r>
              <a:rPr lang="en-GB" dirty="0" smtClean="0"/>
              <a:t> </a:t>
            </a:r>
            <a:r>
              <a:rPr lang="en-GB" dirty="0" err="1" smtClean="0"/>
              <a:t>trợ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/>
              <a:t>tích</a:t>
            </a:r>
            <a:r>
              <a:rPr lang="en-GB" dirty="0"/>
              <a:t>, </a:t>
            </a:r>
            <a:r>
              <a:rPr lang="en-GB" dirty="0" smtClean="0"/>
              <a:t>chi </a:t>
            </a:r>
            <a:r>
              <a:rPr lang="en-GB" dirty="0" err="1" smtClean="0"/>
              <a:t>tiết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chính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chi </a:t>
            </a:r>
            <a:r>
              <a:rPr lang="en-GB" dirty="0" err="1" smtClean="0"/>
              <a:t>tiết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,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cập</a:t>
            </a:r>
            <a:r>
              <a:rPr lang="en-GB" dirty="0" smtClean="0"/>
              <a:t> </a:t>
            </a:r>
            <a:r>
              <a:rPr lang="en-GB" dirty="0" err="1" smtClean="0"/>
              <a:t>nhật</a:t>
            </a:r>
            <a:r>
              <a:rPr lang="en-GB" dirty="0" smtClean="0"/>
              <a:t> domain model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lặp</a:t>
            </a:r>
            <a:r>
              <a:rPr lang="en-GB" dirty="0" smtClean="0"/>
              <a:t> </a:t>
            </a:r>
            <a:r>
              <a:rPr lang="en-GB" dirty="0" err="1" smtClean="0"/>
              <a:t>nhiều</a:t>
            </a:r>
            <a:r>
              <a:rPr lang="en-GB" dirty="0" smtClean="0"/>
              <a:t> </a:t>
            </a:r>
            <a:r>
              <a:rPr lang="en-GB" dirty="0" err="1" smtClean="0"/>
              <a:t>lần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suốt</a:t>
            </a:r>
            <a:r>
              <a:rPr lang="en-GB" dirty="0" smtClean="0"/>
              <a:t> </a:t>
            </a:r>
            <a:r>
              <a:rPr lang="en-GB" dirty="0" err="1" smtClean="0"/>
              <a:t>giai</a:t>
            </a:r>
            <a:r>
              <a:rPr lang="en-GB" dirty="0" smtClean="0"/>
              <a:t> </a:t>
            </a:r>
            <a:r>
              <a:rPr lang="en-GB" dirty="0" err="1" smtClean="0"/>
              <a:t>đoạn</a:t>
            </a:r>
            <a:r>
              <a:rPr lang="en-GB" dirty="0" smtClean="0"/>
              <a:t> </a:t>
            </a:r>
            <a:r>
              <a:rPr lang="en-GB" dirty="0" err="1" smtClean="0"/>
              <a:t>phân</a:t>
            </a:r>
            <a:r>
              <a:rPr lang="en-GB" dirty="0" smtClean="0"/>
              <a:t> </a:t>
            </a:r>
            <a:r>
              <a:rPr lang="en-GB" dirty="0" err="1" smtClean="0"/>
              <a:t>tích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8183" cy="435133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Domain </a:t>
            </a:r>
            <a:r>
              <a:rPr lang="en-GB" b="1" dirty="0" smtClean="0"/>
              <a:t>model </a:t>
            </a:r>
            <a:r>
              <a:rPr lang="vi-VN" dirty="0"/>
              <a:t>là một đại diện trực quan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b="1" dirty="0" err="1" smtClean="0"/>
              <a:t>lớp</a:t>
            </a:r>
            <a:r>
              <a:rPr lang="en-GB" b="1" dirty="0" smtClean="0"/>
              <a:t> </a:t>
            </a:r>
            <a:r>
              <a:rPr lang="en-GB" b="1" dirty="0" err="1" smtClean="0"/>
              <a:t>khái</a:t>
            </a:r>
            <a:r>
              <a:rPr lang="en-GB" b="1" dirty="0" smtClean="0"/>
              <a:t> </a:t>
            </a:r>
            <a:r>
              <a:rPr lang="en-GB" b="1" dirty="0" err="1" smtClean="0"/>
              <a:t>niệm</a:t>
            </a:r>
            <a:r>
              <a:rPr lang="en-GB" b="1" dirty="0"/>
              <a:t> </a:t>
            </a:r>
            <a:r>
              <a:rPr lang="en-GB" i="1" dirty="0"/>
              <a:t>(conceptual </a:t>
            </a:r>
            <a:r>
              <a:rPr lang="en-GB" i="1" dirty="0" smtClean="0"/>
              <a:t>classes),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b="1" dirty="0" err="1" smtClean="0"/>
              <a:t>đối</a:t>
            </a:r>
            <a:r>
              <a:rPr lang="en-GB" b="1" dirty="0" smtClean="0"/>
              <a:t> </a:t>
            </a:r>
            <a:r>
              <a:rPr lang="en-GB" b="1" dirty="0" err="1" smtClean="0"/>
              <a:t>tượng</a:t>
            </a:r>
            <a:r>
              <a:rPr lang="en-GB" b="1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b="1" dirty="0" err="1" smtClean="0"/>
              <a:t>mối</a:t>
            </a:r>
            <a:r>
              <a:rPr lang="en-GB" b="1" dirty="0" smtClean="0"/>
              <a:t> </a:t>
            </a:r>
            <a:r>
              <a:rPr lang="en-GB" b="1" dirty="0" err="1" smtClean="0"/>
              <a:t>quan</a:t>
            </a:r>
            <a:r>
              <a:rPr lang="en-GB" b="1" dirty="0" smtClean="0"/>
              <a:t> </a:t>
            </a:r>
            <a:r>
              <a:rPr lang="en-GB" b="1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chúng</a:t>
            </a:r>
            <a:r>
              <a:rPr lang="en-GB" dirty="0" smtClean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phạm</a:t>
            </a:r>
            <a:r>
              <a:rPr lang="en-GB" dirty="0"/>
              <a:t> vi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.</a:t>
            </a:r>
          </a:p>
          <a:p>
            <a:r>
              <a:rPr lang="en-GB" dirty="0" smtClean="0"/>
              <a:t>Domain model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thành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trọng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ra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/>
              <a:t>giai</a:t>
            </a:r>
            <a:r>
              <a:rPr lang="en-GB" dirty="0"/>
              <a:t> </a:t>
            </a:r>
            <a:r>
              <a:rPr lang="en-GB" dirty="0" err="1"/>
              <a:t>đoạn</a:t>
            </a:r>
            <a:r>
              <a:rPr lang="en-GB" dirty="0"/>
              <a:t> </a:t>
            </a:r>
            <a:r>
              <a:rPr lang="en-GB" b="1" dirty="0" err="1"/>
              <a:t>phân</a:t>
            </a:r>
            <a:r>
              <a:rPr lang="en-GB" b="1" dirty="0"/>
              <a:t> </a:t>
            </a:r>
            <a:r>
              <a:rPr lang="en-GB" b="1" dirty="0" err="1" smtClean="0"/>
              <a:t>tích</a:t>
            </a:r>
            <a:r>
              <a:rPr lang="en-GB" b="1" dirty="0"/>
              <a:t> </a:t>
            </a:r>
            <a:r>
              <a:rPr lang="en-GB" b="1" dirty="0" err="1" smtClean="0"/>
              <a:t>hướng</a:t>
            </a:r>
            <a:r>
              <a:rPr lang="en-GB" b="1" dirty="0" smtClean="0"/>
              <a:t> </a:t>
            </a:r>
            <a:r>
              <a:rPr lang="en-GB" b="1" dirty="0" err="1" smtClean="0"/>
              <a:t>đối</a:t>
            </a:r>
            <a:r>
              <a:rPr lang="en-GB" b="1" dirty="0" smtClean="0"/>
              <a:t> </a:t>
            </a:r>
            <a:r>
              <a:rPr lang="en-GB" b="1" dirty="0" err="1" smtClean="0"/>
              <a:t>tượng</a:t>
            </a:r>
            <a:r>
              <a:rPr lang="en-GB" b="1" dirty="0" smtClean="0"/>
              <a:t>, </a:t>
            </a:r>
            <a:r>
              <a:rPr lang="vi-VN" dirty="0" smtClean="0"/>
              <a:t>là </a:t>
            </a:r>
            <a:r>
              <a:rPr lang="vi-VN" dirty="0"/>
              <a:t>cơ sở cho việc thiết kế phần mềm</a:t>
            </a:r>
            <a:endParaRPr lang="en-GB" b="1" dirty="0" smtClean="0"/>
          </a:p>
          <a:p>
            <a:r>
              <a:rPr lang="en-GB" b="1" dirty="0" smtClean="0"/>
              <a:t>Domain model </a:t>
            </a:r>
            <a:r>
              <a:rPr lang="en-GB" dirty="0" err="1" smtClean="0"/>
              <a:t>còn</a:t>
            </a:r>
            <a:r>
              <a:rPr lang="en-GB" dirty="0" smtClean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vi-VN" dirty="0"/>
              <a:t>gọi là </a:t>
            </a:r>
            <a:r>
              <a:rPr lang="en-GB" b="1" dirty="0" smtClean="0"/>
              <a:t>conceptual models</a:t>
            </a:r>
            <a:r>
              <a:rPr lang="en-GB" dirty="0" smtClean="0"/>
              <a:t>, </a:t>
            </a:r>
            <a:r>
              <a:rPr lang="en-GB" b="1" dirty="0"/>
              <a:t>domain object </a:t>
            </a:r>
            <a:r>
              <a:rPr lang="en-GB" b="1" dirty="0" smtClean="0"/>
              <a:t>model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b="1" dirty="0" smtClean="0"/>
              <a:t>analysis </a:t>
            </a:r>
            <a:r>
              <a:rPr lang="en-GB" b="1" dirty="0"/>
              <a:t>object </a:t>
            </a:r>
            <a:r>
              <a:rPr lang="en-GB" b="1" dirty="0" smtClean="0"/>
              <a:t>model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3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Nếu</a:t>
            </a:r>
            <a:r>
              <a:rPr lang="en-GB" dirty="0" smtClean="0"/>
              <a:t> Use case model </a:t>
            </a:r>
            <a:r>
              <a:rPr lang="en-GB" dirty="0" err="1" smtClean="0"/>
              <a:t>chứa</a:t>
            </a:r>
            <a:r>
              <a:rPr lang="en-GB" dirty="0" smtClean="0"/>
              <a:t> </a:t>
            </a:r>
            <a:r>
              <a:rPr lang="en-GB" dirty="0" err="1" smtClean="0"/>
              <a:t>đầy</a:t>
            </a:r>
            <a:r>
              <a:rPr lang="en-GB" dirty="0" smtClean="0"/>
              <a:t> </a:t>
            </a:r>
            <a:r>
              <a:rPr lang="en-GB" dirty="0" err="1" smtClean="0"/>
              <a:t>đủ</a:t>
            </a:r>
            <a:r>
              <a:rPr lang="en-GB" dirty="0" smtClean="0"/>
              <a:t> </a:t>
            </a:r>
            <a:r>
              <a:rPr lang="en-GB" dirty="0" err="1" smtClean="0"/>
              <a:t>tất</a:t>
            </a:r>
            <a:r>
              <a:rPr lang="en-GB" dirty="0" smtClean="0"/>
              <a:t> </a:t>
            </a:r>
            <a:r>
              <a:rPr lang="en-GB" dirty="0" err="1" smtClean="0"/>
              <a:t>cả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yêu</a:t>
            </a:r>
            <a:r>
              <a:rPr lang="en-GB" dirty="0" smtClean="0"/>
              <a:t> </a:t>
            </a:r>
            <a:r>
              <a:rPr lang="en-GB" dirty="0" err="1" smtClean="0"/>
              <a:t>cầu</a:t>
            </a:r>
            <a:r>
              <a:rPr lang="en-GB" dirty="0" smtClean="0"/>
              <a:t> </a:t>
            </a:r>
            <a:r>
              <a:rPr lang="en-GB" dirty="0" err="1" smtClean="0"/>
              <a:t>chức</a:t>
            </a:r>
            <a:r>
              <a:rPr lang="en-GB" dirty="0" smtClean="0"/>
              <a:t> </a:t>
            </a:r>
            <a:r>
              <a:rPr lang="en-GB" dirty="0" err="1" smtClean="0"/>
              <a:t>năng</a:t>
            </a:r>
            <a:r>
              <a:rPr lang="en-GB" dirty="0" smtClean="0"/>
              <a:t> chi </a:t>
            </a:r>
            <a:r>
              <a:rPr lang="en-GB" dirty="0" err="1" smtClean="0"/>
              <a:t>tiết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cung</a:t>
            </a:r>
            <a:r>
              <a:rPr lang="en-GB" dirty="0" smtClean="0"/>
              <a:t> </a:t>
            </a:r>
            <a:r>
              <a:rPr lang="en-GB" dirty="0" err="1" smtClean="0"/>
              <a:t>cấp</a:t>
            </a:r>
            <a:r>
              <a:rPr lang="en-GB" dirty="0" smtClean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việc</a:t>
            </a:r>
            <a:r>
              <a:rPr lang="en-GB" dirty="0" smtClean="0"/>
              <a:t> </a:t>
            </a:r>
            <a:r>
              <a:rPr lang="en-GB" dirty="0" err="1" smtClean="0"/>
              <a:t>thiết</a:t>
            </a:r>
            <a:r>
              <a:rPr lang="en-GB" dirty="0" smtClean="0"/>
              <a:t> </a:t>
            </a:r>
            <a:r>
              <a:rPr lang="en-GB" dirty="0" err="1" smtClean="0"/>
              <a:t>kế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</a:t>
            </a:r>
            <a:r>
              <a:rPr lang="en-GB" dirty="0" err="1" smtClean="0"/>
              <a:t>thì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những</a:t>
            </a:r>
            <a:r>
              <a:rPr lang="vi-VN" dirty="0" smtClean="0"/>
              <a:t> </a:t>
            </a:r>
            <a:r>
              <a:rPr lang="vi-VN" dirty="0"/>
              <a:t>tình huống mà các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yêu</a:t>
            </a:r>
            <a:r>
              <a:rPr lang="en-GB" dirty="0" smtClean="0"/>
              <a:t> </a:t>
            </a:r>
            <a:r>
              <a:rPr lang="en-GB" dirty="0" err="1" smtClean="0"/>
              <a:t>cầu</a:t>
            </a:r>
            <a:r>
              <a:rPr lang="en-GB" dirty="0" smtClean="0"/>
              <a:t> </a:t>
            </a:r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vi-VN" dirty="0" smtClean="0"/>
              <a:t>chi </a:t>
            </a:r>
            <a:r>
              <a:rPr lang="vi-VN" dirty="0"/>
              <a:t>tiết và phức tạp </a:t>
            </a:r>
            <a:r>
              <a:rPr lang="vi-VN" dirty="0" smtClean="0"/>
              <a:t>khó nắm </a:t>
            </a:r>
            <a:r>
              <a:rPr lang="vi-VN" dirty="0"/>
              <a:t>bắt trong </a:t>
            </a:r>
            <a:r>
              <a:rPr lang="en-GB" dirty="0" smtClean="0"/>
              <a:t>use case.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quy</a:t>
            </a:r>
            <a:r>
              <a:rPr lang="en-GB" dirty="0"/>
              <a:t> </a:t>
            </a:r>
            <a:r>
              <a:rPr lang="en-GB" dirty="0" err="1"/>
              <a:t>tắc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Ví </a:t>
            </a:r>
            <a:r>
              <a:rPr lang="vi-VN" b="1" dirty="0" smtClean="0"/>
              <a:t>dụ</a:t>
            </a:r>
            <a:r>
              <a:rPr lang="en-GB" b="1" dirty="0" smtClean="0"/>
              <a:t>: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hệ</a:t>
            </a:r>
            <a:r>
              <a:rPr lang="en-GB" dirty="0"/>
              <a:t> </a:t>
            </a:r>
            <a:r>
              <a:rPr lang="en-GB" dirty="0" err="1"/>
              <a:t>thống</a:t>
            </a:r>
            <a:r>
              <a:rPr lang="en-GB" dirty="0"/>
              <a:t> </a:t>
            </a:r>
            <a:r>
              <a:rPr lang="en-GB" dirty="0" err="1"/>
              <a:t>đặt</a:t>
            </a:r>
            <a:r>
              <a:rPr lang="en-GB" dirty="0"/>
              <a:t> </a:t>
            </a:r>
            <a:r>
              <a:rPr lang="en-GB" dirty="0" err="1"/>
              <a:t>vé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h</a:t>
            </a:r>
            <a:r>
              <a:rPr lang="vi-VN" dirty="0"/>
              <a:t>ãng hàng </a:t>
            </a:r>
            <a:r>
              <a:rPr lang="vi-VN" dirty="0" smtClean="0"/>
              <a:t>không</a:t>
            </a:r>
            <a:r>
              <a:rPr lang="en-GB" dirty="0" smtClean="0"/>
              <a:t>,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vé</a:t>
            </a:r>
            <a:r>
              <a:rPr lang="en-GB" dirty="0" smtClean="0"/>
              <a:t> </a:t>
            </a:r>
            <a:r>
              <a:rPr lang="vi-VN" b="1" dirty="0" smtClean="0"/>
              <a:t>addNewReservat</a:t>
            </a:r>
            <a:r>
              <a:rPr lang="en-GB" b="1" dirty="0" err="1" smtClean="0"/>
              <a:t>i</a:t>
            </a:r>
            <a:r>
              <a:rPr lang="vi-VN" b="1" dirty="0" smtClean="0"/>
              <a:t>on</a:t>
            </a:r>
            <a:r>
              <a:rPr lang="en-GB" b="1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độ</a:t>
            </a:r>
            <a:r>
              <a:rPr lang="en-GB" dirty="0" smtClean="0"/>
              <a:t> </a:t>
            </a:r>
            <a:r>
              <a:rPr lang="vi-VN" dirty="0" smtClean="0"/>
              <a:t>phức </a:t>
            </a:r>
            <a:r>
              <a:rPr lang="vi-VN" dirty="0"/>
              <a:t>tạp </a:t>
            </a:r>
            <a:r>
              <a:rPr lang="vi-VN" dirty="0" smtClean="0"/>
              <a:t>cao </a:t>
            </a:r>
            <a:r>
              <a:rPr lang="vi-VN" dirty="0"/>
              <a:t>liên quan đến tất cả các đối tượng </a:t>
            </a:r>
            <a:r>
              <a:rPr lang="en-GB" dirty="0" err="1" smtClean="0"/>
              <a:t>trong</a:t>
            </a:r>
            <a:r>
              <a:rPr lang="en-GB" dirty="0" smtClean="0"/>
              <a:t> domain model:</a:t>
            </a:r>
          </a:p>
          <a:p>
            <a:pPr lvl="1"/>
            <a:r>
              <a:rPr lang="en-GB" dirty="0" err="1" smtClean="0"/>
              <a:t>Thay</a:t>
            </a:r>
            <a:r>
              <a:rPr lang="en-GB" dirty="0" smtClean="0"/>
              <a:t> </a:t>
            </a:r>
            <a:r>
              <a:rPr lang="en-GB" dirty="0" err="1" smtClean="0"/>
              <a:t>đổi</a:t>
            </a:r>
            <a:r>
              <a:rPr lang="en-GB" dirty="0" smtClean="0"/>
              <a:t> </a:t>
            </a:r>
            <a:r>
              <a:rPr lang="en-GB" dirty="0" err="1" smtClean="0"/>
              <a:t>trạng</a:t>
            </a:r>
            <a:r>
              <a:rPr lang="en-GB" dirty="0" smtClean="0"/>
              <a:t> </a:t>
            </a:r>
            <a:r>
              <a:rPr lang="en-GB" dirty="0" err="1" smtClean="0"/>
              <a:t>thái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b="1" dirty="0" smtClean="0"/>
              <a:t>domain model</a:t>
            </a:r>
          </a:p>
          <a:p>
            <a:pPr lvl="1"/>
            <a:r>
              <a:rPr lang="en-GB" dirty="0" err="1" smtClean="0"/>
              <a:t>Tạo</a:t>
            </a:r>
            <a:r>
              <a:rPr lang="en-GB" dirty="0" smtClean="0"/>
              <a:t> </a:t>
            </a:r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b="1" dirty="0" smtClean="0"/>
              <a:t>domain model</a:t>
            </a:r>
          </a:p>
          <a:p>
            <a:pPr marL="0" indent="0">
              <a:buNone/>
            </a:pP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trường</a:t>
            </a:r>
            <a:r>
              <a:rPr lang="en-GB" dirty="0" smtClean="0"/>
              <a:t> </a:t>
            </a:r>
            <a:r>
              <a:rPr lang="en-GB" dirty="0" err="1" smtClean="0"/>
              <a:t>hợp</a:t>
            </a:r>
            <a:r>
              <a:rPr lang="en-GB" dirty="0" smtClean="0"/>
              <a:t> </a:t>
            </a:r>
            <a:r>
              <a:rPr lang="en-GB" dirty="0" err="1" smtClean="0"/>
              <a:t>này</a:t>
            </a:r>
            <a:r>
              <a:rPr lang="en-GB" dirty="0" smtClean="0"/>
              <a:t> </a:t>
            </a:r>
            <a:r>
              <a:rPr lang="en-GB" dirty="0" err="1" smtClean="0"/>
              <a:t>cần</a:t>
            </a:r>
            <a:r>
              <a:rPr lang="en-GB" dirty="0" smtClean="0"/>
              <a:t>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tả</a:t>
            </a:r>
            <a:r>
              <a:rPr lang="en-GB" dirty="0" smtClean="0"/>
              <a:t> chi </a:t>
            </a:r>
            <a:r>
              <a:rPr lang="en-GB" dirty="0" err="1" smtClean="0"/>
              <a:t>tiết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đặt</a:t>
            </a:r>
            <a:r>
              <a:rPr lang="en-GB" dirty="0" smtClean="0"/>
              <a:t> </a:t>
            </a:r>
            <a:r>
              <a:rPr lang="en-GB" dirty="0" err="1" smtClean="0"/>
              <a:t>vé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Bài giảng Phân tích thiết kế hệ thống - GV: Từ Thị Xuân Hiền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C9AE-A941-4010-80E3-B36D67F2C85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052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2800" i="1" dirty="0" smtClean="0"/>
              <a:t>(Contracts, Operations)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Các</a:t>
            </a:r>
            <a:r>
              <a:rPr lang="en-GB" b="1" dirty="0" smtClean="0"/>
              <a:t> </a:t>
            </a:r>
            <a:r>
              <a:rPr lang="en-GB" b="1" dirty="0" err="1" smtClean="0"/>
              <a:t>quy</a:t>
            </a:r>
            <a:r>
              <a:rPr lang="en-GB" b="1" dirty="0" smtClean="0"/>
              <a:t> </a:t>
            </a:r>
            <a:r>
              <a:rPr lang="en-GB" b="1" dirty="0" err="1" smtClean="0"/>
              <a:t>tắc</a:t>
            </a:r>
            <a:r>
              <a:rPr lang="en-GB" b="1" dirty="0" smtClean="0"/>
              <a:t> (Contract)</a:t>
            </a:r>
          </a:p>
          <a:p>
            <a:pPr lvl="1"/>
            <a:r>
              <a:rPr lang="en-GB" dirty="0" err="1" smtClean="0"/>
              <a:t>Tiền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kiện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hậu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kiện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dùng</a:t>
            </a:r>
            <a:r>
              <a:rPr lang="en-GB" dirty="0" smtClean="0"/>
              <a:t> </a:t>
            </a:r>
            <a:r>
              <a:rPr lang="en-GB" dirty="0" err="1" smtClean="0"/>
              <a:t>để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hoạt</a:t>
            </a:r>
            <a:r>
              <a:rPr lang="en-GB" dirty="0" smtClean="0"/>
              <a:t> </a:t>
            </a:r>
            <a:r>
              <a:rPr lang="en-GB" dirty="0" err="1" smtClean="0"/>
              <a:t>động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H</a:t>
            </a:r>
            <a:r>
              <a:rPr lang="vi-VN" b="1" dirty="0" smtClean="0"/>
              <a:t>oạt </a:t>
            </a:r>
            <a:r>
              <a:rPr lang="vi-VN" b="1" dirty="0"/>
              <a:t>động </a:t>
            </a:r>
            <a:r>
              <a:rPr lang="en-GB" b="1" dirty="0" smtClean="0"/>
              <a:t>(Operation): </a:t>
            </a:r>
          </a:p>
          <a:p>
            <a:pPr lvl="1"/>
            <a:r>
              <a:rPr lang="en-GB" dirty="0" err="1" smtClean="0"/>
              <a:t>Những</a:t>
            </a:r>
            <a:r>
              <a:rPr lang="en-GB" dirty="0" smtClean="0"/>
              <a:t> </a:t>
            </a:r>
            <a:r>
              <a:rPr lang="en-GB" dirty="0" err="1" smtClean="0"/>
              <a:t>yêu</a:t>
            </a:r>
            <a:r>
              <a:rPr lang="en-GB" dirty="0" smtClean="0"/>
              <a:t> </a:t>
            </a:r>
            <a:r>
              <a:rPr lang="en-GB" dirty="0" err="1" smtClean="0"/>
              <a:t>cầu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vi-VN" dirty="0" smtClean="0"/>
              <a:t>truy </a:t>
            </a:r>
            <a:r>
              <a:rPr lang="vi-VN" dirty="0"/>
              <a:t>vấn mà một đối tượng có thể được gọi để thực hiện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31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</a:t>
            </a:r>
            <a:r>
              <a:rPr lang="en-GB" dirty="0" smtClean="0"/>
              <a:t>model </a:t>
            </a:r>
            <a:r>
              <a:rPr lang="en-GB" dirty="0" err="1" smtClean="0"/>
              <a:t>trong</a:t>
            </a:r>
            <a:r>
              <a:rPr lang="en-GB" dirty="0" smtClean="0"/>
              <a:t> UML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Trong</a:t>
            </a:r>
            <a:r>
              <a:rPr lang="en-GB" dirty="0" smtClean="0"/>
              <a:t> U</a:t>
            </a:r>
            <a:r>
              <a:rPr lang="vi-VN" dirty="0" smtClean="0"/>
              <a:t>ML</a:t>
            </a:r>
            <a:r>
              <a:rPr lang="vi-VN" dirty="0"/>
              <a:t>, </a:t>
            </a:r>
            <a:r>
              <a:rPr lang="en-GB" b="1" dirty="0" smtClean="0"/>
              <a:t>domain model </a:t>
            </a:r>
            <a:r>
              <a:rPr lang="vi-VN" dirty="0" smtClean="0"/>
              <a:t>được </a:t>
            </a:r>
            <a:r>
              <a:rPr lang="en-GB" dirty="0" err="1" smtClean="0"/>
              <a:t>biểu</a:t>
            </a:r>
            <a:r>
              <a:rPr lang="en-GB" dirty="0" smtClean="0"/>
              <a:t> </a:t>
            </a:r>
            <a:r>
              <a:rPr lang="en-GB" dirty="0" err="1" smtClean="0"/>
              <a:t>diễn</a:t>
            </a:r>
            <a:r>
              <a:rPr lang="en-GB" dirty="0" smtClean="0"/>
              <a:t> </a:t>
            </a:r>
            <a:r>
              <a:rPr lang="vi-VN" dirty="0" smtClean="0"/>
              <a:t>bằng </a:t>
            </a:r>
            <a:r>
              <a:rPr lang="vi-VN" dirty="0"/>
              <a:t>một tập hợp các </a:t>
            </a:r>
            <a:r>
              <a:rPr lang="en-GB" dirty="0" err="1" smtClean="0"/>
              <a:t>sơ</a:t>
            </a:r>
            <a:r>
              <a:rPr lang="en-GB" dirty="0" smtClean="0"/>
              <a:t> </a:t>
            </a:r>
            <a:r>
              <a:rPr lang="en-GB" dirty="0" err="1" smtClean="0"/>
              <a:t>đồ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(class diagram)</a:t>
            </a:r>
            <a:r>
              <a:rPr lang="vi-VN" dirty="0" smtClean="0"/>
              <a:t>, </a:t>
            </a:r>
            <a:r>
              <a:rPr lang="vi-VN" dirty="0"/>
              <a:t>trong đó </a:t>
            </a:r>
            <a:r>
              <a:rPr lang="en-GB" dirty="0" err="1" smtClean="0"/>
              <a:t>chỉ</a:t>
            </a:r>
            <a:r>
              <a:rPr lang="en-GB" dirty="0" smtClean="0"/>
              <a:t> h</a:t>
            </a:r>
            <a:r>
              <a:rPr lang="vi-VN" dirty="0" smtClean="0"/>
              <a:t>iển </a:t>
            </a:r>
            <a:r>
              <a:rPr lang="vi-VN" dirty="0"/>
              <a:t>thị: </a:t>
            </a:r>
            <a:endParaRPr lang="en-GB" dirty="0" smtClean="0"/>
          </a:p>
          <a:p>
            <a:pPr lvl="1"/>
            <a:r>
              <a:rPr lang="en-GB" dirty="0"/>
              <a:t>Đ</a:t>
            </a:r>
            <a:r>
              <a:rPr lang="vi-VN" dirty="0" smtClean="0"/>
              <a:t>ối </a:t>
            </a:r>
            <a:r>
              <a:rPr lang="vi-VN" dirty="0"/>
              <a:t>tượng </a:t>
            </a:r>
            <a:r>
              <a:rPr lang="vi-VN" dirty="0" smtClean="0"/>
              <a:t>hoặc </a:t>
            </a:r>
            <a:r>
              <a:rPr lang="vi-VN" dirty="0"/>
              <a:t>các lớp </a:t>
            </a:r>
            <a:r>
              <a:rPr lang="vi-VN" dirty="0" smtClean="0"/>
              <a:t>khái </a:t>
            </a:r>
            <a:r>
              <a:rPr lang="vi-VN" dirty="0"/>
              <a:t>niệm </a:t>
            </a:r>
            <a:endParaRPr lang="en-GB" dirty="0" smtClean="0"/>
          </a:p>
          <a:p>
            <a:pPr lvl="1"/>
            <a:r>
              <a:rPr lang="vi-VN" dirty="0" smtClean="0"/>
              <a:t>Các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vi-VN" dirty="0" smtClean="0"/>
              <a:t> </a:t>
            </a:r>
            <a:r>
              <a:rPr lang="vi-VN" dirty="0"/>
              <a:t>giữa các lớp khái niệm </a:t>
            </a:r>
            <a:endParaRPr lang="en-GB" dirty="0" smtClean="0"/>
          </a:p>
          <a:p>
            <a:pPr lvl="1"/>
            <a:r>
              <a:rPr lang="en-GB" dirty="0" smtClean="0"/>
              <a:t>C</a:t>
            </a:r>
            <a:r>
              <a:rPr lang="vi-VN" dirty="0" smtClean="0"/>
              <a:t>ác </a:t>
            </a:r>
            <a:r>
              <a:rPr lang="vi-VN" dirty="0"/>
              <a:t>thuộc tính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vi-VN" dirty="0" smtClean="0"/>
              <a:t>các </a:t>
            </a:r>
            <a:r>
              <a:rPr lang="vi-VN" dirty="0"/>
              <a:t>lớp </a:t>
            </a:r>
            <a:r>
              <a:rPr lang="vi-VN" dirty="0" smtClean="0"/>
              <a:t>khái </a:t>
            </a:r>
            <a:r>
              <a:rPr lang="vi-VN" dirty="0"/>
              <a:t>niệm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model </a:t>
            </a:r>
            <a:r>
              <a:rPr lang="en-GB" dirty="0" err="1"/>
              <a:t>trong</a:t>
            </a:r>
            <a:r>
              <a:rPr lang="en-GB" dirty="0"/>
              <a:t>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: domain model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r>
              <a:rPr lang="en-GB" dirty="0" smtClean="0"/>
              <a:t> </a:t>
            </a:r>
            <a:r>
              <a:rPr lang="en-GB" dirty="0" err="1" smtClean="0"/>
              <a:t>thống</a:t>
            </a:r>
            <a:r>
              <a:rPr lang="en-GB" dirty="0" smtClean="0"/>
              <a:t> ATM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1" y="2613376"/>
            <a:ext cx="7204972" cy="32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bước</a:t>
            </a:r>
            <a:r>
              <a:rPr lang="en-GB" dirty="0" smtClean="0"/>
              <a:t> </a:t>
            </a:r>
            <a:r>
              <a:rPr lang="en-GB" dirty="0" err="1" smtClean="0"/>
              <a:t>xây</a:t>
            </a:r>
            <a:r>
              <a:rPr lang="en-GB" dirty="0" smtClean="0"/>
              <a:t> </a:t>
            </a:r>
            <a:r>
              <a:rPr lang="en-GB" dirty="0" err="1" smtClean="0"/>
              <a:t>dựng</a:t>
            </a:r>
            <a:r>
              <a:rPr lang="en-GB" dirty="0" smtClean="0"/>
              <a:t> </a:t>
            </a:r>
            <a:r>
              <a:rPr lang="en-US" dirty="0"/>
              <a:t>Domain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Tìm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b="1" dirty="0" err="1" smtClean="0"/>
              <a:t>lớp</a:t>
            </a:r>
            <a:r>
              <a:rPr lang="en-GB" b="1" dirty="0" smtClean="0"/>
              <a:t> </a:t>
            </a:r>
            <a:r>
              <a:rPr lang="en-GB" b="1" dirty="0" err="1" smtClean="0"/>
              <a:t>khái</a:t>
            </a:r>
            <a:r>
              <a:rPr lang="en-GB" b="1" dirty="0" smtClean="0"/>
              <a:t> </a:t>
            </a:r>
            <a:r>
              <a:rPr lang="en-GB" b="1" dirty="0" err="1" smtClean="0"/>
              <a:t>niệm</a:t>
            </a:r>
            <a:r>
              <a:rPr lang="en-GB" b="1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phạm</a:t>
            </a:r>
            <a:r>
              <a:rPr lang="en-GB" dirty="0" smtClean="0"/>
              <a:t> vi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endParaRPr lang="en-GB" dirty="0" smtClean="0"/>
          </a:p>
          <a:p>
            <a:r>
              <a:rPr lang="en-GB" dirty="0" err="1" smtClean="0"/>
              <a:t>Chuẩn</a:t>
            </a:r>
            <a:r>
              <a:rPr lang="en-GB" dirty="0" smtClean="0"/>
              <a:t> </a:t>
            </a:r>
            <a:r>
              <a:rPr lang="en-GB" dirty="0" err="1" smtClean="0"/>
              <a:t>bị</a:t>
            </a:r>
            <a:r>
              <a:rPr lang="en-GB" dirty="0" smtClean="0"/>
              <a:t> </a:t>
            </a:r>
            <a:r>
              <a:rPr lang="en-GB" b="1" dirty="0" err="1" smtClean="0"/>
              <a:t>từ</a:t>
            </a:r>
            <a:r>
              <a:rPr lang="en-GB" b="1" dirty="0" smtClean="0"/>
              <a:t> </a:t>
            </a:r>
            <a:r>
              <a:rPr lang="en-GB" b="1" dirty="0" err="1" smtClean="0"/>
              <a:t>điển</a:t>
            </a:r>
            <a:r>
              <a:rPr lang="en-GB" b="1" dirty="0" smtClean="0"/>
              <a:t> </a:t>
            </a:r>
            <a:r>
              <a:rPr lang="en-GB" b="1" dirty="0" err="1" smtClean="0"/>
              <a:t>dữ</a:t>
            </a:r>
            <a:r>
              <a:rPr lang="en-GB" b="1" dirty="0" smtClean="0"/>
              <a:t> </a:t>
            </a:r>
            <a:r>
              <a:rPr lang="en-GB" b="1" dirty="0" err="1" smtClean="0"/>
              <a:t>liệu</a:t>
            </a:r>
            <a:endParaRPr lang="en-GB" b="1" dirty="0" smtClean="0"/>
          </a:p>
          <a:p>
            <a:r>
              <a:rPr lang="vi-VN" dirty="0"/>
              <a:t>Tìm các </a:t>
            </a:r>
            <a:r>
              <a:rPr lang="en-GB" b="1" dirty="0" err="1" smtClean="0"/>
              <a:t>mối</a:t>
            </a:r>
            <a:r>
              <a:rPr lang="en-GB" b="1" dirty="0" smtClean="0"/>
              <a:t> </a:t>
            </a:r>
            <a:r>
              <a:rPr lang="en-GB" b="1" dirty="0" err="1" smtClean="0"/>
              <a:t>quan</a:t>
            </a:r>
            <a:r>
              <a:rPr lang="en-GB" b="1" dirty="0" smtClean="0"/>
              <a:t> </a:t>
            </a:r>
            <a:r>
              <a:rPr lang="en-GB" b="1" dirty="0" err="1" smtClean="0"/>
              <a:t>hệ</a:t>
            </a:r>
            <a:r>
              <a:rPr lang="en-GB" b="1" dirty="0" smtClean="0"/>
              <a:t> </a:t>
            </a:r>
            <a:r>
              <a:rPr lang="en-GB" dirty="0" err="1" smtClean="0"/>
              <a:t>giữa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hoặc</a:t>
            </a:r>
            <a:r>
              <a:rPr lang="en-GB" dirty="0" smtClean="0"/>
              <a:t>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vi-VN" dirty="0" smtClean="0"/>
              <a:t>.</a:t>
            </a:r>
            <a:endParaRPr lang="en-GB" dirty="0" smtClean="0"/>
          </a:p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b="1" dirty="0" err="1" smtClean="0"/>
              <a:t>lượng</a:t>
            </a:r>
            <a:r>
              <a:rPr lang="en-GB" b="1" dirty="0" smtClean="0"/>
              <a:t> </a:t>
            </a:r>
            <a:r>
              <a:rPr lang="en-GB" b="1" dirty="0" err="1" smtClean="0"/>
              <a:t>số</a:t>
            </a:r>
            <a:r>
              <a:rPr lang="en-GB" b="1" dirty="0" smtClean="0"/>
              <a:t> </a:t>
            </a:r>
            <a:r>
              <a:rPr lang="en-GB" dirty="0" smtClean="0"/>
              <a:t>(</a:t>
            </a:r>
            <a:r>
              <a:rPr lang="en-GB" i="1" dirty="0" smtClean="0"/>
              <a:t>Multiplicity</a:t>
            </a:r>
            <a:r>
              <a:rPr lang="en-GB" dirty="0" smtClean="0"/>
              <a:t>)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loại</a:t>
            </a:r>
            <a:r>
              <a:rPr lang="en-GB" dirty="0" smtClean="0"/>
              <a:t> </a:t>
            </a:r>
            <a:r>
              <a:rPr lang="en-GB" dirty="0" err="1" smtClean="0"/>
              <a:t>đối</a:t>
            </a:r>
            <a:r>
              <a:rPr lang="en-GB" dirty="0" smtClean="0"/>
              <a:t> </a:t>
            </a:r>
            <a:r>
              <a:rPr lang="en-GB" dirty="0" err="1" smtClean="0"/>
              <a:t>tượng</a:t>
            </a:r>
            <a:r>
              <a:rPr lang="en-GB" dirty="0" smtClean="0"/>
              <a:t> </a:t>
            </a:r>
            <a:r>
              <a:rPr lang="en-GB" dirty="0" err="1" smtClean="0"/>
              <a:t>tham</a:t>
            </a:r>
            <a:r>
              <a:rPr lang="en-GB" dirty="0" smtClean="0"/>
              <a:t> </a:t>
            </a:r>
            <a:r>
              <a:rPr lang="en-GB" dirty="0" err="1" smtClean="0"/>
              <a:t>gia</a:t>
            </a:r>
            <a:r>
              <a:rPr lang="en-GB" dirty="0" smtClean="0"/>
              <a:t> </a:t>
            </a:r>
            <a:r>
              <a:rPr lang="en-GB" dirty="0" err="1" smtClean="0"/>
              <a:t>vào</a:t>
            </a:r>
            <a:r>
              <a:rPr lang="en-GB" dirty="0" smtClean="0"/>
              <a:t> </a:t>
            </a:r>
            <a:r>
              <a:rPr lang="en-GB" dirty="0" err="1" smtClean="0"/>
              <a:t>mối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hệ</a:t>
            </a:r>
            <a:endParaRPr lang="vi-VN" dirty="0"/>
          </a:p>
          <a:p>
            <a:r>
              <a:rPr lang="vi-VN" dirty="0"/>
              <a:t>Tìm các </a:t>
            </a:r>
            <a:r>
              <a:rPr lang="vi-VN" b="1" dirty="0"/>
              <a:t>thuộc tính </a:t>
            </a:r>
            <a:r>
              <a:rPr lang="vi-VN" dirty="0"/>
              <a:t>của các đối </a:t>
            </a:r>
            <a:r>
              <a:rPr lang="vi-VN" dirty="0" smtClean="0"/>
              <a:t>tượng.</a:t>
            </a:r>
            <a:endParaRPr lang="vi-VN" dirty="0"/>
          </a:p>
          <a:p>
            <a:r>
              <a:rPr lang="vi-VN" dirty="0"/>
              <a:t>Tổ chức và </a:t>
            </a:r>
            <a:r>
              <a:rPr lang="vi-VN" b="1" dirty="0"/>
              <a:t>đơn giản hóa các lớp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vi-VN" dirty="0" smtClean="0"/>
              <a:t>sử </a:t>
            </a:r>
            <a:r>
              <a:rPr lang="vi-VN" dirty="0"/>
              <a:t>dụng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vi-VN" dirty="0" smtClean="0"/>
              <a:t>kế </a:t>
            </a:r>
            <a:r>
              <a:rPr lang="vi-VN" dirty="0"/>
              <a:t>thừa.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- Conceptual </a:t>
            </a:r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Lớp khái </a:t>
            </a:r>
            <a:r>
              <a:rPr lang="vi-VN" b="1" dirty="0"/>
              <a:t>niệm </a:t>
            </a:r>
            <a:r>
              <a:rPr lang="vi-VN" dirty="0"/>
              <a:t>là những ý tưởng, sự vật hoặc đối tượng trong </a:t>
            </a:r>
            <a:r>
              <a:rPr lang="en-GB" dirty="0" err="1" smtClean="0"/>
              <a:t>phạm</a:t>
            </a:r>
            <a:r>
              <a:rPr lang="en-GB" dirty="0" smtClean="0"/>
              <a:t> vi </a:t>
            </a:r>
            <a:r>
              <a:rPr lang="en-GB" dirty="0" err="1" smtClean="0"/>
              <a:t>bài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3 </a:t>
            </a:r>
            <a:r>
              <a:rPr lang="en-GB" dirty="0" err="1" smtClean="0"/>
              <a:t>phần</a:t>
            </a:r>
            <a:r>
              <a:rPr lang="en-GB" dirty="0" smtClean="0"/>
              <a:t>:</a:t>
            </a:r>
          </a:p>
          <a:p>
            <a:pPr lvl="1"/>
            <a:r>
              <a:rPr lang="en-GB" b="1" dirty="0" smtClean="0"/>
              <a:t>Symbol</a:t>
            </a:r>
            <a:r>
              <a:rPr lang="en-GB" dirty="0"/>
              <a:t>: </a:t>
            </a:r>
            <a:r>
              <a:rPr lang="en-GB" dirty="0" err="1" smtClean="0"/>
              <a:t>biểu</a:t>
            </a:r>
            <a:r>
              <a:rPr lang="en-GB" dirty="0" smtClean="0"/>
              <a:t> </a:t>
            </a:r>
            <a:r>
              <a:rPr lang="en-GB" dirty="0" err="1" smtClean="0"/>
              <a:t>diễn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r>
              <a:rPr lang="en-GB" dirty="0" smtClean="0"/>
              <a:t> </a:t>
            </a:r>
            <a:r>
              <a:rPr lang="en-GB" dirty="0" err="1" smtClean="0"/>
              <a:t>nhật</a:t>
            </a:r>
            <a:endParaRPr lang="en-GB" dirty="0" smtClean="0"/>
          </a:p>
          <a:p>
            <a:pPr lvl="1"/>
            <a:r>
              <a:rPr lang="en-GB" b="1" dirty="0" smtClean="0"/>
              <a:t>Intension</a:t>
            </a:r>
            <a:r>
              <a:rPr lang="en-GB" dirty="0" smtClean="0"/>
              <a:t>: </a:t>
            </a:r>
            <a:r>
              <a:rPr lang="en-GB" dirty="0" err="1" smtClean="0"/>
              <a:t>Định</a:t>
            </a:r>
            <a:r>
              <a:rPr lang="en-GB" dirty="0" smtClean="0"/>
              <a:t> </a:t>
            </a:r>
            <a:r>
              <a:rPr lang="en-GB" dirty="0" err="1" smtClean="0"/>
              <a:t>nghĩa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 </a:t>
            </a:r>
            <a:r>
              <a:rPr lang="en-GB" dirty="0" err="1" smtClean="0"/>
              <a:t>khái</a:t>
            </a:r>
            <a:r>
              <a:rPr lang="en-GB" dirty="0" smtClean="0"/>
              <a:t> </a:t>
            </a:r>
            <a:r>
              <a:rPr lang="en-GB" dirty="0" err="1" smtClean="0"/>
              <a:t>niệm</a:t>
            </a:r>
            <a:r>
              <a:rPr lang="en-GB" dirty="0" smtClean="0"/>
              <a:t> (conceptual class).</a:t>
            </a:r>
          </a:p>
          <a:p>
            <a:pPr lvl="1"/>
            <a:r>
              <a:rPr lang="en-GB" b="1" dirty="0" smtClean="0"/>
              <a:t>Extension</a:t>
            </a:r>
            <a:r>
              <a:rPr lang="en-GB" dirty="0"/>
              <a:t>: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en-GB" dirty="0" err="1" smtClean="0"/>
              <a:t>hiện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lớp</a:t>
            </a:r>
            <a:r>
              <a:rPr lang="en-GB" dirty="0" smtClean="0"/>
              <a:t>. 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77" y="3503273"/>
            <a:ext cx="2057623" cy="14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3483</Words>
  <Application>Microsoft Office PowerPoint</Application>
  <PresentationFormat>Widescreen</PresentationFormat>
  <Paragraphs>325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Times New Roman</vt:lpstr>
      <vt:lpstr>Wingdings</vt:lpstr>
      <vt:lpstr>Sheer Green 16x9</vt:lpstr>
      <vt:lpstr>Custom Design</vt:lpstr>
      <vt:lpstr>Chương 3 Mô hình hóa các khái niệm  sử dụng mô hình domain</vt:lpstr>
      <vt:lpstr>Mô hình hóa phạm vi bài toán (domain modeling)</vt:lpstr>
      <vt:lpstr>Mô hình hóa phạm vi bài toán (domain modeling)</vt:lpstr>
      <vt:lpstr>Use Cases và Domain Model</vt:lpstr>
      <vt:lpstr>Domain model</vt:lpstr>
      <vt:lpstr>Domain model trong UML</vt:lpstr>
      <vt:lpstr>Domain model trong UML</vt:lpstr>
      <vt:lpstr>Các bước xây dựng Domain Model</vt:lpstr>
      <vt:lpstr>Lớp khái niệm - Conceptual Classes</vt:lpstr>
      <vt:lpstr>Lớp khái niệm - Conceptual Classes</vt:lpstr>
      <vt:lpstr>Cách xác định lớp khái niệm</vt:lpstr>
      <vt:lpstr>Xác định cụm danh từ</vt:lpstr>
      <vt:lpstr>Xác định cụm danh từ</vt:lpstr>
      <vt:lpstr>Sử dụng danh mục lớp khái niệm</vt:lpstr>
      <vt:lpstr>Xác định lớp khái niệm ứng viên</vt:lpstr>
      <vt:lpstr>Từ điển dữ liệu</vt:lpstr>
      <vt:lpstr>Từ điển dữ liệu</vt:lpstr>
      <vt:lpstr>Xác định lớp khái niệm ứng viên</vt:lpstr>
      <vt:lpstr>Xác định lớp khái niệm ứng viên</vt:lpstr>
      <vt:lpstr>Xác định lớp khái niệm ứng viên</vt:lpstr>
      <vt:lpstr>Xác định lớp khái niệm ứng viên</vt:lpstr>
      <vt:lpstr>Tìm mối quan hệ</vt:lpstr>
      <vt:lpstr>Tìm mối quan hệ</vt:lpstr>
      <vt:lpstr>Tìm mối quan hệ</vt:lpstr>
      <vt:lpstr>Roles </vt:lpstr>
      <vt:lpstr>Xác định lượng số tham gia (Multiplicity)</vt:lpstr>
      <vt:lpstr>Xác định lượng số tham gia (Multiplicity)</vt:lpstr>
      <vt:lpstr>Xác định lượng số tham gia (Multiplicity)</vt:lpstr>
      <vt:lpstr>Bài tập</vt:lpstr>
      <vt:lpstr>Bài tập</vt:lpstr>
      <vt:lpstr>Tên của mối quan hệ</vt:lpstr>
      <vt:lpstr>Loại quan hệ giữa các lớp</vt:lpstr>
      <vt:lpstr>Quan hệ giữa các lớp</vt:lpstr>
      <vt:lpstr>Quan hệ giữa các lớp</vt:lpstr>
      <vt:lpstr>Quan hệ giữa các lớp</vt:lpstr>
      <vt:lpstr>Xác định thuộc tính của lớp</vt:lpstr>
      <vt:lpstr>Xác định thuộc tính của lớp</vt:lpstr>
      <vt:lpstr>Xác định thuộc tính của lớp</vt:lpstr>
      <vt:lpstr>Xác định thuộc tính của lớp</vt:lpstr>
      <vt:lpstr>Các lỗi khi xác định lớp khái niệm</vt:lpstr>
      <vt:lpstr>Các lỗi khi xác định lớp khái niệm</vt:lpstr>
      <vt:lpstr>Bài tập</vt:lpstr>
      <vt:lpstr> Các quy tắc hoạt động  trong sơ đồ use case (OPERATION CONTRACTS )</vt:lpstr>
      <vt:lpstr>Các quy tắc (Contracts)</vt:lpstr>
      <vt:lpstr>Các quy tắc (Contracts)</vt:lpstr>
      <vt:lpstr>Các phần trong quy tắc</vt:lpstr>
      <vt:lpstr>Các phần trong quy tắc</vt:lpstr>
      <vt:lpstr>Các phần trong quy tắc</vt:lpstr>
      <vt:lpstr>Cập nhật domain model từ các quy tắc</vt:lpstr>
      <vt:lpstr>Sử dụng quy tắc</vt:lpstr>
      <vt:lpstr>Sử dụng quy tắc</vt:lpstr>
      <vt:lpstr>Các quy tắc và các hoạt động  (Contracts, Operations)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2017-01-04T07:50:11Z</dcterms:created>
  <dcterms:modified xsi:type="dcterms:W3CDTF">2017-01-23T05:24:49Z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