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4"/>
  </p:handoutMasterIdLst>
  <p:sldIdLst>
    <p:sldId id="262" r:id="rId3"/>
    <p:sldId id="350" r:id="rId4"/>
    <p:sldId id="356" r:id="rId5"/>
    <p:sldId id="352" r:id="rId6"/>
    <p:sldId id="351" r:id="rId7"/>
    <p:sldId id="357" r:id="rId8"/>
    <p:sldId id="353" r:id="rId9"/>
    <p:sldId id="354" r:id="rId10"/>
    <p:sldId id="358" r:id="rId11"/>
    <p:sldId id="355" r:id="rId12"/>
    <p:sldId id="359" r:id="rId13"/>
    <p:sldId id="360" r:id="rId14"/>
    <p:sldId id="361" r:id="rId15"/>
    <p:sldId id="362" r:id="rId16"/>
    <p:sldId id="363" r:id="rId17"/>
    <p:sldId id="364" r:id="rId18"/>
    <p:sldId id="365" r:id="rId20"/>
    <p:sldId id="366" r:id="rId21"/>
    <p:sldId id="367" r:id="rId22"/>
    <p:sldId id="335" r:id="rId2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0" id="{01E33B1B-E197-463B-A531-467BFB591BCB}">
          <p14:sldIdLst>
            <p14:sldId id="262"/>
            <p14:sldId id="350"/>
            <p14:sldId id="356"/>
            <p14:sldId id="352"/>
            <p14:sldId id="351"/>
            <p14:sldId id="357"/>
            <p14:sldId id="353"/>
            <p14:sldId id="354"/>
            <p14:sldId id="358"/>
            <p14:sldId id="355"/>
            <p14:sldId id="359"/>
            <p14:sldId id="360"/>
            <p14:sldId id="361"/>
            <p14:sldId id="362"/>
            <p14:sldId id="364"/>
            <p14:sldId id="366"/>
            <p14:sldId id="367"/>
            <p14:sldId id="335"/>
            <p14:sldId id="363"/>
            <p14:sldId id="3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anose="05000000000000000000"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5.jpeg"/><Relationship Id="rId6" Type="http://schemas.openxmlformats.org/officeDocument/2006/relationships/image" Target="../media/image4.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6"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ln>
          <a:effectLst/>
        </p:spPr>
        <p:txBody>
          <a:bodyPr wrap="none" anchor="ctr"/>
          <a:lstStyle/>
          <a:p>
            <a:endParaRPr lang="ja-JP" altLang="en-US">
              <a:latin typeface="Times New Roman" panose="02020603050405020304" pitchFamily="18" charset="0"/>
              <a:cs typeface="Times New Roman" panose="02020603050405020304"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ln>
          <a:effectLst/>
        </p:spPr>
        <p:txBody>
          <a:bodyPr vert="horz" wrap="square" lIns="91440" tIns="45720" rIns="91440" bIns="45720" numCol="1" anchor="ctr" anchorCtr="0" compatLnSpc="1"/>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ln>
          <a:effectLst/>
        </p:spPr>
        <p:txBody>
          <a:bodyPr vert="horz" wrap="square" lIns="91440" tIns="45720" rIns="91440" bIns="45720" numCol="1" anchor="t" anchorCtr="0" compatLnSpc="1"/>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ln>
          <a:effectLst/>
        </p:spPr>
        <p:txBody>
          <a:bodyPr vert="horz" wrap="square" lIns="91440" tIns="45720" rIns="91440" bIns="45720" numCol="1" anchor="t" anchorCtr="0" compatLnSpc="1"/>
          <a:lstStyle>
            <a:lvl1pPr>
              <a:defRPr sz="1000">
                <a:latin typeface="Times New Roman" panose="02020603050405020304" pitchFamily="18" charset="0"/>
                <a:cs typeface="Times New Roman" panose="02020603050405020304" pitchFamily="18" charset="0"/>
              </a:defRPr>
            </a:lvl1pPr>
          </a:lstStyle>
          <a:p>
            <a:fld id="{547C34CA-7153-4941-88F2-C5EB28E4F17F}" type="datetime1">
              <a:rPr kumimoji="1" lang="en-US" altLang="ja-JP" smtClean="0"/>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ln>
          <a:effectLst/>
        </p:spPr>
        <p:txBody>
          <a:bodyPr vert="horz" wrap="square" lIns="91440" tIns="45720" rIns="91440" bIns="45720" numCol="1" anchor="t" anchorCtr="0" compatLnSpc="1"/>
          <a:lstStyle>
            <a:lvl1pPr algn="ctr">
              <a:defRPr kumimoji="0" sz="1000">
                <a:latin typeface="Times New Roman" panose="02020603050405020304" pitchFamily="18" charset="0"/>
                <a:cs typeface="Times New Roman" panose="02020603050405020304" pitchFamily="18" charset="0"/>
              </a:defRPr>
            </a:lvl1pPr>
          </a:lstStyle>
          <a:p>
            <a:r>
              <a:rPr kumimoji="1" lang="en-US" altLang="ja-JP"/>
              <a:t>Copyrights 2017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ln>
          <a:effectLst/>
        </p:spPr>
        <p:txBody>
          <a:bodyPr vert="horz" wrap="square" lIns="91440" tIns="45720" rIns="91440" bIns="45720" numCol="1" anchor="t" anchorCtr="0" compatLnSpc="1"/>
          <a:lstStyle>
            <a:lvl1pPr algn="r">
              <a:defRPr sz="1000">
                <a:latin typeface="Times New Roman" panose="02020603050405020304" pitchFamily="18" charset="0"/>
                <a:cs typeface="Times New Roman" panose="02020603050405020304" pitchFamily="18" charset="0"/>
              </a:defRPr>
            </a:lvl1pPr>
          </a:lstStyle>
          <a:p>
            <a:fld id="{800C8475-47C1-49C9-BEE5-594F8CF4D71F}" type="slidenum">
              <a:rPr kumimoji="1" lang="ja-JP" altLang="en-US" smtClean="0"/>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ln>
          <a:effectLst/>
        </p:spPr>
        <p:txBody>
          <a:bodyPr/>
          <a:lstStyle/>
          <a:p>
            <a:endParaRPr lang="ja-JP" alt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p:txStyles>
    <p:titleStyle>
      <a:lvl1pPr algn="l" rtl="0" eaLnBrk="1" fontAlgn="base" hangingPunct="1">
        <a:spcBef>
          <a:spcPct val="0"/>
        </a:spcBef>
        <a:spcAft>
          <a:spcPct val="0"/>
        </a:spcAft>
        <a:defRPr kumimoji="1" sz="3200" baseline="0">
          <a:solidFill>
            <a:srgbClr val="3366CC"/>
          </a:solidFill>
          <a:latin typeface="Times New Roman" panose="02020603050405020304" pitchFamily="18" charset="0"/>
          <a:ea typeface="+mj-ea"/>
          <a:cs typeface="Times New Roman" panose="02020603050405020304" pitchFamily="18" charset="0"/>
        </a:defRPr>
      </a:lvl1pPr>
      <a:lvl2pPr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2pPr>
      <a:lvl3pPr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3pPr>
      <a:lvl4pPr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4pPr>
      <a:lvl5pPr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5pPr>
      <a:lvl6pPr marL="457200"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6pPr>
      <a:lvl7pPr marL="914400"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7pPr>
      <a:lvl8pPr marL="1371600"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8pPr>
      <a:lvl9pPr marL="1828800"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9pPr>
    </p:titleStyle>
    <p:bodyStyle>
      <a:lvl1pPr marL="342900" indent="-342900" algn="just" rtl="0" eaLnBrk="1" fontAlgn="base" hangingPunct="1">
        <a:spcBef>
          <a:spcPct val="20000"/>
        </a:spcBef>
        <a:spcAft>
          <a:spcPct val="0"/>
        </a:spcAft>
        <a:buClr>
          <a:srgbClr val="003399"/>
        </a:buClr>
        <a:buFont typeface="Wingdings" panose="05000000000000000000" pitchFamily="2" charset="2"/>
        <a:buChar char="n"/>
        <a:defRPr kumimoji="1" sz="2600" baseline="0">
          <a:solidFill>
            <a:schemeClr val="tx1"/>
          </a:solidFill>
          <a:latin typeface="Times New Roman" panose="02020603050405020304" pitchFamily="18" charset="0"/>
          <a:ea typeface="+mn-ea"/>
          <a:cs typeface="Times New Roman" panose="02020603050405020304" pitchFamily="18" charset="0"/>
        </a:defRPr>
      </a:lvl1pPr>
      <a:lvl2pPr marL="742950" indent="-285750" algn="just" rtl="0" eaLnBrk="1" fontAlgn="base" hangingPunct="1">
        <a:spcBef>
          <a:spcPct val="20000"/>
        </a:spcBef>
        <a:spcAft>
          <a:spcPct val="0"/>
        </a:spcAft>
        <a:buClr>
          <a:srgbClr val="003399"/>
        </a:buClr>
        <a:buFont typeface="Wingdings" panose="05000000000000000000" pitchFamily="2" charset="2"/>
        <a:buChar char="p"/>
        <a:defRPr kumimoji="1" sz="2400" baseline="0">
          <a:solidFill>
            <a:schemeClr val="tx1"/>
          </a:solidFill>
          <a:latin typeface="Times New Roman" panose="02020603050405020304" pitchFamily="18" charset="0"/>
          <a:ea typeface="+mn-ea"/>
          <a:cs typeface="Times New Roman" panose="02020603050405020304" pitchFamily="18" charset="0"/>
        </a:defRPr>
      </a:lvl2pPr>
      <a:lvl3pPr marL="1143000" indent="-228600" algn="just" rtl="0" eaLnBrk="1" fontAlgn="base" hangingPunct="1">
        <a:spcBef>
          <a:spcPct val="20000"/>
        </a:spcBef>
        <a:spcAft>
          <a:spcPct val="0"/>
        </a:spcAft>
        <a:buClr>
          <a:srgbClr val="003399"/>
        </a:buClr>
        <a:buFont typeface="Wingdings" panose="05000000000000000000" pitchFamily="2" charset="2"/>
        <a:buChar char="n"/>
        <a:defRPr kumimoji="1" sz="2200" baseline="0">
          <a:solidFill>
            <a:schemeClr val="tx1"/>
          </a:solidFill>
          <a:latin typeface="Times New Roman" panose="02020603050405020304" pitchFamily="18" charset="0"/>
          <a:ea typeface="+mn-ea"/>
          <a:cs typeface="Times New Roman" panose="02020603050405020304" pitchFamily="18" charset="0"/>
        </a:defRPr>
      </a:lvl3pPr>
      <a:lvl4pPr marL="1600200" indent="-228600" algn="just" rtl="0" eaLnBrk="1" fontAlgn="base" hangingPunct="1">
        <a:spcBef>
          <a:spcPct val="20000"/>
        </a:spcBef>
        <a:spcAft>
          <a:spcPct val="0"/>
        </a:spcAft>
        <a:buClr>
          <a:srgbClr val="003399"/>
        </a:buClr>
        <a:buFont typeface="Wingdings" panose="05000000000000000000" pitchFamily="2" charset="2"/>
        <a:buChar char="p"/>
        <a:defRPr kumimoji="1" sz="2000" baseline="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1" fontAlgn="base" hangingPunct="1">
        <a:spcBef>
          <a:spcPct val="20000"/>
        </a:spcBef>
        <a:spcAft>
          <a:spcPct val="0"/>
        </a:spcAft>
        <a:buClr>
          <a:srgbClr val="003399"/>
        </a:buClr>
        <a:buFont typeface="Wingdings" panose="05000000000000000000" pitchFamily="2" charset="2"/>
        <a:buChar char="n"/>
        <a:defRPr kumimoji="1" sz="1800" baseline="0">
          <a:solidFill>
            <a:schemeClr val="tx1"/>
          </a:solidFill>
          <a:latin typeface="Times New Roman" panose="02020603050405020304" pitchFamily="18" charset="0"/>
          <a:ea typeface="+mn-ea"/>
          <a:cs typeface="Times New Roman" panose="02020603050405020304" pitchFamily="18" charset="0"/>
        </a:defRPr>
      </a:lvl5pPr>
      <a:lvl6pPr marL="2514600" indent="-228600" algn="l" rtl="0" eaLnBrk="1" fontAlgn="base" hangingPunct="1">
        <a:spcBef>
          <a:spcPct val="20000"/>
        </a:spcBef>
        <a:spcAft>
          <a:spcPct val="0"/>
        </a:spcAft>
        <a:buClr>
          <a:srgbClr val="003399"/>
        </a:buClr>
        <a:buFont typeface="Wingdings" panose="05000000000000000000"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anose="05000000000000000000"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anose="05000000000000000000"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anose="05000000000000000000"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61683" y="1600200"/>
            <a:ext cx="7772400" cy="1470025"/>
          </a:xfrm>
        </p:spPr>
        <p:txBody>
          <a:bodyPr/>
          <a:lstStyle/>
          <a:p>
            <a:r>
              <a:rPr lang="en-US" altLang="ja-JP" sz="4400" b="1"/>
              <a:t>BÁO CÁO ĐỒ ÁN CUỐI KỲ</a:t>
            </a:r>
            <a:endParaRPr kumimoji="1" lang="ja-JP" altLang="en-US" dirty="0"/>
          </a:p>
        </p:txBody>
      </p:sp>
      <p:sp>
        <p:nvSpPr>
          <p:cNvPr id="3" name="サブタイトル 2"/>
          <p:cNvSpPr>
            <a:spLocks noGrp="1"/>
          </p:cNvSpPr>
          <p:nvPr>
            <p:ph type="subTitle" idx="1"/>
          </p:nvPr>
        </p:nvSpPr>
        <p:spPr>
          <a:xfrm>
            <a:off x="1371600" y="4724400"/>
            <a:ext cx="6811010" cy="1752600"/>
          </a:xfrm>
        </p:spPr>
        <p:txBody>
          <a:bodyPr/>
          <a:lstStyle/>
          <a:p>
            <a:pPr algn="l"/>
            <a:r>
              <a:rPr lang="en-US" altLang="ja-JP" dirty="0"/>
              <a:t>Sinh viên thực hiện: Võ Quang Nhật - 21522421</a:t>
            </a:r>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fld>
            <a:endParaRPr kumimoji="1" lang="ja-JP" altLang="en-US" dirty="0"/>
          </a:p>
        </p:txBody>
      </p:sp>
      <p:sp>
        <p:nvSpPr>
          <p:cNvPr id="7" name="Text Box 6"/>
          <p:cNvSpPr txBox="1"/>
          <p:nvPr/>
        </p:nvSpPr>
        <p:spPr>
          <a:xfrm>
            <a:off x="1289685" y="2895600"/>
            <a:ext cx="6716395" cy="891540"/>
          </a:xfrm>
          <a:prstGeom prst="rect">
            <a:avLst/>
          </a:prstGeom>
          <a:noFill/>
        </p:spPr>
        <p:txBody>
          <a:bodyPr wrap="square" rtlCol="0">
            <a:spAutoFit/>
          </a:bodyPr>
          <a:p>
            <a:pPr algn="ctr"/>
            <a:r>
              <a:rPr lang="en-US" sz="2600"/>
              <a:t>Đề tài: Chương trình rút gọn bảng trạng thái bằng ngôn ngữ lập trình Python. </a:t>
            </a:r>
            <a:endParaRPr lang="en-US" sz="2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CƠ SỞ LÝ THUYẾT</a:t>
            </a:r>
            <a:endParaRPr lang="en-US"/>
          </a:p>
        </p:txBody>
      </p:sp>
      <p:sp>
        <p:nvSpPr>
          <p:cNvPr id="3" name="Content Placeholder 2"/>
          <p:cNvSpPr>
            <a:spLocks noGrp="1"/>
          </p:cNvSpPr>
          <p:nvPr>
            <p:ph idx="1"/>
          </p:nvPr>
        </p:nvSpPr>
        <p:spPr/>
        <p:txBody>
          <a:bodyPr/>
          <a:p>
            <a:pPr marL="0" indent="0">
              <a:buNone/>
            </a:pPr>
            <a:r>
              <a:rPr lang="en-US">
                <a:sym typeface="+mn-ea"/>
              </a:rPr>
              <a:t>2.  Ngôn ngữ và thư viện được sử dụng:</a:t>
            </a:r>
            <a:endParaRPr lang="en-US"/>
          </a:p>
          <a:p>
            <a:r>
              <a:rPr lang="en-US"/>
              <a:t>Thư viện Pandas:</a:t>
            </a:r>
            <a:endParaRPr lang="en-US"/>
          </a:p>
          <a:p>
            <a:pPr lvl="1"/>
            <a:r>
              <a:rPr lang="en-US"/>
              <a:t>Thư viện Pandas là một thư viện mã nguồn mở, phổ biến trong Python, được sử dụng rộng rãi trong  việ xử lý và phân tích dữ liệu.</a:t>
            </a:r>
            <a:endParaRPr lang="en-US"/>
          </a:p>
          <a:p>
            <a:pPr lvl="1"/>
            <a:r>
              <a:rPr lang="en-US"/>
              <a:t>Đặc điểm:</a:t>
            </a:r>
            <a:endParaRPr lang="en-US"/>
          </a:p>
          <a:p>
            <a:pPr lvl="2"/>
            <a:r>
              <a:rPr lang="en-US"/>
              <a:t> DataFrame: cho phép lưu trữ và  xử lý dữ liệu theo các cột và hàng.</a:t>
            </a:r>
            <a:endParaRPr lang="en-US"/>
          </a:p>
          <a:p>
            <a:pPr lvl="2"/>
            <a:r>
              <a:rPr lang="en-US"/>
              <a:t>Pandas cung cấp nhiều phương thức xử lý dữ liệu như: lọc dữ liệu theo điều kiện, sắp xếp, xóa dữ  liệu trùng lặp ...</a:t>
            </a:r>
            <a:endParaRPr lang="en-US"/>
          </a:p>
          <a:p>
            <a:pPr lvl="2"/>
            <a:r>
              <a:rPr lang="en-US"/>
              <a:t>Đọc và ghi dữ liệu từ nhiều định dạng tệp tin như CSV, EXCEL, ...</a:t>
            </a:r>
            <a:endParaRPr lang="en-US"/>
          </a:p>
        </p:txBody>
      </p:sp>
      <p:sp>
        <p:nvSpPr>
          <p:cNvPr id="4" name="Date Placeholder 3"/>
          <p:cNvSpPr>
            <a:spLocks noGrp="1"/>
          </p:cNvSpPr>
          <p:nvPr>
            <p:ph type="dt" sz="half" idx="10"/>
          </p:nvPr>
        </p:nvSpPr>
        <p:spPr/>
        <p:txBody>
          <a:bodyPr/>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CƠ SỞ LÝ THUYẾT</a:t>
            </a:r>
            <a:endParaRPr lang="en-US"/>
          </a:p>
        </p:txBody>
      </p:sp>
      <p:sp>
        <p:nvSpPr>
          <p:cNvPr id="3" name="Content Placeholder 2"/>
          <p:cNvSpPr>
            <a:spLocks noGrp="1"/>
          </p:cNvSpPr>
          <p:nvPr>
            <p:ph idx="1"/>
          </p:nvPr>
        </p:nvSpPr>
        <p:spPr/>
        <p:txBody>
          <a:bodyPr/>
          <a:p>
            <a:pPr marL="0" indent="0">
              <a:buNone/>
            </a:pPr>
            <a:r>
              <a:rPr lang="en-US">
                <a:sym typeface="+mn-ea"/>
              </a:rPr>
              <a:t>2.  Ngôn ngữ và thư viện được sử dụng:</a:t>
            </a:r>
            <a:endParaRPr lang="en-US"/>
          </a:p>
          <a:p>
            <a:r>
              <a:rPr lang="en-US"/>
              <a:t>Thư viện Numpy:</a:t>
            </a:r>
            <a:endParaRPr lang="en-US"/>
          </a:p>
          <a:p>
            <a:pPr lvl="1"/>
            <a:r>
              <a:rPr lang="en-US"/>
              <a:t>Numpy là một thư viện mã nguồn mở của Python. Nó cung cấp các công cụ để làm việc với mảng đa chiều và tính toán  số học trong  Pyhton.</a:t>
            </a:r>
            <a:endParaRPr lang="en-US"/>
          </a:p>
          <a:p>
            <a:pPr lvl="1"/>
            <a:r>
              <a:rPr lang="en-US"/>
              <a:t>Đặc điểm: </a:t>
            </a:r>
            <a:endParaRPr lang="en-US"/>
          </a:p>
          <a:p>
            <a:pPr lvl="2"/>
            <a:r>
              <a:rPr lang="en-US"/>
              <a:t>Cung cấp các công cụ làm việc với mảng đa chiều như truy vấn, xử lý dữ liệu.</a:t>
            </a:r>
            <a:endParaRPr lang="en-US"/>
          </a:p>
          <a:p>
            <a:pPr lvl="2"/>
            <a:r>
              <a:rPr lang="en-US"/>
              <a:t>Tính toán vector</a:t>
            </a:r>
            <a:endParaRPr lang="en-US"/>
          </a:p>
          <a:p>
            <a:pPr lvl="2"/>
            <a:r>
              <a:rPr lang="en-US"/>
              <a:t>Hỗ trợ các phép tính toán số học và logic.</a:t>
            </a:r>
            <a:endParaRPr lang="en-US"/>
          </a:p>
        </p:txBody>
      </p:sp>
      <p:sp>
        <p:nvSpPr>
          <p:cNvPr id="4" name="Date Placeholder 3"/>
          <p:cNvSpPr>
            <a:spLocks noGrp="1"/>
          </p:cNvSpPr>
          <p:nvPr>
            <p:ph type="dt" sz="half" idx="10"/>
          </p:nvPr>
        </p:nvSpPr>
        <p:spPr/>
        <p:txBody>
          <a:bodyPr/>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p>
            <a:r>
              <a:rPr kumimoji="1" lang="en-US" altLang="ja-JP"/>
              <a:t>Copyrights 2020 CE-UIT. All Rights Reserved.</a:t>
            </a:r>
            <a:endParaRPr kumimoji="1" lang="ja-JP"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GIẢI THUẬT</a:t>
            </a:r>
            <a:endParaRPr lang="en-US"/>
          </a:p>
        </p:txBody>
      </p:sp>
      <p:sp>
        <p:nvSpPr>
          <p:cNvPr id="3" name="Content Placeholder 2"/>
          <p:cNvSpPr>
            <a:spLocks noGrp="1"/>
          </p:cNvSpPr>
          <p:nvPr>
            <p:ph idx="1"/>
          </p:nvPr>
        </p:nvSpPr>
        <p:spPr/>
        <p:txBody>
          <a:bodyPr/>
          <a:p>
            <a:pPr marL="514350" indent="-514350">
              <a:buAutoNum type="arabicPeriod"/>
            </a:pPr>
            <a:r>
              <a:rPr lang="en-US"/>
              <a:t>Giải thuật chương trình chính.</a:t>
            </a:r>
            <a:endParaRPr lang="en-US"/>
          </a:p>
          <a:p>
            <a:pPr marL="514350" indent="-514350">
              <a:buAutoNum type="arabicPeriod"/>
            </a:pPr>
            <a:r>
              <a:rPr lang="en-US"/>
              <a:t>Giải thuật các chương trình con</a:t>
            </a:r>
            <a:endParaRPr lang="en-US"/>
          </a:p>
          <a:p>
            <a:pPr lvl="1"/>
            <a:r>
              <a:rPr lang="en-US"/>
              <a:t>Giải thuật gom nhóm TTHT và  TTKT theo Output</a:t>
            </a:r>
            <a:endParaRPr lang="en-US"/>
          </a:p>
          <a:p>
            <a:pPr lvl="1"/>
            <a:r>
              <a:rPr lang="en-US"/>
              <a:t>Giải thuật kiểm tra điều kiện và phân hoạch lại</a:t>
            </a:r>
            <a:endParaRPr lang="en-US"/>
          </a:p>
          <a:p>
            <a:pPr lvl="1"/>
            <a:r>
              <a:rPr lang="en-US"/>
              <a:t>Giải thuật rút gọn trạng thái trong nhóm tương đương.</a:t>
            </a:r>
            <a:endParaRPr lang="en-US"/>
          </a:p>
          <a:p>
            <a:pPr marL="514350" indent="-514350">
              <a:buAutoNum type="arabicPeriod"/>
            </a:pPr>
            <a:endParaRPr lang="en-US"/>
          </a:p>
        </p:txBody>
      </p:sp>
      <p:sp>
        <p:nvSpPr>
          <p:cNvPr id="4" name="Date Placeholder 3"/>
          <p:cNvSpPr>
            <a:spLocks noGrp="1"/>
          </p:cNvSpPr>
          <p:nvPr>
            <p:ph type="dt" sz="half" idx="10"/>
          </p:nvPr>
        </p:nvSpPr>
        <p:spPr/>
        <p:txBody>
          <a:bodyPr/>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p>
            <a:r>
              <a:rPr kumimoji="1" lang="en-US" altLang="ja-JP"/>
              <a:t>Copyrights 2020 CE-UIT. All Rights Reserved.</a:t>
            </a:r>
            <a:endParaRPr kumimoji="1" lang="ja-JP"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GIẢI THUẬT</a:t>
            </a:r>
            <a:endParaRPr lang="en-US"/>
          </a:p>
        </p:txBody>
      </p:sp>
      <p:sp>
        <p:nvSpPr>
          <p:cNvPr id="3" name="Content Placeholder 2"/>
          <p:cNvSpPr>
            <a:spLocks noGrp="1"/>
          </p:cNvSpPr>
          <p:nvPr>
            <p:ph idx="1"/>
          </p:nvPr>
        </p:nvSpPr>
        <p:spPr/>
        <p:txBody>
          <a:bodyPr/>
          <a:p>
            <a:pPr marL="514350" indent="-514350">
              <a:buAutoNum type="arabicPeriod"/>
            </a:pPr>
            <a:r>
              <a:rPr lang="en-US"/>
              <a:t>Giải thuật chương trình chính:</a:t>
            </a:r>
            <a:endParaRPr lang="en-US"/>
          </a:p>
          <a:p>
            <a:pPr marL="0" indent="0">
              <a:buNone/>
            </a:pPr>
            <a:endParaRPr lang="en-US"/>
          </a:p>
        </p:txBody>
      </p:sp>
      <p:sp>
        <p:nvSpPr>
          <p:cNvPr id="4" name="Date Placeholder 3"/>
          <p:cNvSpPr>
            <a:spLocks noGrp="1"/>
          </p:cNvSpPr>
          <p:nvPr>
            <p:ph type="dt" sz="half" idx="10"/>
          </p:nvPr>
        </p:nvSpPr>
        <p:spPr/>
        <p:txBody>
          <a:bodyPr/>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pic>
        <p:nvPicPr>
          <p:cNvPr id="7" name="Picture 6" descr="Lưu đồ tổng.drawio"/>
          <p:cNvPicPr>
            <a:picLocks noChangeAspect="1"/>
          </p:cNvPicPr>
          <p:nvPr/>
        </p:nvPicPr>
        <p:blipFill>
          <a:blip r:embed="rId1"/>
          <a:stretch>
            <a:fillRect/>
          </a:stretch>
        </p:blipFill>
        <p:spPr>
          <a:xfrm>
            <a:off x="1868170" y="1981200"/>
            <a:ext cx="5561330" cy="43040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GIẢI THUẬT</a:t>
            </a:r>
            <a:endParaRPr lang="en-US"/>
          </a:p>
        </p:txBody>
      </p:sp>
      <p:sp>
        <p:nvSpPr>
          <p:cNvPr id="3" name="Content Placeholder 2"/>
          <p:cNvSpPr>
            <a:spLocks noGrp="1"/>
          </p:cNvSpPr>
          <p:nvPr>
            <p:ph idx="1"/>
          </p:nvPr>
        </p:nvSpPr>
        <p:spPr/>
        <p:txBody>
          <a:bodyPr/>
          <a:p>
            <a:pPr marL="0" indent="0">
              <a:buNone/>
            </a:pPr>
            <a:r>
              <a:rPr lang="en-US"/>
              <a:t>2.   Giải thuật các chương trình con:</a:t>
            </a:r>
            <a:endParaRPr lang="en-US"/>
          </a:p>
          <a:p>
            <a:r>
              <a:rPr lang="en-US"/>
              <a:t>Giải thuật gom nhóm TTHT và TTKT theo Output:</a:t>
            </a:r>
            <a:endParaRPr lang="en-US"/>
          </a:p>
          <a:p>
            <a:pPr marL="0" indent="0">
              <a:buNone/>
            </a:pPr>
            <a:endParaRPr lang="en-US"/>
          </a:p>
        </p:txBody>
      </p:sp>
      <p:sp>
        <p:nvSpPr>
          <p:cNvPr id="4" name="Date Placeholder 3"/>
          <p:cNvSpPr>
            <a:spLocks noGrp="1"/>
          </p:cNvSpPr>
          <p:nvPr>
            <p:ph type="dt" sz="half" idx="10"/>
          </p:nvPr>
        </p:nvSpPr>
        <p:spPr/>
        <p:txBody>
          <a:bodyPr/>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pic>
        <p:nvPicPr>
          <p:cNvPr id="7" name="Picture 6"/>
          <p:cNvPicPr>
            <a:picLocks noChangeAspect="1"/>
          </p:cNvPicPr>
          <p:nvPr/>
        </p:nvPicPr>
        <p:blipFill>
          <a:blip r:embed="rId1"/>
          <a:stretch>
            <a:fillRect/>
          </a:stretch>
        </p:blipFill>
        <p:spPr>
          <a:xfrm>
            <a:off x="1143000" y="5673090"/>
            <a:ext cx="5997575" cy="510540"/>
          </a:xfrm>
          <a:prstGeom prst="rect">
            <a:avLst/>
          </a:prstGeom>
        </p:spPr>
      </p:pic>
      <p:pic>
        <p:nvPicPr>
          <p:cNvPr id="8" name="Picture 7"/>
          <p:cNvPicPr>
            <a:picLocks noChangeAspect="1"/>
          </p:cNvPicPr>
          <p:nvPr/>
        </p:nvPicPr>
        <p:blipFill>
          <a:blip r:embed="rId2"/>
          <a:stretch>
            <a:fillRect/>
          </a:stretch>
        </p:blipFill>
        <p:spPr>
          <a:xfrm>
            <a:off x="1066800" y="2659380"/>
            <a:ext cx="6080760" cy="25628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GIẢI THUẬT</a:t>
            </a:r>
            <a:endParaRPr lang="en-US"/>
          </a:p>
        </p:txBody>
      </p:sp>
      <p:sp>
        <p:nvSpPr>
          <p:cNvPr id="3" name="Content Placeholder 2"/>
          <p:cNvSpPr>
            <a:spLocks noGrp="1"/>
          </p:cNvSpPr>
          <p:nvPr>
            <p:ph idx="1"/>
          </p:nvPr>
        </p:nvSpPr>
        <p:spPr>
          <a:xfrm>
            <a:off x="251520" y="1447701"/>
            <a:ext cx="8640960" cy="4824536"/>
          </a:xfrm>
        </p:spPr>
        <p:txBody>
          <a:bodyPr/>
          <a:p>
            <a:pPr marL="0" indent="0">
              <a:buNone/>
            </a:pPr>
            <a:r>
              <a:rPr lang="en-US">
                <a:sym typeface="+mn-ea"/>
              </a:rPr>
              <a:t>2.   Giải thuật các chương trình con:</a:t>
            </a:r>
            <a:endParaRPr lang="en-US"/>
          </a:p>
          <a:p>
            <a:r>
              <a:rPr lang="en-US"/>
              <a:t>Giải thuật kiểm tra điều kiện và phân hoạch lại:</a:t>
            </a:r>
            <a:endParaRPr lang="en-US"/>
          </a:p>
          <a:p>
            <a:pPr lvl="1"/>
            <a:r>
              <a:rPr lang="en-US"/>
              <a:t>Hàm ‘check_diff’:</a:t>
            </a:r>
            <a:endParaRPr lang="en-US"/>
          </a:p>
          <a:p>
            <a:pPr marL="457200" lvl="1" indent="0">
              <a:buNone/>
            </a:pPr>
            <a:endParaRPr lang="en-US"/>
          </a:p>
          <a:p>
            <a:pPr marL="457200" lvl="1" indent="0">
              <a:buNone/>
            </a:pPr>
            <a:r>
              <a:rPr lang="en-US"/>
              <a:t>	</a:t>
            </a:r>
            <a:endParaRPr lang="en-US"/>
          </a:p>
          <a:p>
            <a:pPr marL="457200" lvl="1" indent="0">
              <a:buNone/>
            </a:pPr>
            <a:endParaRPr lang="en-US"/>
          </a:p>
          <a:p>
            <a:pPr lvl="1"/>
            <a:r>
              <a:rPr lang="en-US"/>
              <a:t>Hàm ‘replace’:</a:t>
            </a:r>
            <a:endParaRPr lang="en-US"/>
          </a:p>
          <a:p>
            <a:pPr marL="457200" lvl="1" indent="0">
              <a:buNone/>
            </a:pPr>
            <a:endParaRPr lang="en-US"/>
          </a:p>
          <a:p>
            <a:pPr marL="457200" lvl="1" indent="0">
              <a:buNone/>
            </a:pPr>
            <a:endParaRPr lang="en-US"/>
          </a:p>
        </p:txBody>
      </p:sp>
      <p:sp>
        <p:nvSpPr>
          <p:cNvPr id="4" name="Date Placeholder 3"/>
          <p:cNvSpPr>
            <a:spLocks noGrp="1"/>
          </p:cNvSpPr>
          <p:nvPr>
            <p:ph type="dt" sz="half" idx="10"/>
          </p:nvPr>
        </p:nvSpPr>
        <p:spPr/>
        <p:txBody>
          <a:bodyPr/>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pic>
        <p:nvPicPr>
          <p:cNvPr id="8" name="Picture 7"/>
          <p:cNvPicPr>
            <a:picLocks noChangeAspect="1"/>
          </p:cNvPicPr>
          <p:nvPr/>
        </p:nvPicPr>
        <p:blipFill>
          <a:blip r:embed="rId1"/>
          <a:stretch>
            <a:fillRect/>
          </a:stretch>
        </p:blipFill>
        <p:spPr>
          <a:xfrm>
            <a:off x="1710690" y="2891790"/>
            <a:ext cx="5722620" cy="1074420"/>
          </a:xfrm>
          <a:prstGeom prst="rect">
            <a:avLst/>
          </a:prstGeom>
        </p:spPr>
      </p:pic>
      <p:pic>
        <p:nvPicPr>
          <p:cNvPr id="12" name="Picture 11"/>
          <p:cNvPicPr>
            <a:picLocks noChangeAspect="1"/>
          </p:cNvPicPr>
          <p:nvPr/>
        </p:nvPicPr>
        <p:blipFill>
          <a:blip r:embed="rId2"/>
          <a:stretch>
            <a:fillRect/>
          </a:stretch>
        </p:blipFill>
        <p:spPr>
          <a:xfrm>
            <a:off x="1711325" y="4584065"/>
            <a:ext cx="5721985" cy="19259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GIẢI THUẬT</a:t>
            </a:r>
            <a:endParaRPr lang="en-US"/>
          </a:p>
        </p:txBody>
      </p:sp>
      <p:sp>
        <p:nvSpPr>
          <p:cNvPr id="3" name="Content Placeholder 2"/>
          <p:cNvSpPr>
            <a:spLocks noGrp="1"/>
          </p:cNvSpPr>
          <p:nvPr>
            <p:ph idx="1"/>
          </p:nvPr>
        </p:nvSpPr>
        <p:spPr/>
        <p:txBody>
          <a:bodyPr/>
          <a:p>
            <a:pPr marL="0" indent="0">
              <a:buNone/>
            </a:pPr>
            <a:r>
              <a:rPr lang="en-US">
                <a:sym typeface="+mn-ea"/>
              </a:rPr>
              <a:t>2.   Giải thuật các chương trình con:</a:t>
            </a:r>
            <a:endParaRPr lang="en-US"/>
          </a:p>
          <a:p>
            <a:r>
              <a:rPr lang="en-US">
                <a:sym typeface="+mn-ea"/>
              </a:rPr>
              <a:t>Giải thuật kiểm tra điều kiện và phân hoạch lại:</a:t>
            </a:r>
            <a:endParaRPr lang="en-US">
              <a:sym typeface="+mn-ea"/>
            </a:endParaRPr>
          </a:p>
          <a:p>
            <a:pPr lvl="1"/>
            <a:r>
              <a:rPr lang="en-US"/>
              <a:t>Hàm ‘check_diff’:</a:t>
            </a: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p:txBody>
      </p:sp>
      <p:sp>
        <p:nvSpPr>
          <p:cNvPr id="4" name="Date Placeholder 3"/>
          <p:cNvSpPr>
            <a:spLocks noGrp="1"/>
          </p:cNvSpPr>
          <p:nvPr>
            <p:ph type="dt" sz="half" idx="10"/>
          </p:nvPr>
        </p:nvSpPr>
        <p:spPr/>
        <p:txBody>
          <a:bodyPr/>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p>
            <a:r>
              <a:rPr kumimoji="1" lang="en-US" altLang="ja-JP"/>
              <a:t>Copyrights 2020 CE-UIT. All Rights Reserved.</a:t>
            </a:r>
            <a:endParaRPr kumimoji="1" lang="ja-JP" altLang="en-US" dirty="0"/>
          </a:p>
        </p:txBody>
      </p:sp>
      <p:pic>
        <p:nvPicPr>
          <p:cNvPr id="7" name="Picture 6"/>
          <p:cNvPicPr>
            <a:picLocks noChangeAspect="1"/>
          </p:cNvPicPr>
          <p:nvPr/>
        </p:nvPicPr>
        <p:blipFill>
          <a:blip r:embed="rId1"/>
          <a:stretch>
            <a:fillRect/>
          </a:stretch>
        </p:blipFill>
        <p:spPr>
          <a:xfrm>
            <a:off x="1752600" y="2971800"/>
            <a:ext cx="5609590" cy="9810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GIẢI THUẬT</a:t>
            </a:r>
            <a:endParaRPr lang="en-US"/>
          </a:p>
        </p:txBody>
      </p:sp>
      <p:sp>
        <p:nvSpPr>
          <p:cNvPr id="3" name="Content Placeholder 2"/>
          <p:cNvSpPr>
            <a:spLocks noGrp="1"/>
          </p:cNvSpPr>
          <p:nvPr>
            <p:ph idx="1"/>
          </p:nvPr>
        </p:nvSpPr>
        <p:spPr/>
        <p:txBody>
          <a:bodyPr/>
          <a:p>
            <a:pPr marL="0" indent="0">
              <a:buNone/>
            </a:pPr>
            <a:r>
              <a:rPr lang="en-US">
                <a:sym typeface="+mn-ea"/>
              </a:rPr>
              <a:t>2.   Giải thuật các chương trình con:</a:t>
            </a:r>
            <a:endParaRPr lang="en-US"/>
          </a:p>
          <a:p>
            <a:r>
              <a:rPr lang="en-US">
                <a:sym typeface="+mn-ea"/>
              </a:rPr>
              <a:t>Giải thuật kiểm tra điều kiện và phân hoạch lại:</a:t>
            </a:r>
            <a:endParaRPr lang="en-US">
              <a:sym typeface="+mn-ea"/>
            </a:endParaRPr>
          </a:p>
          <a:p>
            <a:pPr lvl="1"/>
            <a:r>
              <a:rPr lang="en-US"/>
              <a:t> Vòng lặp kiểm tra điều kiện và phân hoạch lại:</a:t>
            </a:r>
            <a:endParaRPr lang="en-US"/>
          </a:p>
          <a:p>
            <a:pPr marL="457200" lvl="1" indent="0">
              <a:buNone/>
            </a:pPr>
            <a:endParaRPr lang="en-US"/>
          </a:p>
        </p:txBody>
      </p:sp>
      <p:sp>
        <p:nvSpPr>
          <p:cNvPr id="4" name="Date Placeholder 3"/>
          <p:cNvSpPr>
            <a:spLocks noGrp="1"/>
          </p:cNvSpPr>
          <p:nvPr>
            <p:ph type="dt" sz="half" idx="10"/>
          </p:nvPr>
        </p:nvSpPr>
        <p:spPr/>
        <p:txBody>
          <a:bodyPr/>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pic>
        <p:nvPicPr>
          <p:cNvPr id="7" name="Picture 6"/>
          <p:cNvPicPr>
            <a:picLocks noChangeAspect="1"/>
          </p:cNvPicPr>
          <p:nvPr/>
        </p:nvPicPr>
        <p:blipFill>
          <a:blip r:embed="rId1"/>
          <a:stretch>
            <a:fillRect/>
          </a:stretch>
        </p:blipFill>
        <p:spPr>
          <a:xfrm>
            <a:off x="1524000" y="2895600"/>
            <a:ext cx="5038090" cy="3752215"/>
          </a:xfrm>
          <a:prstGeom prst="rect">
            <a:avLst/>
          </a:prstGeom>
        </p:spPr>
      </p:pic>
      <p:sp>
        <p:nvSpPr>
          <p:cNvPr id="8" name="Text Box 7"/>
          <p:cNvSpPr txBox="1"/>
          <p:nvPr/>
        </p:nvSpPr>
        <p:spPr>
          <a:xfrm>
            <a:off x="7085965" y="2122805"/>
            <a:ext cx="288290" cy="368300"/>
          </a:xfrm>
          <a:prstGeom prst="rect">
            <a:avLst/>
          </a:prstGeom>
          <a:noFill/>
        </p:spPr>
        <p:txBody>
          <a:bodyPr wrap="square" rtlCol="0">
            <a:spAutoFit/>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GIẢI THUẬT</a:t>
            </a:r>
            <a:endParaRPr lang="en-US"/>
          </a:p>
        </p:txBody>
      </p:sp>
      <p:sp>
        <p:nvSpPr>
          <p:cNvPr id="3" name="Content Placeholder 2"/>
          <p:cNvSpPr>
            <a:spLocks noGrp="1"/>
          </p:cNvSpPr>
          <p:nvPr>
            <p:ph idx="1"/>
          </p:nvPr>
        </p:nvSpPr>
        <p:spPr/>
        <p:txBody>
          <a:bodyPr/>
          <a:p>
            <a:pPr marL="0" indent="0">
              <a:buNone/>
            </a:pPr>
            <a:r>
              <a:rPr lang="en-US">
                <a:sym typeface="+mn-ea"/>
              </a:rPr>
              <a:t>2.   Giải thuật các chương trình con:</a:t>
            </a:r>
            <a:endParaRPr lang="en-US">
              <a:sym typeface="+mn-ea"/>
            </a:endParaRPr>
          </a:p>
          <a:p>
            <a:r>
              <a:rPr lang="en-US"/>
              <a:t>Giải thuật rút gọn trạng thái trong nhóm tương đương:</a:t>
            </a:r>
            <a:endParaRPr lang="en-US"/>
          </a:p>
          <a:p>
            <a:pPr marL="0" indent="0">
              <a:buNone/>
            </a:pPr>
            <a:endParaRPr lang="en-US"/>
          </a:p>
          <a:p>
            <a:pPr marL="0" indent="0">
              <a:buNone/>
            </a:pPr>
            <a:endParaRPr lang="en-US"/>
          </a:p>
        </p:txBody>
      </p:sp>
      <p:sp>
        <p:nvSpPr>
          <p:cNvPr id="4" name="Date Placeholder 3"/>
          <p:cNvSpPr>
            <a:spLocks noGrp="1"/>
          </p:cNvSpPr>
          <p:nvPr>
            <p:ph type="dt" sz="half" idx="10"/>
          </p:nvPr>
        </p:nvSpPr>
        <p:spPr/>
        <p:txBody>
          <a:bodyPr/>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pic>
        <p:nvPicPr>
          <p:cNvPr id="7" name="Picture 6"/>
          <p:cNvPicPr>
            <a:picLocks noChangeAspect="1"/>
          </p:cNvPicPr>
          <p:nvPr/>
        </p:nvPicPr>
        <p:blipFill>
          <a:blip r:embed="rId1"/>
          <a:stretch>
            <a:fillRect/>
          </a:stretch>
        </p:blipFill>
        <p:spPr>
          <a:xfrm>
            <a:off x="1066800" y="2366010"/>
            <a:ext cx="6156325" cy="41586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HIỆN THỰC KẾT QUẢ</a:t>
            </a:r>
            <a:endParaRPr lang="en-US"/>
          </a:p>
        </p:txBody>
      </p:sp>
      <p:sp>
        <p:nvSpPr>
          <p:cNvPr id="3" name="Content Placeholder 2"/>
          <p:cNvSpPr>
            <a:spLocks noGrp="1"/>
          </p:cNvSpPr>
          <p:nvPr>
            <p:ph idx="1"/>
          </p:nvPr>
        </p:nvSpPr>
        <p:spPr/>
        <p:txBody>
          <a:bodyPr/>
          <a:p>
            <a:r>
              <a:rPr lang="en-US"/>
              <a:t>Phạm vi hiện thực của chương trình:</a:t>
            </a:r>
            <a:endParaRPr lang="en-US"/>
          </a:p>
          <a:p>
            <a:pPr lvl="1"/>
            <a:r>
              <a:rPr lang="en-US"/>
              <a:t>Tên trạng thái phải được đặt theo qui định là tiền tố là một chữ cái bất kỳ trong bảng chữ cái và hậu tố phải là một số nguyên</a:t>
            </a:r>
            <a:endParaRPr lang="en-US"/>
          </a:p>
          <a:p>
            <a:pPr lvl="1"/>
            <a:r>
              <a:rPr lang="en-US"/>
              <a:t>Số lượng trạng thái xây dựng khi thực hiện chạy chương trình trên các máy tính thông thường nên nhỏ hơn 1000 trạng thái (chương trình có thể chạy đến 10000 trạng thái nhưng quá trình thực hiện khá lâu)</a:t>
            </a:r>
            <a:endParaRPr lang="en-US"/>
          </a:p>
        </p:txBody>
      </p:sp>
      <p:sp>
        <p:nvSpPr>
          <p:cNvPr id="4" name="Date Placeholder 3"/>
          <p:cNvSpPr>
            <a:spLocks noGrp="1"/>
          </p:cNvSpPr>
          <p:nvPr>
            <p:ph type="dt" sz="half" idx="10"/>
          </p:nvPr>
        </p:nvSpPr>
        <p:spPr/>
        <p:txBody>
          <a:bodyPr/>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CÁC PHẦN CHÍNH</a:t>
            </a:r>
            <a:endParaRPr lang="en-US"/>
          </a:p>
        </p:txBody>
      </p:sp>
      <p:sp>
        <p:nvSpPr>
          <p:cNvPr id="3" name="Content Placeholder 2"/>
          <p:cNvSpPr>
            <a:spLocks noGrp="1"/>
          </p:cNvSpPr>
          <p:nvPr>
            <p:ph idx="1"/>
          </p:nvPr>
        </p:nvSpPr>
        <p:spPr/>
        <p:txBody>
          <a:bodyPr/>
          <a:p>
            <a:r>
              <a:rPr lang="en-US"/>
              <a:t>Giới thiệu</a:t>
            </a:r>
            <a:endParaRPr lang="en-US"/>
          </a:p>
          <a:p>
            <a:r>
              <a:rPr lang="en-US"/>
              <a:t>Cơ sở lý thuyết</a:t>
            </a:r>
            <a:endParaRPr lang="en-US"/>
          </a:p>
          <a:p>
            <a:r>
              <a:rPr lang="en-US"/>
              <a:t>Giải thuật</a:t>
            </a:r>
            <a:endParaRPr lang="en-US"/>
          </a:p>
          <a:p>
            <a:r>
              <a:rPr lang="en-US"/>
              <a:t>Hiện thực kết quả.</a:t>
            </a:r>
            <a:endParaRPr lang="en-US"/>
          </a:p>
        </p:txBody>
      </p:sp>
      <p:sp>
        <p:nvSpPr>
          <p:cNvPr id="4" name="Date Placeholder 3"/>
          <p:cNvSpPr>
            <a:spLocks noGrp="1"/>
          </p:cNvSpPr>
          <p:nvPr>
            <p:ph type="dt" sz="half" idx="10"/>
          </p:nvPr>
        </p:nvSpPr>
        <p:spPr/>
        <p:txBody>
          <a:bodyPr/>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endParaRPr lang="en-US"/>
          </a:p>
        </p:txBody>
      </p:sp>
      <p:sp>
        <p:nvSpPr>
          <p:cNvPr id="4" name="Date Placeholder 3"/>
          <p:cNvSpPr>
            <a:spLocks noGrp="1"/>
          </p:cNvSpPr>
          <p:nvPr>
            <p:ph type="dt" sz="half" idx="10"/>
          </p:nvPr>
        </p:nvSpPr>
        <p:spPr/>
        <p:txBody>
          <a:bodyPr/>
          <a:lstStyle/>
          <a:p>
            <a:fld id="{6F52207E-8A09-4FC6-83E9-3D1773E47D00}" type="datetime1">
              <a:rPr kumimoji="1" lang="en-US" altLang="ja-JP" smtClean="0"/>
            </a:fld>
            <a:endParaRPr kumimoji="1" lang="ja-JP" altLang="en-US"/>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pic>
        <p:nvPicPr>
          <p:cNvPr id="4100" name="Picture 4" descr="http://data.sinhvienit.net/2013/T09/img/SinhVienIT.Net---suy-nghi.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GIỚI THIỆU</a:t>
            </a:r>
            <a:endParaRPr lang="en-US"/>
          </a:p>
        </p:txBody>
      </p:sp>
      <p:sp>
        <p:nvSpPr>
          <p:cNvPr id="3" name="Content Placeholder 2"/>
          <p:cNvSpPr>
            <a:spLocks noGrp="1"/>
          </p:cNvSpPr>
          <p:nvPr>
            <p:ph idx="1"/>
          </p:nvPr>
        </p:nvSpPr>
        <p:spPr/>
        <p:txBody>
          <a:bodyPr/>
          <a:p>
            <a:pPr marL="514350" indent="-514350">
              <a:buAutoNum type="arabicPeriod"/>
            </a:pPr>
            <a:r>
              <a:rPr lang="en-US"/>
              <a:t>Giới thiệu vấn đề nghiên cứu.</a:t>
            </a:r>
            <a:endParaRPr lang="en-US"/>
          </a:p>
          <a:p>
            <a:pPr marL="514350" indent="-514350">
              <a:buAutoNum type="arabicPeriod"/>
            </a:pPr>
            <a:r>
              <a:rPr lang="en-US"/>
              <a:t>Mục tiêu và kết  quả hướng đến.</a:t>
            </a:r>
            <a:endParaRPr lang="en-US"/>
          </a:p>
        </p:txBody>
      </p:sp>
      <p:sp>
        <p:nvSpPr>
          <p:cNvPr id="4" name="Date Placeholder 3"/>
          <p:cNvSpPr>
            <a:spLocks noGrp="1"/>
          </p:cNvSpPr>
          <p:nvPr>
            <p:ph type="dt" sz="half" idx="10"/>
          </p:nvPr>
        </p:nvSpPr>
        <p:spPr/>
        <p:txBody>
          <a:bodyPr/>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p>
            <a:r>
              <a:rPr kumimoji="1" lang="en-US" altLang="ja-JP"/>
              <a:t>Copyrights 2020 CE-UIT. All Rights Reserved.</a:t>
            </a:r>
            <a:endParaRPr kumimoji="1" lang="ja-JP"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Giới thiệu</a:t>
            </a:r>
            <a:endParaRPr lang="en-US"/>
          </a:p>
        </p:txBody>
      </p:sp>
      <p:sp>
        <p:nvSpPr>
          <p:cNvPr id="3" name="Content Placeholder 2"/>
          <p:cNvSpPr>
            <a:spLocks noGrp="1"/>
          </p:cNvSpPr>
          <p:nvPr>
            <p:ph idx="1"/>
          </p:nvPr>
        </p:nvSpPr>
        <p:spPr/>
        <p:txBody>
          <a:bodyPr/>
          <a:p>
            <a:pPr marL="514350" indent="-514350">
              <a:buAutoNum type="arabicPeriod"/>
            </a:pPr>
            <a:r>
              <a:rPr lang="en-US" b="1"/>
              <a:t>Giới thiệu vấn đề nghiên cứu:</a:t>
            </a:r>
            <a:endParaRPr lang="en-US" b="1"/>
          </a:p>
          <a:p>
            <a:r>
              <a:rPr lang="en-US"/>
              <a:t>Một số hệ thống có thể có số lượng trạng thái rất lớn và phức tạp. Vậy nên việc tối thiểu hóa trạng thái đóng 1 vai trò quan trọng  trong việc giảm độ phức tạp của hệ thống cũng như chi phí.</a:t>
            </a:r>
            <a:endParaRPr lang="en-US"/>
          </a:p>
          <a:p>
            <a:pPr marL="0" indent="0">
              <a:buNone/>
            </a:pPr>
            <a:endParaRPr lang="en-US"/>
          </a:p>
          <a:p>
            <a:pPr marL="0" indent="0">
              <a:buNone/>
            </a:pPr>
            <a:endParaRPr lang="en-US"/>
          </a:p>
        </p:txBody>
      </p:sp>
      <p:sp>
        <p:nvSpPr>
          <p:cNvPr id="4" name="Date Placeholder 3"/>
          <p:cNvSpPr>
            <a:spLocks noGrp="1"/>
          </p:cNvSpPr>
          <p:nvPr>
            <p:ph type="dt" sz="half" idx="10"/>
          </p:nvPr>
        </p:nvSpPr>
        <p:spPr/>
        <p:txBody>
          <a:bodyPr/>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pic>
        <p:nvPicPr>
          <p:cNvPr id="7" name="Picture 6" descr="images"/>
          <p:cNvPicPr>
            <a:picLocks noChangeAspect="1"/>
          </p:cNvPicPr>
          <p:nvPr/>
        </p:nvPicPr>
        <p:blipFill>
          <a:blip r:embed="rId1"/>
          <a:stretch>
            <a:fillRect/>
          </a:stretch>
        </p:blipFill>
        <p:spPr>
          <a:xfrm>
            <a:off x="914400" y="3886200"/>
            <a:ext cx="2696845" cy="2227580"/>
          </a:xfrm>
          <a:prstGeom prst="rect">
            <a:avLst/>
          </a:prstGeom>
        </p:spPr>
      </p:pic>
      <p:pic>
        <p:nvPicPr>
          <p:cNvPr id="8" name="Picture 7" descr="may-mai-mat-phang-chinh-xac-fsm-50100-3935010-27499-Uh3Ut"/>
          <p:cNvPicPr>
            <a:picLocks noChangeAspect="1"/>
          </p:cNvPicPr>
          <p:nvPr/>
        </p:nvPicPr>
        <p:blipFill>
          <a:blip r:embed="rId2"/>
          <a:stretch>
            <a:fillRect/>
          </a:stretch>
        </p:blipFill>
        <p:spPr>
          <a:xfrm>
            <a:off x="5257800" y="3441700"/>
            <a:ext cx="3083560" cy="3083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Giới thiệu</a:t>
            </a:r>
            <a:endParaRPr lang="en-US"/>
          </a:p>
        </p:txBody>
      </p:sp>
      <p:sp>
        <p:nvSpPr>
          <p:cNvPr id="3" name="Content Placeholder 2"/>
          <p:cNvSpPr>
            <a:spLocks noGrp="1"/>
          </p:cNvSpPr>
          <p:nvPr>
            <p:ph idx="1"/>
          </p:nvPr>
        </p:nvSpPr>
        <p:spPr>
          <a:xfrm>
            <a:off x="250885" y="1447701"/>
            <a:ext cx="8640960" cy="4824536"/>
          </a:xfrm>
        </p:spPr>
        <p:txBody>
          <a:bodyPr/>
          <a:p>
            <a:pPr marL="514350" indent="-514350">
              <a:buFont typeface="+mj-lt"/>
              <a:buAutoNum type="arabicPeriod"/>
            </a:pPr>
            <a:r>
              <a:rPr lang="en-US" b="1"/>
              <a:t>Mục tiêu và kết quả hướng đến:</a:t>
            </a:r>
            <a:endParaRPr lang="en-US" b="1"/>
          </a:p>
          <a:p>
            <a:r>
              <a:rPr lang="en-US"/>
              <a:t>Mục tiêu: </a:t>
            </a:r>
            <a:endParaRPr lang="en-US"/>
          </a:p>
          <a:p>
            <a:pPr marL="0" indent="0">
              <a:buNone/>
            </a:pPr>
            <a:r>
              <a:rPr lang="en-US"/>
              <a:t>	- Áp dụng các phương pháp lý thuyết đã được học kết hợp với các thuật toán để tiến hành tối thiểu hóa bảng trạng thái.</a:t>
            </a:r>
            <a:endParaRPr lang="en-US"/>
          </a:p>
          <a:p>
            <a:pPr marL="0" indent="0">
              <a:buNone/>
            </a:pPr>
            <a:endParaRPr lang="en-US"/>
          </a:p>
          <a:p>
            <a:r>
              <a:rPr lang="en-US"/>
              <a:t>Kết quả hướng đến:</a:t>
            </a:r>
            <a:endParaRPr lang="en-US"/>
          </a:p>
          <a:p>
            <a:pPr marL="0" indent="0">
              <a:buNone/>
            </a:pPr>
            <a:r>
              <a:rPr lang="en-US"/>
              <a:t>	- Bảng trạng thái đầu ra phải đảm bảo chính xác và không làm mất đi tính chất của bảng ban đầu</a:t>
            </a:r>
            <a:endParaRPr lang="en-US"/>
          </a:p>
        </p:txBody>
      </p:sp>
      <p:sp>
        <p:nvSpPr>
          <p:cNvPr id="4" name="Date Placeholder 3"/>
          <p:cNvSpPr>
            <a:spLocks noGrp="1"/>
          </p:cNvSpPr>
          <p:nvPr>
            <p:ph type="dt" sz="half" idx="10"/>
          </p:nvPr>
        </p:nvSpPr>
        <p:spPr/>
        <p:txBody>
          <a:bodyPr/>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CƠ SỞ LÝ THUYẾT:</a:t>
            </a:r>
            <a:endParaRPr lang="en-US"/>
          </a:p>
        </p:txBody>
      </p:sp>
      <p:sp>
        <p:nvSpPr>
          <p:cNvPr id="3" name="Content Placeholder 2"/>
          <p:cNvSpPr>
            <a:spLocks noGrp="1"/>
          </p:cNvSpPr>
          <p:nvPr>
            <p:ph idx="1"/>
          </p:nvPr>
        </p:nvSpPr>
        <p:spPr/>
        <p:txBody>
          <a:bodyPr/>
          <a:p>
            <a:pPr marL="514350" indent="-514350">
              <a:buAutoNum type="arabicPeriod"/>
            </a:pPr>
            <a:r>
              <a:rPr lang="en-US"/>
              <a:t>Cơ sở lý thuyết môn thiết kế luận lý số.</a:t>
            </a:r>
            <a:endParaRPr lang="en-US"/>
          </a:p>
          <a:p>
            <a:pPr marL="514350" indent="-514350">
              <a:buAutoNum type="arabicPeriod"/>
            </a:pPr>
            <a:r>
              <a:rPr lang="en-US"/>
              <a:t>Ngôn ngữ và thư viện được sử dụng.</a:t>
            </a:r>
            <a:endParaRPr lang="en-US"/>
          </a:p>
          <a:p>
            <a:pPr lvl="1"/>
            <a:r>
              <a:rPr lang="en-US"/>
              <a:t>Ngôn ngữ lập trình Python</a:t>
            </a:r>
            <a:endParaRPr lang="en-US"/>
          </a:p>
          <a:p>
            <a:pPr lvl="1"/>
            <a:r>
              <a:rPr lang="en-US"/>
              <a:t>Thư viện Pandas</a:t>
            </a:r>
            <a:endParaRPr lang="en-US"/>
          </a:p>
          <a:p>
            <a:pPr lvl="1"/>
            <a:r>
              <a:rPr lang="en-US"/>
              <a:t>Thư viện Numpy</a:t>
            </a:r>
            <a:endParaRPr lang="en-US"/>
          </a:p>
        </p:txBody>
      </p:sp>
      <p:sp>
        <p:nvSpPr>
          <p:cNvPr id="4" name="Date Placeholder 3"/>
          <p:cNvSpPr>
            <a:spLocks noGrp="1"/>
          </p:cNvSpPr>
          <p:nvPr>
            <p:ph type="dt" sz="half" idx="10"/>
          </p:nvPr>
        </p:nvSpPr>
        <p:spPr/>
        <p:txBody>
          <a:bodyPr/>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p>
            <a:r>
              <a:rPr kumimoji="1" lang="en-US" altLang="ja-JP"/>
              <a:t>Copyrights 2020 CE-UIT. All Rights Reserved.</a:t>
            </a:r>
            <a:endParaRPr kumimoji="1" lang="ja-JP"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CƠ SỞ LÝ THUYẾT</a:t>
            </a:r>
            <a:endParaRPr lang="en-US"/>
          </a:p>
        </p:txBody>
      </p:sp>
      <p:sp>
        <p:nvSpPr>
          <p:cNvPr id="3" name="Content Placeholder 2"/>
          <p:cNvSpPr>
            <a:spLocks noGrp="1"/>
          </p:cNvSpPr>
          <p:nvPr>
            <p:ph idx="1"/>
          </p:nvPr>
        </p:nvSpPr>
        <p:spPr/>
        <p:txBody>
          <a:bodyPr/>
          <a:p>
            <a:pPr marL="514350" indent="-514350">
              <a:buAutoNum type="arabicPeriod"/>
            </a:pPr>
            <a:r>
              <a:rPr lang="en-US"/>
              <a:t>Cơ sở lý thuyết môn thiết kế luận lý số:</a:t>
            </a:r>
            <a:endParaRPr lang="en-US"/>
          </a:p>
          <a:p>
            <a:r>
              <a:rPr lang="en-US"/>
              <a:t>Phương pháp phân hoạch (gom nhóm):</a:t>
            </a:r>
            <a:endParaRPr lang="en-US"/>
          </a:p>
          <a:p>
            <a:pPr marL="0" indent="0">
              <a:buNone/>
            </a:pPr>
            <a:endParaRPr lang="en-US"/>
          </a:p>
        </p:txBody>
      </p:sp>
      <p:sp>
        <p:nvSpPr>
          <p:cNvPr id="4" name="Date Placeholder 3"/>
          <p:cNvSpPr>
            <a:spLocks noGrp="1"/>
          </p:cNvSpPr>
          <p:nvPr>
            <p:ph type="dt" sz="half" idx="10"/>
          </p:nvPr>
        </p:nvSpPr>
        <p:spPr/>
        <p:txBody>
          <a:bodyPr/>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355" y="2514288"/>
            <a:ext cx="3169130" cy="1991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438400"/>
            <a:ext cx="4599305" cy="431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CƠ SỞ LÝ THUYẾT</a:t>
            </a:r>
            <a:endParaRPr lang="en-US"/>
          </a:p>
        </p:txBody>
      </p:sp>
      <p:sp>
        <p:nvSpPr>
          <p:cNvPr id="3" name="Content Placeholder 2"/>
          <p:cNvSpPr>
            <a:spLocks noGrp="1"/>
          </p:cNvSpPr>
          <p:nvPr>
            <p:ph idx="1"/>
          </p:nvPr>
        </p:nvSpPr>
        <p:spPr/>
        <p:txBody>
          <a:bodyPr/>
          <a:p>
            <a:r>
              <a:rPr lang="en-US"/>
              <a:t>Phương pháp lập bảng quan hệ:</a:t>
            </a:r>
            <a:endParaRPr lang="en-US"/>
          </a:p>
          <a:p>
            <a:pPr marL="0" indent="0">
              <a:buNone/>
            </a:pPr>
            <a:endParaRPr lang="en-US"/>
          </a:p>
        </p:txBody>
      </p:sp>
      <p:sp>
        <p:nvSpPr>
          <p:cNvPr id="4" name="Date Placeholder 3"/>
          <p:cNvSpPr>
            <a:spLocks noGrp="1"/>
          </p:cNvSpPr>
          <p:nvPr>
            <p:ph type="dt" sz="half" idx="10"/>
          </p:nvPr>
        </p:nvSpPr>
        <p:spPr/>
        <p:txBody>
          <a:bodyPr/>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p>
            <a:r>
              <a:rPr kumimoji="1" lang="en-US" altLang="ja-JP"/>
              <a:t>Copyrights 2020 CE-UIT. All Rights Reserved.</a:t>
            </a:r>
            <a:endParaRPr kumimoji="1" lang="ja-JP"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2819400"/>
            <a:ext cx="3762375" cy="2011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819400"/>
            <a:ext cx="4521835" cy="2938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CƠ SỞ LÝ THUYẾT</a:t>
            </a:r>
            <a:endParaRPr lang="en-US"/>
          </a:p>
        </p:txBody>
      </p:sp>
      <p:sp>
        <p:nvSpPr>
          <p:cNvPr id="3" name="Content Placeholder 2"/>
          <p:cNvSpPr>
            <a:spLocks noGrp="1"/>
          </p:cNvSpPr>
          <p:nvPr>
            <p:ph idx="1"/>
          </p:nvPr>
        </p:nvSpPr>
        <p:spPr/>
        <p:txBody>
          <a:bodyPr/>
          <a:p>
            <a:pPr marL="0" indent="0">
              <a:buNone/>
            </a:pPr>
            <a:r>
              <a:rPr lang="en-US"/>
              <a:t>2.  Ngôn ngữ và thư viện được sử dụng:</a:t>
            </a:r>
            <a:endParaRPr lang="en-US"/>
          </a:p>
          <a:p>
            <a:r>
              <a:rPr lang="en-US"/>
              <a:t>Ngôn ngữ lập trình Python: </a:t>
            </a:r>
            <a:endParaRPr lang="en-US"/>
          </a:p>
          <a:p>
            <a:pPr lvl="1"/>
            <a:r>
              <a:rPr lang="en-US"/>
              <a:t>Python là ngôn ngữ lập trình mạn mẽ và dễ học. Nó được phát triển cuối những năm 1980 và trở thành một trong những ngôn ngữ phổ biến nhất thế giới.</a:t>
            </a:r>
            <a:endParaRPr lang="en-US"/>
          </a:p>
          <a:p>
            <a:pPr lvl="1"/>
            <a:r>
              <a:rPr lang="en-US"/>
              <a:t>Đặc điểm: </a:t>
            </a:r>
            <a:endParaRPr lang="en-US"/>
          </a:p>
          <a:p>
            <a:pPr lvl="2"/>
            <a:r>
              <a:rPr lang="en-US"/>
              <a:t> Dễ đọc và dễ học, cấu trúc gọn nhẹ và dễ bảo trì.</a:t>
            </a:r>
            <a:endParaRPr lang="en-US"/>
          </a:p>
          <a:p>
            <a:pPr lvl="2"/>
            <a:r>
              <a:rPr lang="en-US"/>
              <a:t> Là ngôn ngữ đa năng và có thể được dùng cho nhiều lĩnh vực khác nhau.</a:t>
            </a:r>
            <a:endParaRPr lang="en-US"/>
          </a:p>
          <a:p>
            <a:pPr lvl="2"/>
            <a:r>
              <a:rPr lang="en-US"/>
              <a:t>Thư viện phong phú: Pandas, Numpy, Matplotlib, OpenCV, Flask, ...</a:t>
            </a:r>
            <a:endParaRPr lang="en-US"/>
          </a:p>
          <a:p>
            <a:pPr marL="0" indent="0">
              <a:buNone/>
            </a:pPr>
            <a:endParaRPr lang="en-US"/>
          </a:p>
        </p:txBody>
      </p:sp>
      <p:sp>
        <p:nvSpPr>
          <p:cNvPr id="4" name="Date Placeholder 3"/>
          <p:cNvSpPr>
            <a:spLocks noGrp="1"/>
          </p:cNvSpPr>
          <p:nvPr>
            <p:ph type="dt" sz="half" idx="10"/>
          </p:nvPr>
        </p:nvSpPr>
        <p:spPr/>
        <p:txBody>
          <a:bodyPr/>
          <a:p>
            <a:fld id="{F7681EE8-9FE2-425D-8FB4-74C399BDEDA0}"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p>
            <a:fld id="{800C8475-47C1-49C9-BEE5-594F8CF4D71F}" type="slidenum">
              <a:rPr kumimoji="1" lang="ja-JP" altLang="en-US" smtClean="0"/>
            </a:fld>
            <a:endParaRPr kumimoji="1" lang="ja-JP" altLang="en-US"/>
          </a:p>
        </p:txBody>
      </p:sp>
      <p:sp>
        <p:nvSpPr>
          <p:cNvPr id="6" name="Footer Placeholder 5"/>
          <p:cNvSpPr>
            <a:spLocks noGrp="1"/>
          </p:cNvSpPr>
          <p:nvPr>
            <p:ph type="ftr" sz="quarter" idx="11"/>
          </p:nvPr>
        </p:nvSpPr>
        <p:spPr/>
        <p:txBody>
          <a:bodyPr/>
          <a:p>
            <a:r>
              <a:rPr kumimoji="1" lang="en-US" altLang="ja-JP"/>
              <a:t>Copyrights 2020 CE-UIT. All Rights Reserved.</a:t>
            </a:r>
            <a:endParaRPr kumimoji="1" lang="ja-JP" altLang="en-US" dirty="0"/>
          </a:p>
        </p:txBody>
      </p:sp>
    </p:spTree>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3901</Words>
  <Application>WPS Presentation</Application>
  <PresentationFormat>On-screen Show (4:3)</PresentationFormat>
  <Paragraphs>244</Paragraphs>
  <Slides>20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Times New Roman</vt:lpstr>
      <vt:lpstr>MS PGothic</vt:lpstr>
      <vt:lpstr>Microsoft YaHei</vt:lpstr>
      <vt:lpstr>Arial Unicode MS</vt:lpstr>
      <vt:lpstr>Calibri</vt:lpstr>
      <vt:lpstr>dsp</vt:lpstr>
      <vt:lpstr>BÁO CÁO ĐỒ ÁN CUỐI KỲ</vt:lpstr>
      <vt:lpstr>CÁC PHẦN CHÍNH</vt:lpstr>
      <vt:lpstr>GIỚI THIỆU</vt:lpstr>
      <vt:lpstr>Giới thiệu</vt:lpstr>
      <vt:lpstr>Giới thiệu</vt:lpstr>
      <vt:lpstr>CƠ SỞ LÝ THUYẾT:</vt:lpstr>
      <vt:lpstr>CƠ SỞ LÝ THUYẾT</vt:lpstr>
      <vt:lpstr>CƠ SỞ LÝ THUYẾT</vt:lpstr>
      <vt:lpstr>CƠ SỞ LÝ THUYẾT</vt:lpstr>
      <vt:lpstr>CƠ SỞ LÝ THUYẾT</vt:lpstr>
      <vt:lpstr>CƠ SỞ LÝ THUYẾT</vt:lpstr>
      <vt:lpstr>GIẢI THUẬT</vt:lpstr>
      <vt:lpstr>GIẢI THUẬT</vt:lpstr>
      <vt:lpstr>GIẢI THUẬT</vt:lpstr>
      <vt:lpstr>GIẢI THUẬT</vt:lpstr>
      <vt:lpstr>GIẢI THUẬT</vt:lpstr>
      <vt:lpstr>GIẢI THUẬT</vt:lpstr>
      <vt:lpstr>GIẢI THUẬT</vt:lpstr>
      <vt:lpstr>HIỆN THỰC KẾT QUẢ</vt:lpstr>
      <vt:lpstr>THẢO LUẬN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Chương 0  Giới thiệu môn học</dc:title>
  <dc:creator>ntthien</dc:creator>
  <cp:lastModifiedBy>buri buri</cp:lastModifiedBy>
  <cp:revision>8</cp:revision>
  <dcterms:created xsi:type="dcterms:W3CDTF">2020-03-08T03:18:00Z</dcterms:created>
  <dcterms:modified xsi:type="dcterms:W3CDTF">2023-06-07T03:48:28Z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770937C212AF417985FDDBB435BFF245</vt:lpwstr>
  </property>
  <property fmtid="{D5CDD505-2E9C-101B-9397-08002B2CF9AE}" pid="3" name="KSOProductBuildVer">
    <vt:lpwstr>1033-11.2.0.11537</vt:lpwstr>
  </property>
</Properties>
</file>