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13" r:id="rId5"/>
  </p:sldMasterIdLst>
  <p:notesMasterIdLst>
    <p:notesMasterId r:id="rId28"/>
  </p:notesMasterIdLst>
  <p:sldIdLst>
    <p:sldId id="256" r:id="rId6"/>
    <p:sldId id="257" r:id="rId7"/>
    <p:sldId id="279" r:id="rId8"/>
    <p:sldId id="259" r:id="rId9"/>
    <p:sldId id="260" r:id="rId10"/>
    <p:sldId id="261" r:id="rId11"/>
    <p:sldId id="262" r:id="rId12"/>
    <p:sldId id="263" r:id="rId13"/>
    <p:sldId id="280" r:id="rId14"/>
    <p:sldId id="281" r:id="rId15"/>
    <p:sldId id="282" r:id="rId16"/>
    <p:sldId id="267" r:id="rId17"/>
    <p:sldId id="268" r:id="rId18"/>
    <p:sldId id="269" r:id="rId19"/>
    <p:sldId id="276" r:id="rId20"/>
    <p:sldId id="277" r:id="rId21"/>
    <p:sldId id="278" r:id="rId22"/>
    <p:sldId id="271" r:id="rId23"/>
    <p:sldId id="272" r:id="rId24"/>
    <p:sldId id="273" r:id="rId25"/>
    <p:sldId id="274" r:id="rId26"/>
    <p:sldId id="275" r:id="rId27"/>
  </p:sldIdLst>
  <p:sldSz cx="12192000" cy="6858000"/>
  <p:notesSz cx="6858000" cy="9144000"/>
  <p:embeddedFontLst>
    <p:embeddedFont>
      <p:font typeface="Century Gothic" panose="020B0502020202020204" pitchFamily="34" charset="0"/>
      <p:regular r:id="rId29"/>
      <p:bold r:id="rId30"/>
      <p:italic r:id="rId31"/>
      <p:boldItalic r:id="rId32"/>
    </p:embeddedFont>
    <p:embeddedFont>
      <p:font typeface="Microsoft Yahei" panose="020B0503020204020204" pitchFamily="34" charset="-122"/>
      <p:regular r:id="rId33"/>
      <p:bold r:id="rId34"/>
    </p:embeddedFont>
    <p:embeddedFont>
      <p:font typeface="Oi"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fzDS1eLhVJKc47VvvEAfTSNAp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A13C61-1DE6-4CB2-804D-514B07CB3267}">
  <a:tblStyle styleId="{16A13C61-1DE6-4CB2-804D-514B07CB3267}"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3.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1" name="Google Shape;811;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2" name="Google Shape;812;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80746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1" name="Google Shape;811;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2" name="Google Shape;812;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77432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8" name="Google Shape;788;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1" name="Google Shape;811;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2" name="Google Shape;812;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0" name="Google Shape;820;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1" name="Google Shape;821;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0" name="Google Shape;820;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1" name="Google Shape;821;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45574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0" name="Google Shape;820;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1" name="Google Shape;821;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73518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0" name="Google Shape;820;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1" name="Google Shape;821;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2521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5" name="Google Shape;835;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6" name="Google Shape;836;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9" name="Google Shape;859;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0" name="Google Shape;860;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3" name="Google Shape;883;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1" name="Google Shape;901;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4" name="Google Shape;944;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5" name="Google Shape;945;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89" name="Google Shape;489;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7" name="Google Shape;547;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1" name="Google Shape;571;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89" name="Google Shape;589;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3" name="Google Shape;623;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7</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33" name="Google Shape;633;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8" name="Google Shape;788;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4242428" y="4457801"/>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MSV: 2020607280</a:t>
            </a:r>
            <a:endParaRPr sz="28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4242428" y="50223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GVHD: </a:t>
            </a:r>
            <a:r>
              <a:rPr lang="en-US" sz="2800" b="1" i="0" u="none" strike="noStrike" cap="none" dirty="0" err="1">
                <a:solidFill>
                  <a:schemeClr val="dk1"/>
                </a:solidFill>
                <a:latin typeface="Arial"/>
                <a:ea typeface="Arial"/>
                <a:cs typeface="Arial"/>
                <a:sym typeface="Arial"/>
              </a:rPr>
              <a:t>Th.S</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Nguyễn</a:t>
            </a:r>
            <a:r>
              <a:rPr lang="en-US" sz="2800" b="1" i="0" u="none" strike="noStrike" cap="none" dirty="0">
                <a:solidFill>
                  <a:schemeClr val="dk1"/>
                </a:solidFill>
                <a:latin typeface="Arial"/>
                <a:ea typeface="Arial"/>
                <a:cs typeface="Arial"/>
                <a:sym typeface="Arial"/>
              </a:rPr>
              <a:t> Lan Anh</a:t>
            </a:r>
            <a:endParaRPr sz="28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4212096" y="3883084"/>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Sinh </a:t>
            </a:r>
            <a:r>
              <a:rPr lang="en-US" sz="2800" b="1" i="0" u="none" strike="noStrike" cap="none" dirty="0" err="1">
                <a:solidFill>
                  <a:schemeClr val="dk1"/>
                </a:solidFill>
                <a:latin typeface="Arial"/>
                <a:ea typeface="Arial"/>
                <a:cs typeface="Arial"/>
                <a:sym typeface="Arial"/>
              </a:rPr>
              <a:t>viên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thực</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hiện</a:t>
            </a:r>
            <a:r>
              <a:rPr lang="en-US" sz="2800" b="1" i="0" u="none" strike="noStrike" cap="none" dirty="0">
                <a:solidFill>
                  <a:schemeClr val="dk1"/>
                </a:solidFill>
                <a:latin typeface="Arial"/>
                <a:ea typeface="Arial"/>
                <a:cs typeface="Arial"/>
                <a:sym typeface="Arial"/>
              </a:rPr>
              <a:t>: Tôn Quang </a:t>
            </a:r>
            <a:r>
              <a:rPr lang="en-US" sz="2800" b="1" i="0" u="none" strike="noStrike" cap="none" dirty="0" err="1">
                <a:solidFill>
                  <a:schemeClr val="dk1"/>
                </a:solidFill>
                <a:latin typeface="Arial"/>
                <a:ea typeface="Arial"/>
                <a:cs typeface="Arial"/>
                <a:sym typeface="Arial"/>
              </a:rPr>
              <a:t>Thuận</a:t>
            </a:r>
            <a:endParaRPr sz="28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10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6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a:t>
            </a:r>
            <a:r>
              <a:rPr lang="en-US" sz="1800" i="1" dirty="0">
                <a:solidFill>
                  <a:srgbClr val="595959"/>
                </a:solidFill>
                <a:latin typeface="Times New Roman"/>
                <a:ea typeface="Times New Roman"/>
                <a:cs typeface="Times New Roman"/>
                <a:sym typeface="Times New Roman"/>
              </a:rPr>
              <a:t>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799" y="284909"/>
            <a:ext cx="1676400" cy="1585666"/>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3866555" y="3925574"/>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XỬ L</a:t>
            </a:r>
            <a:r>
              <a:rPr lang="en-US" sz="2400" b="1" dirty="0">
                <a:solidFill>
                  <a:srgbClr val="FF3737"/>
                </a:solidFill>
                <a:latin typeface="Calibri"/>
                <a:ea typeface="Calibri"/>
                <a:cs typeface="Calibri"/>
                <a:sym typeface="Calibri"/>
              </a:rPr>
              <a:t>Ý DỮ LIỆU</a:t>
            </a:r>
            <a:endParaRPr sz="2400" b="0" i="0" u="none" strike="noStrike" cap="none"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E5AABA9E-9D28-8359-95B1-D06D72D72C5D}"/>
              </a:ext>
            </a:extLst>
          </p:cNvPr>
          <p:cNvPicPr>
            <a:picLocks noChangeAspect="1"/>
          </p:cNvPicPr>
          <p:nvPr/>
        </p:nvPicPr>
        <p:blipFill>
          <a:blip r:embed="rId3"/>
          <a:stretch>
            <a:fillRect/>
          </a:stretch>
        </p:blipFill>
        <p:spPr>
          <a:xfrm>
            <a:off x="663713" y="1361122"/>
            <a:ext cx="5791835" cy="4135755"/>
          </a:xfrm>
          <a:prstGeom prst="rect">
            <a:avLst/>
          </a:prstGeom>
        </p:spPr>
      </p:pic>
      <p:sp>
        <p:nvSpPr>
          <p:cNvPr id="4" name="TextBox 3">
            <a:extLst>
              <a:ext uri="{FF2B5EF4-FFF2-40B4-BE49-F238E27FC236}">
                <a16:creationId xmlns:a16="http://schemas.microsoft.com/office/drawing/2014/main" id="{9CB3EFFC-0C3C-D7D2-B3BE-AEED9B8D4865}"/>
              </a:ext>
            </a:extLst>
          </p:cNvPr>
          <p:cNvSpPr txBox="1"/>
          <p:nvPr/>
        </p:nvSpPr>
        <p:spPr>
          <a:xfrm rot="10800000" flipV="1">
            <a:off x="7075714" y="1824725"/>
            <a:ext cx="4343135" cy="2677656"/>
          </a:xfrm>
          <a:prstGeom prst="rect">
            <a:avLst/>
          </a:prstGeom>
          <a:noFill/>
        </p:spPr>
        <p:txBody>
          <a:bodyPr wrap="square" rtlCol="0">
            <a:spAutoFit/>
          </a:bodyPr>
          <a:lstStyle/>
          <a:p>
            <a:pPr algn="just"/>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trực</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Yahoo Finance,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cung</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cấp</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tài</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lớn</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uy</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tín</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bao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tin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về</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cổ</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phiếu</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trường</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hóa</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tài</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094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XỬ L</a:t>
            </a:r>
            <a:r>
              <a:rPr lang="en-US" sz="2400" b="1" dirty="0">
                <a:solidFill>
                  <a:srgbClr val="FF3737"/>
                </a:solidFill>
                <a:latin typeface="Calibri"/>
                <a:ea typeface="Calibri"/>
                <a:cs typeface="Calibri"/>
                <a:sym typeface="Calibri"/>
              </a:rPr>
              <a:t>Ý DỮ LIỆU</a:t>
            </a:r>
            <a:endParaRPr sz="2400" b="0" i="0" u="none" strike="noStrike" cap="none" dirty="0">
              <a:solidFill>
                <a:schemeClr val="dk1"/>
              </a:solidFill>
              <a:latin typeface="Arial"/>
              <a:ea typeface="Arial"/>
              <a:cs typeface="Arial"/>
              <a:sym typeface="Arial"/>
            </a:endParaRPr>
          </a:p>
        </p:txBody>
      </p:sp>
      <p:sp>
        <p:nvSpPr>
          <p:cNvPr id="4" name="TextBox 3">
            <a:extLst>
              <a:ext uri="{FF2B5EF4-FFF2-40B4-BE49-F238E27FC236}">
                <a16:creationId xmlns:a16="http://schemas.microsoft.com/office/drawing/2014/main" id="{9CB3EFFC-0C3C-D7D2-B3BE-AEED9B8D4865}"/>
              </a:ext>
            </a:extLst>
          </p:cNvPr>
          <p:cNvSpPr txBox="1"/>
          <p:nvPr/>
        </p:nvSpPr>
        <p:spPr>
          <a:xfrm rot="10800000" flipV="1">
            <a:off x="7467599" y="2437233"/>
            <a:ext cx="3951249" cy="1452642"/>
          </a:xfrm>
          <a:prstGeom prst="rect">
            <a:avLst/>
          </a:prstGeom>
          <a:noFill/>
        </p:spPr>
        <p:txBody>
          <a:bodyPr wrap="square" rtlCol="0">
            <a:spAutoFit/>
          </a:bodyPr>
          <a:lstStyle/>
          <a:p>
            <a:pPr algn="just">
              <a:lnSpc>
                <a:spcPct val="107000"/>
              </a:lnSpc>
              <a:spcAft>
                <a:spcPts val="800"/>
              </a:spcAft>
            </a:pP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thấy</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sạch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ô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nào</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khuyết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 name="Picture 1" descr="A screenshot of a computer code&#10;&#10;Description automatically generated">
            <a:extLst>
              <a:ext uri="{FF2B5EF4-FFF2-40B4-BE49-F238E27FC236}">
                <a16:creationId xmlns:a16="http://schemas.microsoft.com/office/drawing/2014/main" id="{059BAAED-7421-9FA8-4E47-79E1A12F3BD7}"/>
              </a:ext>
            </a:extLst>
          </p:cNvPr>
          <p:cNvPicPr>
            <a:picLocks noChangeAspect="1"/>
          </p:cNvPicPr>
          <p:nvPr/>
        </p:nvPicPr>
        <p:blipFill>
          <a:blip r:embed="rId3"/>
          <a:stretch>
            <a:fillRect/>
          </a:stretch>
        </p:blipFill>
        <p:spPr>
          <a:xfrm>
            <a:off x="751114" y="1840184"/>
            <a:ext cx="6553200" cy="3291069"/>
          </a:xfrm>
          <a:prstGeom prst="rect">
            <a:avLst/>
          </a:prstGeom>
        </p:spPr>
      </p:pic>
    </p:spTree>
    <p:extLst>
      <p:ext uri="{BB962C8B-B14F-4D97-AF65-F5344CB8AC3E}">
        <p14:creationId xmlns:p14="http://schemas.microsoft.com/office/powerpoint/2010/main" val="4186295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grpSp>
        <p:nvGrpSpPr>
          <p:cNvPr id="790" name="Google Shape;790;p12"/>
          <p:cNvGrpSpPr/>
          <p:nvPr/>
        </p:nvGrpSpPr>
        <p:grpSpPr>
          <a:xfrm>
            <a:off x="2386080" y="0"/>
            <a:ext cx="3314880" cy="6857640"/>
            <a:chOff x="2386080" y="0"/>
            <a:chExt cx="3314880" cy="6857640"/>
          </a:xfrm>
        </p:grpSpPr>
        <p:sp>
          <p:nvSpPr>
            <p:cNvPr id="791" name="Google Shape;791;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3" name="Google Shape;803;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03 :</a:t>
            </a:r>
            <a:endParaRPr sz="4800" b="0" i="0" u="none" strike="noStrike" cap="none" dirty="0">
              <a:solidFill>
                <a:schemeClr val="dk1"/>
              </a:solidFill>
              <a:latin typeface="Arial"/>
              <a:ea typeface="Arial"/>
              <a:cs typeface="Arial"/>
              <a:sym typeface="Arial"/>
            </a:endParaRPr>
          </a:p>
        </p:txBody>
      </p:sp>
      <p:grpSp>
        <p:nvGrpSpPr>
          <p:cNvPr id="804" name="Google Shape;804;p12"/>
          <p:cNvGrpSpPr/>
          <p:nvPr/>
        </p:nvGrpSpPr>
        <p:grpSpPr>
          <a:xfrm>
            <a:off x="5867400" y="1981201"/>
            <a:ext cx="5486399" cy="3429000"/>
            <a:chOff x="5894486" y="1770109"/>
            <a:chExt cx="5259520" cy="365051"/>
          </a:xfrm>
        </p:grpSpPr>
        <p:sp>
          <p:nvSpPr>
            <p:cNvPr id="805" name="Google Shape;805;p12"/>
            <p:cNvSpPr/>
            <p:nvPr/>
          </p:nvSpPr>
          <p:spPr>
            <a:xfrm>
              <a:off x="5894486" y="1770109"/>
              <a:ext cx="5259520" cy="20627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dirty="0">
                  <a:solidFill>
                    <a:schemeClr val="dk1"/>
                  </a:solidFill>
                </a:rPr>
                <a:t>THUẬT TOÁN SỬ DỤNG</a:t>
              </a:r>
              <a:endParaRPr sz="1400" b="0" i="0" u="none" strike="noStrike" cap="none" dirty="0">
                <a:solidFill>
                  <a:srgbClr val="000000"/>
                </a:solidFill>
                <a:latin typeface="Arial"/>
                <a:ea typeface="Arial"/>
                <a:cs typeface="Arial"/>
                <a:sym typeface="Arial"/>
              </a:endParaRPr>
            </a:p>
          </p:txBody>
        </p:sp>
        <p:sp>
          <p:nvSpPr>
            <p:cNvPr id="806" name="Google Shape;806;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7" name="Google Shape;807;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FF3737"/>
                </a:solidFill>
                <a:latin typeface="Calibri"/>
                <a:ea typeface="Calibri"/>
                <a:cs typeface="Calibri"/>
                <a:sym typeface="Calibri"/>
              </a:rPr>
              <a:t>KIẾN TRÚC MODULE TRONG LSTM</a:t>
            </a:r>
            <a:endParaRPr sz="2400" b="0" i="0" u="none" strike="noStrike" cap="none" dirty="0">
              <a:solidFill>
                <a:schemeClr val="dk1"/>
              </a:solidFill>
              <a:latin typeface="Arial"/>
              <a:ea typeface="Arial"/>
              <a:cs typeface="Arial"/>
              <a:sym typeface="Arial"/>
            </a:endParaRPr>
          </a:p>
        </p:txBody>
      </p:sp>
      <p:pic>
        <p:nvPicPr>
          <p:cNvPr id="2" name="Picture 1" descr="A screenshot of a computer&#10;&#10;Description automatically generated">
            <a:extLst>
              <a:ext uri="{FF2B5EF4-FFF2-40B4-BE49-F238E27FC236}">
                <a16:creationId xmlns:a16="http://schemas.microsoft.com/office/drawing/2014/main" id="{F5AEB3EB-68A1-801F-2586-C4AEC2847F6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2923" y="1721452"/>
            <a:ext cx="8667117" cy="3255514"/>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FF3737"/>
                </a:solidFill>
                <a:latin typeface="Calibri"/>
                <a:ea typeface="Calibri"/>
                <a:cs typeface="Calibri"/>
                <a:sym typeface="Calibri"/>
              </a:rPr>
              <a:t>CÁC BƯỚC CỦA LSTM</a:t>
            </a:r>
            <a:endParaRPr sz="2400" b="0" i="0" u="none" strike="noStrike" cap="none" dirty="0">
              <a:solidFill>
                <a:schemeClr val="dk1"/>
              </a:solidFill>
              <a:latin typeface="Arial"/>
              <a:ea typeface="Arial"/>
              <a:cs typeface="Arial"/>
              <a:sym typeface="Arial"/>
            </a:endParaRPr>
          </a:p>
        </p:txBody>
      </p:sp>
      <p:pic>
        <p:nvPicPr>
          <p:cNvPr id="2" name="Picture 1" descr="A diagram of a rectangular object with arrows pointing to the side&#10;&#10;Description automatically generated">
            <a:extLst>
              <a:ext uri="{FF2B5EF4-FFF2-40B4-BE49-F238E27FC236}">
                <a16:creationId xmlns:a16="http://schemas.microsoft.com/office/drawing/2014/main" id="{DF0182B2-092D-9C50-3A8B-B35F206907C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8808" y="2013536"/>
            <a:ext cx="9098034" cy="2809907"/>
          </a:xfrm>
          <a:prstGeom prst="rect">
            <a:avLst/>
          </a:prstGeom>
          <a:noFill/>
          <a:ln>
            <a:noFill/>
          </a:ln>
        </p:spPr>
      </p:pic>
      <p:sp>
        <p:nvSpPr>
          <p:cNvPr id="3" name="TextBox 2">
            <a:extLst>
              <a:ext uri="{FF2B5EF4-FFF2-40B4-BE49-F238E27FC236}">
                <a16:creationId xmlns:a16="http://schemas.microsoft.com/office/drawing/2014/main" id="{A641497C-CD1E-A411-79C4-9F301B2F2716}"/>
              </a:ext>
            </a:extLst>
          </p:cNvPr>
          <p:cNvSpPr txBox="1"/>
          <p:nvPr/>
        </p:nvSpPr>
        <p:spPr>
          <a:xfrm>
            <a:off x="1980595" y="1261241"/>
            <a:ext cx="2191626" cy="400110"/>
          </a:xfrm>
          <a:prstGeom prst="rect">
            <a:avLst/>
          </a:prstGeom>
          <a:noFill/>
        </p:spPr>
        <p:txBody>
          <a:bodyPr wrap="none" rtlCol="0">
            <a:spAutoFit/>
          </a:bodyPr>
          <a:lstStyle/>
          <a:p>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TẦNG CỔNG QUÊN</a:t>
            </a:r>
            <a:endParaRPr lang="vi-V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FF3737"/>
                </a:solidFill>
                <a:latin typeface="Calibri"/>
                <a:ea typeface="Calibri"/>
                <a:cs typeface="Calibri"/>
                <a:sym typeface="Calibri"/>
              </a:rPr>
              <a:t>CÁC BƯỚC CỦA LSTM</a:t>
            </a:r>
            <a:endParaRPr sz="2400" b="0"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A641497C-CD1E-A411-79C4-9F301B2F2716}"/>
              </a:ext>
            </a:extLst>
          </p:cNvPr>
          <p:cNvSpPr txBox="1"/>
          <p:nvPr/>
        </p:nvSpPr>
        <p:spPr>
          <a:xfrm>
            <a:off x="1980595" y="1261241"/>
            <a:ext cx="3743332" cy="400110"/>
          </a:xfrm>
          <a:prstGeom prst="rect">
            <a:avLst/>
          </a:prstGeom>
          <a:noFill/>
        </p:spPr>
        <p:txBody>
          <a:bodyPr wrap="none" rtlCol="0">
            <a:spAutoFit/>
          </a:bodyPr>
          <a:lstStyle/>
          <a:p>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CẬP NHẬT GIÁ TRỊ Ô TRẠNG THÁI</a:t>
            </a:r>
            <a:endParaRPr lang="vi-V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E9DE5A9-01A0-C2F0-3A95-0EA047F62EA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0958" y="2126680"/>
            <a:ext cx="8436404" cy="2604639"/>
          </a:xfrm>
          <a:prstGeom prst="rect">
            <a:avLst/>
          </a:prstGeom>
          <a:noFill/>
          <a:ln>
            <a:noFill/>
          </a:ln>
        </p:spPr>
      </p:pic>
    </p:spTree>
    <p:extLst>
      <p:ext uri="{BB962C8B-B14F-4D97-AF65-F5344CB8AC3E}">
        <p14:creationId xmlns:p14="http://schemas.microsoft.com/office/powerpoint/2010/main" val="2465440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FF3737"/>
                </a:solidFill>
                <a:latin typeface="Calibri"/>
                <a:ea typeface="Calibri"/>
                <a:cs typeface="Calibri"/>
                <a:sym typeface="Calibri"/>
              </a:rPr>
              <a:t>CÁC BƯỚC CỦA LSTM</a:t>
            </a:r>
            <a:endParaRPr sz="2400" b="0"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A641497C-CD1E-A411-79C4-9F301B2F2716}"/>
              </a:ext>
            </a:extLst>
          </p:cNvPr>
          <p:cNvSpPr txBox="1"/>
          <p:nvPr/>
        </p:nvSpPr>
        <p:spPr>
          <a:xfrm>
            <a:off x="1980595" y="1261241"/>
            <a:ext cx="2274982" cy="400110"/>
          </a:xfrm>
          <a:prstGeom prst="rect">
            <a:avLst/>
          </a:prstGeom>
          <a:noFill/>
        </p:spPr>
        <p:txBody>
          <a:bodyPr wrap="none" rtlCol="0">
            <a:spAutoFit/>
          </a:bodyPr>
          <a:lstStyle/>
          <a:p>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Ô TRẠNG THÁI MỚI</a:t>
            </a:r>
            <a:endParaRPr lang="vi-V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diagram of a rectangular object with arrows pointing up&#10;&#10;Description automatically generated">
            <a:extLst>
              <a:ext uri="{FF2B5EF4-FFF2-40B4-BE49-F238E27FC236}">
                <a16:creationId xmlns:a16="http://schemas.microsoft.com/office/drawing/2014/main" id="{AA46C1DF-35A5-5218-7FEA-CA27C828E36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8663" y="2107447"/>
            <a:ext cx="8560993" cy="2643105"/>
          </a:xfrm>
          <a:prstGeom prst="rect">
            <a:avLst/>
          </a:prstGeom>
          <a:noFill/>
          <a:ln>
            <a:noFill/>
          </a:ln>
        </p:spPr>
      </p:pic>
    </p:spTree>
    <p:extLst>
      <p:ext uri="{BB962C8B-B14F-4D97-AF65-F5344CB8AC3E}">
        <p14:creationId xmlns:p14="http://schemas.microsoft.com/office/powerpoint/2010/main" val="4159613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FF3737"/>
                </a:solidFill>
                <a:latin typeface="Calibri"/>
                <a:ea typeface="Calibri"/>
                <a:cs typeface="Calibri"/>
                <a:sym typeface="Calibri"/>
              </a:rPr>
              <a:t>CÁC BƯỚC CỦA LSTM</a:t>
            </a:r>
            <a:endParaRPr sz="2400" b="0"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A641497C-CD1E-A411-79C4-9F301B2F2716}"/>
              </a:ext>
            </a:extLst>
          </p:cNvPr>
          <p:cNvSpPr txBox="1"/>
          <p:nvPr/>
        </p:nvSpPr>
        <p:spPr>
          <a:xfrm>
            <a:off x="1980595" y="1261241"/>
            <a:ext cx="3637534" cy="400110"/>
          </a:xfrm>
          <a:prstGeom prst="rect">
            <a:avLst/>
          </a:prstGeom>
          <a:noFill/>
        </p:spPr>
        <p:txBody>
          <a:bodyPr wrap="none" rtlCol="0">
            <a:spAutoFit/>
          </a:bodyPr>
          <a:lstStyle/>
          <a:p>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ĐIỀU CHỈNH THÔNG TIN ĐẦU RA</a:t>
            </a:r>
            <a:endParaRPr lang="vi-V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diagram of a graphing diagram&#10;&#10;Description automatically generated with medium confidence">
            <a:extLst>
              <a:ext uri="{FF2B5EF4-FFF2-40B4-BE49-F238E27FC236}">
                <a16:creationId xmlns:a16="http://schemas.microsoft.com/office/drawing/2014/main" id="{4914B0B1-84C1-C116-469D-EE6623E2FF5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1972" y="1862454"/>
            <a:ext cx="10148056" cy="3133091"/>
          </a:xfrm>
          <a:prstGeom prst="rect">
            <a:avLst/>
          </a:prstGeom>
          <a:noFill/>
          <a:ln>
            <a:noFill/>
          </a:ln>
        </p:spPr>
      </p:pic>
    </p:spTree>
    <p:extLst>
      <p:ext uri="{BB962C8B-B14F-4D97-AF65-F5344CB8AC3E}">
        <p14:creationId xmlns:p14="http://schemas.microsoft.com/office/powerpoint/2010/main" val="3674459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grpSp>
        <p:nvGrpSpPr>
          <p:cNvPr id="838" name="Google Shape;838;p16"/>
          <p:cNvGrpSpPr/>
          <p:nvPr/>
        </p:nvGrpSpPr>
        <p:grpSpPr>
          <a:xfrm>
            <a:off x="2386080" y="0"/>
            <a:ext cx="3314880" cy="6857640"/>
            <a:chOff x="2386080" y="0"/>
            <a:chExt cx="3314880" cy="6857640"/>
          </a:xfrm>
        </p:grpSpPr>
        <p:sp>
          <p:nvSpPr>
            <p:cNvPr id="839" name="Google Shape;839;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1" name="Google Shape;851;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04 :</a:t>
            </a:r>
            <a:endParaRPr sz="4800" b="0" i="0" u="none" strike="noStrike" cap="none" dirty="0">
              <a:solidFill>
                <a:schemeClr val="dk1"/>
              </a:solidFill>
              <a:latin typeface="Arial"/>
              <a:ea typeface="Arial"/>
              <a:cs typeface="Arial"/>
              <a:sym typeface="Arial"/>
            </a:endParaRPr>
          </a:p>
        </p:txBody>
      </p:sp>
      <p:grpSp>
        <p:nvGrpSpPr>
          <p:cNvPr id="852" name="Google Shape;852;p16"/>
          <p:cNvGrpSpPr/>
          <p:nvPr/>
        </p:nvGrpSpPr>
        <p:grpSpPr>
          <a:xfrm>
            <a:off x="5867401" y="2495347"/>
            <a:ext cx="4937098" cy="2914853"/>
            <a:chOff x="5894486" y="1770109"/>
            <a:chExt cx="5259520" cy="365051"/>
          </a:xfrm>
        </p:grpSpPr>
        <p:sp>
          <p:nvSpPr>
            <p:cNvPr id="853" name="Google Shape;853;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DEMO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SẢN PHẨM</a:t>
              </a:r>
              <a:endParaRPr sz="6000" b="0" i="0" u="none" strike="noStrike" cap="none">
                <a:solidFill>
                  <a:schemeClr val="dk1"/>
                </a:solidFill>
                <a:latin typeface="Arial"/>
                <a:ea typeface="Arial"/>
                <a:cs typeface="Arial"/>
                <a:sym typeface="Arial"/>
              </a:endParaRPr>
            </a:p>
          </p:txBody>
        </p:sp>
        <p:sp>
          <p:nvSpPr>
            <p:cNvPr id="854" name="Google Shape;854;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5" name="Google Shape;855;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17"/>
          <p:cNvGrpSpPr/>
          <p:nvPr/>
        </p:nvGrpSpPr>
        <p:grpSpPr>
          <a:xfrm>
            <a:off x="2386080" y="0"/>
            <a:ext cx="3314880" cy="6857640"/>
            <a:chOff x="2386080" y="0"/>
            <a:chExt cx="3314880" cy="6857640"/>
          </a:xfrm>
        </p:grpSpPr>
        <p:sp>
          <p:nvSpPr>
            <p:cNvPr id="863" name="Google Shape;863;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5" name="Google Shape;875;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a:solidFill>
                  <a:srgbClr val="FF3737"/>
                </a:solidFill>
                <a:latin typeface="Calibri"/>
                <a:ea typeface="Calibri"/>
                <a:cs typeface="Calibri"/>
                <a:sym typeface="Calibri"/>
              </a:rPr>
              <a:t> 05 </a:t>
            </a:r>
            <a:r>
              <a:rPr lang="en-US" sz="4800" b="1" i="1" u="none" strike="noStrike" cap="none" dirty="0">
                <a:solidFill>
                  <a:srgbClr val="FF3737"/>
                </a:solidFill>
                <a:latin typeface="Calibri"/>
                <a:ea typeface="Calibri"/>
                <a:cs typeface="Calibri"/>
                <a:sym typeface="Calibri"/>
              </a:rPr>
              <a:t>:</a:t>
            </a:r>
            <a:endParaRPr sz="4800" b="0" i="0" u="none" strike="noStrike" cap="none" dirty="0">
              <a:solidFill>
                <a:schemeClr val="dk1"/>
              </a:solidFill>
              <a:latin typeface="Arial"/>
              <a:ea typeface="Arial"/>
              <a:cs typeface="Arial"/>
              <a:sym typeface="Arial"/>
            </a:endParaRPr>
          </a:p>
        </p:txBody>
      </p:sp>
      <p:grpSp>
        <p:nvGrpSpPr>
          <p:cNvPr id="876" name="Google Shape;876;p17"/>
          <p:cNvGrpSpPr/>
          <p:nvPr/>
        </p:nvGrpSpPr>
        <p:grpSpPr>
          <a:xfrm>
            <a:off x="5684364" y="967827"/>
            <a:ext cx="6400799" cy="3979257"/>
            <a:chOff x="5879896" y="1770480"/>
            <a:chExt cx="5259520" cy="498355"/>
          </a:xfrm>
        </p:grpSpPr>
        <p:sp>
          <p:nvSpPr>
            <p:cNvPr id="877" name="Google Shape;877;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HẠN CHẾ</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&amp;</a:t>
              </a:r>
              <a:endParaRPr sz="4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HƯỚNG PHÁT TRIỂN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ĐỀ TÀI</a:t>
              </a:r>
              <a:endParaRPr sz="4800" b="0" i="0" u="none" strike="noStrike" cap="none">
                <a:solidFill>
                  <a:schemeClr val="dk1"/>
                </a:solidFill>
                <a:latin typeface="Arial"/>
                <a:ea typeface="Arial"/>
                <a:cs typeface="Arial"/>
                <a:sym typeface="Arial"/>
              </a:endParaRPr>
            </a:p>
          </p:txBody>
        </p:sp>
        <p:sp>
          <p:nvSpPr>
            <p:cNvPr id="878" name="Google Shape;878;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79" name="Google Shape;879;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80" name="Google Shape;480;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81" name="Google Shape;481;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10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6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482" name="Google Shape;482;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Arial"/>
                <a:ea typeface="Arial"/>
                <a:cs typeface="Arial"/>
                <a:sym typeface="Arial"/>
              </a:rPr>
              <a:t>ĐẠI HỌC CÔNG NGHIỆP HÀ NỘI</a:t>
            </a:r>
            <a:endParaRPr sz="3600" b="1" i="0" u="none" strike="noStrike" cap="none">
              <a:solidFill>
                <a:srgbClr val="0070C0"/>
              </a:solidFill>
              <a:latin typeface="Arial"/>
              <a:ea typeface="Arial"/>
              <a:cs typeface="Arial"/>
              <a:sym typeface="Arial"/>
            </a:endParaRPr>
          </a:p>
        </p:txBody>
      </p:sp>
      <p:sp>
        <p:nvSpPr>
          <p:cNvPr id="483" name="Google Shape;483;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4"/>
                </a:solidFill>
                <a:latin typeface="Arial"/>
                <a:ea typeface="Arial"/>
                <a:cs typeface="Arial"/>
                <a:sym typeface="Arial"/>
              </a:rPr>
              <a:t>KHOA CÔNG NGHỆ THÔNG TIN</a:t>
            </a:r>
            <a:endParaRPr sz="2400" b="1" i="0" u="none" strike="noStrike" cap="none">
              <a:solidFill>
                <a:schemeClr val="accent4"/>
              </a:solidFill>
              <a:latin typeface="Arial"/>
              <a:ea typeface="Arial"/>
              <a:cs typeface="Arial"/>
              <a:sym typeface="Arial"/>
            </a:endParaRPr>
          </a:p>
        </p:txBody>
      </p:sp>
      <p:pic>
        <p:nvPicPr>
          <p:cNvPr id="484" name="Google Shape;484;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5" name="Google Shape;485;p2"/>
          <p:cNvSpPr txBox="1"/>
          <p:nvPr/>
        </p:nvSpPr>
        <p:spPr>
          <a:xfrm>
            <a:off x="685800" y="2421152"/>
            <a:ext cx="11582400"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ED1C2A"/>
                </a:solidFill>
                <a:latin typeface="Calibri"/>
                <a:ea typeface="Calibri"/>
                <a:cs typeface="Calibri"/>
                <a:sym typeface="Calibri"/>
              </a:rPr>
              <a:t>ĐỀ TÀI: XÂ</a:t>
            </a:r>
            <a:r>
              <a:rPr lang="en-US" sz="3600" b="1" dirty="0">
                <a:solidFill>
                  <a:srgbClr val="ED1C2A"/>
                </a:solidFill>
                <a:latin typeface="Calibri"/>
                <a:ea typeface="Calibri"/>
                <a:cs typeface="Calibri"/>
                <a:sym typeface="Calibri"/>
              </a:rPr>
              <a:t>Y DỰNG ỨNG DỤNG DỰ ĐOÁN SỰ BIẾN THIÊN CỦA CÁC MÃ CHỨNG KHOÁN TRONG THỊ TRƯỜNG CHỨNG KHOÁN BẰNG PYTHON</a:t>
            </a:r>
            <a:endParaRPr sz="1400" b="0" i="0" u="none" strike="noStrike" cap="none" dirty="0">
              <a:solidFill>
                <a:srgbClr val="000000"/>
              </a:solidFill>
              <a:latin typeface="Arial"/>
              <a:ea typeface="Arial"/>
              <a:cs typeface="Arial"/>
              <a:sym typeface="Arial"/>
            </a:endParaRPr>
          </a:p>
        </p:txBody>
      </p:sp>
      <p:sp>
        <p:nvSpPr>
          <p:cNvPr id="486" name="Google Shape;486;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Hạn chế</a:t>
            </a:r>
            <a:endParaRPr sz="2400" b="0" i="0" u="none" strike="noStrike" cap="none">
              <a:solidFill>
                <a:schemeClr val="dk1"/>
              </a:solidFill>
              <a:latin typeface="Arial"/>
              <a:ea typeface="Arial"/>
              <a:cs typeface="Arial"/>
              <a:sym typeface="Arial"/>
            </a:endParaRPr>
          </a:p>
        </p:txBody>
      </p:sp>
      <p:grpSp>
        <p:nvGrpSpPr>
          <p:cNvPr id="886" name="Google Shape;886;p18"/>
          <p:cNvGrpSpPr/>
          <p:nvPr/>
        </p:nvGrpSpPr>
        <p:grpSpPr>
          <a:xfrm>
            <a:off x="2273541" y="3734160"/>
            <a:ext cx="2400222" cy="2153392"/>
            <a:chOff x="3216730" y="4110749"/>
            <a:chExt cx="2400222" cy="2153392"/>
          </a:xfrm>
        </p:grpSpPr>
        <p:sp>
          <p:nvSpPr>
            <p:cNvPr id="887" name="Google Shape;887;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88" name="Google Shape;888;p18"/>
            <p:cNvSpPr/>
            <p:nvPr/>
          </p:nvSpPr>
          <p:spPr>
            <a:xfrm>
              <a:off x="3299517" y="4350807"/>
              <a:ext cx="2008415"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Chưa</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có</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chức</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năng</a:t>
              </a:r>
              <a:r>
                <a:rPr lang="en-US" sz="1800" b="0" i="0" u="none" strike="noStrike" cap="none" dirty="0">
                  <a:solidFill>
                    <a:schemeClr val="dk1"/>
                  </a:solidFill>
                  <a:latin typeface="Arial"/>
                  <a:ea typeface="Arial"/>
                  <a:cs typeface="Arial"/>
                  <a:sym typeface="Arial"/>
                </a:rPr>
                <a:t> </a:t>
              </a:r>
              <a:r>
                <a:rPr lang="en-US" sz="1800" dirty="0" err="1">
                  <a:solidFill>
                    <a:schemeClr val="dk1"/>
                  </a:solidFill>
                </a:rPr>
                <a:t>đề</a:t>
              </a:r>
              <a:r>
                <a:rPr lang="en-US" sz="1800" dirty="0">
                  <a:solidFill>
                    <a:schemeClr val="dk1"/>
                  </a:solidFill>
                </a:rPr>
                <a:t> </a:t>
              </a:r>
              <a:r>
                <a:rPr lang="en-US" sz="1800" dirty="0" err="1">
                  <a:solidFill>
                    <a:schemeClr val="dk1"/>
                  </a:solidFill>
                </a:rPr>
                <a:t>xuất</a:t>
              </a:r>
              <a:r>
                <a:rPr lang="en-US" sz="1800" dirty="0">
                  <a:solidFill>
                    <a:schemeClr val="dk1"/>
                  </a:solidFill>
                </a:rPr>
                <a:t> </a:t>
              </a:r>
              <a:r>
                <a:rPr lang="en-US" sz="1800" dirty="0" err="1">
                  <a:solidFill>
                    <a:schemeClr val="dk1"/>
                  </a:solidFill>
                </a:rPr>
                <a:t>mã</a:t>
              </a:r>
              <a:r>
                <a:rPr lang="en-US" sz="1800" dirty="0">
                  <a:solidFill>
                    <a:schemeClr val="dk1"/>
                  </a:solidFill>
                </a:rPr>
                <a:t> </a:t>
              </a:r>
              <a:r>
                <a:rPr lang="en-US" sz="1800" dirty="0" err="1">
                  <a:solidFill>
                    <a:schemeClr val="dk1"/>
                  </a:solidFill>
                </a:rPr>
                <a:t>chứng</a:t>
              </a:r>
              <a:r>
                <a:rPr lang="en-US" sz="1800" dirty="0">
                  <a:solidFill>
                    <a:schemeClr val="dk1"/>
                  </a:solidFill>
                </a:rPr>
                <a:t> </a:t>
              </a:r>
              <a:r>
                <a:rPr lang="en-US" sz="1800" dirty="0" err="1">
                  <a:solidFill>
                    <a:schemeClr val="dk1"/>
                  </a:solidFill>
                </a:rPr>
                <a:t>khoán</a:t>
              </a:r>
              <a:r>
                <a:rPr lang="en-US" sz="1800" dirty="0">
                  <a:solidFill>
                    <a:schemeClr val="dk1"/>
                  </a:solidFill>
                </a:rPr>
                <a:t> </a:t>
              </a:r>
              <a:r>
                <a:rPr lang="en-US" sz="1800" dirty="0" err="1">
                  <a:solidFill>
                    <a:schemeClr val="dk1"/>
                  </a:solidFill>
                </a:rPr>
                <a:t>tiềm</a:t>
              </a:r>
              <a:r>
                <a:rPr lang="en-US" sz="1800" dirty="0">
                  <a:solidFill>
                    <a:schemeClr val="dk1"/>
                  </a:solidFill>
                </a:rPr>
                <a:t> </a:t>
              </a:r>
              <a:r>
                <a:rPr lang="en-US" sz="1800" dirty="0" err="1">
                  <a:solidFill>
                    <a:schemeClr val="dk1"/>
                  </a:solidFill>
                </a:rPr>
                <a:t>năng</a:t>
              </a:r>
              <a:endParaRPr sz="1800" b="0" i="0" u="none" strike="noStrike" cap="none" dirty="0">
                <a:solidFill>
                  <a:schemeClr val="dk1"/>
                </a:solidFill>
                <a:latin typeface="Arial"/>
                <a:ea typeface="Arial"/>
                <a:cs typeface="Arial"/>
                <a:sym typeface="Arial"/>
              </a:endParaRPr>
            </a:p>
          </p:txBody>
        </p:sp>
      </p:grpSp>
      <p:grpSp>
        <p:nvGrpSpPr>
          <p:cNvPr id="889" name="Google Shape;889;p18"/>
          <p:cNvGrpSpPr/>
          <p:nvPr/>
        </p:nvGrpSpPr>
        <p:grpSpPr>
          <a:xfrm>
            <a:off x="2286000" y="1371600"/>
            <a:ext cx="7620000" cy="2153392"/>
            <a:chOff x="3229189" y="1748189"/>
            <a:chExt cx="2400222" cy="2153392"/>
          </a:xfrm>
        </p:grpSpPr>
        <p:sp>
          <p:nvSpPr>
            <p:cNvPr id="890" name="Google Shape;890;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1" name="Google Shape;891;p18"/>
            <p:cNvSpPr/>
            <p:nvPr/>
          </p:nvSpPr>
          <p:spPr>
            <a:xfrm>
              <a:off x="3325152" y="2021615"/>
              <a:ext cx="199223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Phần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mềm</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vẫn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còn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thiếu</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chức</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năng</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chưa</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hoàn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thiện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như</a:t>
              </a:r>
              <a:r>
                <a:rPr lang="en-US" sz="1800" b="0" i="0" u="none" strike="noStrike" cap="none" dirty="0">
                  <a:solidFill>
                    <a:schemeClr val="dk1"/>
                  </a:solidFill>
                  <a:latin typeface="Arial"/>
                  <a:ea typeface="Arial"/>
                  <a:cs typeface="Arial"/>
                  <a:sym typeface="Arial"/>
                </a:rPr>
                <a:t>: </a:t>
              </a: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err="1">
                  <a:solidFill>
                    <a:schemeClr val="dk1"/>
                  </a:solidFill>
                </a:rPr>
                <a:t>Mã</a:t>
              </a:r>
              <a:r>
                <a:rPr lang="en-US" sz="1800" dirty="0">
                  <a:solidFill>
                    <a:schemeClr val="dk1"/>
                  </a:solidFill>
                </a:rPr>
                <a:t> </a:t>
              </a:r>
              <a:r>
                <a:rPr lang="en-US" sz="1800" dirty="0" err="1">
                  <a:solidFill>
                    <a:schemeClr val="dk1"/>
                  </a:solidFill>
                </a:rPr>
                <a:t>hóa</a:t>
              </a:r>
              <a:r>
                <a:rPr lang="en-US" sz="1800" dirty="0">
                  <a:solidFill>
                    <a:schemeClr val="dk1"/>
                  </a:solidFill>
                </a:rPr>
                <a:t> </a:t>
              </a:r>
              <a:r>
                <a:rPr lang="en-US" sz="1800" dirty="0" err="1">
                  <a:solidFill>
                    <a:schemeClr val="dk1"/>
                  </a:solidFill>
                </a:rPr>
                <a:t>mật</a:t>
              </a:r>
              <a:r>
                <a:rPr lang="en-US" sz="1800" dirty="0">
                  <a:solidFill>
                    <a:schemeClr val="dk1"/>
                  </a:solidFill>
                </a:rPr>
                <a:t> </a:t>
              </a:r>
              <a:r>
                <a:rPr lang="en-US" sz="1800" dirty="0" err="1">
                  <a:solidFill>
                    <a:schemeClr val="dk1"/>
                  </a:solidFill>
                </a:rPr>
                <a:t>khẩu</a:t>
              </a:r>
              <a:r>
                <a:rPr lang="en-US" sz="1800" dirty="0">
                  <a:solidFill>
                    <a:schemeClr val="dk1"/>
                  </a:solidFill>
                </a:rPr>
                <a:t>, </a:t>
              </a:r>
              <a:r>
                <a:rPr lang="en-US" sz="1800" dirty="0" err="1">
                  <a:solidFill>
                    <a:schemeClr val="dk1"/>
                  </a:solidFill>
                </a:rPr>
                <a:t>gửi</a:t>
              </a:r>
              <a:r>
                <a:rPr lang="en-US" sz="1800" dirty="0">
                  <a:solidFill>
                    <a:schemeClr val="dk1"/>
                  </a:solidFill>
                </a:rPr>
                <a:t> </a:t>
              </a:r>
              <a:r>
                <a:rPr lang="en-US" sz="1800" dirty="0" err="1">
                  <a:solidFill>
                    <a:schemeClr val="dk1"/>
                  </a:solidFill>
                </a:rPr>
                <a:t>mã</a:t>
              </a:r>
              <a:r>
                <a:rPr lang="en-US" sz="1800" dirty="0">
                  <a:solidFill>
                    <a:schemeClr val="dk1"/>
                  </a:solidFill>
                </a:rPr>
                <a:t> code </a:t>
              </a:r>
              <a:r>
                <a:rPr lang="en-US" sz="1800" dirty="0" err="1">
                  <a:solidFill>
                    <a:schemeClr val="dk1"/>
                  </a:solidFill>
                </a:rPr>
                <a:t>về</a:t>
              </a:r>
              <a:r>
                <a:rPr lang="en-US" sz="1800" dirty="0">
                  <a:solidFill>
                    <a:schemeClr val="dk1"/>
                  </a:solidFill>
                </a:rPr>
                <a:t> email </a:t>
              </a:r>
              <a:r>
                <a:rPr lang="en-US" sz="1800" dirty="0" err="1">
                  <a:solidFill>
                    <a:schemeClr val="dk1"/>
                  </a:solidFill>
                </a:rPr>
                <a:t>đã</a:t>
              </a:r>
              <a:r>
                <a:rPr lang="en-US" sz="1800" dirty="0">
                  <a:solidFill>
                    <a:schemeClr val="dk1"/>
                  </a:solidFill>
                </a:rPr>
                <a:t> </a:t>
              </a:r>
              <a:r>
                <a:rPr lang="en-US" sz="1800" dirty="0" err="1">
                  <a:solidFill>
                    <a:schemeClr val="dk1"/>
                  </a:solidFill>
                </a:rPr>
                <a:t>đăng</a:t>
              </a:r>
              <a:r>
                <a:rPr lang="en-US" sz="1800" dirty="0">
                  <a:solidFill>
                    <a:schemeClr val="dk1"/>
                  </a:solidFill>
                </a:rPr>
                <a:t> </a:t>
              </a:r>
              <a:r>
                <a:rPr lang="en-US" sz="1800" dirty="0" err="1">
                  <a:solidFill>
                    <a:schemeClr val="dk1"/>
                  </a:solidFill>
                </a:rPr>
                <a:t>kí</a:t>
              </a:r>
              <a:r>
                <a:rPr lang="en-US" sz="1800" b="0" i="0" u="none" strike="noStrike" cap="none" dirty="0">
                  <a:solidFill>
                    <a:schemeClr val="dk1"/>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pSp>
      <p:grpSp>
        <p:nvGrpSpPr>
          <p:cNvPr id="892" name="Google Shape;892;p18"/>
          <p:cNvGrpSpPr/>
          <p:nvPr/>
        </p:nvGrpSpPr>
        <p:grpSpPr>
          <a:xfrm>
            <a:off x="7752821" y="3678358"/>
            <a:ext cx="2205506" cy="2153392"/>
            <a:chOff x="6541160" y="4110749"/>
            <a:chExt cx="2205506" cy="2153392"/>
          </a:xfrm>
        </p:grpSpPr>
        <p:sp>
          <p:nvSpPr>
            <p:cNvPr id="893" name="Google Shape;893;p18"/>
            <p:cNvSpPr/>
            <p:nvPr/>
          </p:nvSpPr>
          <p:spPr>
            <a:xfrm>
              <a:off x="6541160" y="4110749"/>
              <a:ext cx="2160815"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4" name="Google Shape;894;p18"/>
            <p:cNvSpPr/>
            <p:nvPr/>
          </p:nvSpPr>
          <p:spPr>
            <a:xfrm>
              <a:off x="6585851" y="4350807"/>
              <a:ext cx="216081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Liên kết tài khoản với bên thứ 3 như google, facebook…</a:t>
              </a:r>
              <a:endParaRPr sz="1800" b="0" i="0" u="none" strike="noStrike" cap="none">
                <a:solidFill>
                  <a:schemeClr val="dk1"/>
                </a:solidFill>
                <a:latin typeface="Arial"/>
                <a:ea typeface="Arial"/>
                <a:cs typeface="Arial"/>
                <a:sym typeface="Arial"/>
              </a:endParaRPr>
            </a:p>
          </p:txBody>
        </p:sp>
      </p:grpSp>
      <p:sp>
        <p:nvSpPr>
          <p:cNvPr id="895" name="Google Shape;895;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1</a:t>
            </a:r>
            <a:endParaRPr sz="5400" b="0" i="0" u="none" strike="noStrike" cap="none">
              <a:solidFill>
                <a:srgbClr val="426687"/>
              </a:solidFill>
              <a:latin typeface="Arial"/>
              <a:ea typeface="Arial"/>
              <a:cs typeface="Arial"/>
              <a:sym typeface="Arial"/>
            </a:endParaRPr>
          </a:p>
        </p:txBody>
      </p:sp>
      <p:sp>
        <p:nvSpPr>
          <p:cNvPr id="896" name="Google Shape;896;p18"/>
          <p:cNvSpPr/>
          <p:nvPr/>
        </p:nvSpPr>
        <p:spPr>
          <a:xfrm>
            <a:off x="3171535"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2</a:t>
            </a:r>
            <a:endParaRPr sz="5400" b="0" i="0" u="none" strike="noStrike" cap="none">
              <a:solidFill>
                <a:srgbClr val="426687"/>
              </a:solidFill>
              <a:latin typeface="Arial"/>
              <a:ea typeface="Arial"/>
              <a:cs typeface="Arial"/>
              <a:sym typeface="Arial"/>
            </a:endParaRPr>
          </a:p>
        </p:txBody>
      </p:sp>
      <p:sp>
        <p:nvSpPr>
          <p:cNvPr id="897" name="Google Shape;897;p18"/>
          <p:cNvSpPr/>
          <p:nvPr/>
        </p:nvSpPr>
        <p:spPr>
          <a:xfrm>
            <a:off x="8378619"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3</a:t>
            </a:r>
            <a:endParaRPr sz="5400" b="0" i="0" u="none" strike="noStrike" cap="none">
              <a:solidFill>
                <a:srgbClr val="426687"/>
              </a:solidFill>
              <a:latin typeface="Arial"/>
              <a:ea typeface="Arial"/>
              <a:cs typeface="Arial"/>
              <a:sym typeface="Arial"/>
            </a:endParaRPr>
          </a:p>
        </p:txBody>
      </p:sp>
      <p:sp>
        <p:nvSpPr>
          <p:cNvPr id="898" name="Google Shape;898;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9"/>
                                        </p:tgtEl>
                                        <p:attrNameLst>
                                          <p:attrName>style.visibility</p:attrName>
                                        </p:attrNameLst>
                                      </p:cBhvr>
                                      <p:to>
                                        <p:strVal val="visible"/>
                                      </p:to>
                                    </p:set>
                                    <p:animEffect transition="in" filter="fade">
                                      <p:cBhvr>
                                        <p:cTn id="7" dur="500"/>
                                        <p:tgtEl>
                                          <p:spTgt spid="88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5"/>
                                        </p:tgtEl>
                                        <p:attrNameLst>
                                          <p:attrName>style.visibility</p:attrName>
                                        </p:attrNameLst>
                                      </p:cBhvr>
                                      <p:to>
                                        <p:strVal val="visible"/>
                                      </p:to>
                                    </p:set>
                                    <p:animEffect transition="in" filter="fade">
                                      <p:cBhvr>
                                        <p:cTn id="11" dur="500"/>
                                        <p:tgtEl>
                                          <p:spTgt spid="89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86"/>
                                        </p:tgtEl>
                                        <p:attrNameLst>
                                          <p:attrName>style.visibility</p:attrName>
                                        </p:attrNameLst>
                                      </p:cBhvr>
                                      <p:to>
                                        <p:strVal val="visible"/>
                                      </p:to>
                                    </p:set>
                                    <p:animEffect transition="in" filter="fade">
                                      <p:cBhvr>
                                        <p:cTn id="16" dur="500"/>
                                        <p:tgtEl>
                                          <p:spTgt spid="88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96"/>
                                        </p:tgtEl>
                                        <p:attrNameLst>
                                          <p:attrName>style.visibility</p:attrName>
                                        </p:attrNameLst>
                                      </p:cBhvr>
                                      <p:to>
                                        <p:strVal val="visible"/>
                                      </p:to>
                                    </p:set>
                                    <p:animEffect transition="in" filter="fade">
                                      <p:cBhvr>
                                        <p:cTn id="20" dur="500"/>
                                        <p:tgtEl>
                                          <p:spTgt spid="8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92"/>
                                        </p:tgtEl>
                                        <p:attrNameLst>
                                          <p:attrName>style.visibility</p:attrName>
                                        </p:attrNameLst>
                                      </p:cBhvr>
                                      <p:to>
                                        <p:strVal val="visible"/>
                                      </p:to>
                                    </p:set>
                                    <p:animEffect transition="in" filter="fade">
                                      <p:cBhvr>
                                        <p:cTn id="25" dur="500"/>
                                        <p:tgtEl>
                                          <p:spTgt spid="892"/>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97"/>
                                        </p:tgtEl>
                                        <p:attrNameLst>
                                          <p:attrName>style.visibility</p:attrName>
                                        </p:attrNameLst>
                                      </p:cBhvr>
                                      <p:to>
                                        <p:strVal val="visible"/>
                                      </p:to>
                                    </p:set>
                                    <p:animEffect transition="in" filter="fade">
                                      <p:cBhvr>
                                        <p:cTn id="29" dur="5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4" name="Google Shape;904;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5" name="Google Shape;905;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6" name="Google Shape;906;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7" name="Google Shape;917;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8" name="Google Shape;918;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19" name="Google Shape;919;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0" name="Google Shape;920;p19"/>
          <p:cNvGrpSpPr/>
          <p:nvPr/>
        </p:nvGrpSpPr>
        <p:grpSpPr>
          <a:xfrm>
            <a:off x="3352800" y="1447800"/>
            <a:ext cx="8305799" cy="1144588"/>
            <a:chOff x="3697288" y="1778000"/>
            <a:chExt cx="8305799" cy="1144588"/>
          </a:xfrm>
        </p:grpSpPr>
        <p:sp>
          <p:nvSpPr>
            <p:cNvPr id="921" name="Google Shape;921;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2" name="Google Shape;922;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txBox="1"/>
            <p:nvPr/>
          </p:nvSpPr>
          <p:spPr>
            <a:xfrm>
              <a:off x="7050088" y="1805066"/>
              <a:ext cx="4648200" cy="107717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err="1">
                  <a:solidFill>
                    <a:schemeClr val="lt1"/>
                  </a:solidFill>
                  <a:latin typeface="Arial"/>
                  <a:ea typeface="Arial"/>
                  <a:cs typeface="Arial"/>
                  <a:sym typeface="Arial"/>
                </a:rPr>
                <a:t>Phát</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triển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thêm</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nhiều</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chức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năng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của</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ứng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dụng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như</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đề</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xuất</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mã</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chứng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khoán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tiềm</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năng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sử</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dụng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nhiều</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dữ</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liệu</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về</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tài</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chính</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hơn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để</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dự</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đoán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được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chính</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xác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hơn</a:t>
              </a:r>
              <a:r>
                <a:rPr lang="en-US" sz="1600" b="0" i="0" u="none" strike="noStrike" cap="none" dirty="0">
                  <a:solidFill>
                    <a:schemeClr val="lt1"/>
                  </a:solidFill>
                  <a:latin typeface="Arial"/>
                  <a:ea typeface="Arial"/>
                  <a:cs typeface="Arial"/>
                  <a:sym typeface="Arial"/>
                </a:rPr>
                <a:t>. </a:t>
              </a:r>
              <a:endParaRPr sz="1800" b="0" i="0" u="none" strike="noStrike" cap="none" dirty="0">
                <a:solidFill>
                  <a:schemeClr val="lt1"/>
                </a:solidFill>
                <a:latin typeface="Oi"/>
                <a:ea typeface="Oi"/>
                <a:cs typeface="Oi"/>
                <a:sym typeface="Oi"/>
              </a:endParaRPr>
            </a:p>
          </p:txBody>
        </p:sp>
      </p:grpSp>
      <p:grpSp>
        <p:nvGrpSpPr>
          <p:cNvPr id="927" name="Google Shape;927;p19"/>
          <p:cNvGrpSpPr/>
          <p:nvPr/>
        </p:nvGrpSpPr>
        <p:grpSpPr>
          <a:xfrm>
            <a:off x="3335337" y="2868613"/>
            <a:ext cx="8323262" cy="1228724"/>
            <a:chOff x="3679825" y="3198813"/>
            <a:chExt cx="8323262" cy="952500"/>
          </a:xfrm>
        </p:grpSpPr>
        <p:sp>
          <p:nvSpPr>
            <p:cNvPr id="928" name="Google Shape;928;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9" name="Google Shape;929;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3" name="Google Shape;933;p19"/>
          <p:cNvGrpSpPr/>
          <p:nvPr/>
        </p:nvGrpSpPr>
        <p:grpSpPr>
          <a:xfrm>
            <a:off x="3370262" y="4106863"/>
            <a:ext cx="8288337" cy="1135063"/>
            <a:chOff x="3714750" y="4437063"/>
            <a:chExt cx="8288337" cy="1135063"/>
          </a:xfrm>
        </p:grpSpPr>
        <p:sp>
          <p:nvSpPr>
            <p:cNvPr id="934" name="Google Shape;934;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5" name="Google Shape;935;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39" name="Google Shape;939;p19"/>
          <p:cNvSpPr txBox="1"/>
          <p:nvPr/>
        </p:nvSpPr>
        <p:spPr>
          <a:xfrm>
            <a:off x="6774864" y="4392720"/>
            <a:ext cx="4648200" cy="6462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Arial"/>
                <a:ea typeface="Arial"/>
                <a:cs typeface="Arial"/>
                <a:sym typeface="Arial"/>
              </a:rPr>
              <a:t>Tích</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hợp</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đăng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nhập</a:t>
            </a:r>
            <a:r>
              <a:rPr lang="en-US" sz="1800" b="0" i="0" u="none" strike="noStrike" cap="none" dirty="0">
                <a:solidFill>
                  <a:schemeClr val="lt1"/>
                </a:solidFill>
                <a:latin typeface="Arial"/>
                <a:ea typeface="Arial"/>
                <a:cs typeface="Arial"/>
                <a:sym typeface="Arial"/>
              </a:rPr>
              <a:t> qua </a:t>
            </a:r>
            <a:r>
              <a:rPr lang="en-US" sz="1800" b="0" i="0" u="none" strike="noStrike" cap="none" dirty="0" err="1">
                <a:solidFill>
                  <a:schemeClr val="lt1"/>
                </a:solidFill>
                <a:latin typeface="Arial"/>
                <a:ea typeface="Arial"/>
                <a:cs typeface="Arial"/>
                <a:sym typeface="Arial"/>
              </a:rPr>
              <a:t>các</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nền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tảng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khác</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như</a:t>
            </a:r>
            <a:r>
              <a:rPr lang="en-US" sz="1800" b="0" i="0" u="none" strike="noStrike" cap="none" dirty="0">
                <a:solidFill>
                  <a:schemeClr val="lt1"/>
                </a:solidFill>
                <a:latin typeface="Arial"/>
                <a:ea typeface="Arial"/>
                <a:cs typeface="Arial"/>
                <a:sym typeface="Arial"/>
              </a:rPr>
              <a:t> Facebook, Google, …</a:t>
            </a:r>
            <a:endParaRPr sz="1800" b="0" i="0" u="none" strike="noStrike" cap="none" dirty="0">
              <a:solidFill>
                <a:schemeClr val="lt1"/>
              </a:solidFill>
              <a:latin typeface="Oi"/>
              <a:ea typeface="Oi"/>
              <a:cs typeface="Oi"/>
              <a:sym typeface="Oi"/>
            </a:endParaRPr>
          </a:p>
        </p:txBody>
      </p:sp>
      <p:sp>
        <p:nvSpPr>
          <p:cNvPr id="940" name="Google Shape;940;p19"/>
          <p:cNvSpPr txBox="1"/>
          <p:nvPr/>
        </p:nvSpPr>
        <p:spPr>
          <a:xfrm>
            <a:off x="6629400" y="2906534"/>
            <a:ext cx="4648200" cy="92328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Arial"/>
                <a:ea typeface="Arial"/>
                <a:cs typeface="Arial"/>
                <a:sym typeface="Arial"/>
              </a:rPr>
              <a:t>Thay</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đổi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giao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diện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cho</a:t>
            </a:r>
            <a:r>
              <a:rPr lang="en-US" sz="1800" b="0" i="0" u="none" strike="noStrike" cap="none" dirty="0">
                <a:solidFill>
                  <a:schemeClr val="lt1"/>
                </a:solidFill>
                <a:latin typeface="Arial"/>
                <a:ea typeface="Arial"/>
                <a:cs typeface="Arial"/>
                <a:sym typeface="Arial"/>
              </a:rPr>
              <a:t> </a:t>
            </a:r>
            <a:r>
              <a:rPr lang="en-US" sz="1800" dirty="0" err="1">
                <a:solidFill>
                  <a:schemeClr val="lt1"/>
                </a:solidFill>
              </a:rPr>
              <a:t>ứng</a:t>
            </a:r>
            <a:r>
              <a:rPr lang="en-US" sz="1800" dirty="0">
                <a:solidFill>
                  <a:schemeClr val="lt1"/>
                </a:solidFill>
              </a:rPr>
              <a:t> </a:t>
            </a:r>
            <a:r>
              <a:rPr lang="en-US" sz="1800" dirty="0" err="1">
                <a:solidFill>
                  <a:schemeClr val="lt1"/>
                </a:solidFill>
              </a:rPr>
              <a:t>dụng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thân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thiện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với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người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dùng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hơn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và</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thêm</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chức</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khả</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bảo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mật</a:t>
            </a:r>
            <a:r>
              <a:rPr lang="en-US" sz="1800" b="0" i="0" u="none" strike="noStrike" cap="none" dirty="0">
                <a:solidFill>
                  <a:schemeClr val="lt1"/>
                </a:solidFill>
                <a:latin typeface="Arial"/>
                <a:ea typeface="Arial"/>
                <a:cs typeface="Arial"/>
                <a:sym typeface="Arial"/>
              </a:rPr>
              <a:t>.</a:t>
            </a:r>
            <a:endParaRPr sz="1800" b="0" i="0" u="none" strike="noStrike" cap="none" dirty="0">
              <a:solidFill>
                <a:schemeClr val="lt1"/>
              </a:solidFill>
              <a:latin typeface="Oi"/>
              <a:ea typeface="Oi"/>
              <a:cs typeface="Oi"/>
              <a:sym typeface="Oi"/>
            </a:endParaRPr>
          </a:p>
        </p:txBody>
      </p:sp>
      <p:sp>
        <p:nvSpPr>
          <p:cNvPr id="941" name="Google Shape;941;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0"/>
                                        </p:tgtEl>
                                        <p:attrNameLst>
                                          <p:attrName>style.visibility</p:attrName>
                                        </p:attrNameLst>
                                      </p:cBhvr>
                                      <p:to>
                                        <p:strVal val="visible"/>
                                      </p:to>
                                    </p:set>
                                    <p:anim calcmode="lin" valueType="num">
                                      <p:cBhvr additive="base">
                                        <p:cTn id="7" dur="1000"/>
                                        <p:tgtEl>
                                          <p:spTgt spid="92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7"/>
                                        </p:tgtEl>
                                        <p:attrNameLst>
                                          <p:attrName>style.visibility</p:attrName>
                                        </p:attrNameLst>
                                      </p:cBhvr>
                                      <p:to>
                                        <p:strVal val="visible"/>
                                      </p:to>
                                    </p:set>
                                    <p:anim calcmode="lin" valueType="num">
                                      <p:cBhvr additive="base">
                                        <p:cTn id="12" dur="1000"/>
                                        <p:tgtEl>
                                          <p:spTgt spid="92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3"/>
                                        </p:tgtEl>
                                        <p:attrNameLst>
                                          <p:attrName>style.visibility</p:attrName>
                                        </p:attrNameLst>
                                      </p:cBhvr>
                                      <p:to>
                                        <p:strVal val="visible"/>
                                      </p:to>
                                    </p:set>
                                    <p:anim calcmode="lin" valueType="num">
                                      <p:cBhvr additive="base">
                                        <p:cTn id="17" dur="1000"/>
                                        <p:tgtEl>
                                          <p:spTgt spid="933"/>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39"/>
                                        </p:tgtEl>
                                        <p:attrNameLst>
                                          <p:attrName>style.visibility</p:attrName>
                                        </p:attrNameLst>
                                      </p:cBhvr>
                                      <p:to>
                                        <p:strVal val="visible"/>
                                      </p:to>
                                    </p:set>
                                    <p:anim calcmode="lin" valueType="num">
                                      <p:cBhvr additive="base">
                                        <p:cTn id="21" dur="500"/>
                                        <p:tgtEl>
                                          <p:spTgt spid="9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pic>
        <p:nvPicPr>
          <p:cNvPr id="947" name="Google Shape;947;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8" name="Google Shape;948;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404040"/>
                </a:solidFill>
                <a:latin typeface="Calibri"/>
                <a:ea typeface="Calibri"/>
                <a:cs typeface="Calibri"/>
                <a:sym typeface="Calibri"/>
              </a:rPr>
              <a:t>THANK YOU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FF3737"/>
                </a:solidFill>
                <a:latin typeface="Calibri"/>
                <a:ea typeface="Calibri"/>
                <a:cs typeface="Calibri"/>
                <a:sym typeface="Calibri"/>
              </a:rPr>
              <a:t>FOR WATCHING</a:t>
            </a:r>
            <a:endParaRPr sz="4400" b="0" i="0" u="none" strike="noStrike" cap="none">
              <a:solidFill>
                <a:schemeClr val="dk1"/>
              </a:solidFill>
              <a:latin typeface="Arial"/>
              <a:ea typeface="Arial"/>
              <a:cs typeface="Arial"/>
              <a:sym typeface="Arial"/>
            </a:endParaRPr>
          </a:p>
        </p:txBody>
      </p:sp>
      <p:sp>
        <p:nvSpPr>
          <p:cNvPr id="952" name="Google Shape;952;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
        <p:nvSpPr>
          <p:cNvPr id="953" name="Google Shape;953;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2" name="Google Shape;492;p3"/>
          <p:cNvGrpSpPr/>
          <p:nvPr/>
        </p:nvGrpSpPr>
        <p:grpSpPr>
          <a:xfrm>
            <a:off x="4626380" y="2249924"/>
            <a:ext cx="6921829" cy="2078254"/>
            <a:chOff x="4578255" y="2223130"/>
            <a:chExt cx="6921829" cy="2078254"/>
          </a:xfrm>
        </p:grpSpPr>
        <p:sp>
          <p:nvSpPr>
            <p:cNvPr id="493" name="Google Shape;493;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4" name="Google Shape;494;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5" name="Google Shape;495;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6" name="Google Shape;496;p3"/>
          <p:cNvGrpSpPr/>
          <p:nvPr/>
        </p:nvGrpSpPr>
        <p:grpSpPr>
          <a:xfrm>
            <a:off x="6080207" y="1118203"/>
            <a:ext cx="880712" cy="810164"/>
            <a:chOff x="5908413" y="847857"/>
            <a:chExt cx="938013" cy="939583"/>
          </a:xfrm>
        </p:grpSpPr>
        <p:sp>
          <p:nvSpPr>
            <p:cNvPr id="497" name="Google Shape;497;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8" name="Google Shape;498;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499" name="Google Shape;499;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grpSp>
        <p:nvGrpSpPr>
          <p:cNvPr id="500" name="Google Shape;500;p3"/>
          <p:cNvGrpSpPr/>
          <p:nvPr/>
        </p:nvGrpSpPr>
        <p:grpSpPr>
          <a:xfrm rot="-5400000">
            <a:off x="5060705" y="921408"/>
            <a:ext cx="18288" cy="822960"/>
            <a:chOff x="5839691" y="2713589"/>
            <a:chExt cx="1406625" cy="1430822"/>
          </a:xfrm>
        </p:grpSpPr>
        <p:sp>
          <p:nvSpPr>
            <p:cNvPr id="501" name="Google Shape;501;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2" name="Google Shape;502;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3" name="Google Shape;503;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4" name="Google Shape;504;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0" name="Google Shape;510;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1" name="Google Shape;511;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2" name="Google Shape;512;p3"/>
          <p:cNvGrpSpPr/>
          <p:nvPr/>
        </p:nvGrpSpPr>
        <p:grpSpPr>
          <a:xfrm>
            <a:off x="6103978" y="2253126"/>
            <a:ext cx="880712" cy="810164"/>
            <a:chOff x="5915473" y="787140"/>
            <a:chExt cx="938013" cy="939583"/>
          </a:xfrm>
        </p:grpSpPr>
        <p:sp>
          <p:nvSpPr>
            <p:cNvPr id="513" name="Google Shape;513;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4" name="Google Shape;514;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grpSp>
        <p:nvGrpSpPr>
          <p:cNvPr id="515" name="Google Shape;515;p3"/>
          <p:cNvGrpSpPr/>
          <p:nvPr/>
        </p:nvGrpSpPr>
        <p:grpSpPr>
          <a:xfrm rot="-5400000">
            <a:off x="5084476" y="2049931"/>
            <a:ext cx="18288" cy="822960"/>
            <a:chOff x="5839691" y="2713589"/>
            <a:chExt cx="1406625" cy="1430822"/>
          </a:xfrm>
        </p:grpSpPr>
        <p:sp>
          <p:nvSpPr>
            <p:cNvPr id="516" name="Google Shape;516;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7" name="Google Shape;517;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8" name="Google Shape;518;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9" name="Google Shape;519;p3"/>
          <p:cNvGrpSpPr/>
          <p:nvPr/>
        </p:nvGrpSpPr>
        <p:grpSpPr>
          <a:xfrm>
            <a:off x="6130611" y="3359718"/>
            <a:ext cx="880712" cy="810164"/>
            <a:chOff x="5930214" y="819319"/>
            <a:chExt cx="938013" cy="939583"/>
          </a:xfrm>
        </p:grpSpPr>
        <p:sp>
          <p:nvSpPr>
            <p:cNvPr id="520" name="Google Shape;520;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1" name="Google Shape;521;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522" name="Google Shape;522;p3"/>
          <p:cNvGrpSpPr/>
          <p:nvPr/>
        </p:nvGrpSpPr>
        <p:grpSpPr>
          <a:xfrm rot="-5400000">
            <a:off x="5090640" y="3187530"/>
            <a:ext cx="18288" cy="822960"/>
            <a:chOff x="5839691" y="2713589"/>
            <a:chExt cx="1406625" cy="1430822"/>
          </a:xfrm>
        </p:grpSpPr>
        <p:sp>
          <p:nvSpPr>
            <p:cNvPr id="523" name="Google Shape;523;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4" name="Google Shape;524;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5" name="Google Shape;525;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6" name="Google Shape;526;p3"/>
          <p:cNvGrpSpPr/>
          <p:nvPr/>
        </p:nvGrpSpPr>
        <p:grpSpPr>
          <a:xfrm>
            <a:off x="6125375" y="4414451"/>
            <a:ext cx="880712" cy="810164"/>
            <a:chOff x="5917531" y="813457"/>
            <a:chExt cx="938013" cy="939583"/>
          </a:xfrm>
        </p:grpSpPr>
        <p:sp>
          <p:nvSpPr>
            <p:cNvPr id="527" name="Google Shape;527;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8" name="Google Shape;528;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grpSp>
      <p:sp>
        <p:nvSpPr>
          <p:cNvPr id="529" name="Google Shape;529;p3"/>
          <p:cNvSpPr/>
          <p:nvPr/>
        </p:nvSpPr>
        <p:spPr>
          <a:xfrm>
            <a:off x="750268" y="464563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Demo Sản Phẩm</a:t>
            </a:r>
            <a:endParaRPr sz="2400" b="0" i="0" u="none" strike="noStrike" cap="none">
              <a:solidFill>
                <a:srgbClr val="3F3F3F"/>
              </a:solidFill>
              <a:latin typeface="Times New Roman"/>
              <a:ea typeface="Times New Roman"/>
              <a:cs typeface="Times New Roman"/>
              <a:sym typeface="Times New Roman"/>
            </a:endParaRPr>
          </a:p>
        </p:txBody>
      </p:sp>
      <p:grpSp>
        <p:nvGrpSpPr>
          <p:cNvPr id="530" name="Google Shape;530;p3"/>
          <p:cNvGrpSpPr/>
          <p:nvPr/>
        </p:nvGrpSpPr>
        <p:grpSpPr>
          <a:xfrm rot="-5400000">
            <a:off x="5097312" y="4247317"/>
            <a:ext cx="18288" cy="822960"/>
            <a:chOff x="5839691" y="2713589"/>
            <a:chExt cx="1406625" cy="1430822"/>
          </a:xfrm>
        </p:grpSpPr>
        <p:sp>
          <p:nvSpPr>
            <p:cNvPr id="531" name="Google Shape;531;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2" name="Google Shape;532;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33" name="Google Shape;533;p3"/>
          <p:cNvSpPr/>
          <p:nvPr/>
        </p:nvSpPr>
        <p:spPr>
          <a:xfrm>
            <a:off x="766541" y="444411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4" name="Google Shape;534;p3"/>
          <p:cNvGrpSpPr/>
          <p:nvPr/>
        </p:nvGrpSpPr>
        <p:grpSpPr>
          <a:xfrm>
            <a:off x="6164014" y="5495003"/>
            <a:ext cx="880712" cy="810164"/>
            <a:chOff x="5914998" y="810429"/>
            <a:chExt cx="938013" cy="939583"/>
          </a:xfrm>
        </p:grpSpPr>
        <p:sp>
          <p:nvSpPr>
            <p:cNvPr id="535" name="Google Shape;535;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6" name="Google Shape;536;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grpSp>
      <p:sp>
        <p:nvSpPr>
          <p:cNvPr id="537" name="Google Shape;537;p3"/>
          <p:cNvSpPr/>
          <p:nvPr/>
        </p:nvSpPr>
        <p:spPr>
          <a:xfrm>
            <a:off x="813248" y="5719529"/>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Hạn chế và hướng phát triển</a:t>
            </a:r>
            <a:endParaRPr sz="2400" b="0" i="0" u="none" strike="noStrike" cap="none">
              <a:solidFill>
                <a:srgbClr val="3F3F3F"/>
              </a:solidFill>
              <a:latin typeface="Times New Roman"/>
              <a:ea typeface="Times New Roman"/>
              <a:cs typeface="Times New Roman"/>
              <a:sym typeface="Times New Roman"/>
            </a:endParaRPr>
          </a:p>
        </p:txBody>
      </p:sp>
      <p:grpSp>
        <p:nvGrpSpPr>
          <p:cNvPr id="538" name="Google Shape;538;p3"/>
          <p:cNvGrpSpPr/>
          <p:nvPr/>
        </p:nvGrpSpPr>
        <p:grpSpPr>
          <a:xfrm rot="-5400000">
            <a:off x="5138329" y="5330481"/>
            <a:ext cx="18288" cy="822960"/>
            <a:chOff x="5839691" y="2713589"/>
            <a:chExt cx="1406625" cy="1430822"/>
          </a:xfrm>
        </p:grpSpPr>
        <p:sp>
          <p:nvSpPr>
            <p:cNvPr id="539" name="Google Shape;539;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0" name="Google Shape;540;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1" name="Google Shape;541;p3"/>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2" name="Google Shape;542;p3"/>
          <p:cNvSpPr/>
          <p:nvPr/>
        </p:nvSpPr>
        <p:spPr>
          <a:xfrm>
            <a:off x="813248" y="348588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err="1">
                <a:solidFill>
                  <a:srgbClr val="3F3F3F"/>
                </a:solidFill>
                <a:latin typeface="Times New Roman"/>
                <a:ea typeface="Times New Roman"/>
                <a:cs typeface="Times New Roman"/>
                <a:sym typeface="Times New Roman"/>
              </a:rPr>
              <a:t>Thuật</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toán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sử</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dụng</a:t>
            </a:r>
            <a:endParaRPr sz="2400" b="0" i="0" u="none" strike="noStrike" cap="none" dirty="0">
              <a:solidFill>
                <a:srgbClr val="3F3F3F"/>
              </a:solidFill>
              <a:latin typeface="Times New Roman"/>
              <a:ea typeface="Times New Roman"/>
              <a:cs typeface="Times New Roman"/>
              <a:sym typeface="Times New Roman"/>
            </a:endParaRPr>
          </a:p>
        </p:txBody>
      </p:sp>
      <p:sp>
        <p:nvSpPr>
          <p:cNvPr id="543" name="Google Shape;543;p3"/>
          <p:cNvSpPr/>
          <p:nvPr/>
        </p:nvSpPr>
        <p:spPr>
          <a:xfrm>
            <a:off x="884289" y="239097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err="1">
                <a:solidFill>
                  <a:srgbClr val="3F3F3F"/>
                </a:solidFill>
                <a:latin typeface="Times New Roman"/>
                <a:ea typeface="Times New Roman"/>
                <a:cs typeface="Times New Roman"/>
                <a:sym typeface="Times New Roman"/>
              </a:rPr>
              <a:t>Xử</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lý</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dữ</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liệu</a:t>
            </a:r>
            <a:endParaRPr sz="24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500"/>
                                        <p:tgtEl>
                                          <p:spTgt spid="4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9"/>
                                        </p:tgtEl>
                                        <p:attrNameLst>
                                          <p:attrName>style.visibility</p:attrName>
                                        </p:attrNameLst>
                                      </p:cBhvr>
                                      <p:to>
                                        <p:strVal val="visible"/>
                                      </p:to>
                                    </p:set>
                                    <p:animEffect transition="in" filter="fade">
                                      <p:cBhvr>
                                        <p:cTn id="11" dur="500"/>
                                        <p:tgtEl>
                                          <p:spTgt spid="49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2"/>
                                        </p:tgtEl>
                                        <p:attrNameLst>
                                          <p:attrName>style.visibility</p:attrName>
                                        </p:attrNameLst>
                                      </p:cBhvr>
                                      <p:to>
                                        <p:strVal val="visible"/>
                                      </p:to>
                                    </p:set>
                                    <p:animEffect transition="in" filter="fade">
                                      <p:cBhvr>
                                        <p:cTn id="16" dur="500"/>
                                        <p:tgtEl>
                                          <p:spTgt spid="51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3"/>
                                        </p:tgtEl>
                                        <p:attrNameLst>
                                          <p:attrName>style.visibility</p:attrName>
                                        </p:attrNameLst>
                                      </p:cBhvr>
                                      <p:to>
                                        <p:strVal val="visible"/>
                                      </p:to>
                                    </p:set>
                                    <p:animEffect transition="in" filter="fade">
                                      <p:cBhvr>
                                        <p:cTn id="20" dur="500"/>
                                        <p:tgtEl>
                                          <p:spTgt spid="5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9"/>
                                        </p:tgtEl>
                                        <p:attrNameLst>
                                          <p:attrName>style.visibility</p:attrName>
                                        </p:attrNameLst>
                                      </p:cBhvr>
                                      <p:to>
                                        <p:strVal val="visible"/>
                                      </p:to>
                                    </p:set>
                                    <p:animEffect transition="in" filter="fade">
                                      <p:cBhvr>
                                        <p:cTn id="25" dur="500"/>
                                        <p:tgtEl>
                                          <p:spTgt spid="5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fade">
                                      <p:cBhvr>
                                        <p:cTn id="29" dur="500"/>
                                        <p:tgtEl>
                                          <p:spTgt spid="5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6"/>
                                        </p:tgtEl>
                                        <p:attrNameLst>
                                          <p:attrName>style.visibility</p:attrName>
                                        </p:attrNameLst>
                                      </p:cBhvr>
                                      <p:to>
                                        <p:strVal val="visible"/>
                                      </p:to>
                                    </p:set>
                                    <p:animEffect transition="in" filter="fade">
                                      <p:cBhvr>
                                        <p:cTn id="34" dur="500"/>
                                        <p:tgtEl>
                                          <p:spTgt spid="52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29"/>
                                        </p:tgtEl>
                                        <p:attrNameLst>
                                          <p:attrName>style.visibility</p:attrName>
                                        </p:attrNameLst>
                                      </p:cBhvr>
                                      <p:to>
                                        <p:strVal val="visible"/>
                                      </p:to>
                                    </p:set>
                                    <p:animEffect transition="in" filter="fade">
                                      <p:cBhvr>
                                        <p:cTn id="38" dur="500"/>
                                        <p:tgtEl>
                                          <p:spTgt spid="5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4"/>
                                        </p:tgtEl>
                                        <p:attrNameLst>
                                          <p:attrName>style.visibility</p:attrName>
                                        </p:attrNameLst>
                                      </p:cBhvr>
                                      <p:to>
                                        <p:strVal val="visible"/>
                                      </p:to>
                                    </p:set>
                                    <p:animEffect transition="in" filter="fade">
                                      <p:cBhvr>
                                        <p:cTn id="43" dur="500"/>
                                        <p:tgtEl>
                                          <p:spTgt spid="534"/>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37"/>
                                        </p:tgtEl>
                                        <p:attrNameLst>
                                          <p:attrName>style.visibility</p:attrName>
                                        </p:attrNameLst>
                                      </p:cBhvr>
                                      <p:to>
                                        <p:strVal val="visible"/>
                                      </p:to>
                                    </p:set>
                                    <p:animEffect transition="in" filter="fade">
                                      <p:cBhvr>
                                        <p:cTn id="47" dur="500"/>
                                        <p:tgtEl>
                                          <p:spTgt spid="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grpSp>
        <p:nvGrpSpPr>
          <p:cNvPr id="549" name="Google Shape;549;p4"/>
          <p:cNvGrpSpPr/>
          <p:nvPr/>
        </p:nvGrpSpPr>
        <p:grpSpPr>
          <a:xfrm>
            <a:off x="2386080" y="0"/>
            <a:ext cx="3314880" cy="6857640"/>
            <a:chOff x="2386080" y="0"/>
            <a:chExt cx="3314880" cy="6857640"/>
          </a:xfrm>
        </p:grpSpPr>
        <p:sp>
          <p:nvSpPr>
            <p:cNvPr id="550" name="Google Shape;550;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2" name="Google Shape;562;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3" name="Google Shape;563;p4"/>
          <p:cNvGrpSpPr/>
          <p:nvPr/>
        </p:nvGrpSpPr>
        <p:grpSpPr>
          <a:xfrm>
            <a:off x="5867401" y="2495347"/>
            <a:ext cx="4937098" cy="2914853"/>
            <a:chOff x="5894486" y="1770109"/>
            <a:chExt cx="5259520" cy="365051"/>
          </a:xfrm>
        </p:grpSpPr>
        <p:sp>
          <p:nvSpPr>
            <p:cNvPr id="564" name="Google Shape;564;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5" name="Google Shape;565;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6" name="Google Shape;566;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sp>
        <p:nvSpPr>
          <p:cNvPr id="581" name="Google Shape;581;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1. TỔNG QUAN VỀ ĐỀ TÀI</a:t>
            </a:r>
            <a:endParaRPr sz="2400" b="0" i="0" u="none" strike="noStrike" cap="none">
              <a:solidFill>
                <a:schemeClr val="dk1"/>
              </a:solidFill>
              <a:latin typeface="Arial"/>
              <a:ea typeface="Arial"/>
              <a:cs typeface="Arial"/>
              <a:sym typeface="Arial"/>
            </a:endParaRPr>
          </a:p>
        </p:txBody>
      </p:sp>
      <p:pic>
        <p:nvPicPr>
          <p:cNvPr id="2" name="Picture 1" descr="Chứng khoán ngày 8-3: Tranh chấp quanh ngưỡng 1.500 điểm">
            <a:extLst>
              <a:ext uri="{FF2B5EF4-FFF2-40B4-BE49-F238E27FC236}">
                <a16:creationId xmlns:a16="http://schemas.microsoft.com/office/drawing/2014/main" id="{3BCA75D5-67E6-2F53-0CF1-AEAA6DB90F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356" y="1306799"/>
            <a:ext cx="5259010" cy="3899362"/>
          </a:xfrm>
          <a:prstGeom prst="rect">
            <a:avLst/>
          </a:prstGeom>
          <a:noFill/>
          <a:ln>
            <a:noFill/>
          </a:ln>
        </p:spPr>
      </p:pic>
      <p:sp>
        <p:nvSpPr>
          <p:cNvPr id="3" name="TextBox 2">
            <a:extLst>
              <a:ext uri="{FF2B5EF4-FFF2-40B4-BE49-F238E27FC236}">
                <a16:creationId xmlns:a16="http://schemas.microsoft.com/office/drawing/2014/main" id="{0B9E4C97-0BC6-A65D-16A1-A9E2BBB32AB5}"/>
              </a:ext>
            </a:extLst>
          </p:cNvPr>
          <p:cNvSpPr txBox="1"/>
          <p:nvPr/>
        </p:nvSpPr>
        <p:spPr>
          <a:xfrm>
            <a:off x="6172198" y="925285"/>
            <a:ext cx="5215682" cy="4893647"/>
          </a:xfrm>
          <a:prstGeom prst="rect">
            <a:avLst/>
          </a:prstGeom>
          <a:noFill/>
        </p:spPr>
        <p:txBody>
          <a:bodyPr wrap="square" rtlCol="0">
            <a:spAutoFit/>
          </a:bodyPr>
          <a:lstStyle/>
          <a:p>
            <a:pPr marL="342900" marR="0" lvl="0" indent="-342900" algn="just" rtl="0">
              <a:lnSpc>
                <a:spcPct val="120000"/>
              </a:lnSpc>
              <a:spcBef>
                <a:spcPts val="0"/>
              </a:spcBef>
              <a:spcAft>
                <a:spcPts val="0"/>
              </a:spcAft>
              <a:buClr>
                <a:srgbClr val="000000"/>
              </a:buClr>
              <a:buSzPts val="2000"/>
              <a:buFont typeface="Arial" panose="020B0604020202020204" pitchFamily="34" charset="0"/>
              <a:buChar char="•"/>
            </a:pPr>
            <a:r>
              <a:rPr lang="vi-VN" sz="2400" dirty="0">
                <a:solidFill>
                  <a:schemeClr val="tx1"/>
                </a:solidFill>
                <a:latin typeface="+mj-lt"/>
                <a:ea typeface="Times New Roman" panose="02020603050405020304" pitchFamily="18" charset="0"/>
              </a:rPr>
              <a:t>T</a:t>
            </a:r>
            <a:r>
              <a:rPr lang="vi-VN" sz="2400" dirty="0">
                <a:solidFill>
                  <a:schemeClr val="tx1"/>
                </a:solidFill>
                <a:effectLst/>
                <a:latin typeface="+mj-lt"/>
                <a:ea typeface="Times New Roman" panose="02020603050405020304" pitchFamily="18" charset="0"/>
              </a:rPr>
              <a:t>hị trường chứng khoán ngày nay được xem là thời kì phát triển mạnh mẽ nhất với hàng trăm công ty được niêm yết trên sàn và giá thay đổi theo từng giây từng phút. </a:t>
            </a:r>
          </a:p>
          <a:p>
            <a:pPr marL="342900" marR="0" lvl="0" indent="-342900" algn="just" rtl="0">
              <a:lnSpc>
                <a:spcPct val="120000"/>
              </a:lnSpc>
              <a:spcBef>
                <a:spcPts val="0"/>
              </a:spcBef>
              <a:spcAft>
                <a:spcPts val="0"/>
              </a:spcAft>
              <a:buClr>
                <a:srgbClr val="000000"/>
              </a:buClr>
              <a:buSzPts val="2000"/>
              <a:buFont typeface="Arial" panose="020B0604020202020204" pitchFamily="34" charset="0"/>
              <a:buChar char="•"/>
            </a:pPr>
            <a:r>
              <a:rPr lang="vi-VN" sz="2400" dirty="0">
                <a:solidFill>
                  <a:schemeClr val="tx1"/>
                </a:solidFill>
                <a:effectLst/>
                <a:latin typeface="+mj-lt"/>
                <a:ea typeface="Times New Roman" panose="02020603050405020304" pitchFamily="18" charset="0"/>
              </a:rPr>
              <a:t>Thị trường chứng khoán không chỉ dành riêng cho những người giàu kinh nghiệm, những chủ công ty, mà nó còn dành cho những sinh viên đang ngồi trên ghế nhà trường.</a:t>
            </a:r>
            <a:endParaRPr lang="vi-VN" sz="2400" b="0" i="0" u="none" strike="noStrike" cap="none" dirty="0">
              <a:solidFill>
                <a:schemeClr val="tx1"/>
              </a:solidFill>
              <a:latin typeface="+mj-lt"/>
              <a:ea typeface="Arial"/>
              <a:cs typeface="Arial"/>
              <a:sym typeface="Arial"/>
            </a:endParaRPr>
          </a:p>
          <a:p>
            <a:pPr algn="just"/>
            <a:endParaRPr lang="vi-VN" sz="2400" dirty="0">
              <a:solidFill>
                <a:schemeClr val="tx1"/>
              </a:solid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LÝ DO CHỌN ĐỀ TÀI</a:t>
            </a:r>
            <a:endParaRPr sz="2400" b="0" i="0" u="none" strike="noStrike" cap="none">
              <a:solidFill>
                <a:srgbClr val="202020"/>
              </a:solidFill>
              <a:latin typeface="Arial"/>
              <a:ea typeface="Arial"/>
              <a:cs typeface="Arial"/>
              <a:sym typeface="Arial"/>
            </a:endParaRPr>
          </a:p>
        </p:txBody>
      </p:sp>
      <p:grpSp>
        <p:nvGrpSpPr>
          <p:cNvPr id="608" name="Google Shape;608;p6"/>
          <p:cNvGrpSpPr/>
          <p:nvPr/>
        </p:nvGrpSpPr>
        <p:grpSpPr>
          <a:xfrm>
            <a:off x="856547" y="4547374"/>
            <a:ext cx="9743804" cy="646290"/>
            <a:chOff x="1061986" y="4966692"/>
            <a:chExt cx="9743804" cy="646290"/>
          </a:xfrm>
        </p:grpSpPr>
        <p:sp>
          <p:nvSpPr>
            <p:cNvPr id="609" name="Google Shape;609;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Google Shape;610;p6"/>
            <p:cNvSpPr txBox="1"/>
            <p:nvPr/>
          </p:nvSpPr>
          <p:spPr>
            <a:xfrm>
              <a:off x="2274483" y="4966692"/>
              <a:ext cx="853130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800" dirty="0" err="1">
                  <a:latin typeface="Times New Roman" panose="02020603050405020304" pitchFamily="18" charset="0"/>
                  <a:ea typeface="Times New Roman" panose="02020603050405020304" pitchFamily="18" charset="0"/>
                </a:rPr>
                <a:t>Q</a:t>
              </a:r>
              <a:r>
                <a:rPr lang="en-US" sz="1800" dirty="0" err="1">
                  <a:solidFill>
                    <a:srgbClr val="000000"/>
                  </a:solidFill>
                  <a:effectLst/>
                  <a:latin typeface="Times New Roman" panose="02020603050405020304" pitchFamily="18" charset="0"/>
                  <a:ea typeface="Times New Roman" panose="02020603050405020304" pitchFamily="18" charset="0"/>
                </a:rPr>
                <a:t>uyết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lựa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chọn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bài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 </a:t>
              </a:r>
              <a:r>
                <a:rPr lang="en-US" sz="1800" dirty="0" err="1">
                  <a:solidFill>
                    <a:srgbClr val="000000"/>
                  </a:solidFill>
                  <a:effectLst/>
                  <a:latin typeface="Times New Roman" panose="02020603050405020304" pitchFamily="18" charset="0"/>
                  <a:ea typeface="Times New Roman" panose="02020603050405020304" pitchFamily="18" charset="0"/>
                </a:rPr>
                <a:t>Xây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dựng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đoán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chứng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khoán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trong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trường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chứng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khoán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bằng</a:t>
              </a:r>
              <a:r>
                <a:rPr lang="en-US" sz="1800" dirty="0">
                  <a:solidFill>
                    <a:srgbClr val="000000"/>
                  </a:solidFill>
                  <a:effectLst/>
                  <a:latin typeface="Times New Roman" panose="02020603050405020304" pitchFamily="18" charset="0"/>
                  <a:ea typeface="Times New Roman" panose="02020603050405020304" pitchFamily="18" charset="0"/>
                </a:rPr>
                <a:t> Python”.</a:t>
              </a:r>
              <a:endParaRPr sz="2000" b="0" i="0" u="none" strike="noStrike" cap="none" dirty="0">
                <a:solidFill>
                  <a:schemeClr val="dk1"/>
                </a:solidFill>
                <a:latin typeface="Times New Roman"/>
                <a:ea typeface="Times New Roman"/>
                <a:cs typeface="Times New Roman"/>
                <a:sym typeface="Times New Roman"/>
              </a:endParaRPr>
            </a:p>
          </p:txBody>
        </p:sp>
      </p:grpSp>
      <p:grpSp>
        <p:nvGrpSpPr>
          <p:cNvPr id="611" name="Google Shape;611;p6"/>
          <p:cNvGrpSpPr/>
          <p:nvPr/>
        </p:nvGrpSpPr>
        <p:grpSpPr>
          <a:xfrm>
            <a:off x="1135117" y="982890"/>
            <a:ext cx="10289161" cy="3617638"/>
            <a:chOff x="1015001" y="879443"/>
            <a:chExt cx="3121971" cy="3379338"/>
          </a:xfrm>
        </p:grpSpPr>
        <p:grpSp>
          <p:nvGrpSpPr>
            <p:cNvPr id="612" name="Google Shape;612;p6"/>
            <p:cNvGrpSpPr/>
            <p:nvPr/>
          </p:nvGrpSpPr>
          <p:grpSpPr>
            <a:xfrm>
              <a:off x="1015001" y="879443"/>
              <a:ext cx="3105150" cy="3379338"/>
              <a:chOff x="1121329" y="2277493"/>
              <a:chExt cx="3105150" cy="3379338"/>
            </a:xfrm>
          </p:grpSpPr>
          <p:sp>
            <p:nvSpPr>
              <p:cNvPr id="613" name="Google Shape;613;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4" name="Google Shape;614;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5" name="Google Shape;615;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txBox="1"/>
            <p:nvPr/>
          </p:nvSpPr>
          <p:spPr>
            <a:xfrm>
              <a:off x="1145940" y="2206761"/>
              <a:ext cx="2991032" cy="63246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1800" b="1" dirty="0" err="1">
                  <a:solidFill>
                    <a:srgbClr val="000000"/>
                  </a:solidFill>
                  <a:effectLst/>
                  <a:latin typeface="Times New Roman" panose="02020603050405020304" pitchFamily="18" charset="0"/>
                  <a:ea typeface="Times New Roman" panose="02020603050405020304" pitchFamily="18" charset="0"/>
                </a:rPr>
                <a:t>Với</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mục</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đích</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để</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cải</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thiện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một</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số</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khó</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khăn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như</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là</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phân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tích</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hướng</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đi</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của</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giá</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chứng</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khoán</a:t>
              </a:r>
              <a:r>
                <a:rPr lang="en-US" sz="1800" b="1" dirty="0">
                  <a:solidFill>
                    <a:srgbClr val="000000"/>
                  </a:solidFill>
                  <a:effectLst/>
                  <a:latin typeface="Times New Roman" panose="02020603050405020304" pitchFamily="18" charset="0"/>
                  <a:ea typeface="Times New Roman" panose="02020603050405020304" pitchFamily="18" charset="0"/>
                </a:rPr>
                <a:t> hay </a:t>
              </a:r>
              <a:r>
                <a:rPr lang="en-US" sz="1800" b="1" dirty="0" err="1">
                  <a:solidFill>
                    <a:srgbClr val="000000"/>
                  </a:solidFill>
                  <a:effectLst/>
                  <a:latin typeface="Times New Roman" panose="02020603050405020304" pitchFamily="18" charset="0"/>
                  <a:ea typeface="Times New Roman" panose="02020603050405020304" pitchFamily="18" charset="0"/>
                </a:rPr>
                <a:t>dự</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đoán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giá</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chứng</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khoán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trong</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tương</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lai</a:t>
              </a:r>
              <a:r>
                <a:rPr lang="en-US" sz="2000" b="1" dirty="0">
                  <a:solidFill>
                    <a:schemeClr val="dk1"/>
                  </a:solidFill>
                  <a:effectLst/>
                  <a:latin typeface="Times New Roman"/>
                  <a:ea typeface="Times New Roman" panose="02020603050405020304" pitchFamily="18" charset="0"/>
                  <a:cs typeface="Times New Roman"/>
                  <a:sym typeface="Times New Roman"/>
                </a:rPr>
                <a:t>.</a:t>
              </a:r>
              <a:endParaRPr sz="2000" b="1" i="0" u="none" strike="noStrike" cap="none" dirty="0">
                <a:solidFill>
                  <a:schemeClr val="dk1"/>
                </a:solidFill>
                <a:latin typeface="Times New Roman"/>
                <a:ea typeface="Times New Roman"/>
                <a:cs typeface="Times New Roman"/>
                <a:sym typeface="Times New Roman"/>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8"/>
                                        </p:tgtEl>
                                        <p:attrNameLst>
                                          <p:attrName>style.visibility</p:attrName>
                                        </p:attrNameLst>
                                      </p:cBhvr>
                                      <p:to>
                                        <p:strVal val="visible"/>
                                      </p:to>
                                    </p:set>
                                    <p:animEffect transition="in" filter="fade">
                                      <p:cBhvr>
                                        <p:cTn id="12"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CÔNG NGHỆ VÀ </a:t>
            </a:r>
            <a:r>
              <a:rPr lang="en-US" sz="2400" b="1" dirty="0">
                <a:solidFill>
                  <a:srgbClr val="202020"/>
                </a:solidFill>
                <a:latin typeface="Calibri"/>
                <a:ea typeface="Calibri"/>
                <a:cs typeface="Calibri"/>
                <a:sym typeface="Calibri"/>
              </a:rPr>
              <a:t>THUẬT TOÁN</a:t>
            </a:r>
            <a:r>
              <a:rPr lang="en-US" sz="2400" b="1" i="0" u="none" strike="noStrike" cap="none" dirty="0">
                <a:solidFill>
                  <a:srgbClr val="202020"/>
                </a:solidFill>
                <a:latin typeface="Calibri"/>
                <a:ea typeface="Calibri"/>
                <a:cs typeface="Calibri"/>
                <a:sym typeface="Calibri"/>
              </a:rPr>
              <a:t> SỬ DỤNG</a:t>
            </a:r>
            <a:endParaRPr sz="2400" b="0" i="0" u="none" strike="noStrike" cap="none" dirty="0">
              <a:solidFill>
                <a:srgbClr val="202020"/>
              </a:solidFill>
              <a:latin typeface="Arial"/>
              <a:ea typeface="Arial"/>
              <a:cs typeface="Arial"/>
              <a:sym typeface="Arial"/>
            </a:endParaRPr>
          </a:p>
        </p:txBody>
      </p:sp>
      <p:sp>
        <p:nvSpPr>
          <p:cNvPr id="629" name="Google Shape;629;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1026" name="Picture 2" descr="Lập trình Python cơ bản">
            <a:extLst>
              <a:ext uri="{FF2B5EF4-FFF2-40B4-BE49-F238E27FC236}">
                <a16:creationId xmlns:a16="http://schemas.microsoft.com/office/drawing/2014/main" id="{CE54203C-19FE-10F3-7C4C-571ED6BFB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5531"/>
            <a:ext cx="6231465" cy="35051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standing and Implementing LSTM Networks | by Palash Mishra | Medium">
            <a:extLst>
              <a:ext uri="{FF2B5EF4-FFF2-40B4-BE49-F238E27FC236}">
                <a16:creationId xmlns:a16="http://schemas.microsoft.com/office/drawing/2014/main" id="{3361EED2-4DAE-626C-6A83-0195F9050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77928"/>
            <a:ext cx="4503573" cy="2702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grpSp>
        <p:nvGrpSpPr>
          <p:cNvPr id="635" name="Google Shape;635;p8"/>
          <p:cNvGrpSpPr/>
          <p:nvPr/>
        </p:nvGrpSpPr>
        <p:grpSpPr>
          <a:xfrm>
            <a:off x="1247805" y="2679578"/>
            <a:ext cx="4054680" cy="1186920"/>
            <a:chOff x="1079640" y="1606680"/>
            <a:chExt cx="4054680" cy="1186920"/>
          </a:xfrm>
        </p:grpSpPr>
        <p:sp>
          <p:nvSpPr>
            <p:cNvPr id="636" name="Google Shape;636;p8"/>
            <p:cNvSpPr/>
            <p:nvPr/>
          </p:nvSpPr>
          <p:spPr>
            <a:xfrm>
              <a:off x="1079640" y="1606680"/>
              <a:ext cx="4054680" cy="11869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8"/>
            <p:cNvSpPr/>
            <p:nvPr/>
          </p:nvSpPr>
          <p:spPr>
            <a:xfrm>
              <a:off x="1244880" y="1759320"/>
              <a:ext cx="3310560" cy="399297"/>
            </a:xfrm>
            <a:prstGeom prst="rect">
              <a:avLst/>
            </a:prstGeom>
            <a:solidFill>
              <a:schemeClr val="accent1"/>
            </a:solid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ĐĂNG KÝ, ĐĂNG NHẬP</a:t>
              </a:r>
              <a:endParaRPr sz="1800" b="0" i="0" u="none" strike="noStrike" cap="none">
                <a:solidFill>
                  <a:schemeClr val="dk1"/>
                </a:solidFill>
                <a:latin typeface="Arial"/>
                <a:ea typeface="Arial"/>
                <a:cs typeface="Arial"/>
                <a:sym typeface="Arial"/>
              </a:endParaRPr>
            </a:p>
          </p:txBody>
        </p:sp>
        <p:cxnSp>
          <p:nvCxnSpPr>
            <p:cNvPr id="638" name="Google Shape;638;p8"/>
            <p:cNvCxnSpPr/>
            <p:nvPr/>
          </p:nvCxnSpPr>
          <p:spPr>
            <a:xfrm>
              <a:off x="1244520" y="2199960"/>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39" name="Google Shape;639;p8"/>
          <p:cNvGrpSpPr/>
          <p:nvPr/>
        </p:nvGrpSpPr>
        <p:grpSpPr>
          <a:xfrm>
            <a:off x="6237415" y="2679578"/>
            <a:ext cx="4054680" cy="1186920"/>
            <a:chOff x="1079640" y="3204720"/>
            <a:chExt cx="4054680" cy="1186920"/>
          </a:xfrm>
        </p:grpSpPr>
        <p:sp>
          <p:nvSpPr>
            <p:cNvPr id="640" name="Google Shape;640;p8"/>
            <p:cNvSpPr/>
            <p:nvPr/>
          </p:nvSpPr>
          <p:spPr>
            <a:xfrm>
              <a:off x="1079640" y="3204720"/>
              <a:ext cx="4054680" cy="11869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41" name="Google Shape;641;p8"/>
            <p:cNvSpPr/>
            <p:nvPr/>
          </p:nvSpPr>
          <p:spPr>
            <a:xfrm>
              <a:off x="1463742" y="3279306"/>
              <a:ext cx="3184458" cy="10880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dirty="0">
                  <a:solidFill>
                    <a:srgbClr val="FFFFFF"/>
                  </a:solidFill>
                  <a:latin typeface="Calibri"/>
                  <a:ea typeface="Calibri"/>
                  <a:cs typeface="Calibri"/>
                  <a:sym typeface="Calibri"/>
                </a:rPr>
                <a:t>NHẬP THÔNG TIN MÃ CHỨNG</a:t>
              </a:r>
            </a:p>
            <a:p>
              <a:pPr marL="0" marR="0" lvl="0" indent="0" algn="l" rtl="0">
                <a:lnSpc>
                  <a:spcPct val="120000"/>
                </a:lnSpc>
                <a:spcBef>
                  <a:spcPts val="0"/>
                </a:spcBef>
                <a:spcAft>
                  <a:spcPts val="0"/>
                </a:spcAft>
                <a:buClr>
                  <a:srgbClr val="000000"/>
                </a:buClr>
                <a:buSzPts val="1800"/>
                <a:buFont typeface="Arial"/>
                <a:buNone/>
              </a:pPr>
              <a:endParaRPr lang="en-US" sz="1800" b="1" i="0" u="none" strike="noStrike" cap="none" dirty="0">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dirty="0">
                  <a:solidFill>
                    <a:srgbClr val="FFFFFF"/>
                  </a:solidFill>
                  <a:latin typeface="Calibri"/>
                  <a:ea typeface="Calibri"/>
                  <a:cs typeface="Calibri"/>
                  <a:sym typeface="Calibri"/>
                </a:rPr>
                <a:t>         KHOÁN ĐỂ DỰ ĐOÁN</a:t>
              </a:r>
              <a:endParaRPr sz="1400" b="0" i="0" u="none" strike="noStrike" cap="none" dirty="0">
                <a:solidFill>
                  <a:srgbClr val="000000"/>
                </a:solidFill>
                <a:latin typeface="Arial"/>
                <a:ea typeface="Arial"/>
                <a:cs typeface="Arial"/>
                <a:sym typeface="Arial"/>
              </a:endParaRPr>
            </a:p>
          </p:txBody>
        </p:sp>
        <p:cxnSp>
          <p:nvCxnSpPr>
            <p:cNvPr id="642" name="Google Shape;642;p8"/>
            <p:cNvCxnSpPr/>
            <p:nvPr/>
          </p:nvCxnSpPr>
          <p:spPr>
            <a:xfrm>
              <a:off x="1913640" y="3810000"/>
              <a:ext cx="2277360" cy="0"/>
            </a:xfrm>
            <a:prstGeom prst="straightConnector1">
              <a:avLst/>
            </a:prstGeom>
            <a:noFill/>
            <a:ln w="9525" cap="flat" cmpd="sng">
              <a:solidFill>
                <a:schemeClr val="lt1"/>
              </a:solidFill>
              <a:prstDash val="solid"/>
              <a:miter lim="8000"/>
              <a:headEnd type="none" w="sm" len="sm"/>
              <a:tailEnd type="none" w="sm" len="sm"/>
            </a:ln>
          </p:spPr>
        </p:cxnSp>
      </p:grpSp>
      <p:sp>
        <p:nvSpPr>
          <p:cNvPr id="646" name="Google Shape;646;p8"/>
          <p:cNvSpPr/>
          <p:nvPr/>
        </p:nvSpPr>
        <p:spPr>
          <a:xfrm>
            <a:off x="2008440" y="3996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CHỨC NĂNG</a:t>
            </a:r>
            <a:endParaRPr sz="2400" b="0" i="0" u="none" strike="noStrike" cap="none">
              <a:solidFill>
                <a:schemeClr val="dk1"/>
              </a:solidFill>
              <a:latin typeface="Arial"/>
              <a:ea typeface="Arial"/>
              <a:cs typeface="Arial"/>
              <a:sym typeface="Arial"/>
            </a:endParaRPr>
          </a:p>
        </p:txBody>
      </p:sp>
      <p:sp>
        <p:nvSpPr>
          <p:cNvPr id="647" name="Google Shape;647;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653" name="Google Shape;653;p8"/>
          <p:cNvSpPr/>
          <p:nvPr/>
        </p:nvSpPr>
        <p:spPr>
          <a:xfrm>
            <a:off x="521880" y="5346360"/>
            <a:ext cx="2358000" cy="41940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dirty="0" err="1">
                <a:solidFill>
                  <a:srgbClr val="FFFFFF"/>
                </a:solidFill>
                <a:latin typeface="Calibri"/>
                <a:ea typeface="Calibri"/>
                <a:cs typeface="Calibri"/>
                <a:sym typeface="Calibri"/>
              </a:rPr>
              <a:t>Sản</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phẩm</a:t>
            </a:r>
            <a:r>
              <a:rPr lang="en-US" sz="1800" b="1" i="0" u="none" strike="noStrike" cap="none" dirty="0">
                <a:solidFill>
                  <a:srgbClr val="FFFFFF"/>
                </a:solidFill>
                <a:latin typeface="Calibri"/>
                <a:ea typeface="Calibri"/>
                <a:cs typeface="Calibri"/>
                <a:sym typeface="Calibri"/>
              </a:rPr>
              <a:t>, tin </a:t>
            </a:r>
            <a:r>
              <a:rPr lang="en-US" sz="1800" b="1" i="0" u="none" strike="noStrike" cap="none" dirty="0" err="1">
                <a:solidFill>
                  <a:srgbClr val="FFFFFF"/>
                </a:solidFill>
                <a:latin typeface="Calibri"/>
                <a:ea typeface="Calibri"/>
                <a:cs typeface="Calibri"/>
                <a:sym typeface="Calibri"/>
              </a:rPr>
              <a:t>tức</a:t>
            </a:r>
            <a:endParaRPr sz="1800" b="0" i="0" u="none" strike="noStrike" cap="none" dirty="0">
              <a:solidFill>
                <a:schemeClr val="dk1"/>
              </a:solidFill>
              <a:latin typeface="Arial"/>
              <a:ea typeface="Arial"/>
              <a:cs typeface="Arial"/>
              <a:sym typeface="Arial"/>
            </a:endParaRPr>
          </a:p>
        </p:txBody>
      </p:sp>
      <p:sp>
        <p:nvSpPr>
          <p:cNvPr id="654" name="Google Shape;654;p8"/>
          <p:cNvSpPr/>
          <p:nvPr/>
        </p:nvSpPr>
        <p:spPr>
          <a:xfrm>
            <a:off x="3167160" y="5346360"/>
            <a:ext cx="2050200" cy="386344"/>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600"/>
              <a:buFont typeface="Arial"/>
              <a:buNone/>
            </a:pPr>
            <a:r>
              <a:rPr lang="en-US" sz="1600" b="1" i="0" u="none" strike="noStrike" cap="none">
                <a:solidFill>
                  <a:srgbClr val="FFFFFF"/>
                </a:solidFill>
                <a:latin typeface="Calibri"/>
                <a:ea typeface="Calibri"/>
                <a:cs typeface="Calibri"/>
                <a:sym typeface="Calibri"/>
              </a:rPr>
              <a:t>Thông tin sản phẩm</a:t>
            </a:r>
            <a:endParaRPr sz="1600" b="0" i="0" u="none" strike="noStrike" cap="none">
              <a:solidFill>
                <a:schemeClr val="dk1"/>
              </a:solidFill>
              <a:latin typeface="Arial"/>
              <a:ea typeface="Arial"/>
              <a:cs typeface="Arial"/>
              <a:sym typeface="Arial"/>
            </a:endParaRPr>
          </a:p>
        </p:txBody>
      </p:sp>
      <p:sp>
        <p:nvSpPr>
          <p:cNvPr id="655" name="Google Shape;655;p8"/>
          <p:cNvSpPr/>
          <p:nvPr/>
        </p:nvSpPr>
        <p:spPr>
          <a:xfrm>
            <a:off x="5812440" y="5346360"/>
            <a:ext cx="2050200" cy="41868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Tìm kiếm sản phẩm</a:t>
            </a:r>
            <a:endParaRPr sz="1800" b="0" i="0" u="none" strike="noStrike" cap="none">
              <a:solidFill>
                <a:schemeClr val="dk1"/>
              </a:solidFill>
              <a:latin typeface="Arial"/>
              <a:ea typeface="Arial"/>
              <a:cs typeface="Arial"/>
              <a:sym typeface="Arial"/>
            </a:endParaRPr>
          </a:p>
        </p:txBody>
      </p:sp>
      <p:sp>
        <p:nvSpPr>
          <p:cNvPr id="656" name="Google Shape;656;p8"/>
          <p:cNvSpPr/>
          <p:nvPr/>
        </p:nvSpPr>
        <p:spPr>
          <a:xfrm>
            <a:off x="8153880" y="5346360"/>
            <a:ext cx="3007080" cy="423278"/>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Sản phẩm theo danh mục</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35"/>
                                        </p:tgtEl>
                                        <p:attrNameLst>
                                          <p:attrName>style.visibility</p:attrName>
                                        </p:attrNameLst>
                                      </p:cBhvr>
                                      <p:to>
                                        <p:strVal val="visible"/>
                                      </p:to>
                                    </p:set>
                                    <p:anim calcmode="lin" valueType="num">
                                      <p:cBhvr additive="base">
                                        <p:cTn id="7" dur="500"/>
                                        <p:tgtEl>
                                          <p:spTgt spid="63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39"/>
                                        </p:tgtEl>
                                        <p:attrNameLst>
                                          <p:attrName>style.visibility</p:attrName>
                                        </p:attrNameLst>
                                      </p:cBhvr>
                                      <p:to>
                                        <p:strVal val="visible"/>
                                      </p:to>
                                    </p:set>
                                    <p:anim calcmode="lin" valueType="num">
                                      <p:cBhvr additive="base">
                                        <p:cTn id="10" dur="500"/>
                                        <p:tgtEl>
                                          <p:spTgt spid="639"/>
                                        </p:tgtEl>
                                        <p:attrNameLst>
                                          <p:attrName>ppt_y</p:attrName>
                                        </p:attrNameLst>
                                      </p:cBhvr>
                                      <p:tavLst>
                                        <p:tav tm="0">
                                          <p:val>
                                            <p:strVal val="#ppt_y+1"/>
                                          </p:val>
                                        </p:tav>
                                        <p:tav tm="100000">
                                          <p:val>
                                            <p:strVal val="#ppt_y"/>
                                          </p:val>
                                        </p:tav>
                                      </p:tavLst>
                                    </p:anim>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56"/>
                                        </p:tgtEl>
                                        <p:attrNameLst>
                                          <p:attrName>style.visibility</p:attrName>
                                        </p:attrNameLst>
                                      </p:cBhvr>
                                      <p:to>
                                        <p:strVal val="visible"/>
                                      </p:to>
                                    </p:set>
                                    <p:animEffect transition="in" filter="fade">
                                      <p:cBhvr>
                                        <p:cTn id="14" dur="500"/>
                                        <p:tgtEl>
                                          <p:spTgt spid="656"/>
                                        </p:tgtEl>
                                      </p:cBhvr>
                                    </p:animEffect>
                                  </p:childTnLst>
                                </p:cTn>
                              </p:par>
                              <p:par>
                                <p:cTn id="15" presetID="10" presetClass="entr" presetSubtype="0" fill="hold" nodeType="withEffect">
                                  <p:stCondLst>
                                    <p:cond delay="0"/>
                                  </p:stCondLst>
                                  <p:childTnLst>
                                    <p:set>
                                      <p:cBhvr>
                                        <p:cTn id="16" dur="1" fill="hold">
                                          <p:stCondLst>
                                            <p:cond delay="0"/>
                                          </p:stCondLst>
                                        </p:cTn>
                                        <p:tgtEl>
                                          <p:spTgt spid="655"/>
                                        </p:tgtEl>
                                        <p:attrNameLst>
                                          <p:attrName>style.visibility</p:attrName>
                                        </p:attrNameLst>
                                      </p:cBhvr>
                                      <p:to>
                                        <p:strVal val="visible"/>
                                      </p:to>
                                    </p:set>
                                    <p:animEffect transition="in" filter="fade">
                                      <p:cBhvr>
                                        <p:cTn id="17" dur="500"/>
                                        <p:tgtEl>
                                          <p:spTgt spid="655"/>
                                        </p:tgtEl>
                                      </p:cBhvr>
                                    </p:animEffect>
                                  </p:childTnLst>
                                </p:cTn>
                              </p:par>
                              <p:par>
                                <p:cTn id="18" presetID="10" presetClass="entr" presetSubtype="0" fill="hold" nodeType="withEffect">
                                  <p:stCondLst>
                                    <p:cond delay="0"/>
                                  </p:stCondLst>
                                  <p:childTnLst>
                                    <p:set>
                                      <p:cBhvr>
                                        <p:cTn id="19" dur="1" fill="hold">
                                          <p:stCondLst>
                                            <p:cond delay="0"/>
                                          </p:stCondLst>
                                        </p:cTn>
                                        <p:tgtEl>
                                          <p:spTgt spid="654"/>
                                        </p:tgtEl>
                                        <p:attrNameLst>
                                          <p:attrName>style.visibility</p:attrName>
                                        </p:attrNameLst>
                                      </p:cBhvr>
                                      <p:to>
                                        <p:strVal val="visible"/>
                                      </p:to>
                                    </p:set>
                                    <p:animEffect transition="in" filter="fade">
                                      <p:cBhvr>
                                        <p:cTn id="20" dur="500"/>
                                        <p:tgtEl>
                                          <p:spTgt spid="654"/>
                                        </p:tgtEl>
                                      </p:cBhvr>
                                    </p:animEffect>
                                  </p:childTnLst>
                                </p:cTn>
                              </p:par>
                              <p:par>
                                <p:cTn id="21" presetID="10" presetClass="entr" presetSubtype="0" fill="hold" nodeType="withEffect">
                                  <p:stCondLst>
                                    <p:cond delay="0"/>
                                  </p:stCondLst>
                                  <p:childTnLst>
                                    <p:set>
                                      <p:cBhvr>
                                        <p:cTn id="22" dur="1" fill="hold">
                                          <p:stCondLst>
                                            <p:cond delay="0"/>
                                          </p:stCondLst>
                                        </p:cTn>
                                        <p:tgtEl>
                                          <p:spTgt spid="653"/>
                                        </p:tgtEl>
                                        <p:attrNameLst>
                                          <p:attrName>style.visibility</p:attrName>
                                        </p:attrNameLst>
                                      </p:cBhvr>
                                      <p:to>
                                        <p:strVal val="visible"/>
                                      </p:to>
                                    </p:set>
                                    <p:animEffect transition="in" filter="fade">
                                      <p:cBhvr>
                                        <p:cTn id="23" dur="500"/>
                                        <p:tgtEl>
                                          <p:spTgt spid="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grpSp>
        <p:nvGrpSpPr>
          <p:cNvPr id="790" name="Google Shape;790;p12"/>
          <p:cNvGrpSpPr/>
          <p:nvPr/>
        </p:nvGrpSpPr>
        <p:grpSpPr>
          <a:xfrm>
            <a:off x="2386080" y="0"/>
            <a:ext cx="3314880" cy="6857640"/>
            <a:chOff x="2386080" y="0"/>
            <a:chExt cx="3314880" cy="6857640"/>
          </a:xfrm>
        </p:grpSpPr>
        <p:sp>
          <p:nvSpPr>
            <p:cNvPr id="791" name="Google Shape;791;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3" name="Google Shape;803;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02 :</a:t>
            </a:r>
            <a:endParaRPr sz="4800" b="0" i="0" u="none" strike="noStrike" cap="none" dirty="0">
              <a:solidFill>
                <a:schemeClr val="dk1"/>
              </a:solidFill>
              <a:latin typeface="Arial"/>
              <a:ea typeface="Arial"/>
              <a:cs typeface="Arial"/>
              <a:sym typeface="Arial"/>
            </a:endParaRPr>
          </a:p>
        </p:txBody>
      </p:sp>
      <p:grpSp>
        <p:nvGrpSpPr>
          <p:cNvPr id="804" name="Google Shape;804;p12"/>
          <p:cNvGrpSpPr/>
          <p:nvPr/>
        </p:nvGrpSpPr>
        <p:grpSpPr>
          <a:xfrm>
            <a:off x="5867400" y="1981201"/>
            <a:ext cx="5486399" cy="3429000"/>
            <a:chOff x="5894486" y="1770109"/>
            <a:chExt cx="5259520" cy="365051"/>
          </a:xfrm>
        </p:grpSpPr>
        <p:sp>
          <p:nvSpPr>
            <p:cNvPr id="805" name="Google Shape;805;p12"/>
            <p:cNvSpPr/>
            <p:nvPr/>
          </p:nvSpPr>
          <p:spPr>
            <a:xfrm>
              <a:off x="5894486" y="1770109"/>
              <a:ext cx="5259520" cy="20627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dirty="0">
                  <a:solidFill>
                    <a:schemeClr val="dk1"/>
                  </a:solidFill>
                </a:rPr>
                <a:t>XỬ LÝ DỮ LIỆU</a:t>
              </a:r>
              <a:endParaRPr lang="en-US" sz="6000" b="0" i="0" u="none" strike="noStrike" cap="none" dirty="0">
                <a:solidFill>
                  <a:schemeClr val="dk1"/>
                </a:solidFill>
                <a:latin typeface="Arial"/>
                <a:ea typeface="Arial"/>
                <a:cs typeface="Arial"/>
                <a:sym typeface="Arial"/>
              </a:endParaRPr>
            </a:p>
          </p:txBody>
        </p:sp>
        <p:sp>
          <p:nvSpPr>
            <p:cNvPr id="806" name="Google Shape;806;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7" name="Google Shape;807;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1117</Words>
  <Application>Microsoft Office PowerPoint</Application>
  <PresentationFormat>Widescreen</PresentationFormat>
  <Paragraphs>146</Paragraphs>
  <Slides>22</Slides>
  <Notes>22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22</vt:i4>
      </vt:variant>
    </vt:vector>
  </HeadingPairs>
  <TitlesOfParts>
    <vt:vector size="33" baseType="lpstr">
      <vt:lpstr>Times New Roman</vt:lpstr>
      <vt:lpstr>Arial</vt:lpstr>
      <vt:lpstr>Century Gothic</vt:lpstr>
      <vt:lpstr>Calibri</vt:lpstr>
      <vt:lpstr>Oi</vt:lpstr>
      <vt:lpstr>Microsoft Yahei</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逆流的小鱼</dc:creator>
  <cp:lastModifiedBy>QUANG THUAN</cp:lastModifiedBy>
  <cp:revision>6</cp:revision>
  <dcterms:created xsi:type="dcterms:W3CDTF">2017-11-02T08:38:29Z</dcterms:created>
  <dcterms:modified xsi:type="dcterms:W3CDTF">2024-06-08T10:24:12Z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