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  <p:sldMasterId id="2147484190" r:id="rId2"/>
  </p:sldMasterIdLst>
  <p:notesMasterIdLst>
    <p:notesMasterId r:id="rId28"/>
  </p:notesMasterIdLst>
  <p:sldIdLst>
    <p:sldId id="315" r:id="rId3"/>
    <p:sldId id="312" r:id="rId4"/>
    <p:sldId id="290" r:id="rId5"/>
    <p:sldId id="328" r:id="rId6"/>
    <p:sldId id="301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3" r:id="rId21"/>
    <p:sldId id="344" r:id="rId22"/>
    <p:sldId id="346" r:id="rId23"/>
    <p:sldId id="347" r:id="rId24"/>
    <p:sldId id="348" r:id="rId25"/>
    <p:sldId id="349" r:id="rId26"/>
    <p:sldId id="350" r:id="rId27"/>
  </p:sldIdLst>
  <p:sldSz cx="12188825" cy="6858000"/>
  <p:notesSz cx="6858000" cy="9144000"/>
  <p:defaultTextStyle>
    <a:defPPr>
      <a:defRPr lang="en-US"/>
    </a:defPPr>
    <a:lvl1pPr marL="0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49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297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445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594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742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4891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040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3187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0" autoAdjust="0"/>
    <p:restoredTop sz="91623" autoAdjust="0"/>
  </p:normalViewPr>
  <p:slideViewPr>
    <p:cSldViewPr>
      <p:cViewPr varScale="1">
        <p:scale>
          <a:sx n="67" d="100"/>
          <a:sy n="67" d="100"/>
        </p:scale>
        <p:origin x="282" y="90"/>
      </p:cViewPr>
      <p:guideLst>
        <p:guide orient="horz" pos="2161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36" y="13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438BF-EE4E-448A-8620-921BA205378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57C0-4FE2-4018-9F34-D2C74AF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3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49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297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445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594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742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4891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040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3187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01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9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74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69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77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16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75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39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99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3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5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4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6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52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33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95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0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8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015" y="1371600"/>
            <a:ext cx="1046613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015" y="3228536"/>
            <a:ext cx="10470201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914401"/>
            <a:ext cx="2742486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914401"/>
            <a:ext cx="802431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529" y="1267730"/>
            <a:ext cx="9573768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424" y="1411615"/>
            <a:ext cx="9293979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4543" y="1267730"/>
            <a:ext cx="19197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48813" y="1267731"/>
            <a:ext cx="1691199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301" y="2091263"/>
            <a:ext cx="9066224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198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693" y="4682063"/>
            <a:ext cx="906848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600"/>
            </a:lvl2pPr>
            <a:lvl3pPr marL="914126" indent="0" algn="ctr">
              <a:buNone/>
              <a:defRPr sz="1600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7375" y="1341256"/>
            <a:ext cx="1554075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02B9795-92DC-40DC-A1CA-9A4B349D7824}" type="datetimeFigureOut">
              <a:rPr lang="en-US" smtClean="0">
                <a:solidFill>
                  <a:srgbClr val="514843">
                    <a:lumMod val="20000"/>
                    <a:lumOff val="80000"/>
                  </a:srgbClr>
                </a:solidFill>
              </a:rPr>
              <a:pPr/>
              <a:t>11/12/2019</a:t>
            </a:fld>
            <a:endParaRPr lang="en-US">
              <a:solidFill>
                <a:srgbClr val="514843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517" y="5211060"/>
            <a:ext cx="5903962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>
              <a:solidFill>
                <a:srgbClr val="514843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4678" y="5212080"/>
            <a:ext cx="211133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>
                <a:solidFill>
                  <a:srgbClr val="514843">
                    <a:lumMod val="20000"/>
                    <a:lumOff val="80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96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11/12/2019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05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529" y="1267730"/>
            <a:ext cx="9573768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423" y="1411615"/>
            <a:ext cx="9293979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4543" y="1267730"/>
            <a:ext cx="19197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48813" y="1267731"/>
            <a:ext cx="1691199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216" y="2094309"/>
            <a:ext cx="906848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198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217" y="4682062"/>
            <a:ext cx="906848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0422" y="1344502"/>
            <a:ext cx="1554075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11/12/2019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174" y="5211060"/>
            <a:ext cx="5905486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2263" y="5211060"/>
            <a:ext cx="2111714" cy="228600"/>
          </a:xfrm>
        </p:spPr>
        <p:txBody>
          <a:bodyPr/>
          <a:lstStyle/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860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522" y="2103120"/>
            <a:ext cx="4753642" cy="374904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8661" y="2103120"/>
            <a:ext cx="4753642" cy="374904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11/12/2019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07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569" y="2074334"/>
            <a:ext cx="4753642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99" b="0">
                <a:solidFill>
                  <a:schemeClr val="tx2"/>
                </a:solidFill>
                <a:latin typeface="+mn-lt"/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569" y="2755898"/>
            <a:ext cx="4753642" cy="320040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1708" y="2074334"/>
            <a:ext cx="4753642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99" b="0">
                <a:solidFill>
                  <a:schemeClr val="tx2"/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1708" y="2756581"/>
            <a:ext cx="4753642" cy="320040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11/12/2019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0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11/12/2019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1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11/12/2019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67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465" y="237744"/>
            <a:ext cx="852913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18037" y="237744"/>
            <a:ext cx="2925318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3979" y="607392"/>
            <a:ext cx="2430147" cy="1645920"/>
          </a:xfrm>
        </p:spPr>
        <p:txBody>
          <a:bodyPr anchor="b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99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621" y="609600"/>
            <a:ext cx="7770376" cy="533400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3979" y="2286000"/>
            <a:ext cx="2430147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11/12/2019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0970" y="6223002"/>
            <a:ext cx="1462659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55161" y="374904"/>
            <a:ext cx="2651069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797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18037" y="237744"/>
            <a:ext cx="2925318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3979" y="603504"/>
            <a:ext cx="2431671" cy="1645920"/>
          </a:xfrm>
        </p:spPr>
        <p:txBody>
          <a:bodyPr anchor="b">
            <a:noAutofit/>
          </a:bodyPr>
          <a:lstStyle>
            <a:lvl1pPr algn="l">
              <a:defRPr sz="2799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40" y="237744"/>
            <a:ext cx="8529130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3979" y="2286000"/>
            <a:ext cx="2431671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11/12/2019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126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4021" y="6227064"/>
            <a:ext cx="1462659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55161" y="374904"/>
            <a:ext cx="2651069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79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11/12/2019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9258" y="762000"/>
            <a:ext cx="2361585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762000"/>
            <a:ext cx="8075097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11/12/2019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98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612" y="2292096"/>
            <a:ext cx="5732557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612" y="4511786"/>
            <a:ext cx="5732557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79247" y="1310656"/>
            <a:ext cx="5209580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634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52" y="1316736"/>
            <a:ext cx="10360501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52" y="2704664"/>
            <a:ext cx="10360501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855248"/>
            <a:ext cx="5385514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4" y="1859758"/>
            <a:ext cx="538763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1" y="2514600"/>
            <a:ext cx="5385514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4600"/>
            <a:ext cx="538763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1071516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14352"/>
            <a:ext cx="3656648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162" y="1676400"/>
            <a:ext cx="3656648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5492" y="1676400"/>
            <a:ext cx="681389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19905" y="1108077"/>
            <a:ext cx="7008574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69399" y="5359769"/>
            <a:ext cx="207210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176997"/>
            <a:ext cx="2949696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" y="2828785"/>
            <a:ext cx="2945633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812588" cy="365125"/>
          </a:xfrm>
        </p:spPr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6513" y="1199517"/>
            <a:ext cx="6155357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697" y="5816600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0479" y="6219826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697" y="-7144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0479" y="-7143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441" y="1935480"/>
            <a:ext cx="10969943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51EF10-EBB3-4BF3-BF18-D021BCA22A9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5074" y="6356351"/>
            <a:ext cx="446923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3649" y="6356351"/>
            <a:ext cx="1015735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49" y="202408"/>
            <a:ext cx="12237543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35" y="237744"/>
            <a:ext cx="11719555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522" y="642594"/>
            <a:ext cx="1005578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522" y="2103120"/>
            <a:ext cx="10055781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248" y="6307672"/>
            <a:ext cx="2742486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251EF10-EBB3-4BF3-BF18-D021BCA22A9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051" y="6307672"/>
            <a:ext cx="5210723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7153" y="6307672"/>
            <a:ext cx="1462659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8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  <p:sldLayoutId id="214748420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lang="en-US" sz="4799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25" indent="-182825" algn="l" defTabSz="914126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817812" y="3733800"/>
            <a:ext cx="7015838" cy="16764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Thành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viên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nhóm</a:t>
            </a:r>
            <a:r>
              <a:rPr 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:       </a:t>
            </a:r>
            <a:r>
              <a:rPr 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Trần </a:t>
            </a:r>
            <a:r>
              <a:rPr 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Xuân Quang</a:t>
            </a:r>
            <a:endParaRPr lang="en-US" sz="22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                                    </a:t>
            </a:r>
            <a:r>
              <a:rPr 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	Nguyễn </a:t>
            </a:r>
            <a:r>
              <a:rPr 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Khắc Quang Thuận</a:t>
            </a:r>
            <a:endParaRPr lang="en-US" sz="22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                                    </a:t>
            </a:r>
            <a:r>
              <a:rPr 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	Mai </a:t>
            </a:r>
            <a:r>
              <a:rPr 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Sơn Tùng</a:t>
            </a:r>
            <a:endParaRPr lang="en-US" sz="22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	</a:t>
            </a:r>
            <a:r>
              <a:rPr 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                      </a:t>
            </a:r>
            <a:r>
              <a:rPr 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	Phạm </a:t>
            </a:r>
            <a:r>
              <a:rPr 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Khắc </a:t>
            </a:r>
            <a:r>
              <a:rPr 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Quang</a:t>
            </a:r>
          </a:p>
          <a:p>
            <a:pPr>
              <a:lnSpc>
                <a:spcPct val="120000"/>
              </a:lnSpc>
            </a:pPr>
            <a:endParaRPr lang="en-US" sz="22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Giáo </a:t>
            </a:r>
            <a:r>
              <a:rPr lang="en-US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viên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hướng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dẫn</a:t>
            </a:r>
            <a:r>
              <a:rPr 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:  </a:t>
            </a:r>
            <a:r>
              <a:rPr 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	Nguyễn </a:t>
            </a:r>
            <a:r>
              <a:rPr 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Đức Thảo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2" descr="http://aptech-danang.edu.vn/Content/ace/images/bann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128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own Ribbon 12"/>
          <p:cNvSpPr/>
          <p:nvPr/>
        </p:nvSpPr>
        <p:spPr>
          <a:xfrm>
            <a:off x="4138060" y="2553939"/>
            <a:ext cx="4386469" cy="503583"/>
          </a:xfrm>
          <a:prstGeom prst="ribb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658248" y="1739552"/>
            <a:ext cx="9346095" cy="5530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Gym </a:t>
            </a:r>
            <a:r>
              <a:rPr lang="en-US" sz="4000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Management </a:t>
            </a:r>
            <a:r>
              <a:rPr lang="en-US" sz="4000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Software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VNI-Auch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7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303212" y="622890"/>
            <a:ext cx="3505200" cy="415484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itchFamily="18" charset="0"/>
              </a:rPr>
              <a:t>3.6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180782"/>
            <a:ext cx="9829800" cy="548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GIAO DIỆN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55612" y="666273"/>
            <a:ext cx="1828800" cy="415484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pPr lvl="0"/>
            <a:r>
              <a:rPr lang="en-US" sz="2000" b="1" smtClean="0">
                <a:latin typeface="Times New Roman" panose="02020603050405020304" pitchFamily="18" charset="0"/>
                <a:cs typeface="Times New Roman" pitchFamily="18" charset="0"/>
              </a:rPr>
              <a:t>4.1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371600"/>
            <a:ext cx="746759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227012" y="570821"/>
            <a:ext cx="3657600" cy="415484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pPr lvl="0"/>
            <a:r>
              <a:rPr lang="en-US" sz="2000" b="1" smtClean="0">
                <a:latin typeface="Times New Roman" panose="02020603050405020304" pitchFamily="18" charset="0"/>
                <a:cs typeface="Times New Roman" pitchFamily="18" charset="0"/>
              </a:rPr>
              <a:t>4.2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main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00" y="1295400"/>
            <a:ext cx="9363712" cy="536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7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31812" y="755853"/>
            <a:ext cx="3124200" cy="415484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pPr lvl="0"/>
            <a:r>
              <a:rPr lang="en-US" sz="2000" b="1" smtClean="0">
                <a:latin typeface="Times New Roman" panose="02020603050405020304" pitchFamily="18" charset="0"/>
                <a:cs typeface="Times New Roman" pitchFamily="18" charset="0"/>
              </a:rPr>
              <a:t>4.3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password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1676400"/>
            <a:ext cx="7391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6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303212" y="585108"/>
            <a:ext cx="20574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pPr lvl="0"/>
            <a:r>
              <a:rPr lang="en-US" sz="2000" b="1" smtClean="0">
                <a:latin typeface="Times New Roman" panose="02020603050405020304" pitchFamily="18" charset="0"/>
                <a:cs typeface="Times New Roman" pitchFamily="18" charset="0"/>
              </a:rPr>
              <a:t>4.4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sell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295400"/>
            <a:ext cx="9601200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6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188912" y="580741"/>
            <a:ext cx="26670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pPr lvl="0"/>
            <a:r>
              <a:rPr lang="en-US" sz="2000" b="1" smtClean="0">
                <a:latin typeface="Times New Roman" panose="02020603050405020304" pitchFamily="18" charset="0"/>
                <a:cs typeface="Times New Roman" pitchFamily="18" charset="0"/>
              </a:rPr>
              <a:t>4.5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1295400"/>
            <a:ext cx="9677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303212" y="555726"/>
            <a:ext cx="3581400" cy="415484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pPr lvl="0"/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4.6 </a:t>
            </a:r>
            <a:r>
              <a:rPr lang="en-US" b="1"/>
              <a:t>Customer </a:t>
            </a:r>
            <a:r>
              <a:rPr lang="en-US" b="1" smtClean="0"/>
              <a:t>management</a:t>
            </a: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371600"/>
            <a:ext cx="93726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6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303212" y="585108"/>
            <a:ext cx="29718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pPr lvl="0"/>
            <a:r>
              <a:rPr lang="en-US" sz="2000" b="1" smtClean="0">
                <a:latin typeface="Times New Roman" panose="02020603050405020304" pitchFamily="18" charset="0"/>
                <a:cs typeface="Times New Roman" pitchFamily="18" charset="0"/>
              </a:rPr>
              <a:t>4.7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295400"/>
            <a:ext cx="9601200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3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31812" y="632935"/>
            <a:ext cx="32004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itchFamily="18" charset="0"/>
              </a:rPr>
              <a:t>4.8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Equipment management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295400"/>
            <a:ext cx="9829800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5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227012" y="571115"/>
            <a:ext cx="41910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itchFamily="18" charset="0"/>
              </a:rPr>
              <a:t>4.9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of revenue from products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371600"/>
            <a:ext cx="10363202" cy="51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0812" y="3374757"/>
            <a:ext cx="2654430" cy="2416443"/>
            <a:chOff x="6725665" y="26515"/>
            <a:chExt cx="2654430" cy="1812393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gray">
            <a:xfrm>
              <a:off x="6725665" y="26515"/>
              <a:ext cx="2654430" cy="1812393"/>
            </a:xfrm>
            <a:prstGeom prst="ellipse">
              <a:avLst/>
            </a:prstGeom>
            <a:gradFill rotWithShape="1">
              <a:gsLst>
                <a:gs pos="0">
                  <a:srgbClr val="855ADA">
                    <a:gamma/>
                    <a:tint val="0"/>
                    <a:invGamma/>
                  </a:srgbClr>
                </a:gs>
                <a:gs pos="50000">
                  <a:srgbClr val="855ADA"/>
                </a:gs>
                <a:gs pos="100000">
                  <a:srgbClr val="855ADA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gray">
            <a:xfrm>
              <a:off x="6725665" y="26515"/>
              <a:ext cx="2654430" cy="1812393"/>
            </a:xfrm>
            <a:prstGeom prst="ellipse">
              <a:avLst/>
            </a:prstGeom>
            <a:gradFill rotWithShape="1">
              <a:gsLst>
                <a:gs pos="0">
                  <a:srgbClr val="855ADA">
                    <a:alpha val="32001"/>
                  </a:srgbClr>
                </a:gs>
                <a:gs pos="100000">
                  <a:srgbClr val="855ADA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gray">
            <a:xfrm>
              <a:off x="6899657" y="144840"/>
              <a:ext cx="2306447" cy="1575743"/>
            </a:xfrm>
            <a:prstGeom prst="ellipse">
              <a:avLst/>
            </a:prstGeom>
            <a:gradFill rotWithShape="1">
              <a:gsLst>
                <a:gs pos="0">
                  <a:srgbClr val="855ADA">
                    <a:gamma/>
                    <a:shade val="54118"/>
                    <a:invGamma/>
                  </a:srgbClr>
                </a:gs>
                <a:gs pos="50000">
                  <a:srgbClr val="855ADA"/>
                </a:gs>
                <a:gs pos="100000">
                  <a:srgbClr val="855ADA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gray">
            <a:xfrm>
              <a:off x="6901779" y="147725"/>
              <a:ext cx="2306447" cy="1575743"/>
            </a:xfrm>
            <a:prstGeom prst="ellipse">
              <a:avLst/>
            </a:prstGeom>
            <a:gradFill rotWithShape="1">
              <a:gsLst>
                <a:gs pos="0">
                  <a:srgbClr val="855ADA">
                    <a:gamma/>
                    <a:shade val="63529"/>
                    <a:invGamma/>
                  </a:srgbClr>
                </a:gs>
                <a:gs pos="100000">
                  <a:srgbClr val="855ADA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gray">
            <a:xfrm>
              <a:off x="7014236" y="224205"/>
              <a:ext cx="2077288" cy="141845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7048186" y="244406"/>
              <a:ext cx="2009389" cy="1373725"/>
              <a:chOff x="4166" y="1706"/>
              <a:chExt cx="1252" cy="1252"/>
            </a:xfrm>
          </p:grpSpPr>
          <p:sp>
            <p:nvSpPr>
              <p:cNvPr id="12" name="Oval 1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Oval 1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Oval 1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" name="Oval 2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" name="Text Box 39"/>
            <p:cNvSpPr txBox="1">
              <a:spLocks noChangeArrowheads="1"/>
            </p:cNvSpPr>
            <p:nvPr/>
          </p:nvSpPr>
          <p:spPr bwMode="gray">
            <a:xfrm>
              <a:off x="7370191" y="615340"/>
              <a:ext cx="1527982" cy="623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smtClean="0">
                  <a:latin typeface="Times New Roman" pitchFamily="18" charset="0"/>
                  <a:cs typeface="Times New Roman" pitchFamily="18" charset="0"/>
                </a:rPr>
                <a:t>CƠ SỞ </a:t>
              </a:r>
            </a:p>
            <a:p>
              <a:pPr algn="ctr"/>
              <a:r>
                <a:rPr lang="en-US" sz="2400" smtClean="0">
                  <a:latin typeface="Times New Roman" pitchFamily="18" charset="0"/>
                  <a:cs typeface="Times New Roman" pitchFamily="18" charset="0"/>
                </a:rPr>
                <a:t>LÝ LUẬN</a:t>
              </a:r>
              <a:endParaRPr lang="en-US" sz="24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371012" y="3328539"/>
            <a:ext cx="2654430" cy="2398237"/>
            <a:chOff x="9371012" y="3251194"/>
            <a:chExt cx="2654430" cy="2398237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gray">
            <a:xfrm>
              <a:off x="9371012" y="3251194"/>
              <a:ext cx="2654430" cy="2398237"/>
            </a:xfrm>
            <a:prstGeom prst="ellipse">
              <a:avLst/>
            </a:prstGeom>
            <a:gradFill rotWithShape="1">
              <a:gsLst>
                <a:gs pos="0">
                  <a:srgbClr val="855ADA">
                    <a:gamma/>
                    <a:tint val="0"/>
                    <a:invGamma/>
                  </a:srgbClr>
                </a:gs>
                <a:gs pos="50000">
                  <a:srgbClr val="855ADA"/>
                </a:gs>
                <a:gs pos="100000">
                  <a:srgbClr val="855ADA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gray">
            <a:xfrm>
              <a:off x="9371012" y="3251194"/>
              <a:ext cx="2654430" cy="2398237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gray">
            <a:xfrm>
              <a:off x="9545004" y="3407767"/>
              <a:ext cx="2306447" cy="2085091"/>
            </a:xfrm>
            <a:prstGeom prst="ellipse">
              <a:avLst/>
            </a:prstGeom>
            <a:gradFill rotWithShape="1">
              <a:gsLst>
                <a:gs pos="0">
                  <a:srgbClr val="855ADA">
                    <a:gamma/>
                    <a:shade val="54118"/>
                    <a:invGamma/>
                  </a:srgbClr>
                </a:gs>
                <a:gs pos="50000">
                  <a:srgbClr val="855ADA"/>
                </a:gs>
                <a:gs pos="100000">
                  <a:srgbClr val="855ADA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gray">
            <a:xfrm>
              <a:off x="9547126" y="3411584"/>
              <a:ext cx="2306447" cy="2085091"/>
            </a:xfrm>
            <a:prstGeom prst="ellipse">
              <a:avLst/>
            </a:pr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gray">
            <a:xfrm>
              <a:off x="9659583" y="3533236"/>
              <a:ext cx="2077288" cy="187696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9693533" y="3539517"/>
              <a:ext cx="2009389" cy="1817772"/>
              <a:chOff x="4166" y="1706"/>
              <a:chExt cx="1252" cy="1252"/>
            </a:xfrm>
          </p:grpSpPr>
          <p:sp>
            <p:nvSpPr>
              <p:cNvPr id="22" name="Oval 1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Oval 1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4" name="Oval 1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Oval 2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6" name="Text Box 39"/>
            <p:cNvSpPr txBox="1">
              <a:spLocks noChangeArrowheads="1"/>
            </p:cNvSpPr>
            <p:nvPr/>
          </p:nvSpPr>
          <p:spPr bwMode="gray">
            <a:xfrm>
              <a:off x="9895313" y="4038601"/>
              <a:ext cx="176843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smtClean="0">
                  <a:latin typeface="Times New Roman" pitchFamily="18" charset="0"/>
                  <a:cs typeface="Times New Roman" pitchFamily="18" charset="0"/>
                </a:rPr>
                <a:t>GIAO DIỆN</a:t>
              </a:r>
              <a:endParaRPr lang="en-US" sz="24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7" name="Horizontal Scroll 26"/>
          <p:cNvSpPr/>
          <p:nvPr/>
        </p:nvSpPr>
        <p:spPr>
          <a:xfrm>
            <a:off x="3275012" y="152400"/>
            <a:ext cx="5538392" cy="1752600"/>
          </a:xfrm>
          <a:prstGeom prst="horizont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300" b="1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3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NỘI </a:t>
            </a:r>
            <a:r>
              <a:rPr lang="en-US" sz="33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DUNG BÁO CÁO</a:t>
            </a:r>
          </a:p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211383" y="3364244"/>
            <a:ext cx="2616918" cy="2426956"/>
            <a:chOff x="8865692" y="939236"/>
            <a:chExt cx="1982143" cy="1999919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gray">
            <a:xfrm>
              <a:off x="8865692" y="939236"/>
              <a:ext cx="1982143" cy="1999919"/>
            </a:xfrm>
            <a:prstGeom prst="ellipse">
              <a:avLst/>
            </a:prstGeom>
            <a:gradFill rotWithShape="1">
              <a:gsLst>
                <a:gs pos="0">
                  <a:srgbClr val="FF9933">
                    <a:gamma/>
                    <a:tint val="0"/>
                    <a:invGamma/>
                  </a:srgbClr>
                </a:gs>
                <a:gs pos="50000">
                  <a:srgbClr val="FF9933"/>
                </a:gs>
                <a:gs pos="100000">
                  <a:srgbClr val="FF9933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gray">
            <a:xfrm>
              <a:off x="8865692" y="939236"/>
              <a:ext cx="1982143" cy="1999919"/>
            </a:xfrm>
            <a:prstGeom prst="ellipse">
              <a:avLst/>
            </a:prstGeom>
            <a:gradFill rotWithShape="1">
              <a:gsLst>
                <a:gs pos="0">
                  <a:srgbClr val="FF9933">
                    <a:alpha val="32001"/>
                  </a:srgbClr>
                </a:gs>
                <a:gs pos="100000">
                  <a:srgbClr val="FF9933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gray">
            <a:xfrm>
              <a:off x="8995617" y="1069804"/>
              <a:ext cx="1722294" cy="1738783"/>
            </a:xfrm>
            <a:prstGeom prst="ellipse">
              <a:avLst/>
            </a:prstGeom>
            <a:gradFill rotWithShape="1">
              <a:gsLst>
                <a:gs pos="0">
                  <a:srgbClr val="FF9933">
                    <a:gamma/>
                    <a:shade val="54118"/>
                    <a:invGamma/>
                  </a:srgbClr>
                </a:gs>
                <a:gs pos="50000">
                  <a:srgbClr val="FF9933"/>
                </a:gs>
                <a:gs pos="100000">
                  <a:srgbClr val="FF9933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gray">
            <a:xfrm>
              <a:off x="9024137" y="1079358"/>
              <a:ext cx="1723878" cy="1738783"/>
            </a:xfrm>
            <a:prstGeom prst="ellipse">
              <a:avLst/>
            </a:prstGeom>
            <a:gradFill rotWithShape="1">
              <a:gsLst>
                <a:gs pos="0">
                  <a:srgbClr val="FF9933">
                    <a:gamma/>
                    <a:shade val="63529"/>
                    <a:invGamma/>
                  </a:srgbClr>
                </a:gs>
                <a:gs pos="100000">
                  <a:srgbClr val="FF9933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gray">
            <a:xfrm>
              <a:off x="9087515" y="1155788"/>
              <a:ext cx="1552758" cy="156522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34" name="Group 31"/>
            <p:cNvGrpSpPr>
              <a:grpSpLocks/>
            </p:cNvGrpSpPr>
            <p:nvPr/>
          </p:nvGrpSpPr>
          <p:grpSpPr bwMode="auto">
            <a:xfrm>
              <a:off x="9116035" y="1173303"/>
              <a:ext cx="1502056" cy="1515862"/>
              <a:chOff x="4166" y="1706"/>
              <a:chExt cx="1252" cy="1252"/>
            </a:xfrm>
          </p:grpSpPr>
          <p:sp>
            <p:nvSpPr>
              <p:cNvPr id="36" name="Oval 32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7" name="Oval 33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Oval 34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Oval 35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5" name="Text Box 41"/>
            <p:cNvSpPr txBox="1">
              <a:spLocks noChangeArrowheads="1"/>
            </p:cNvSpPr>
            <p:nvPr/>
          </p:nvSpPr>
          <p:spPr bwMode="gray">
            <a:xfrm>
              <a:off x="9105743" y="1585227"/>
              <a:ext cx="1533738" cy="380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smtClean="0">
                  <a:latin typeface="Times New Roman" pitchFamily="18" charset="0"/>
                  <a:cs typeface="Times New Roman" pitchFamily="18" charset="0"/>
                </a:rPr>
                <a:t>CHỨC NĂNG</a:t>
              </a:r>
              <a:endParaRPr lang="en-US" sz="24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121429" y="3364245"/>
            <a:ext cx="2868583" cy="2426955"/>
            <a:chOff x="6115304" y="3351179"/>
            <a:chExt cx="2028121" cy="1999919"/>
          </a:xfrm>
        </p:grpSpPr>
        <p:sp>
          <p:nvSpPr>
            <p:cNvPr id="41" name="Oval 21"/>
            <p:cNvSpPr>
              <a:spLocks noChangeArrowheads="1"/>
            </p:cNvSpPr>
            <p:nvPr/>
          </p:nvSpPr>
          <p:spPr bwMode="gray">
            <a:xfrm>
              <a:off x="6115304" y="3351179"/>
              <a:ext cx="1982143" cy="1999919"/>
            </a:xfrm>
            <a:prstGeom prst="ellipse">
              <a:avLst/>
            </a:prstGeom>
            <a:gradFill rotWithShape="1">
              <a:gsLst>
                <a:gs pos="0">
                  <a:srgbClr val="5E9CDA">
                    <a:gamma/>
                    <a:tint val="0"/>
                    <a:invGamma/>
                  </a:srgbClr>
                </a:gs>
                <a:gs pos="50000">
                  <a:srgbClr val="5E9CDA"/>
                </a:gs>
                <a:gs pos="100000">
                  <a:srgbClr val="5E9CDA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2" name="Oval 22"/>
            <p:cNvSpPr>
              <a:spLocks noChangeArrowheads="1"/>
            </p:cNvSpPr>
            <p:nvPr/>
          </p:nvSpPr>
          <p:spPr bwMode="gray">
            <a:xfrm>
              <a:off x="6115304" y="3351179"/>
              <a:ext cx="1982143" cy="1999919"/>
            </a:xfrm>
            <a:prstGeom prst="ellipse">
              <a:avLst/>
            </a:prstGeom>
            <a:gradFill rotWithShape="1">
              <a:gsLst>
                <a:gs pos="0">
                  <a:srgbClr val="5E9CDA">
                    <a:alpha val="32001"/>
                  </a:srgbClr>
                </a:gs>
                <a:gs pos="100000">
                  <a:srgbClr val="5E9CDA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3" name="Oval 23"/>
            <p:cNvSpPr>
              <a:spLocks noChangeArrowheads="1"/>
            </p:cNvSpPr>
            <p:nvPr/>
          </p:nvSpPr>
          <p:spPr bwMode="gray">
            <a:xfrm>
              <a:off x="6245228" y="3481747"/>
              <a:ext cx="1722294" cy="1738783"/>
            </a:xfrm>
            <a:prstGeom prst="ellipse">
              <a:avLst/>
            </a:prstGeom>
            <a:gradFill rotWithShape="1">
              <a:gsLst>
                <a:gs pos="0">
                  <a:srgbClr val="5E9CDA">
                    <a:gamma/>
                    <a:shade val="54118"/>
                    <a:invGamma/>
                  </a:srgbClr>
                </a:gs>
                <a:gs pos="50000">
                  <a:srgbClr val="5E9CDA"/>
                </a:gs>
                <a:gs pos="100000">
                  <a:srgbClr val="5E9CDA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4" name="Oval 24"/>
            <p:cNvSpPr>
              <a:spLocks noChangeArrowheads="1"/>
            </p:cNvSpPr>
            <p:nvPr/>
          </p:nvSpPr>
          <p:spPr bwMode="gray">
            <a:xfrm>
              <a:off x="6246812" y="3484932"/>
              <a:ext cx="1722294" cy="1738783"/>
            </a:xfrm>
            <a:prstGeom prst="ellipse">
              <a:avLst/>
            </a:prstGeom>
            <a:gradFill rotWithShape="1">
              <a:gsLst>
                <a:gs pos="0">
                  <a:srgbClr val="5E9CDA">
                    <a:gamma/>
                    <a:shade val="63529"/>
                    <a:invGamma/>
                  </a:srgbClr>
                </a:gs>
                <a:gs pos="100000">
                  <a:srgbClr val="5E9CDA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5" name="Oval 25"/>
            <p:cNvSpPr>
              <a:spLocks noChangeArrowheads="1"/>
            </p:cNvSpPr>
            <p:nvPr/>
          </p:nvSpPr>
          <p:spPr bwMode="gray">
            <a:xfrm>
              <a:off x="6330788" y="3567731"/>
              <a:ext cx="1551174" cy="156522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46" name="Group 26"/>
            <p:cNvGrpSpPr>
              <a:grpSpLocks/>
            </p:cNvGrpSpPr>
            <p:nvPr/>
          </p:nvGrpSpPr>
          <p:grpSpPr bwMode="auto">
            <a:xfrm>
              <a:off x="6356140" y="3585246"/>
              <a:ext cx="1500472" cy="1515862"/>
              <a:chOff x="4166" y="1706"/>
              <a:chExt cx="1252" cy="1252"/>
            </a:xfrm>
          </p:grpSpPr>
          <p:sp>
            <p:nvSpPr>
              <p:cNvPr id="48" name="Oval 2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Oval 2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Oval 2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Oval 3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7" name="Text Box 40"/>
            <p:cNvSpPr txBox="1">
              <a:spLocks noChangeArrowheads="1"/>
            </p:cNvSpPr>
            <p:nvPr/>
          </p:nvSpPr>
          <p:spPr bwMode="gray">
            <a:xfrm>
              <a:off x="6245228" y="3986824"/>
              <a:ext cx="1898197" cy="380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2400" smtClean="0">
                  <a:latin typeface="Times New Roman" pitchFamily="18" charset="0"/>
                  <a:cs typeface="Times New Roman" pitchFamily="18" charset="0"/>
                </a:rPr>
                <a:t>THIẾT KẾ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2" name="Freeform 7"/>
          <p:cNvSpPr>
            <a:spLocks/>
          </p:cNvSpPr>
          <p:nvPr/>
        </p:nvSpPr>
        <p:spPr bwMode="gray">
          <a:xfrm rot="20490279">
            <a:off x="2094012" y="2125779"/>
            <a:ext cx="3039595" cy="1267876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Freeform 9"/>
          <p:cNvSpPr>
            <a:spLocks/>
          </p:cNvSpPr>
          <p:nvPr/>
        </p:nvSpPr>
        <p:spPr bwMode="gray">
          <a:xfrm rot="792429" flipH="1">
            <a:off x="7180668" y="2035413"/>
            <a:ext cx="3125572" cy="1436531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Freeform 7"/>
          <p:cNvSpPr>
            <a:spLocks/>
          </p:cNvSpPr>
          <p:nvPr/>
        </p:nvSpPr>
        <p:spPr bwMode="gray">
          <a:xfrm rot="19479706">
            <a:off x="4645166" y="1977244"/>
            <a:ext cx="1431800" cy="1505031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5" name="Freeform 9"/>
          <p:cNvSpPr>
            <a:spLocks/>
          </p:cNvSpPr>
          <p:nvPr/>
        </p:nvSpPr>
        <p:spPr bwMode="gray">
          <a:xfrm rot="1572923" flipH="1">
            <a:off x="6079036" y="1940350"/>
            <a:ext cx="1346475" cy="1531874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8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19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227012" y="649623"/>
            <a:ext cx="44196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itchFamily="18" charset="0"/>
              </a:rPr>
              <a:t>4.10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Revenue statistics from customers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295400"/>
            <a:ext cx="10210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0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066800"/>
            <a:ext cx="10439400" cy="5333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7012" y="632935"/>
            <a:ext cx="45720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itchFamily="18" charset="0"/>
              </a:rPr>
              <a:t>4.11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of liabilities from customers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37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295400"/>
            <a:ext cx="10287000" cy="51053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8060" y="666273"/>
            <a:ext cx="39624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itchFamily="18" charset="0"/>
              </a:rPr>
              <a:t>4.12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on employee salaries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2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219200"/>
            <a:ext cx="10134600" cy="54446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22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0812" y="493951"/>
            <a:ext cx="3657600" cy="415484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itchFamily="18" charset="0"/>
              </a:rPr>
              <a:t>4.13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Detailed statistics employees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9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1828800"/>
            <a:ext cx="6934200" cy="38861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23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79412" y="666273"/>
            <a:ext cx="3200400" cy="415484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itchFamily="18" charset="0"/>
              </a:rPr>
              <a:t>4.14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Help information board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33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1447800"/>
            <a:ext cx="5943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8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8786" y="76200"/>
            <a:ext cx="6527026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I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LUẬN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7212" y="1533435"/>
            <a:ext cx="5638800" cy="1187111"/>
          </a:xfrm>
          <a:prstGeom prst="rect">
            <a:avLst/>
          </a:prstGeom>
          <a:noFill/>
        </p:spPr>
        <p:txBody>
          <a:bodyPr wrap="square" lIns="108830" tIns="54415" rIns="108830" bIns="54415" rtlCol="0">
            <a:spAutoFit/>
          </a:bodyPr>
          <a:lstStyle/>
          <a:p>
            <a:pPr marL="340093" indent="-340093" algn="just">
              <a:spcBef>
                <a:spcPts val="600"/>
              </a:spcBef>
              <a:buFontTx/>
              <a:buChar char="-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Sự phát triển của công nghệ thông tin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0093" indent="-340093" algn="just">
              <a:spcBef>
                <a:spcPts val="600"/>
              </a:spcBef>
              <a:buFontTx/>
              <a:buChar char="-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Quy trình bán hàng và lưu dữ liệu khách hàng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0093" indent="-340093" algn="just">
              <a:spcBef>
                <a:spcPts val="600"/>
              </a:spcBef>
              <a:buFontTx/>
              <a:buChar char="-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Sự quan trọng trong quản lý khách hàng – thu chi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2412" y="866364"/>
            <a:ext cx="35052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pPr eaLnBrk="1" hangingPunct="1">
              <a:defRPr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1.1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Cơ sở lý luận</a:t>
            </a:r>
            <a:endParaRPr 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pic>
        <p:nvPicPr>
          <p:cNvPr id="12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76438" y="1142940"/>
            <a:ext cx="8842374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76438" y="2067151"/>
            <a:ext cx="8842374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Quản lý thông tin nhân viên – khách hàng</a:t>
            </a:r>
          </a:p>
        </p:txBody>
      </p:sp>
      <p:sp>
        <p:nvSpPr>
          <p:cNvPr id="6" name="Oval 5"/>
          <p:cNvSpPr/>
          <p:nvPr/>
        </p:nvSpPr>
        <p:spPr>
          <a:xfrm>
            <a:off x="1091601" y="2107848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76438" y="2896941"/>
            <a:ext cx="8842374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Phân quyền chức năng cho nhân viên</a:t>
            </a:r>
          </a:p>
        </p:txBody>
      </p:sp>
      <p:sp>
        <p:nvSpPr>
          <p:cNvPr id="8" name="Oval 7"/>
          <p:cNvSpPr/>
          <p:nvPr/>
        </p:nvSpPr>
        <p:spPr>
          <a:xfrm>
            <a:off x="1107740" y="3004998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976438" y="3726731"/>
            <a:ext cx="8842374" cy="8659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Cho phép sửa –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xóa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– tìm kiếm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và thêm mới nhân viên cũng như khách hàng</a:t>
            </a:r>
          </a:p>
        </p:txBody>
      </p:sp>
      <p:sp>
        <p:nvSpPr>
          <p:cNvPr id="10" name="Oval 9"/>
          <p:cNvSpPr/>
          <p:nvPr/>
        </p:nvSpPr>
        <p:spPr>
          <a:xfrm>
            <a:off x="1091601" y="3932969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1091601" y="1228951"/>
            <a:ext cx="398584" cy="390525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76438" y="4785885"/>
            <a:ext cx="8842374" cy="8659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Quản lý sản phẩm thu mua  - cũng như bán ra cho khách hàng</a:t>
            </a:r>
          </a:p>
        </p:txBody>
      </p:sp>
      <p:sp>
        <p:nvSpPr>
          <p:cNvPr id="13" name="Oval 12"/>
          <p:cNvSpPr/>
          <p:nvPr/>
        </p:nvSpPr>
        <p:spPr>
          <a:xfrm>
            <a:off x="1091601" y="5014484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 b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79612" y="5867400"/>
            <a:ext cx="8839200" cy="8659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sz="24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Quản lý công nợ thu chi – tính lương và doanh số sản phẩm bán ra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07740" y="6095999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II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– CHỨC NĂNG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31812" y="376954"/>
            <a:ext cx="2438399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Chức Năng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3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07F42D7-8812-4430-970B-C40E10D33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626" y="3352800"/>
            <a:ext cx="5812972" cy="1406570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989012" y="771163"/>
            <a:ext cx="1629497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3.1 </a:t>
            </a:r>
            <a:r>
              <a:rPr lang="en-US" sz="2000" b="1"/>
              <a:t>Model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300035" y="666273"/>
            <a:ext cx="2289177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3.2 Admintrations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5" name="Picture 4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336" y="1171258"/>
            <a:ext cx="6473672" cy="549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4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379412" y="771163"/>
            <a:ext cx="20574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3.3 Receptionist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1171258"/>
            <a:ext cx="615950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7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168274" y="756875"/>
            <a:ext cx="2954338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3.4 Professional training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56" y="771163"/>
            <a:ext cx="6167755" cy="56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989012" y="771163"/>
            <a:ext cx="23622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3.5 Orther positions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24" y="2133600"/>
            <a:ext cx="6096000" cy="321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5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2811</TotalTime>
  <Words>366</Words>
  <Application>Microsoft Office PowerPoint</Application>
  <PresentationFormat>Custom</PresentationFormat>
  <Paragraphs>116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Calibri</vt:lpstr>
      <vt:lpstr>Century Gothic</vt:lpstr>
      <vt:lpstr>Constantia</vt:lpstr>
      <vt:lpstr>Garamond</vt:lpstr>
      <vt:lpstr>MS Mincho</vt:lpstr>
      <vt:lpstr>Times New Roman</vt:lpstr>
      <vt:lpstr>VNI-Auchon</vt:lpstr>
      <vt:lpstr>Wingdings</vt:lpstr>
      <vt:lpstr>Wingdings 2</vt:lpstr>
      <vt:lpstr>Flow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THUAN</dc:creator>
  <cp:lastModifiedBy>Admin</cp:lastModifiedBy>
  <cp:revision>382</cp:revision>
  <dcterms:created xsi:type="dcterms:W3CDTF">2017-12-18T15:01:04Z</dcterms:created>
  <dcterms:modified xsi:type="dcterms:W3CDTF">2019-12-11T18:00:54Z</dcterms:modified>
</cp:coreProperties>
</file>