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6"/>
  </p:notesMasterIdLst>
  <p:sldIdLst>
    <p:sldId id="256" r:id="rId2"/>
    <p:sldId id="259" r:id="rId3"/>
    <p:sldId id="258" r:id="rId4"/>
    <p:sldId id="263" r:id="rId5"/>
    <p:sldId id="275" r:id="rId6"/>
    <p:sldId id="297" r:id="rId7"/>
    <p:sldId id="299" r:id="rId8"/>
    <p:sldId id="298" r:id="rId9"/>
    <p:sldId id="300" r:id="rId10"/>
    <p:sldId id="302" r:id="rId11"/>
    <p:sldId id="305" r:id="rId12"/>
    <p:sldId id="306" r:id="rId13"/>
    <p:sldId id="304" r:id="rId14"/>
    <p:sldId id="269" r:id="rId15"/>
    <p:sldId id="303" r:id="rId16"/>
    <p:sldId id="307" r:id="rId17"/>
    <p:sldId id="301" r:id="rId18"/>
    <p:sldId id="308" r:id="rId19"/>
    <p:sldId id="311" r:id="rId20"/>
    <p:sldId id="313" r:id="rId21"/>
    <p:sldId id="310" r:id="rId22"/>
    <p:sldId id="312" r:id="rId23"/>
    <p:sldId id="309" r:id="rId24"/>
    <p:sldId id="268" r:id="rId25"/>
  </p:sldIdLst>
  <p:sldSz cx="9144000" cy="5143500" type="screen16x9"/>
  <p:notesSz cx="6858000" cy="9144000"/>
  <p:embeddedFontLst>
    <p:embeddedFont>
      <p:font typeface="Advent Pro SemiBold" panose="020B0604020202020204" charset="0"/>
      <p:regular r:id="rId27"/>
      <p:bold r:id="rId28"/>
    </p:embeddedFont>
    <p:embeddedFont>
      <p:font typeface="Fira Sans Extra Condensed Medium" panose="020B0604020202020204" charset="0"/>
      <p:regular r:id="rId29"/>
      <p:bold r:id="rId30"/>
      <p:italic r:id="rId31"/>
      <p:boldItalic r:id="rId32"/>
    </p:embeddedFont>
    <p:embeddedFont>
      <p:font typeface="Maven Pro" panose="020B0604020202020204" charset="0"/>
      <p:regular r:id="rId33"/>
      <p:bold r:id="rId34"/>
    </p:embeddedFont>
    <p:embeddedFont>
      <p:font typeface="Saira ExtraCondensed SemiBold" panose="020B0604020202020204" charset="0"/>
      <p:regular r:id="rId35"/>
      <p:bold r:id="rId36"/>
    </p:embeddedFont>
    <p:embeddedFont>
      <p:font typeface="Share Tech"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6C42CB-0974-4CD4-A8CE-4DF017C2D4B7}">
  <a:tblStyle styleId="{666C42CB-0974-4CD4-A8CE-4DF017C2D4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1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6c52a2e8d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6c52a2e8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128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569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9"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theburndown.com/2017/10/26/agile-data-science-addendum/"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408442" y="2655705"/>
            <a:ext cx="3927157"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COSC2789 -Practical Data Science </a:t>
            </a:r>
          </a:p>
          <a:p>
            <a:pPr marL="0" lvl="0" indent="0" algn="l" rtl="0">
              <a:spcBef>
                <a:spcPts val="0"/>
              </a:spcBef>
              <a:spcAft>
                <a:spcPts val="0"/>
              </a:spcAft>
              <a:buNone/>
            </a:pPr>
            <a:r>
              <a:rPr lang="en-US" dirty="0"/>
              <a:t>Group 12</a:t>
            </a:r>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800" dirty="0">
                <a:latin typeface="Saira ExtraCondensed SemiBold"/>
                <a:ea typeface="Saira ExtraCondensed SemiBold"/>
                <a:cs typeface="Saira ExtraCondensed SemiBold"/>
                <a:sym typeface="Saira ExtraCondensed SemiBold"/>
              </a:rPr>
              <a:t>S</a:t>
            </a:r>
            <a:r>
              <a:rPr lang="es" sz="4800" dirty="0"/>
              <a:t>TARBUCKS OFFER</a:t>
            </a:r>
            <a:br>
              <a:rPr lang="es" sz="4800" dirty="0"/>
            </a:br>
            <a:r>
              <a:rPr lang="es" sz="4800" dirty="0"/>
              <a:t>PERSONALIZATION</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8BEE-1840-4B72-8846-8D8BF172AFD7}"/>
              </a:ext>
            </a:extLst>
          </p:cNvPr>
          <p:cNvSpPr>
            <a:spLocks noGrp="1"/>
          </p:cNvSpPr>
          <p:nvPr>
            <p:ph type="ctrTitle"/>
          </p:nvPr>
        </p:nvSpPr>
        <p:spPr/>
        <p:txBody>
          <a:bodyPr/>
          <a:lstStyle/>
          <a:p>
            <a:r>
              <a:rPr lang="en-US" dirty="0"/>
              <a:t>DATA PREPARATION</a:t>
            </a:r>
          </a:p>
        </p:txBody>
      </p:sp>
      <p:sp>
        <p:nvSpPr>
          <p:cNvPr id="3" name="TextBox 2">
            <a:extLst>
              <a:ext uri="{FF2B5EF4-FFF2-40B4-BE49-F238E27FC236}">
                <a16:creationId xmlns:a16="http://schemas.microsoft.com/office/drawing/2014/main" id="{FBF335F3-0585-4D26-8715-C666EF918F27}"/>
              </a:ext>
            </a:extLst>
          </p:cNvPr>
          <p:cNvSpPr txBox="1"/>
          <p:nvPr/>
        </p:nvSpPr>
        <p:spPr>
          <a:xfrm>
            <a:off x="618825" y="1415631"/>
            <a:ext cx="3163466" cy="2312236"/>
          </a:xfrm>
          <a:prstGeom prst="rect">
            <a:avLst/>
          </a:prstGeom>
          <a:noFill/>
        </p:spPr>
        <p:txBody>
          <a:bodyPr wrap="square" rtlCol="0">
            <a:spAutoFit/>
          </a:bodyPr>
          <a:lstStyle/>
          <a:p>
            <a:pPr>
              <a:lnSpc>
                <a:spcPct val="150000"/>
              </a:lnSpc>
            </a:pPr>
            <a:r>
              <a:rPr lang="en-US" dirty="0" err="1">
                <a:solidFill>
                  <a:schemeClr val="lt1"/>
                </a:solidFill>
                <a:latin typeface="Maven Pro"/>
                <a:sym typeface="Maven Pro"/>
              </a:rPr>
              <a:t>Portfolio.json</a:t>
            </a:r>
            <a:r>
              <a:rPr lang="en-US" dirty="0">
                <a:solidFill>
                  <a:schemeClr val="lt1"/>
                </a:solidFill>
                <a:latin typeface="Maven Pro"/>
                <a:sym typeface="Maven Pro"/>
              </a:rPr>
              <a:t> cleaning steps:</a:t>
            </a:r>
          </a:p>
          <a:p>
            <a:pPr marL="285750" indent="-285750">
              <a:lnSpc>
                <a:spcPct val="150000"/>
              </a:lnSpc>
              <a:buClr>
                <a:schemeClr val="bg1"/>
              </a:buClr>
              <a:buFont typeface="Arial" panose="020B0604020202020204" pitchFamily="34" charset="0"/>
              <a:buChar char="•"/>
            </a:pPr>
            <a:r>
              <a:rPr lang="en-US" dirty="0">
                <a:solidFill>
                  <a:schemeClr val="lt1"/>
                </a:solidFill>
                <a:latin typeface="Maven Pro"/>
                <a:sym typeface="Maven Pro"/>
              </a:rPr>
              <a:t>Change the </a:t>
            </a:r>
            <a:r>
              <a:rPr lang="en-US" dirty="0" err="1">
                <a:solidFill>
                  <a:schemeClr val="lt1"/>
                </a:solidFill>
                <a:latin typeface="Maven Pro"/>
                <a:sym typeface="Maven Pro"/>
              </a:rPr>
              <a:t>offer_id</a:t>
            </a:r>
            <a:r>
              <a:rPr lang="en-US" dirty="0">
                <a:solidFill>
                  <a:schemeClr val="lt1"/>
                </a:solidFill>
                <a:latin typeface="Maven Pro"/>
                <a:sym typeface="Maven Pro"/>
              </a:rPr>
              <a:t> to integer value</a:t>
            </a:r>
          </a:p>
          <a:p>
            <a:pPr marL="285750" indent="-285750">
              <a:lnSpc>
                <a:spcPct val="150000"/>
              </a:lnSpc>
              <a:buClr>
                <a:schemeClr val="bg1"/>
              </a:buClr>
              <a:buFont typeface="Arial" panose="020B0604020202020204" pitchFamily="34" charset="0"/>
              <a:buChar char="•"/>
            </a:pPr>
            <a:r>
              <a:rPr lang="en-US" dirty="0">
                <a:solidFill>
                  <a:schemeClr val="lt1"/>
                </a:solidFill>
                <a:latin typeface="Maven Pro"/>
                <a:sym typeface="Maven Pro"/>
              </a:rPr>
              <a:t>One hot encoded the channel and offer type column</a:t>
            </a:r>
          </a:p>
          <a:p>
            <a:pPr marL="285750" indent="-285750">
              <a:lnSpc>
                <a:spcPct val="150000"/>
              </a:lnSpc>
              <a:buClr>
                <a:schemeClr val="bg1"/>
              </a:buClr>
              <a:buFont typeface="Arial" panose="020B0604020202020204" pitchFamily="34" charset="0"/>
              <a:buChar char="•"/>
            </a:pPr>
            <a:r>
              <a:rPr lang="en-US" dirty="0">
                <a:solidFill>
                  <a:schemeClr val="lt1"/>
                </a:solidFill>
                <a:latin typeface="Maven Pro"/>
                <a:sym typeface="Maven Pro"/>
              </a:rPr>
              <a:t>Drop unnecessary columns</a:t>
            </a:r>
          </a:p>
          <a:p>
            <a:pPr>
              <a:lnSpc>
                <a:spcPct val="150000"/>
              </a:lnSpc>
            </a:pPr>
            <a:endParaRPr lang="en-US" dirty="0">
              <a:solidFill>
                <a:schemeClr val="lt1"/>
              </a:solidFill>
              <a:latin typeface="Maven Pro"/>
              <a:sym typeface="Maven Pro"/>
            </a:endParaRPr>
          </a:p>
        </p:txBody>
      </p:sp>
      <p:pic>
        <p:nvPicPr>
          <p:cNvPr id="4098" name="Picture 2">
            <a:extLst>
              <a:ext uri="{FF2B5EF4-FFF2-40B4-BE49-F238E27FC236}">
                <a16:creationId xmlns:a16="http://schemas.microsoft.com/office/drawing/2014/main" id="{BDA75E93-373B-4497-916B-0D1E2EABB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2291" y="1495137"/>
            <a:ext cx="5224337" cy="21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354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8BEE-1840-4B72-8846-8D8BF172AFD7}"/>
              </a:ext>
            </a:extLst>
          </p:cNvPr>
          <p:cNvSpPr>
            <a:spLocks noGrp="1"/>
          </p:cNvSpPr>
          <p:nvPr>
            <p:ph type="ctrTitle"/>
          </p:nvPr>
        </p:nvSpPr>
        <p:spPr/>
        <p:txBody>
          <a:bodyPr/>
          <a:lstStyle/>
          <a:p>
            <a:r>
              <a:rPr lang="en-US" dirty="0"/>
              <a:t>DATA PREPARATION</a:t>
            </a:r>
          </a:p>
        </p:txBody>
      </p:sp>
      <p:sp>
        <p:nvSpPr>
          <p:cNvPr id="3" name="TextBox 2">
            <a:extLst>
              <a:ext uri="{FF2B5EF4-FFF2-40B4-BE49-F238E27FC236}">
                <a16:creationId xmlns:a16="http://schemas.microsoft.com/office/drawing/2014/main" id="{FBF335F3-0585-4D26-8715-C666EF918F27}"/>
              </a:ext>
            </a:extLst>
          </p:cNvPr>
          <p:cNvSpPr txBox="1"/>
          <p:nvPr/>
        </p:nvSpPr>
        <p:spPr>
          <a:xfrm>
            <a:off x="521842" y="1126927"/>
            <a:ext cx="3398993" cy="3604898"/>
          </a:xfrm>
          <a:prstGeom prst="rect">
            <a:avLst/>
          </a:prstGeom>
          <a:noFill/>
        </p:spPr>
        <p:txBody>
          <a:bodyPr wrap="square" rtlCol="0">
            <a:spAutoFit/>
          </a:bodyPr>
          <a:lstStyle/>
          <a:p>
            <a:pPr>
              <a:lnSpc>
                <a:spcPct val="150000"/>
              </a:lnSpc>
            </a:pPr>
            <a:r>
              <a:rPr lang="en-US" dirty="0" err="1">
                <a:solidFill>
                  <a:schemeClr val="lt1"/>
                </a:solidFill>
                <a:latin typeface="Maven Pro"/>
                <a:sym typeface="Maven Pro"/>
              </a:rPr>
              <a:t>Profile.json</a:t>
            </a:r>
            <a:r>
              <a:rPr lang="en-US" dirty="0">
                <a:solidFill>
                  <a:schemeClr val="lt1"/>
                </a:solidFill>
                <a:latin typeface="Maven Pro"/>
                <a:sym typeface="Maven Pro"/>
              </a:rPr>
              <a:t> cleaning steps:</a:t>
            </a:r>
          </a:p>
          <a:p>
            <a:pPr marL="285750" indent="-285750">
              <a:lnSpc>
                <a:spcPct val="150000"/>
              </a:lnSpc>
              <a:buClr>
                <a:schemeClr val="bg1"/>
              </a:buClr>
              <a:buFont typeface="Arial" panose="020B0604020202020204" pitchFamily="34" charset="0"/>
              <a:buChar char="•"/>
            </a:pPr>
            <a:r>
              <a:rPr lang="en-US" dirty="0">
                <a:solidFill>
                  <a:schemeClr val="lt1"/>
                </a:solidFill>
                <a:latin typeface="Maven Pro"/>
                <a:sym typeface="Maven Pro"/>
              </a:rPr>
              <a:t>Normalize the customer id</a:t>
            </a:r>
          </a:p>
          <a:p>
            <a:pPr marL="285750" indent="-285750">
              <a:lnSpc>
                <a:spcPct val="150000"/>
              </a:lnSpc>
              <a:buClr>
                <a:schemeClr val="bg1"/>
              </a:buClr>
              <a:buFont typeface="Arial" panose="020B0604020202020204" pitchFamily="34" charset="0"/>
              <a:buChar char="•"/>
            </a:pPr>
            <a:r>
              <a:rPr lang="en-US" dirty="0">
                <a:solidFill>
                  <a:schemeClr val="lt1"/>
                </a:solidFill>
                <a:latin typeface="Maven Pro"/>
                <a:sym typeface="Maven Pro"/>
              </a:rPr>
              <a:t>Drop columns with missing gender and age</a:t>
            </a:r>
          </a:p>
          <a:p>
            <a:pPr marL="285750" indent="-285750">
              <a:lnSpc>
                <a:spcPct val="150000"/>
              </a:lnSpc>
              <a:buClr>
                <a:schemeClr val="bg1"/>
              </a:buClr>
              <a:buFont typeface="Arial" panose="020B0604020202020204" pitchFamily="34" charset="0"/>
              <a:buChar char="•"/>
            </a:pPr>
            <a:r>
              <a:rPr lang="en-US" dirty="0">
                <a:solidFill>
                  <a:schemeClr val="lt1"/>
                </a:solidFill>
                <a:latin typeface="Maven Pro"/>
                <a:sym typeface="Maven Pro"/>
              </a:rPr>
              <a:t>Format the date in </a:t>
            </a:r>
            <a:r>
              <a:rPr lang="en-US" dirty="0" err="1">
                <a:solidFill>
                  <a:schemeClr val="lt1"/>
                </a:solidFill>
                <a:latin typeface="Maven Pro"/>
                <a:sym typeface="Maven Pro"/>
              </a:rPr>
              <a:t>became_member_on</a:t>
            </a:r>
            <a:r>
              <a:rPr lang="en-US" dirty="0">
                <a:solidFill>
                  <a:schemeClr val="lt1"/>
                </a:solidFill>
                <a:latin typeface="Maven Pro"/>
                <a:sym typeface="Maven Pro"/>
              </a:rPr>
              <a:t> column</a:t>
            </a:r>
          </a:p>
          <a:p>
            <a:pPr marL="285750" indent="-285750">
              <a:lnSpc>
                <a:spcPct val="150000"/>
              </a:lnSpc>
              <a:buClr>
                <a:schemeClr val="bg1"/>
              </a:buClr>
              <a:buFont typeface="Arial" panose="020B0604020202020204" pitchFamily="34" charset="0"/>
              <a:buChar char="•"/>
            </a:pPr>
            <a:r>
              <a:rPr lang="en-US" dirty="0">
                <a:solidFill>
                  <a:schemeClr val="lt1"/>
                </a:solidFill>
                <a:latin typeface="Maven Pro"/>
                <a:sym typeface="Maven Pro"/>
              </a:rPr>
              <a:t>Create the member duration columns</a:t>
            </a:r>
          </a:p>
          <a:p>
            <a:pPr marL="285750" indent="-285750">
              <a:lnSpc>
                <a:spcPct val="150000"/>
              </a:lnSpc>
              <a:buClr>
                <a:schemeClr val="bg1"/>
              </a:buClr>
              <a:buFont typeface="Arial" panose="020B0604020202020204" pitchFamily="34" charset="0"/>
              <a:buChar char="•"/>
            </a:pPr>
            <a:r>
              <a:rPr lang="en-US" dirty="0">
                <a:solidFill>
                  <a:schemeClr val="lt1"/>
                </a:solidFill>
                <a:latin typeface="Maven Pro"/>
                <a:sym typeface="Maven Pro"/>
              </a:rPr>
              <a:t>One hot encoded gender</a:t>
            </a:r>
          </a:p>
          <a:p>
            <a:pPr marL="285750" indent="-285750">
              <a:lnSpc>
                <a:spcPct val="150000"/>
              </a:lnSpc>
              <a:buClr>
                <a:schemeClr val="bg1"/>
              </a:buClr>
              <a:buFont typeface="Arial" panose="020B0604020202020204" pitchFamily="34" charset="0"/>
              <a:buChar char="•"/>
            </a:pPr>
            <a:r>
              <a:rPr lang="en-US" dirty="0">
                <a:solidFill>
                  <a:schemeClr val="lt1"/>
                </a:solidFill>
                <a:latin typeface="Maven Pro"/>
                <a:sym typeface="Maven Pro"/>
              </a:rPr>
              <a:t>Change the age over 100 to </a:t>
            </a:r>
            <a:r>
              <a:rPr lang="en-US" dirty="0" err="1">
                <a:solidFill>
                  <a:schemeClr val="lt1"/>
                </a:solidFill>
                <a:latin typeface="Maven Pro"/>
                <a:sym typeface="Maven Pro"/>
              </a:rPr>
              <a:t>NaN</a:t>
            </a:r>
            <a:endParaRPr lang="en-US" dirty="0">
              <a:solidFill>
                <a:schemeClr val="lt1"/>
              </a:solidFill>
              <a:latin typeface="Maven Pro"/>
              <a:sym typeface="Maven Pro"/>
            </a:endParaRPr>
          </a:p>
          <a:p>
            <a:pPr>
              <a:lnSpc>
                <a:spcPct val="150000"/>
              </a:lnSpc>
            </a:pPr>
            <a:endParaRPr lang="en-US" dirty="0">
              <a:solidFill>
                <a:schemeClr val="lt1"/>
              </a:solidFill>
              <a:latin typeface="Maven Pro"/>
              <a:sym typeface="Maven Pro"/>
            </a:endParaRPr>
          </a:p>
        </p:txBody>
      </p:sp>
      <p:pic>
        <p:nvPicPr>
          <p:cNvPr id="5122" name="Picture 2">
            <a:extLst>
              <a:ext uri="{FF2B5EF4-FFF2-40B4-BE49-F238E27FC236}">
                <a16:creationId xmlns:a16="http://schemas.microsoft.com/office/drawing/2014/main" id="{C31D5DFD-4A50-407E-AD8E-866392528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819" y="1449820"/>
            <a:ext cx="4926435" cy="2671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84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8BEE-1840-4B72-8846-8D8BF172AFD7}"/>
              </a:ext>
            </a:extLst>
          </p:cNvPr>
          <p:cNvSpPr>
            <a:spLocks noGrp="1"/>
          </p:cNvSpPr>
          <p:nvPr>
            <p:ph type="ctrTitle"/>
          </p:nvPr>
        </p:nvSpPr>
        <p:spPr/>
        <p:txBody>
          <a:bodyPr/>
          <a:lstStyle/>
          <a:p>
            <a:r>
              <a:rPr lang="en-US" dirty="0"/>
              <a:t>DATA PREPARATION</a:t>
            </a:r>
          </a:p>
        </p:txBody>
      </p:sp>
      <p:sp>
        <p:nvSpPr>
          <p:cNvPr id="3" name="TextBox 2">
            <a:extLst>
              <a:ext uri="{FF2B5EF4-FFF2-40B4-BE49-F238E27FC236}">
                <a16:creationId xmlns:a16="http://schemas.microsoft.com/office/drawing/2014/main" id="{FBF335F3-0585-4D26-8715-C666EF918F27}"/>
              </a:ext>
            </a:extLst>
          </p:cNvPr>
          <p:cNvSpPr txBox="1"/>
          <p:nvPr/>
        </p:nvSpPr>
        <p:spPr>
          <a:xfrm>
            <a:off x="618825" y="1200550"/>
            <a:ext cx="3163466" cy="3281732"/>
          </a:xfrm>
          <a:prstGeom prst="rect">
            <a:avLst/>
          </a:prstGeom>
          <a:noFill/>
        </p:spPr>
        <p:txBody>
          <a:bodyPr wrap="square" rtlCol="0">
            <a:spAutoFit/>
          </a:bodyPr>
          <a:lstStyle/>
          <a:p>
            <a:pPr>
              <a:lnSpc>
                <a:spcPct val="150000"/>
              </a:lnSpc>
            </a:pPr>
            <a:r>
              <a:rPr lang="en-US" dirty="0" err="1">
                <a:solidFill>
                  <a:schemeClr val="lt1"/>
                </a:solidFill>
                <a:latin typeface="Maven Pro"/>
                <a:sym typeface="Maven Pro"/>
              </a:rPr>
              <a:t>Transcript.json</a:t>
            </a:r>
            <a:r>
              <a:rPr lang="en-US" dirty="0">
                <a:solidFill>
                  <a:schemeClr val="lt1"/>
                </a:solidFill>
                <a:latin typeface="Maven Pro"/>
                <a:sym typeface="Maven Pro"/>
              </a:rPr>
              <a:t> cleaning step:</a:t>
            </a:r>
          </a:p>
          <a:p>
            <a:pPr marL="342900" indent="-342900">
              <a:lnSpc>
                <a:spcPct val="150000"/>
              </a:lnSpc>
              <a:buClr>
                <a:schemeClr val="bg1"/>
              </a:buClr>
              <a:buFont typeface="Arial" panose="020B0604020202020204" pitchFamily="34" charset="0"/>
              <a:buChar char="•"/>
            </a:pPr>
            <a:r>
              <a:rPr lang="en-US" dirty="0">
                <a:solidFill>
                  <a:schemeClr val="lt1"/>
                </a:solidFill>
                <a:latin typeface="Maven Pro"/>
                <a:sym typeface="Maven Pro"/>
              </a:rPr>
              <a:t>Map the customer and offer id</a:t>
            </a:r>
          </a:p>
          <a:p>
            <a:pPr marL="342900" indent="-342900">
              <a:lnSpc>
                <a:spcPct val="150000"/>
              </a:lnSpc>
              <a:buClr>
                <a:schemeClr val="bg1"/>
              </a:buClr>
              <a:buFont typeface="Arial" panose="020B0604020202020204" pitchFamily="34" charset="0"/>
              <a:buChar char="•"/>
            </a:pPr>
            <a:r>
              <a:rPr lang="en-US" dirty="0">
                <a:solidFill>
                  <a:schemeClr val="lt1"/>
                </a:solidFill>
                <a:latin typeface="Maven Pro"/>
                <a:sym typeface="Maven Pro"/>
              </a:rPr>
              <a:t>Sort the data by customer and time</a:t>
            </a:r>
          </a:p>
          <a:p>
            <a:pPr marL="342900" indent="-342900">
              <a:lnSpc>
                <a:spcPct val="150000"/>
              </a:lnSpc>
              <a:buClr>
                <a:schemeClr val="bg1"/>
              </a:buClr>
              <a:buFont typeface="Arial" panose="020B0604020202020204" pitchFamily="34" charset="0"/>
              <a:buChar char="•"/>
            </a:pPr>
            <a:r>
              <a:rPr lang="en-US" dirty="0">
                <a:solidFill>
                  <a:schemeClr val="lt1"/>
                </a:solidFill>
                <a:latin typeface="Maven Pro"/>
                <a:sym typeface="Maven Pro"/>
              </a:rPr>
              <a:t>Split the “value” </a:t>
            </a:r>
            <a:r>
              <a:rPr lang="en-US" dirty="0" err="1">
                <a:solidFill>
                  <a:schemeClr val="lt1"/>
                </a:solidFill>
                <a:latin typeface="Maven Pro"/>
                <a:sym typeface="Maven Pro"/>
              </a:rPr>
              <a:t>collumn</a:t>
            </a:r>
            <a:endParaRPr lang="en-US" dirty="0">
              <a:solidFill>
                <a:schemeClr val="lt1"/>
              </a:solidFill>
              <a:latin typeface="Maven Pro"/>
              <a:sym typeface="Maven Pro"/>
            </a:endParaRPr>
          </a:p>
          <a:p>
            <a:pPr marL="342900" indent="-342900">
              <a:lnSpc>
                <a:spcPct val="150000"/>
              </a:lnSpc>
              <a:buClr>
                <a:schemeClr val="bg1"/>
              </a:buClr>
              <a:buFont typeface="Arial" panose="020B0604020202020204" pitchFamily="34" charset="0"/>
              <a:buChar char="•"/>
            </a:pPr>
            <a:r>
              <a:rPr lang="en-US" dirty="0">
                <a:solidFill>
                  <a:schemeClr val="lt1"/>
                </a:solidFill>
                <a:latin typeface="Maven Pro"/>
                <a:sym typeface="Maven Pro"/>
              </a:rPr>
              <a:t>Fill the N/A value in amount and reward column</a:t>
            </a:r>
          </a:p>
          <a:p>
            <a:pPr marL="342900" indent="-342900">
              <a:lnSpc>
                <a:spcPct val="150000"/>
              </a:lnSpc>
              <a:buClr>
                <a:schemeClr val="bg1"/>
              </a:buClr>
              <a:buFont typeface="Arial" panose="020B0604020202020204" pitchFamily="34" charset="0"/>
              <a:buChar char="•"/>
            </a:pPr>
            <a:r>
              <a:rPr lang="en-US" dirty="0">
                <a:solidFill>
                  <a:schemeClr val="lt1"/>
                </a:solidFill>
                <a:latin typeface="Maven Pro"/>
                <a:sym typeface="Maven Pro"/>
              </a:rPr>
              <a:t>Split the event column</a:t>
            </a:r>
          </a:p>
          <a:p>
            <a:pPr marL="342900" indent="-342900">
              <a:lnSpc>
                <a:spcPct val="150000"/>
              </a:lnSpc>
              <a:buClr>
                <a:schemeClr val="bg1"/>
              </a:buClr>
              <a:buFont typeface="Arial" panose="020B0604020202020204" pitchFamily="34" charset="0"/>
              <a:buChar char="•"/>
            </a:pPr>
            <a:r>
              <a:rPr lang="en-US" dirty="0">
                <a:solidFill>
                  <a:schemeClr val="lt1"/>
                </a:solidFill>
                <a:latin typeface="Maven Pro"/>
                <a:sym typeface="Maven Pro"/>
              </a:rPr>
              <a:t>Change the time to hours to days</a:t>
            </a:r>
          </a:p>
        </p:txBody>
      </p:sp>
      <p:pic>
        <p:nvPicPr>
          <p:cNvPr id="6146" name="Picture 2">
            <a:extLst>
              <a:ext uri="{FF2B5EF4-FFF2-40B4-BE49-F238E27FC236}">
                <a16:creationId xmlns:a16="http://schemas.microsoft.com/office/drawing/2014/main" id="{10EA7561-8C61-401F-A88B-D437DEC37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871" y="1713504"/>
            <a:ext cx="4999439" cy="2255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412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8BEE-1840-4B72-8846-8D8BF172AFD7}"/>
              </a:ext>
            </a:extLst>
          </p:cNvPr>
          <p:cNvSpPr>
            <a:spLocks noGrp="1"/>
          </p:cNvSpPr>
          <p:nvPr>
            <p:ph type="ctrTitle"/>
          </p:nvPr>
        </p:nvSpPr>
        <p:spPr/>
        <p:txBody>
          <a:bodyPr/>
          <a:lstStyle/>
          <a:p>
            <a:r>
              <a:rPr lang="en-US" dirty="0"/>
              <a:t>BUSINESS UNDERSTANDING</a:t>
            </a:r>
          </a:p>
        </p:txBody>
      </p:sp>
      <p:sp>
        <p:nvSpPr>
          <p:cNvPr id="3" name="TextBox 2">
            <a:extLst>
              <a:ext uri="{FF2B5EF4-FFF2-40B4-BE49-F238E27FC236}">
                <a16:creationId xmlns:a16="http://schemas.microsoft.com/office/drawing/2014/main" id="{FBF335F3-0585-4D26-8715-C666EF918F27}"/>
              </a:ext>
            </a:extLst>
          </p:cNvPr>
          <p:cNvSpPr txBox="1"/>
          <p:nvPr/>
        </p:nvSpPr>
        <p:spPr>
          <a:xfrm>
            <a:off x="1214570" y="989475"/>
            <a:ext cx="7855527" cy="338554"/>
          </a:xfrm>
          <a:prstGeom prst="rect">
            <a:avLst/>
          </a:prstGeom>
          <a:noFill/>
        </p:spPr>
        <p:txBody>
          <a:bodyPr wrap="square" rtlCol="0">
            <a:spAutoFit/>
          </a:bodyPr>
          <a:lstStyle/>
          <a:p>
            <a:r>
              <a:rPr lang="en-US" sz="1600">
                <a:solidFill>
                  <a:schemeClr val="lt1"/>
                </a:solidFill>
                <a:latin typeface="Maven Pro"/>
                <a:sym typeface="Maven Pro"/>
              </a:rPr>
              <a:t>Merge the portfolio and profile data to transcript</a:t>
            </a:r>
            <a:endParaRPr lang="en-US" sz="1600" dirty="0">
              <a:solidFill>
                <a:schemeClr val="lt1"/>
              </a:solidFill>
              <a:latin typeface="Maven Pro"/>
              <a:sym typeface="Maven Pro"/>
            </a:endParaRPr>
          </a:p>
        </p:txBody>
      </p:sp>
      <p:pic>
        <p:nvPicPr>
          <p:cNvPr id="7170" name="Picture 2">
            <a:extLst>
              <a:ext uri="{FF2B5EF4-FFF2-40B4-BE49-F238E27FC236}">
                <a16:creationId xmlns:a16="http://schemas.microsoft.com/office/drawing/2014/main" id="{9B4A768D-809C-4BF3-BA2B-F2B78284E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025" y="1365882"/>
            <a:ext cx="3285950" cy="3365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0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MODELLING</a:t>
            </a:r>
            <a:endParaRPr dirty="0"/>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38"/>
          <p:cNvSpPr txBox="1">
            <a:spLocks noGrp="1"/>
          </p:cNvSpPr>
          <p:nvPr>
            <p:ph type="ctrTitle" idx="4294967295"/>
          </p:nvPr>
        </p:nvSpPr>
        <p:spPr>
          <a:xfrm>
            <a:off x="430949" y="1899508"/>
            <a:ext cx="2240277"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Feature engineering</a:t>
            </a:r>
            <a:endParaRPr sz="1800" dirty="0"/>
          </a:p>
        </p:txBody>
      </p:sp>
      <p:sp>
        <p:nvSpPr>
          <p:cNvPr id="1104" name="Google Shape;1104;p38"/>
          <p:cNvSpPr txBox="1">
            <a:spLocks noGrp="1"/>
          </p:cNvSpPr>
          <p:nvPr>
            <p:ph type="ctrTitle" idx="4294967295"/>
          </p:nvPr>
        </p:nvSpPr>
        <p:spPr>
          <a:xfrm>
            <a:off x="6720390" y="3438422"/>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Deployment</a:t>
            </a:r>
            <a:endParaRPr sz="1800" dirty="0"/>
          </a:p>
        </p:txBody>
      </p:sp>
      <p:sp>
        <p:nvSpPr>
          <p:cNvPr id="1106" name="Google Shape;1106;p38"/>
          <p:cNvSpPr txBox="1">
            <a:spLocks noGrp="1"/>
          </p:cNvSpPr>
          <p:nvPr>
            <p:ph type="ctrTitle" idx="4294967295"/>
          </p:nvPr>
        </p:nvSpPr>
        <p:spPr>
          <a:xfrm>
            <a:off x="2576045" y="3710274"/>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Parameter tuning &amp; Model training</a:t>
            </a:r>
            <a:endParaRPr sz="1800" dirty="0"/>
          </a:p>
        </p:txBody>
      </p:sp>
      <p:sp>
        <p:nvSpPr>
          <p:cNvPr id="1108" name="Google Shape;1108;p38"/>
          <p:cNvSpPr txBox="1">
            <a:spLocks noGrp="1"/>
          </p:cNvSpPr>
          <p:nvPr>
            <p:ph type="ctrTitle" idx="4294967295"/>
          </p:nvPr>
        </p:nvSpPr>
        <p:spPr>
          <a:xfrm>
            <a:off x="4683963" y="1977263"/>
            <a:ext cx="18813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Model evaluation</a:t>
            </a:r>
            <a:endParaRPr sz="1800" dirty="0"/>
          </a:p>
        </p:txBody>
      </p:sp>
      <p:sp>
        <p:nvSpPr>
          <p:cNvPr id="1110" name="Google Shape;1110;p38"/>
          <p:cNvSpPr txBox="1">
            <a:spLocks noGrp="1"/>
          </p:cNvSpPr>
          <p:nvPr>
            <p:ph type="ctrTitle" idx="4294967295"/>
          </p:nvPr>
        </p:nvSpPr>
        <p:spPr>
          <a:xfrm>
            <a:off x="9079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solidFill>
              </a:rPr>
              <a:t>01</a:t>
            </a:r>
            <a:endParaRPr sz="2400" dirty="0">
              <a:solidFill>
                <a:schemeClr val="accent2"/>
              </a:solidFill>
            </a:endParaRPr>
          </a:p>
        </p:txBody>
      </p:sp>
      <p:sp>
        <p:nvSpPr>
          <p:cNvPr id="1111" name="Google Shape;1111;p38"/>
          <p:cNvSpPr txBox="1">
            <a:spLocks noGrp="1"/>
          </p:cNvSpPr>
          <p:nvPr>
            <p:ph type="ctrTitle" idx="4294967295"/>
          </p:nvPr>
        </p:nvSpPr>
        <p:spPr>
          <a:xfrm>
            <a:off x="29446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rPr>
              <a:t>02</a:t>
            </a:r>
            <a:endParaRPr sz="2400" dirty="0">
              <a:solidFill>
                <a:schemeClr val="accent1"/>
              </a:solidFill>
            </a:endParaRPr>
          </a:p>
        </p:txBody>
      </p:sp>
      <p:sp>
        <p:nvSpPr>
          <p:cNvPr id="1112" name="Google Shape;1112;p38"/>
          <p:cNvSpPr txBox="1">
            <a:spLocks noGrp="1"/>
          </p:cNvSpPr>
          <p:nvPr>
            <p:ph type="ctrTitle" idx="4294967295"/>
          </p:nvPr>
        </p:nvSpPr>
        <p:spPr>
          <a:xfrm>
            <a:off x="49814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3"/>
                </a:solidFill>
              </a:rPr>
              <a:t>03</a:t>
            </a:r>
            <a:endParaRPr sz="2400" dirty="0">
              <a:solidFill>
                <a:schemeClr val="accent3"/>
              </a:solidFill>
            </a:endParaRPr>
          </a:p>
        </p:txBody>
      </p:sp>
      <p:sp>
        <p:nvSpPr>
          <p:cNvPr id="1113" name="Google Shape;1113;p38"/>
          <p:cNvSpPr txBox="1">
            <a:spLocks noGrp="1"/>
          </p:cNvSpPr>
          <p:nvPr>
            <p:ph type="ctrTitle" idx="4294967295"/>
          </p:nvPr>
        </p:nvSpPr>
        <p:spPr>
          <a:xfrm>
            <a:off x="70181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04</a:t>
            </a:r>
            <a:endParaRPr sz="2400" dirty="0">
              <a:solidFill>
                <a:schemeClr val="accent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8BEE-1840-4B72-8846-8D8BF172AFD7}"/>
              </a:ext>
            </a:extLst>
          </p:cNvPr>
          <p:cNvSpPr>
            <a:spLocks noGrp="1"/>
          </p:cNvSpPr>
          <p:nvPr>
            <p:ph type="ctrTitle"/>
          </p:nvPr>
        </p:nvSpPr>
        <p:spPr/>
        <p:txBody>
          <a:bodyPr/>
          <a:lstStyle/>
          <a:p>
            <a:r>
              <a:rPr lang="en-US" dirty="0"/>
              <a:t>FEATURES ENGINEERING</a:t>
            </a:r>
          </a:p>
        </p:txBody>
      </p:sp>
      <p:sp>
        <p:nvSpPr>
          <p:cNvPr id="3" name="TextBox 2">
            <a:extLst>
              <a:ext uri="{FF2B5EF4-FFF2-40B4-BE49-F238E27FC236}">
                <a16:creationId xmlns:a16="http://schemas.microsoft.com/office/drawing/2014/main" id="{FBF335F3-0585-4D26-8715-C666EF918F27}"/>
              </a:ext>
            </a:extLst>
          </p:cNvPr>
          <p:cNvSpPr txBox="1"/>
          <p:nvPr/>
        </p:nvSpPr>
        <p:spPr>
          <a:xfrm>
            <a:off x="728640" y="1383652"/>
            <a:ext cx="4508069" cy="1077218"/>
          </a:xfrm>
          <a:prstGeom prst="rect">
            <a:avLst/>
          </a:prstGeom>
          <a:noFill/>
        </p:spPr>
        <p:txBody>
          <a:bodyPr wrap="square" rtlCol="0">
            <a:spAutoFit/>
          </a:bodyPr>
          <a:lstStyle/>
          <a:p>
            <a:pPr marL="285750" indent="-285750">
              <a:buClr>
                <a:schemeClr val="bg1"/>
              </a:buClr>
              <a:buFont typeface="Wingdings" panose="05000000000000000000" pitchFamily="2" charset="2"/>
              <a:buChar char="ü"/>
            </a:pPr>
            <a:r>
              <a:rPr lang="en-US" sz="1600" dirty="0">
                <a:solidFill>
                  <a:schemeClr val="lt1"/>
                </a:solidFill>
                <a:latin typeface="Maven Pro"/>
                <a:sym typeface="Maven Pro"/>
              </a:rPr>
              <a:t>Drop all the column with nulls value </a:t>
            </a:r>
          </a:p>
          <a:p>
            <a:pPr marL="285750" indent="-285750">
              <a:buClr>
                <a:schemeClr val="bg1"/>
              </a:buClr>
              <a:buFont typeface="Wingdings" panose="05000000000000000000" pitchFamily="2" charset="2"/>
              <a:buChar char="ü"/>
            </a:pPr>
            <a:r>
              <a:rPr lang="en-US" sz="1600" dirty="0">
                <a:solidFill>
                  <a:schemeClr val="lt1"/>
                </a:solidFill>
                <a:latin typeface="Maven Pro"/>
                <a:sym typeface="Maven Pro"/>
              </a:rPr>
              <a:t>Drop duplicate</a:t>
            </a:r>
          </a:p>
          <a:p>
            <a:pPr marL="285750" indent="-285750">
              <a:buClr>
                <a:schemeClr val="bg1"/>
              </a:buClr>
              <a:buFont typeface="Wingdings" panose="05000000000000000000" pitchFamily="2" charset="2"/>
              <a:buChar char="ü"/>
            </a:pPr>
            <a:r>
              <a:rPr lang="en-US" sz="1600" dirty="0">
                <a:solidFill>
                  <a:schemeClr val="lt1"/>
                </a:solidFill>
                <a:latin typeface="Maven Pro"/>
                <a:sym typeface="Maven Pro"/>
              </a:rPr>
              <a:t>Make target column “</a:t>
            </a:r>
            <a:r>
              <a:rPr lang="en-US" sz="1600" dirty="0" err="1">
                <a:solidFill>
                  <a:schemeClr val="lt1"/>
                </a:solidFill>
                <a:latin typeface="Maven Pro"/>
                <a:sym typeface="Maven Pro"/>
              </a:rPr>
              <a:t>offer_succeed</a:t>
            </a:r>
            <a:r>
              <a:rPr lang="en-US" sz="1600" dirty="0">
                <a:solidFill>
                  <a:schemeClr val="lt1"/>
                </a:solidFill>
                <a:latin typeface="Maven Pro"/>
                <a:sym typeface="Maven Pro"/>
              </a:rPr>
              <a:t>”</a:t>
            </a:r>
          </a:p>
          <a:p>
            <a:pPr marL="285750" indent="-285750">
              <a:buClr>
                <a:schemeClr val="bg1"/>
              </a:buClr>
              <a:buFont typeface="Wingdings" panose="05000000000000000000" pitchFamily="2" charset="2"/>
              <a:buChar char="ü"/>
            </a:pPr>
            <a:r>
              <a:rPr lang="en-US" sz="1600" dirty="0">
                <a:solidFill>
                  <a:schemeClr val="lt1"/>
                </a:solidFill>
                <a:latin typeface="Maven Pro"/>
                <a:sym typeface="Maven Pro"/>
              </a:rPr>
              <a:t>Select the feature</a:t>
            </a:r>
          </a:p>
        </p:txBody>
      </p:sp>
      <p:pic>
        <p:nvPicPr>
          <p:cNvPr id="8194" name="Picture 2">
            <a:extLst>
              <a:ext uri="{FF2B5EF4-FFF2-40B4-BE49-F238E27FC236}">
                <a16:creationId xmlns:a16="http://schemas.microsoft.com/office/drawing/2014/main" id="{629E8757-26C7-4A9C-9B15-01BEEDE4F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412" y="2855047"/>
            <a:ext cx="3259133" cy="173936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681DB849-15D6-461F-A9B7-F24C107B7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4157" y="1599756"/>
            <a:ext cx="3507624" cy="2994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94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8BEE-1840-4B72-8846-8D8BF172AFD7}"/>
              </a:ext>
            </a:extLst>
          </p:cNvPr>
          <p:cNvSpPr>
            <a:spLocks noGrp="1"/>
          </p:cNvSpPr>
          <p:nvPr>
            <p:ph type="ctrTitle"/>
          </p:nvPr>
        </p:nvSpPr>
        <p:spPr/>
        <p:txBody>
          <a:bodyPr/>
          <a:lstStyle/>
          <a:p>
            <a:r>
              <a:rPr lang="en-US" dirty="0"/>
              <a:t>Model training</a:t>
            </a:r>
          </a:p>
        </p:txBody>
      </p:sp>
      <p:sp>
        <p:nvSpPr>
          <p:cNvPr id="4" name="TextBox 3">
            <a:extLst>
              <a:ext uri="{FF2B5EF4-FFF2-40B4-BE49-F238E27FC236}">
                <a16:creationId xmlns:a16="http://schemas.microsoft.com/office/drawing/2014/main" id="{BAA91165-54A6-4D95-80C1-A92C46BE9943}"/>
              </a:ext>
            </a:extLst>
          </p:cNvPr>
          <p:cNvSpPr txBox="1"/>
          <p:nvPr/>
        </p:nvSpPr>
        <p:spPr>
          <a:xfrm>
            <a:off x="962891" y="1170709"/>
            <a:ext cx="3041073" cy="1746697"/>
          </a:xfrm>
          <a:prstGeom prst="rect">
            <a:avLst/>
          </a:prstGeom>
          <a:noFill/>
        </p:spPr>
        <p:txBody>
          <a:bodyPr wrap="square" rtlCol="0">
            <a:spAutoFit/>
          </a:bodyPr>
          <a:lstStyle/>
          <a:p>
            <a:pPr marL="285750" indent="-285750">
              <a:lnSpc>
                <a:spcPct val="200000"/>
              </a:lnSpc>
              <a:buClr>
                <a:schemeClr val="bg1"/>
              </a:buClr>
              <a:buFont typeface="Arial" panose="020B0604020202020204" pitchFamily="34" charset="0"/>
              <a:buChar char="•"/>
            </a:pPr>
            <a:r>
              <a:rPr lang="en-US" dirty="0">
                <a:solidFill>
                  <a:schemeClr val="lt1"/>
                </a:solidFill>
                <a:latin typeface="Maven Pro"/>
              </a:rPr>
              <a:t>Logistic Regression</a:t>
            </a:r>
          </a:p>
          <a:p>
            <a:pPr marL="285750" indent="-285750">
              <a:lnSpc>
                <a:spcPct val="200000"/>
              </a:lnSpc>
              <a:buClr>
                <a:schemeClr val="bg1"/>
              </a:buClr>
              <a:buFont typeface="Arial" panose="020B0604020202020204" pitchFamily="34" charset="0"/>
              <a:buChar char="•"/>
            </a:pPr>
            <a:r>
              <a:rPr lang="en-US" dirty="0">
                <a:solidFill>
                  <a:schemeClr val="lt1"/>
                </a:solidFill>
                <a:latin typeface="Maven Pro"/>
              </a:rPr>
              <a:t>Random Forest Classifier</a:t>
            </a:r>
          </a:p>
          <a:p>
            <a:pPr marL="285750" indent="-285750">
              <a:lnSpc>
                <a:spcPct val="200000"/>
              </a:lnSpc>
              <a:buClr>
                <a:schemeClr val="bg1"/>
              </a:buClr>
              <a:buFont typeface="Arial" panose="020B0604020202020204" pitchFamily="34" charset="0"/>
              <a:buChar char="•"/>
            </a:pPr>
            <a:r>
              <a:rPr lang="en-US" dirty="0">
                <a:solidFill>
                  <a:schemeClr val="lt1"/>
                </a:solidFill>
                <a:latin typeface="Maven Pro"/>
              </a:rPr>
              <a:t>AdaBoost Classifier</a:t>
            </a:r>
          </a:p>
          <a:p>
            <a:pPr marL="285750" indent="-285750">
              <a:lnSpc>
                <a:spcPct val="200000"/>
              </a:lnSpc>
              <a:buClr>
                <a:schemeClr val="bg1"/>
              </a:buClr>
              <a:buFont typeface="Arial" panose="020B0604020202020204" pitchFamily="34" charset="0"/>
              <a:buChar char="•"/>
            </a:pPr>
            <a:r>
              <a:rPr lang="en-US" dirty="0" err="1">
                <a:solidFill>
                  <a:schemeClr val="lt1"/>
                </a:solidFill>
                <a:latin typeface="Maven Pro"/>
              </a:rPr>
              <a:t>LightBGM</a:t>
            </a:r>
            <a:r>
              <a:rPr lang="en-US" dirty="0">
                <a:solidFill>
                  <a:schemeClr val="lt1"/>
                </a:solidFill>
                <a:latin typeface="Maven Pro"/>
              </a:rPr>
              <a:t> </a:t>
            </a:r>
            <a:r>
              <a:rPr lang="en-US" dirty="0" err="1">
                <a:solidFill>
                  <a:schemeClr val="lt1"/>
                </a:solidFill>
                <a:latin typeface="Maven Pro"/>
              </a:rPr>
              <a:t>Classigier</a:t>
            </a:r>
            <a:endParaRPr lang="en-US" dirty="0">
              <a:solidFill>
                <a:schemeClr val="lt1"/>
              </a:solidFill>
              <a:latin typeface="Maven Pro"/>
            </a:endParaRPr>
          </a:p>
        </p:txBody>
      </p:sp>
    </p:spTree>
    <p:extLst>
      <p:ext uri="{BB962C8B-B14F-4D97-AF65-F5344CB8AC3E}">
        <p14:creationId xmlns:p14="http://schemas.microsoft.com/office/powerpoint/2010/main" val="4276154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8BEE-1840-4B72-8846-8D8BF172AFD7}"/>
              </a:ext>
            </a:extLst>
          </p:cNvPr>
          <p:cNvSpPr>
            <a:spLocks noGrp="1"/>
          </p:cNvSpPr>
          <p:nvPr>
            <p:ph type="ctrTitle"/>
          </p:nvPr>
        </p:nvSpPr>
        <p:spPr/>
        <p:txBody>
          <a:bodyPr/>
          <a:lstStyle/>
          <a:p>
            <a:r>
              <a:rPr lang="en-US" dirty="0"/>
              <a:t>Parameter Tunning</a:t>
            </a:r>
          </a:p>
        </p:txBody>
      </p:sp>
      <p:sp>
        <p:nvSpPr>
          <p:cNvPr id="3" name="TextBox 2">
            <a:extLst>
              <a:ext uri="{FF2B5EF4-FFF2-40B4-BE49-F238E27FC236}">
                <a16:creationId xmlns:a16="http://schemas.microsoft.com/office/drawing/2014/main" id="{FBF335F3-0585-4D26-8715-C666EF918F27}"/>
              </a:ext>
            </a:extLst>
          </p:cNvPr>
          <p:cNvSpPr txBox="1"/>
          <p:nvPr/>
        </p:nvSpPr>
        <p:spPr>
          <a:xfrm>
            <a:off x="618825" y="1242825"/>
            <a:ext cx="6301520" cy="738664"/>
          </a:xfrm>
          <a:prstGeom prst="rect">
            <a:avLst/>
          </a:prstGeom>
          <a:noFill/>
        </p:spPr>
        <p:txBody>
          <a:bodyPr wrap="square" rtlCol="0">
            <a:spAutoFit/>
          </a:bodyPr>
          <a:lstStyle/>
          <a:p>
            <a:pPr marL="342900" indent="-342900">
              <a:buClr>
                <a:schemeClr val="bg1"/>
              </a:buClr>
              <a:buFont typeface="Wingdings" panose="05000000000000000000" pitchFamily="2" charset="2"/>
              <a:buChar char="§"/>
            </a:pPr>
            <a:r>
              <a:rPr lang="en-US" dirty="0">
                <a:solidFill>
                  <a:schemeClr val="lt1"/>
                </a:solidFill>
                <a:latin typeface="Maven Pro"/>
                <a:sym typeface="Maven Pro"/>
              </a:rPr>
              <a:t>Research about each model to chose the most important parameters</a:t>
            </a:r>
          </a:p>
          <a:p>
            <a:pPr marL="342900" indent="-342900">
              <a:buClr>
                <a:schemeClr val="bg1"/>
              </a:buClr>
              <a:buFont typeface="Wingdings" panose="05000000000000000000" pitchFamily="2" charset="2"/>
              <a:buChar char="§"/>
            </a:pPr>
            <a:r>
              <a:rPr lang="en-US" dirty="0">
                <a:solidFill>
                  <a:schemeClr val="lt1"/>
                </a:solidFill>
                <a:latin typeface="Maven Pro"/>
                <a:sym typeface="Maven Pro"/>
              </a:rPr>
              <a:t>Create a list of possible value for each parameter</a:t>
            </a:r>
          </a:p>
          <a:p>
            <a:pPr marL="342900" indent="-342900">
              <a:buClr>
                <a:schemeClr val="bg1"/>
              </a:buClr>
              <a:buFont typeface="Wingdings" panose="05000000000000000000" pitchFamily="2" charset="2"/>
              <a:buChar char="§"/>
            </a:pPr>
            <a:r>
              <a:rPr lang="en-US" dirty="0">
                <a:solidFill>
                  <a:schemeClr val="lt1"/>
                </a:solidFill>
                <a:latin typeface="Maven Pro"/>
                <a:sym typeface="Maven Pro"/>
              </a:rPr>
              <a:t>Using </a:t>
            </a:r>
            <a:r>
              <a:rPr lang="en-US" dirty="0" err="1">
                <a:solidFill>
                  <a:schemeClr val="lt1"/>
                </a:solidFill>
                <a:latin typeface="Maven Pro"/>
                <a:sym typeface="Maven Pro"/>
              </a:rPr>
              <a:t>GridSearchCV</a:t>
            </a:r>
            <a:r>
              <a:rPr lang="en-US" dirty="0">
                <a:solidFill>
                  <a:schemeClr val="lt1"/>
                </a:solidFill>
                <a:latin typeface="Maven Pro"/>
                <a:sym typeface="Maven Pro"/>
              </a:rPr>
              <a:t> to train model and select the best params</a:t>
            </a:r>
          </a:p>
        </p:txBody>
      </p:sp>
      <p:pic>
        <p:nvPicPr>
          <p:cNvPr id="5" name="Picture 4">
            <a:extLst>
              <a:ext uri="{FF2B5EF4-FFF2-40B4-BE49-F238E27FC236}">
                <a16:creationId xmlns:a16="http://schemas.microsoft.com/office/drawing/2014/main" id="{68F72E14-196A-4D99-8E0D-895CC8F81EEC}"/>
              </a:ext>
            </a:extLst>
          </p:cNvPr>
          <p:cNvPicPr>
            <a:picLocks noChangeAspect="1"/>
          </p:cNvPicPr>
          <p:nvPr/>
        </p:nvPicPr>
        <p:blipFill>
          <a:blip r:embed="rId2"/>
          <a:stretch>
            <a:fillRect/>
          </a:stretch>
        </p:blipFill>
        <p:spPr>
          <a:xfrm>
            <a:off x="182407" y="2401094"/>
            <a:ext cx="4187994" cy="1748343"/>
          </a:xfrm>
          <a:prstGeom prst="rect">
            <a:avLst/>
          </a:prstGeom>
        </p:spPr>
      </p:pic>
      <p:pic>
        <p:nvPicPr>
          <p:cNvPr id="7" name="Picture 6">
            <a:extLst>
              <a:ext uri="{FF2B5EF4-FFF2-40B4-BE49-F238E27FC236}">
                <a16:creationId xmlns:a16="http://schemas.microsoft.com/office/drawing/2014/main" id="{2532F1B4-36C1-4666-8431-0060D1CB3E34}"/>
              </a:ext>
            </a:extLst>
          </p:cNvPr>
          <p:cNvPicPr>
            <a:picLocks noChangeAspect="1"/>
          </p:cNvPicPr>
          <p:nvPr/>
        </p:nvPicPr>
        <p:blipFill>
          <a:blip r:embed="rId3"/>
          <a:stretch>
            <a:fillRect/>
          </a:stretch>
        </p:blipFill>
        <p:spPr>
          <a:xfrm>
            <a:off x="4479998" y="2331820"/>
            <a:ext cx="4352275" cy="2238208"/>
          </a:xfrm>
          <a:prstGeom prst="rect">
            <a:avLst/>
          </a:prstGeom>
        </p:spPr>
      </p:pic>
    </p:spTree>
    <p:extLst>
      <p:ext uri="{BB962C8B-B14F-4D97-AF65-F5344CB8AC3E}">
        <p14:creationId xmlns:p14="http://schemas.microsoft.com/office/powerpoint/2010/main" val="2130162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8BEE-1840-4B72-8846-8D8BF172AFD7}"/>
              </a:ext>
            </a:extLst>
          </p:cNvPr>
          <p:cNvSpPr>
            <a:spLocks noGrp="1"/>
          </p:cNvSpPr>
          <p:nvPr>
            <p:ph type="ctrTitle"/>
          </p:nvPr>
        </p:nvSpPr>
        <p:spPr>
          <a:xfrm>
            <a:off x="618825" y="411675"/>
            <a:ext cx="6419284" cy="577800"/>
          </a:xfrm>
        </p:spPr>
        <p:txBody>
          <a:bodyPr/>
          <a:lstStyle/>
          <a:p>
            <a:r>
              <a:rPr lang="en-US" dirty="0"/>
              <a:t>Model Evaluation – models’ score</a:t>
            </a:r>
          </a:p>
        </p:txBody>
      </p:sp>
      <p:pic>
        <p:nvPicPr>
          <p:cNvPr id="9218" name="Picture 2">
            <a:extLst>
              <a:ext uri="{FF2B5EF4-FFF2-40B4-BE49-F238E27FC236}">
                <a16:creationId xmlns:a16="http://schemas.microsoft.com/office/drawing/2014/main" id="{0CC0A12C-D844-4CE5-9CC7-77DB07831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73" y="1407550"/>
            <a:ext cx="6222854" cy="263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814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8BEE-1840-4B72-8846-8D8BF172AFD7}"/>
              </a:ext>
            </a:extLst>
          </p:cNvPr>
          <p:cNvSpPr>
            <a:spLocks noGrp="1"/>
          </p:cNvSpPr>
          <p:nvPr>
            <p:ph type="ctrTitle"/>
          </p:nvPr>
        </p:nvSpPr>
        <p:spPr/>
        <p:txBody>
          <a:bodyPr/>
          <a:lstStyle/>
          <a:p>
            <a:r>
              <a:rPr lang="en-US" dirty="0"/>
              <a:t>Model Evaluation – ROC graph</a:t>
            </a:r>
          </a:p>
        </p:txBody>
      </p:sp>
      <p:pic>
        <p:nvPicPr>
          <p:cNvPr id="5" name="Picture 4">
            <a:extLst>
              <a:ext uri="{FF2B5EF4-FFF2-40B4-BE49-F238E27FC236}">
                <a16:creationId xmlns:a16="http://schemas.microsoft.com/office/drawing/2014/main" id="{3767D971-CAC8-4702-A6FC-954190498C09}"/>
              </a:ext>
            </a:extLst>
          </p:cNvPr>
          <p:cNvPicPr>
            <a:picLocks noChangeAspect="1"/>
          </p:cNvPicPr>
          <p:nvPr/>
        </p:nvPicPr>
        <p:blipFill>
          <a:blip r:embed="rId2"/>
          <a:stretch>
            <a:fillRect/>
          </a:stretch>
        </p:blipFill>
        <p:spPr>
          <a:xfrm>
            <a:off x="640772" y="1465816"/>
            <a:ext cx="7862455" cy="2211868"/>
          </a:xfrm>
          <a:prstGeom prst="rect">
            <a:avLst/>
          </a:prstGeom>
        </p:spPr>
      </p:pic>
    </p:spTree>
    <p:extLst>
      <p:ext uri="{BB962C8B-B14F-4D97-AF65-F5344CB8AC3E}">
        <p14:creationId xmlns:p14="http://schemas.microsoft.com/office/powerpoint/2010/main" val="391057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336030" y="1124993"/>
            <a:ext cx="4235970" cy="2090100"/>
          </a:xfrm>
          <a:prstGeom prst="rect">
            <a:avLst/>
          </a:prstGeom>
        </p:spPr>
        <p:txBody>
          <a:bodyPr spcFirstLastPara="1" wrap="square" lIns="91425" tIns="91425" rIns="91425" bIns="91425" anchor="t" anchorCtr="0">
            <a:noAutofit/>
          </a:bodyPr>
          <a:lstStyle/>
          <a:p>
            <a:pPr marL="114300" indent="0" algn="just" rtl="0">
              <a:spcBef>
                <a:spcPts val="0"/>
              </a:spcBef>
              <a:spcAft>
                <a:spcPts val="0"/>
              </a:spcAft>
              <a:buNone/>
            </a:pPr>
            <a:r>
              <a:rPr lang="en-US" sz="1200" dirty="0"/>
              <a:t>Starbucks is being well known as the largest coffeehouse company in the world at the moment. However, it is also being famous as a world-leading data-driven company that utilizes the use of data to elevate their business. One of the most famous business data-driven business approaches of Starbucks is personalization promotion. Starbuck uses the data gathered from the Starbucks reward mobile app and performs analysis to send the most suitable offer to a customer. In the final assignment of the course Practical Data Science, a group of four students will try to simulate the analysis process to build a model that can predict which type of offer is effective for the customer.</a:t>
            </a:r>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Starbucks - Wikipedia">
            <a:extLst>
              <a:ext uri="{FF2B5EF4-FFF2-40B4-BE49-F238E27FC236}">
                <a16:creationId xmlns:a16="http://schemas.microsoft.com/office/drawing/2014/main" id="{FA8B41D4-2758-48C3-B830-349888132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593" y="981211"/>
            <a:ext cx="3352110" cy="33940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8BEE-1840-4B72-8846-8D8BF172AFD7}"/>
              </a:ext>
            </a:extLst>
          </p:cNvPr>
          <p:cNvSpPr>
            <a:spLocks noGrp="1"/>
          </p:cNvSpPr>
          <p:nvPr>
            <p:ph type="ctrTitle"/>
          </p:nvPr>
        </p:nvSpPr>
        <p:spPr/>
        <p:txBody>
          <a:bodyPr/>
          <a:lstStyle/>
          <a:p>
            <a:r>
              <a:rPr lang="en-US" dirty="0"/>
              <a:t>Deployment - API</a:t>
            </a:r>
          </a:p>
        </p:txBody>
      </p:sp>
      <p:pic>
        <p:nvPicPr>
          <p:cNvPr id="4" name="Picture 3">
            <a:extLst>
              <a:ext uri="{FF2B5EF4-FFF2-40B4-BE49-F238E27FC236}">
                <a16:creationId xmlns:a16="http://schemas.microsoft.com/office/drawing/2014/main" id="{594081AC-299D-40D5-85CF-5F8C3123D683}"/>
              </a:ext>
            </a:extLst>
          </p:cNvPr>
          <p:cNvPicPr>
            <a:picLocks noChangeAspect="1"/>
          </p:cNvPicPr>
          <p:nvPr/>
        </p:nvPicPr>
        <p:blipFill>
          <a:blip r:embed="rId2"/>
          <a:stretch>
            <a:fillRect/>
          </a:stretch>
        </p:blipFill>
        <p:spPr>
          <a:xfrm>
            <a:off x="1244311" y="1715296"/>
            <a:ext cx="6805180" cy="1995392"/>
          </a:xfrm>
          <a:prstGeom prst="rect">
            <a:avLst/>
          </a:prstGeom>
        </p:spPr>
      </p:pic>
    </p:spTree>
    <p:extLst>
      <p:ext uri="{BB962C8B-B14F-4D97-AF65-F5344CB8AC3E}">
        <p14:creationId xmlns:p14="http://schemas.microsoft.com/office/powerpoint/2010/main" val="1995563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8BEE-1840-4B72-8846-8D8BF172AFD7}"/>
              </a:ext>
            </a:extLst>
          </p:cNvPr>
          <p:cNvSpPr>
            <a:spLocks noGrp="1"/>
          </p:cNvSpPr>
          <p:nvPr>
            <p:ph type="ctrTitle"/>
          </p:nvPr>
        </p:nvSpPr>
        <p:spPr/>
        <p:txBody>
          <a:bodyPr/>
          <a:lstStyle/>
          <a:p>
            <a:r>
              <a:rPr lang="en-US" dirty="0"/>
              <a:t>Deployment - Dashboard</a:t>
            </a:r>
          </a:p>
        </p:txBody>
      </p:sp>
      <p:pic>
        <p:nvPicPr>
          <p:cNvPr id="11266" name="Picture 2">
            <a:extLst>
              <a:ext uri="{FF2B5EF4-FFF2-40B4-BE49-F238E27FC236}">
                <a16:creationId xmlns:a16="http://schemas.microsoft.com/office/drawing/2014/main" id="{437AB9F2-AA50-4E69-8BB2-3B186CCA5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162" y="1345340"/>
            <a:ext cx="6538364" cy="285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126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51432" y="2605375"/>
            <a:ext cx="5373968" cy="8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RESULT &amp; DISCUSSION</a:t>
            </a: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859374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8BEE-1840-4B72-8846-8D8BF172AFD7}"/>
              </a:ext>
            </a:extLst>
          </p:cNvPr>
          <p:cNvSpPr>
            <a:spLocks noGrp="1"/>
          </p:cNvSpPr>
          <p:nvPr>
            <p:ph type="ctrTitle"/>
          </p:nvPr>
        </p:nvSpPr>
        <p:spPr/>
        <p:txBody>
          <a:bodyPr/>
          <a:lstStyle/>
          <a:p>
            <a:r>
              <a:rPr lang="en-US" dirty="0"/>
              <a:t>Conclusion</a:t>
            </a:r>
          </a:p>
        </p:txBody>
      </p:sp>
      <p:sp>
        <p:nvSpPr>
          <p:cNvPr id="5" name="TextBox 4">
            <a:extLst>
              <a:ext uri="{FF2B5EF4-FFF2-40B4-BE49-F238E27FC236}">
                <a16:creationId xmlns:a16="http://schemas.microsoft.com/office/drawing/2014/main" id="{805A39FD-5B62-4707-92A4-F444AB1D26F3}"/>
              </a:ext>
            </a:extLst>
          </p:cNvPr>
          <p:cNvSpPr txBox="1"/>
          <p:nvPr/>
        </p:nvSpPr>
        <p:spPr>
          <a:xfrm>
            <a:off x="618825" y="1066799"/>
            <a:ext cx="7973291" cy="3323987"/>
          </a:xfrm>
          <a:prstGeom prst="rect">
            <a:avLst/>
          </a:prstGeom>
          <a:noFill/>
        </p:spPr>
        <p:txBody>
          <a:bodyPr wrap="square" rtlCol="0">
            <a:spAutoFit/>
          </a:bodyPr>
          <a:lstStyle/>
          <a:p>
            <a:pPr>
              <a:buClr>
                <a:schemeClr val="bg1"/>
              </a:buClr>
            </a:pPr>
            <a:r>
              <a:rPr lang="en-US" dirty="0">
                <a:solidFill>
                  <a:schemeClr val="lt1"/>
                </a:solidFill>
                <a:latin typeface="Maven Pro"/>
              </a:rPr>
              <a:t>In conclusion, from the data of customer behavior of Starbucks application, we have applied the process of data science to draw some insights and build a predictive model to evaluate the effectiveness of an offer based on the customer profile. The first part of this process is data cleaning which is one of the most challenging parts in this project, because the raw data is in JSON type with dictionary structure. Thus a tremendous amount of work has to be done when dealing with data such as one hot encoding categorical features, drop null value, merge the data sets. After finished cleaning, in the EDA part we have analyzed the data to acquire some insights about the customer spending trend with different offer types and customer membership duration over time. Finally, we have performed parameter tuning with 4 different binary classification models and found out that the </a:t>
            </a:r>
            <a:r>
              <a:rPr lang="en-US" dirty="0" err="1">
                <a:solidFill>
                  <a:schemeClr val="lt1"/>
                </a:solidFill>
                <a:latin typeface="Maven Pro"/>
              </a:rPr>
              <a:t>LightGBMClassifier</a:t>
            </a:r>
            <a:r>
              <a:rPr lang="en-US" dirty="0">
                <a:solidFill>
                  <a:schemeClr val="lt1"/>
                </a:solidFill>
                <a:latin typeface="Maven Pro"/>
              </a:rPr>
              <a:t> is the most effective model with the accuracy and f1 score over 0.9. In the future, some improvement can be done with this project. From the information, we can make more features to increase the accuracy of the model, other high performance models such as </a:t>
            </a:r>
            <a:r>
              <a:rPr lang="en-US" dirty="0" err="1">
                <a:solidFill>
                  <a:schemeClr val="lt1"/>
                </a:solidFill>
                <a:latin typeface="Maven Pro"/>
              </a:rPr>
              <a:t>XGBoost</a:t>
            </a:r>
            <a:r>
              <a:rPr lang="en-US" dirty="0">
                <a:solidFill>
                  <a:schemeClr val="lt1"/>
                </a:solidFill>
                <a:latin typeface="Maven Pro"/>
              </a:rPr>
              <a:t> or </a:t>
            </a:r>
            <a:r>
              <a:rPr lang="en-US" dirty="0" err="1">
                <a:solidFill>
                  <a:schemeClr val="lt1"/>
                </a:solidFill>
                <a:latin typeface="Maven Pro"/>
              </a:rPr>
              <a:t>CatBoost</a:t>
            </a:r>
            <a:r>
              <a:rPr lang="en-US" dirty="0">
                <a:solidFill>
                  <a:schemeClr val="lt1"/>
                </a:solidFill>
                <a:latin typeface="Maven Pro"/>
              </a:rPr>
              <a:t> could be taken into account and the project can be taken to a further step which is to predict the best offer type for a specific customer. </a:t>
            </a:r>
          </a:p>
        </p:txBody>
      </p:sp>
    </p:spTree>
    <p:extLst>
      <p:ext uri="{BB962C8B-B14F-4D97-AF65-F5344CB8AC3E}">
        <p14:creationId xmlns:p14="http://schemas.microsoft.com/office/powerpoint/2010/main" val="3000469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rPr>
              <a:t>Q&amp;A</a:t>
            </a:r>
            <a:endParaRPr dirty="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02641" y="3482724"/>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 AND DISCUSSION</a:t>
            </a:r>
            <a:endParaRPr dirty="0"/>
          </a:p>
        </p:txBody>
      </p:sp>
      <p:sp>
        <p:nvSpPr>
          <p:cNvPr id="473" name="Google Shape;473;p27"/>
          <p:cNvSpPr txBox="1">
            <a:spLocks noGrp="1"/>
          </p:cNvSpPr>
          <p:nvPr>
            <p:ph type="ctrTitle" idx="4"/>
          </p:nvPr>
        </p:nvSpPr>
        <p:spPr>
          <a:xfrm>
            <a:off x="3878700" y="3632456"/>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SCIENCE PROCESS</a:t>
            </a:r>
            <a:endParaRPr dirty="0"/>
          </a:p>
        </p:txBody>
      </p:sp>
      <p:sp>
        <p:nvSpPr>
          <p:cNvPr id="474" name="Google Shape;474;p27"/>
          <p:cNvSpPr txBox="1">
            <a:spLocks noGrp="1"/>
          </p:cNvSpPr>
          <p:nvPr>
            <p:ph type="ctrTitle"/>
          </p:nvPr>
        </p:nvSpPr>
        <p:spPr>
          <a:xfrm>
            <a:off x="1199750" y="3727376"/>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OBJECTIVE AND HYPOTHESIS</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295586" y="2661850"/>
            <a:ext cx="5373968" cy="8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BUSINESS OBJECTIVE</a:t>
            </a:r>
            <a:br>
              <a:rPr lang="en-US" sz="4000" dirty="0"/>
            </a:br>
            <a:r>
              <a:rPr lang="en-US" sz="4000" dirty="0"/>
              <a:t>AND HYPOTHESIS</a:t>
            </a: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p:nvPr/>
        </p:nvSpPr>
        <p:spPr>
          <a:xfrm>
            <a:off x="819303" y="2003575"/>
            <a:ext cx="7524000" cy="21252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a:off x="952957" y="2111850"/>
            <a:ext cx="7256700" cy="194370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 name="Google Shape;1244;p44"/>
          <p:cNvGrpSpPr/>
          <p:nvPr/>
        </p:nvGrpSpPr>
        <p:grpSpPr>
          <a:xfrm>
            <a:off x="5036435" y="4128775"/>
            <a:ext cx="936653" cy="1300131"/>
            <a:chOff x="4882900" y="-64350"/>
            <a:chExt cx="2493750" cy="2922300"/>
          </a:xfrm>
        </p:grpSpPr>
        <p:sp>
          <p:nvSpPr>
            <p:cNvPr id="1245" name="Google Shape;1245;p44"/>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507;p28">
            <a:extLst>
              <a:ext uri="{FF2B5EF4-FFF2-40B4-BE49-F238E27FC236}">
                <a16:creationId xmlns:a16="http://schemas.microsoft.com/office/drawing/2014/main" id="{591E8563-DC4F-4A53-B48E-5ED3A590824C}"/>
              </a:ext>
            </a:extLst>
          </p:cNvPr>
          <p:cNvSpPr txBox="1">
            <a:spLocks noGrp="1"/>
          </p:cNvSpPr>
          <p:nvPr>
            <p:ph type="ctrTitle"/>
          </p:nvPr>
        </p:nvSpPr>
        <p:spPr>
          <a:xfrm>
            <a:off x="619125" y="411163"/>
            <a:ext cx="4727575" cy="5778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STATEMENTS</a:t>
            </a:r>
            <a:endParaRPr dirty="0"/>
          </a:p>
        </p:txBody>
      </p:sp>
      <p:sp>
        <p:nvSpPr>
          <p:cNvPr id="4" name="TextBox 3">
            <a:extLst>
              <a:ext uri="{FF2B5EF4-FFF2-40B4-BE49-F238E27FC236}">
                <a16:creationId xmlns:a16="http://schemas.microsoft.com/office/drawing/2014/main" id="{FD7FB94E-AF13-4D3E-A634-78140211ED3E}"/>
              </a:ext>
            </a:extLst>
          </p:cNvPr>
          <p:cNvSpPr txBox="1"/>
          <p:nvPr/>
        </p:nvSpPr>
        <p:spPr>
          <a:xfrm>
            <a:off x="1168684" y="2809522"/>
            <a:ext cx="7308273" cy="830997"/>
          </a:xfrm>
          <a:prstGeom prst="rect">
            <a:avLst/>
          </a:prstGeom>
          <a:noFill/>
        </p:spPr>
        <p:txBody>
          <a:bodyPr wrap="square" rtlCol="0">
            <a:spAutoFit/>
          </a:bodyPr>
          <a:lstStyle/>
          <a:p>
            <a:pPr rtl="0">
              <a:spcBef>
                <a:spcPts val="0"/>
              </a:spcBef>
              <a:spcAft>
                <a:spcPts val="0"/>
              </a:spcAft>
            </a:pPr>
            <a:r>
              <a:rPr lang="en-US" sz="2000" dirty="0">
                <a:solidFill>
                  <a:schemeClr val="lt1"/>
                </a:solidFill>
                <a:latin typeface="Advent Pro SemiBold"/>
                <a:sym typeface="Advent Pro SemiBold"/>
              </a:rPr>
              <a:t>What is the most effective offer that customer is most likely to use?</a:t>
            </a:r>
          </a:p>
          <a:p>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8BEE-1840-4B72-8846-8D8BF172AFD7}"/>
              </a:ext>
            </a:extLst>
          </p:cNvPr>
          <p:cNvSpPr>
            <a:spLocks noGrp="1"/>
          </p:cNvSpPr>
          <p:nvPr>
            <p:ph type="ctrTitle"/>
          </p:nvPr>
        </p:nvSpPr>
        <p:spPr/>
        <p:txBody>
          <a:bodyPr/>
          <a:lstStyle/>
          <a:p>
            <a:r>
              <a:rPr lang="en-US" dirty="0"/>
              <a:t>BUSINESS UNDERSTANDING</a:t>
            </a:r>
          </a:p>
        </p:txBody>
      </p:sp>
      <p:sp>
        <p:nvSpPr>
          <p:cNvPr id="3" name="TextBox 2">
            <a:extLst>
              <a:ext uri="{FF2B5EF4-FFF2-40B4-BE49-F238E27FC236}">
                <a16:creationId xmlns:a16="http://schemas.microsoft.com/office/drawing/2014/main" id="{FBF335F3-0585-4D26-8715-C666EF918F27}"/>
              </a:ext>
            </a:extLst>
          </p:cNvPr>
          <p:cNvSpPr txBox="1"/>
          <p:nvPr/>
        </p:nvSpPr>
        <p:spPr>
          <a:xfrm>
            <a:off x="618825" y="1540698"/>
            <a:ext cx="7855527" cy="2062103"/>
          </a:xfrm>
          <a:prstGeom prst="rect">
            <a:avLst/>
          </a:prstGeom>
          <a:noFill/>
        </p:spPr>
        <p:txBody>
          <a:bodyPr wrap="square" rtlCol="0">
            <a:spAutoFit/>
          </a:bodyPr>
          <a:lstStyle/>
          <a:p>
            <a:r>
              <a:rPr lang="en-US" sz="1600" dirty="0">
                <a:solidFill>
                  <a:schemeClr val="lt1"/>
                </a:solidFill>
                <a:latin typeface="Maven Pro"/>
                <a:sym typeface="Maven Pro"/>
              </a:rPr>
              <a:t>The process of an offer are:</a:t>
            </a:r>
          </a:p>
          <a:p>
            <a:pPr lvl="1"/>
            <a:endParaRPr lang="en-US" sz="1600" dirty="0">
              <a:solidFill>
                <a:schemeClr val="lt1"/>
              </a:solidFill>
              <a:latin typeface="Maven Pro"/>
              <a:sym typeface="Maven Pro"/>
            </a:endParaRPr>
          </a:p>
          <a:p>
            <a:pPr marL="285750" lvl="1" indent="-285750">
              <a:buClr>
                <a:schemeClr val="bg1"/>
              </a:buClr>
              <a:buFont typeface="Arial" panose="020B0604020202020204" pitchFamily="34" charset="0"/>
              <a:buChar char="•"/>
            </a:pPr>
            <a:r>
              <a:rPr lang="en-US" sz="1600" dirty="0">
                <a:solidFill>
                  <a:schemeClr val="lt1"/>
                </a:solidFill>
                <a:latin typeface="Maven Pro"/>
                <a:sym typeface="Maven Pro"/>
              </a:rPr>
              <a:t>For BOGO and discount:</a:t>
            </a:r>
          </a:p>
          <a:p>
            <a:pPr lvl="7"/>
            <a:r>
              <a:rPr lang="en-US" sz="1600" dirty="0" err="1">
                <a:solidFill>
                  <a:schemeClr val="lt1"/>
                </a:solidFill>
                <a:latin typeface="Maven Pro"/>
                <a:sym typeface="Maven Pro"/>
              </a:rPr>
              <a:t>offer_recieved</a:t>
            </a:r>
            <a:r>
              <a:rPr lang="en-US" sz="1600" dirty="0">
                <a:solidFill>
                  <a:schemeClr val="lt1"/>
                </a:solidFill>
                <a:latin typeface="Maven Pro"/>
                <a:sym typeface="Maven Pro"/>
              </a:rPr>
              <a:t> ---&gt; </a:t>
            </a:r>
            <a:r>
              <a:rPr lang="en-US" sz="1600" dirty="0" err="1">
                <a:solidFill>
                  <a:schemeClr val="lt1"/>
                </a:solidFill>
                <a:latin typeface="Maven Pro"/>
                <a:sym typeface="Maven Pro"/>
              </a:rPr>
              <a:t>offer_viewed</a:t>
            </a:r>
            <a:r>
              <a:rPr lang="en-US" sz="1600" dirty="0">
                <a:solidFill>
                  <a:schemeClr val="lt1"/>
                </a:solidFill>
                <a:latin typeface="Maven Pro"/>
                <a:sym typeface="Maven Pro"/>
              </a:rPr>
              <a:t> ---&gt; </a:t>
            </a:r>
            <a:r>
              <a:rPr lang="en-US" sz="1600" dirty="0" err="1">
                <a:solidFill>
                  <a:schemeClr val="lt1"/>
                </a:solidFill>
                <a:latin typeface="Maven Pro"/>
                <a:sym typeface="Maven Pro"/>
              </a:rPr>
              <a:t>offer_completed</a:t>
            </a:r>
            <a:r>
              <a:rPr lang="en-US" sz="1600" dirty="0">
                <a:solidFill>
                  <a:schemeClr val="lt1"/>
                </a:solidFill>
                <a:latin typeface="Maven Pro"/>
                <a:sym typeface="Maven Pro"/>
              </a:rPr>
              <a:t> ---&gt; transaction</a:t>
            </a:r>
          </a:p>
          <a:p>
            <a:pPr marL="285750" lvl="1" indent="-285750">
              <a:buClr>
                <a:schemeClr val="bg1"/>
              </a:buClr>
              <a:buFont typeface="Arial" panose="020B0604020202020204" pitchFamily="34" charset="0"/>
              <a:buChar char="•"/>
            </a:pPr>
            <a:r>
              <a:rPr lang="en-US" sz="1600" dirty="0">
                <a:solidFill>
                  <a:schemeClr val="lt1"/>
                </a:solidFill>
                <a:latin typeface="Maven Pro"/>
                <a:sym typeface="Maven Pro"/>
              </a:rPr>
              <a:t>For informational offer:</a:t>
            </a:r>
          </a:p>
          <a:p>
            <a:pPr lvl="1"/>
            <a:r>
              <a:rPr lang="en-US" sz="1600" dirty="0" err="1">
                <a:solidFill>
                  <a:schemeClr val="lt1"/>
                </a:solidFill>
                <a:latin typeface="Maven Pro"/>
                <a:sym typeface="Maven Pro"/>
              </a:rPr>
              <a:t>offer_recieved</a:t>
            </a:r>
            <a:r>
              <a:rPr lang="en-US" sz="1600" dirty="0">
                <a:solidFill>
                  <a:schemeClr val="lt1"/>
                </a:solidFill>
                <a:latin typeface="Maven Pro"/>
                <a:sym typeface="Maven Pro"/>
              </a:rPr>
              <a:t> ---&gt; </a:t>
            </a:r>
            <a:r>
              <a:rPr lang="en-US" sz="1600" dirty="0" err="1">
                <a:solidFill>
                  <a:schemeClr val="lt1"/>
                </a:solidFill>
                <a:latin typeface="Maven Pro"/>
                <a:sym typeface="Maven Pro"/>
              </a:rPr>
              <a:t>offer_viewed</a:t>
            </a:r>
            <a:r>
              <a:rPr lang="en-US" sz="1600" dirty="0">
                <a:solidFill>
                  <a:schemeClr val="lt1"/>
                </a:solidFill>
                <a:latin typeface="Maven Pro"/>
                <a:sym typeface="Maven Pro"/>
              </a:rPr>
              <a:t> ---&gt; transaction</a:t>
            </a:r>
          </a:p>
          <a:p>
            <a:br>
              <a:rPr lang="en-US" sz="1600" dirty="0">
                <a:solidFill>
                  <a:schemeClr val="lt1"/>
                </a:solidFill>
                <a:latin typeface="Maven Pro"/>
                <a:sym typeface="Maven Pro"/>
              </a:rPr>
            </a:br>
            <a:r>
              <a:rPr lang="en-US" sz="1600" dirty="0">
                <a:solidFill>
                  <a:schemeClr val="lt1"/>
                </a:solidFill>
                <a:latin typeface="Maven Pro"/>
                <a:sym typeface="Maven Pro"/>
              </a:rPr>
              <a:t>=&gt; An offer is considered success if the offer status is viewed</a:t>
            </a:r>
          </a:p>
        </p:txBody>
      </p:sp>
    </p:spTree>
    <p:extLst>
      <p:ext uri="{BB962C8B-B14F-4D97-AF65-F5344CB8AC3E}">
        <p14:creationId xmlns:p14="http://schemas.microsoft.com/office/powerpoint/2010/main" val="51561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51432" y="2605375"/>
            <a:ext cx="5373968" cy="8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DATA SCIENCE PROCESS</a:t>
            </a: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06322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8BEE-1840-4B72-8846-8D8BF172AFD7}"/>
              </a:ext>
            </a:extLst>
          </p:cNvPr>
          <p:cNvSpPr>
            <a:spLocks noGrp="1"/>
          </p:cNvSpPr>
          <p:nvPr>
            <p:ph type="ctrTitle"/>
          </p:nvPr>
        </p:nvSpPr>
        <p:spPr/>
        <p:txBody>
          <a:bodyPr/>
          <a:lstStyle/>
          <a:p>
            <a:pPr rtl="0">
              <a:spcBef>
                <a:spcPts val="0"/>
              </a:spcBef>
              <a:spcAft>
                <a:spcPts val="0"/>
              </a:spcAft>
            </a:pPr>
            <a:r>
              <a:rPr lang="en-US" b="0" dirty="0">
                <a:effectLst/>
              </a:rPr>
              <a:t>ROAD</a:t>
            </a:r>
            <a:r>
              <a:rPr lang="en-US" dirty="0"/>
              <a:t>MAP</a:t>
            </a:r>
          </a:p>
        </p:txBody>
      </p:sp>
      <p:pic>
        <p:nvPicPr>
          <p:cNvPr id="2052" name="Picture 4" descr="Agile Data Science – Addendum – The Burndown">
            <a:extLst>
              <a:ext uri="{FF2B5EF4-FFF2-40B4-BE49-F238E27FC236}">
                <a16:creationId xmlns:a16="http://schemas.microsoft.com/office/drawing/2014/main" id="{99536633-9F59-4B6A-800D-CFFC22B0E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36" y="1128280"/>
            <a:ext cx="7495928" cy="31389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D92232-EACF-4FC8-91D7-4FDB8668DC8E}"/>
              </a:ext>
            </a:extLst>
          </p:cNvPr>
          <p:cNvSpPr txBox="1"/>
          <p:nvPr/>
        </p:nvSpPr>
        <p:spPr>
          <a:xfrm>
            <a:off x="4572000" y="4275200"/>
            <a:ext cx="4932218" cy="261610"/>
          </a:xfrm>
          <a:prstGeom prst="rect">
            <a:avLst/>
          </a:prstGeom>
          <a:noFill/>
        </p:spPr>
        <p:txBody>
          <a:bodyPr wrap="square" rtlCol="0">
            <a:spAutoFit/>
          </a:bodyPr>
          <a:lstStyle/>
          <a:p>
            <a:r>
              <a:rPr lang="en-US" sz="1100" dirty="0">
                <a:solidFill>
                  <a:schemeClr val="bg1"/>
                </a:solidFill>
              </a:rPr>
              <a:t>Source: </a:t>
            </a:r>
            <a:r>
              <a:rPr lang="en-US" sz="1100" dirty="0">
                <a:solidFill>
                  <a:schemeClr val="bg1"/>
                </a:solidFill>
                <a:hlinkClick r:id="rId3">
                  <a:extLst>
                    <a:ext uri="{A12FA001-AC4F-418D-AE19-62706E023703}">
                      <ahyp:hlinkClr xmlns:ahyp="http://schemas.microsoft.com/office/drawing/2018/hyperlinkcolor" val="tx"/>
                    </a:ext>
                  </a:extLst>
                </a:hlinkClick>
              </a:rPr>
              <a:t>Agile Data Science – Addendum – The Burndown</a:t>
            </a:r>
            <a:endParaRPr lang="en-US" sz="1100" dirty="0">
              <a:solidFill>
                <a:schemeClr val="bg1"/>
              </a:solidFill>
            </a:endParaRPr>
          </a:p>
        </p:txBody>
      </p:sp>
    </p:spTree>
    <p:extLst>
      <p:ext uri="{BB962C8B-B14F-4D97-AF65-F5344CB8AC3E}">
        <p14:creationId xmlns:p14="http://schemas.microsoft.com/office/powerpoint/2010/main" val="286906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8BEE-1840-4B72-8846-8D8BF172AFD7}"/>
              </a:ext>
            </a:extLst>
          </p:cNvPr>
          <p:cNvSpPr>
            <a:spLocks noGrp="1"/>
          </p:cNvSpPr>
          <p:nvPr>
            <p:ph type="ctrTitle"/>
          </p:nvPr>
        </p:nvSpPr>
        <p:spPr/>
        <p:txBody>
          <a:bodyPr/>
          <a:lstStyle/>
          <a:p>
            <a:r>
              <a:rPr lang="en-US" dirty="0"/>
              <a:t>DATA SET</a:t>
            </a:r>
          </a:p>
        </p:txBody>
      </p:sp>
      <p:sp>
        <p:nvSpPr>
          <p:cNvPr id="3" name="TextBox 2">
            <a:extLst>
              <a:ext uri="{FF2B5EF4-FFF2-40B4-BE49-F238E27FC236}">
                <a16:creationId xmlns:a16="http://schemas.microsoft.com/office/drawing/2014/main" id="{FBF335F3-0585-4D26-8715-C666EF918F27}"/>
              </a:ext>
            </a:extLst>
          </p:cNvPr>
          <p:cNvSpPr txBox="1"/>
          <p:nvPr/>
        </p:nvSpPr>
        <p:spPr>
          <a:xfrm>
            <a:off x="618825" y="1540698"/>
            <a:ext cx="7855527" cy="2308324"/>
          </a:xfrm>
          <a:prstGeom prst="rect">
            <a:avLst/>
          </a:prstGeom>
          <a:noFill/>
        </p:spPr>
        <p:txBody>
          <a:bodyPr wrap="square" rtlCol="0">
            <a:spAutoFit/>
          </a:bodyPr>
          <a:lstStyle/>
          <a:p>
            <a:pPr marL="285750" indent="-285750">
              <a:lnSpc>
                <a:spcPct val="200000"/>
              </a:lnSpc>
              <a:buClr>
                <a:schemeClr val="bg1"/>
              </a:buClr>
              <a:buFont typeface="Wingdings" panose="05000000000000000000" pitchFamily="2" charset="2"/>
              <a:buChar char="Ø"/>
            </a:pPr>
            <a:r>
              <a:rPr lang="en-US" sz="1600" dirty="0" err="1">
                <a:solidFill>
                  <a:schemeClr val="lt1"/>
                </a:solidFill>
                <a:latin typeface="Maven Pro"/>
                <a:sym typeface="Maven Pro"/>
              </a:rPr>
              <a:t>portfolio.json</a:t>
            </a:r>
            <a:r>
              <a:rPr lang="en-US" sz="1600" dirty="0">
                <a:solidFill>
                  <a:schemeClr val="lt1"/>
                </a:solidFill>
                <a:latin typeface="Maven Pro"/>
                <a:sym typeface="Maven Pro"/>
              </a:rPr>
              <a:t>: offer id and its relevant data</a:t>
            </a:r>
          </a:p>
          <a:p>
            <a:pPr marL="285750" indent="-285750">
              <a:lnSpc>
                <a:spcPct val="200000"/>
              </a:lnSpc>
              <a:buClr>
                <a:schemeClr val="bg1"/>
              </a:buClr>
              <a:buFont typeface="Wingdings" panose="05000000000000000000" pitchFamily="2" charset="2"/>
              <a:buChar char="Ø"/>
            </a:pPr>
            <a:r>
              <a:rPr lang="en-US" sz="1600" dirty="0" err="1">
                <a:solidFill>
                  <a:schemeClr val="lt1"/>
                </a:solidFill>
                <a:latin typeface="Maven Pro"/>
                <a:sym typeface="Maven Pro"/>
              </a:rPr>
              <a:t>profile.json</a:t>
            </a:r>
            <a:r>
              <a:rPr lang="en-US" sz="1600" dirty="0">
                <a:solidFill>
                  <a:schemeClr val="lt1"/>
                </a:solidFill>
                <a:latin typeface="Maven Pro"/>
                <a:sym typeface="Maven Pro"/>
              </a:rPr>
              <a:t>: customer demographic data</a:t>
            </a:r>
          </a:p>
          <a:p>
            <a:pPr marL="285750" indent="-285750">
              <a:lnSpc>
                <a:spcPct val="200000"/>
              </a:lnSpc>
              <a:buClr>
                <a:schemeClr val="bg1"/>
              </a:buClr>
              <a:buFont typeface="Wingdings" panose="05000000000000000000" pitchFamily="2" charset="2"/>
              <a:buChar char="Ø"/>
            </a:pPr>
            <a:r>
              <a:rPr lang="en-US" sz="1600" dirty="0" err="1">
                <a:solidFill>
                  <a:schemeClr val="lt1"/>
                </a:solidFill>
                <a:latin typeface="Maven Pro"/>
                <a:sym typeface="Maven Pro"/>
              </a:rPr>
              <a:t>transcript.json</a:t>
            </a:r>
            <a:r>
              <a:rPr lang="en-US" sz="1600" dirty="0">
                <a:solidFill>
                  <a:schemeClr val="lt1"/>
                </a:solidFill>
                <a:latin typeface="Maven Pro"/>
                <a:sym typeface="Maven Pro"/>
              </a:rPr>
              <a:t>: record for transactions, offers received, offers viewed, and offers completed</a:t>
            </a:r>
          </a:p>
          <a:p>
            <a:pPr>
              <a:buClr>
                <a:schemeClr val="bg1"/>
              </a:buClr>
            </a:pPr>
            <a:endParaRPr lang="en-US" sz="1600" dirty="0">
              <a:solidFill>
                <a:schemeClr val="lt1"/>
              </a:solidFill>
              <a:latin typeface="Maven Pro"/>
              <a:sym typeface="Maven Pro"/>
            </a:endParaRPr>
          </a:p>
        </p:txBody>
      </p:sp>
    </p:spTree>
    <p:extLst>
      <p:ext uri="{BB962C8B-B14F-4D97-AF65-F5344CB8AC3E}">
        <p14:creationId xmlns:p14="http://schemas.microsoft.com/office/powerpoint/2010/main" val="1625998381"/>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751</Words>
  <Application>Microsoft Office PowerPoint</Application>
  <PresentationFormat>On-screen Show (16:9)</PresentationFormat>
  <Paragraphs>88</Paragraphs>
  <Slides>24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Fira Sans Extra Condensed Medium</vt:lpstr>
      <vt:lpstr>Share Tech</vt:lpstr>
      <vt:lpstr>Arial</vt:lpstr>
      <vt:lpstr>Saira ExtraCondensed SemiBold</vt:lpstr>
      <vt:lpstr>Advent Pro SemiBold</vt:lpstr>
      <vt:lpstr>Maven Pro</vt:lpstr>
      <vt:lpstr>Wingdings</vt:lpstr>
      <vt:lpstr>Data Science Consulting by Slidesgo</vt:lpstr>
      <vt:lpstr>STARBUCKS OFFER PERSONALIZATION</vt:lpstr>
      <vt:lpstr>INTRODUCTION</vt:lpstr>
      <vt:lpstr>RESULT AND DISCUSSION</vt:lpstr>
      <vt:lpstr>BUSINESS OBJECTIVE AND HYPOTHESIS</vt:lpstr>
      <vt:lpstr>PROBLEM STATEMENTS</vt:lpstr>
      <vt:lpstr>BUSINESS UNDERSTANDING</vt:lpstr>
      <vt:lpstr>DATA SCIENCE PROCESS</vt:lpstr>
      <vt:lpstr>ROADMAP</vt:lpstr>
      <vt:lpstr>DATA SET</vt:lpstr>
      <vt:lpstr>DATA PREPARATION</vt:lpstr>
      <vt:lpstr>DATA PREPARATION</vt:lpstr>
      <vt:lpstr>DATA PREPARATION</vt:lpstr>
      <vt:lpstr>BUSINESS UNDERSTANDING</vt:lpstr>
      <vt:lpstr>DATA MODELLING</vt:lpstr>
      <vt:lpstr>FEATURES ENGINEERING</vt:lpstr>
      <vt:lpstr>Model training</vt:lpstr>
      <vt:lpstr>Parameter Tunning</vt:lpstr>
      <vt:lpstr>Model Evaluation – models’ score</vt:lpstr>
      <vt:lpstr>Model Evaluation – ROC graph</vt:lpstr>
      <vt:lpstr>Deployment - API</vt:lpstr>
      <vt:lpstr>Deployment - Dashboard</vt:lpstr>
      <vt:lpstr>RESULT &amp; DISCUSSION</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STARBUCKS OFFER PERSONALIZATION</dc:title>
  <cp:lastModifiedBy>quang tran</cp:lastModifiedBy>
  <cp:revision>6</cp:revision>
  <dcterms:modified xsi:type="dcterms:W3CDTF">2021-01-21T16:36:12Z</dcterms:modified>
</cp:coreProperties>
</file>