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147474745" r:id="rId5"/>
    <p:sldId id="2147474746" r:id="rId6"/>
    <p:sldId id="2147474739" r:id="rId7"/>
    <p:sldId id="2113417433" r:id="rId8"/>
    <p:sldId id="2147474744" r:id="rId9"/>
    <p:sldId id="2147474730" r:id="rId10"/>
    <p:sldId id="2147474731" r:id="rId11"/>
    <p:sldId id="2147474716" r:id="rId12"/>
    <p:sldId id="2147474736" r:id="rId13"/>
    <p:sldId id="2147474728" r:id="rId14"/>
    <p:sldId id="2147474737" r:id="rId15"/>
    <p:sldId id="2147474721" r:id="rId16"/>
    <p:sldId id="2147474741" r:id="rId17"/>
    <p:sldId id="2147474742" r:id="rId18"/>
    <p:sldId id="21134174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s" id="{115369D2-1025-480D-AC23-E90E2AAAD4AD}">
          <p14:sldIdLst>
            <p14:sldId id="2147474745"/>
            <p14:sldId id="2147474746"/>
          </p14:sldIdLst>
        </p14:section>
        <p14:section name="Architecture Overview" id="{25332B08-BC33-4C48-8E76-D827F95E08C9}">
          <p14:sldIdLst>
            <p14:sldId id="2147474739"/>
            <p14:sldId id="2113417433"/>
            <p14:sldId id="2147474744"/>
          </p14:sldIdLst>
        </p14:section>
        <p14:section name="Network Diagram" id="{0FCD2697-7980-43C5-908A-6977DD485013}">
          <p14:sldIdLst>
            <p14:sldId id="2147474730"/>
            <p14:sldId id="2147474731"/>
            <p14:sldId id="2147474716"/>
            <p14:sldId id="2147474736"/>
            <p14:sldId id="2147474728"/>
            <p14:sldId id="2147474737"/>
            <p14:sldId id="2147474721"/>
          </p14:sldIdLst>
        </p14:section>
        <p14:section name="Reference" id="{0C64D525-24AF-4A62-899B-AF8A244DFF86}">
          <p14:sldIdLst>
            <p14:sldId id="2147474741"/>
            <p14:sldId id="2147474742"/>
            <p14:sldId id="21134174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2D567-77E7-43D0-8542-CFCA95749DA0}" v="3" dt="2023-06-08T07:20:42.503"/>
    <p1510:client id="{5EB39EAB-8A83-4A5D-966B-3CFB0E7CA445}" v="18" dt="2023-06-08T07:50:56.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6FA78-BC73-40DC-807F-15F6F3388956}" type="datetimeFigureOut">
              <a:rPr lang="en-SG" smtClean="0"/>
              <a:t>8/6/2023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A0A4A-3B26-4675-B5C1-109801D24AB8}" type="slidenum">
              <a:rPr lang="en-SG" smtClean="0"/>
              <a:t>‹#›</a:t>
            </a:fld>
            <a:endParaRPr lang="en-SG"/>
          </a:p>
        </p:txBody>
      </p:sp>
    </p:spTree>
    <p:extLst>
      <p:ext uri="{BB962C8B-B14F-4D97-AF65-F5344CB8AC3E}">
        <p14:creationId xmlns:p14="http://schemas.microsoft.com/office/powerpoint/2010/main" val="1097204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a:solidFill>
                  <a:srgbClr val="000000"/>
                </a:solidFill>
                <a:effectLst/>
                <a:latin typeface="Arial" panose="020B0604020202020204" pitchFamily="34" charset="0"/>
              </a:rPr>
              <a:t>Data Sources:</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These are internal and external data sources containing high data volumes.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1" i="0">
                <a:solidFill>
                  <a:srgbClr val="000000"/>
                </a:solidFill>
                <a:effectLst/>
                <a:latin typeface="Arial" panose="020B0604020202020204" pitchFamily="34" charset="0"/>
              </a:rPr>
              <a:t>Ingest:</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The external data is ingested (brought) into the Data Lake. This happens via different mechanisms, like: “files”; “database connections”, “API” (Application Processing Interface) and “event or message streams”. Ingestion will often include storing the data in the Data Lake storage in a format which may or may not be same as source format. </a:t>
            </a:r>
            <a:r>
              <a:rPr lang="en-US" sz="1800" b="0" i="0" err="1">
                <a:solidFill>
                  <a:srgbClr val="000000"/>
                </a:solidFill>
                <a:effectLst/>
                <a:latin typeface="Arial" panose="020B0604020202020204" pitchFamily="34" charset="0"/>
              </a:rPr>
              <a:t>E.g</a:t>
            </a:r>
            <a:r>
              <a:rPr lang="en-US" sz="1800" b="0" i="0">
                <a:solidFill>
                  <a:srgbClr val="000000"/>
                </a:solidFill>
                <a:effectLst/>
                <a:latin typeface="Arial" panose="020B0604020202020204" pitchFamily="34" charset="0"/>
              </a:rPr>
              <a:t>: you may read a “csv” file and write it as “JSON” or “Delta” file in the Data Lake storage.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1" i="0">
                <a:solidFill>
                  <a:srgbClr val="000000"/>
                </a:solidFill>
                <a:effectLst/>
                <a:latin typeface="Arial" panose="020B0604020202020204" pitchFamily="34" charset="0"/>
              </a:rPr>
              <a:t>Transform and Enrich</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As part of this block, it is possible to transform the ingested data into more workable data. E.g. computing measures by aggregating raw data, or transforming raw data fields to attributes.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1" i="0">
                <a:solidFill>
                  <a:srgbClr val="000000"/>
                </a:solidFill>
                <a:effectLst/>
                <a:latin typeface="Arial" panose="020B0604020202020204" pitchFamily="34" charset="0"/>
              </a:rPr>
              <a:t>(Azure) Data Lake storage</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This stores the ingested data either in the original format or in the transformed and enriched format. Data tables can be created and stored in Azure Data Lake Storage (ADLS) in “Delta Table” format. Tables stored in ADLS and in “Delta Table” format can contain big data. This way of storage is preferable, because it is most cost effective, and easy to access for “Consumption”.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1" i="0">
                <a:solidFill>
                  <a:srgbClr val="000000"/>
                </a:solidFill>
                <a:effectLst/>
                <a:latin typeface="Arial" panose="020B0604020202020204" pitchFamily="34" charset="0"/>
              </a:rPr>
              <a:t>Serving</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Data from the Data Lake storage can also be made available for “Consumption” via different “Engines”. These engines (Synapse Spark pool; Synapse Dedicated pool; Synapse Serverless) are used when the Consumption is requested via files, API or SQL queries.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1" i="0">
                <a:solidFill>
                  <a:srgbClr val="000000"/>
                </a:solidFill>
                <a:effectLst/>
                <a:latin typeface="Arial" panose="020B0604020202020204" pitchFamily="34" charset="0"/>
              </a:rPr>
              <a:t>Consumption:</a:t>
            </a:r>
            <a:r>
              <a:rPr lang="en-US" sz="1800"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r>
              <a:rPr lang="en-US" sz="1800" b="0" i="0">
                <a:solidFill>
                  <a:srgbClr val="000000"/>
                </a:solidFill>
                <a:effectLst/>
                <a:latin typeface="Arial" panose="020B0604020202020204" pitchFamily="34" charset="0"/>
              </a:rPr>
              <a:t>Consumers can have different data consumption requests: </a:t>
            </a:r>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Consumption of data from all kinds of Analytic applications, like Power BI, SAP Embedded Analytics. These tools will mostly use SQL language to query data from Data Lake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Consumption of data routed via other more advanced analytics and programming tools like Python or R for advance data processing and Machine Learning, for Artificial Intelligence purposes.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Consumption of data for specific applications which need data from data lake to support specific business processes </a:t>
            </a:r>
          </a:p>
          <a:p>
            <a:endParaRPr lang="en-SG"/>
          </a:p>
        </p:txBody>
      </p:sp>
      <p:sp>
        <p:nvSpPr>
          <p:cNvPr id="4" name="Slide Number Placeholder 3"/>
          <p:cNvSpPr>
            <a:spLocks noGrp="1"/>
          </p:cNvSpPr>
          <p:nvPr>
            <p:ph type="sldNum" sz="quarter" idx="5"/>
          </p:nvPr>
        </p:nvSpPr>
        <p:spPr/>
        <p:txBody>
          <a:bodyPr/>
          <a:lstStyle/>
          <a:p>
            <a:fld id="{ACBA0A4A-3B26-4675-B5C1-109801D24AB8}" type="slidenum">
              <a:rPr lang="en-SG" smtClean="0"/>
              <a:t>3</a:t>
            </a:fld>
            <a:endParaRPr lang="en-SG"/>
          </a:p>
        </p:txBody>
      </p:sp>
    </p:spTree>
    <p:extLst>
      <p:ext uri="{BB962C8B-B14F-4D97-AF65-F5344CB8AC3E}">
        <p14:creationId xmlns:p14="http://schemas.microsoft.com/office/powerpoint/2010/main" val="106088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a:solidFill>
                  <a:srgbClr val="000000"/>
                </a:solidFill>
                <a:effectLst/>
                <a:latin typeface="Arial" panose="020B0604020202020204" pitchFamily="34" charset="0"/>
              </a:rPr>
              <a:t>Data Lake Storage</a:t>
            </a:r>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In ASM, the Data Lake storage will comprise of following: </a:t>
            </a:r>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ADLS: This is the primary and preferred storage. It will store two types of data: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As-is raw data from source; in the same format as source (CSV, JSON and others)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When it comes to storing data as table (rows and columns) it is recommended to store data in </a:t>
            </a:r>
            <a:r>
              <a:rPr lang="en-US" sz="1800" b="1" i="0">
                <a:solidFill>
                  <a:srgbClr val="000000"/>
                </a:solidFill>
                <a:effectLst/>
                <a:latin typeface="Arial" panose="020B0604020202020204" pitchFamily="34" charset="0"/>
              </a:rPr>
              <a:t>Delta tables</a:t>
            </a:r>
            <a:r>
              <a:rPr lang="en-US" sz="1800" b="0" i="0">
                <a:solidFill>
                  <a:srgbClr val="000000"/>
                </a:solidFill>
                <a:effectLst/>
                <a:latin typeface="Arial" panose="020B0604020202020204" pitchFamily="34" charset="0"/>
              </a:rPr>
              <a:t>. “Delta” format is preferred because of following reasons: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It guarantees the data types for the columns (E.g., it will ensure a column with the data type “Date” only contains values which are date; or integer column contains data values are which are strictly integer)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It enables data compression when storing data, which will result in less storage cost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It supports concurrent read and write by multiple users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On exception basis, you will use Synapse Dedicated SQL pool tables for following situation: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To provide granular security (column and row level security)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Need of serving layer with fixed cost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Business Analytics team has familiarity/preference to extract data with SQL to explore data and process tables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Size of total data does not exceed in 100GB for a given table (for large tables, its recommended to leave them as Delta tables on ADLS </a:t>
            </a: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1" i="0">
                <a:solidFill>
                  <a:srgbClr val="000000"/>
                </a:solidFill>
                <a:effectLst/>
                <a:latin typeface="Arial" panose="020B0604020202020204" pitchFamily="34" charset="0"/>
              </a:rPr>
              <a:t>Serving</a:t>
            </a:r>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Data is made available to the consumer as per following: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For consumption by Power User via the BI tool or SQL queries they will leverage following: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Arial" panose="020B0604020202020204" pitchFamily="34" charset="0"/>
              </a:rPr>
              <a:t>Serverless SQL pool: for querying Delta tables stored in ADLS </a:t>
            </a:r>
          </a:p>
          <a:p>
            <a:pPr algn="l" rtl="0" fontAlgn="base">
              <a:buFont typeface="+mj-lt"/>
              <a:buAutoNum type="arabicPeriod" startAt="2"/>
            </a:pPr>
            <a:r>
              <a:rPr lang="en-US" sz="1800" b="0" i="0">
                <a:solidFill>
                  <a:srgbClr val="000000"/>
                </a:solidFill>
                <a:effectLst/>
                <a:latin typeface="Arial" panose="020B0604020202020204" pitchFamily="34" charset="0"/>
              </a:rPr>
              <a:t>Dedicate SQL pool: for querying data which is stored in Dedicate SQL pool </a:t>
            </a: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For Machine Learning consumption or exploring data using programming languages like Python and R, the Synapse Spark Pool via Spark Notebooks will be used. The Spark pool supports reading and writing data from both Delta tables in ADLS and as well as from Dedicated SQL pool.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Furthermore, there can be data consumption requests for IT applications. This can be done via Serverless SQL pool, Dedicated SQL pool, Spark Pool, or via direct access of the data in ADLS storage. </a:t>
            </a:r>
            <a:endParaRPr lang="en-US" b="0" i="0">
              <a:solidFill>
                <a:srgbClr val="000000"/>
              </a:solidFill>
              <a:effectLst/>
              <a:latin typeface="Segoe UI" panose="020B0502040204020203" pitchFamily="34" charset="0"/>
            </a:endParaRPr>
          </a:p>
          <a:p>
            <a:endParaRPr lang="en-SG"/>
          </a:p>
        </p:txBody>
      </p:sp>
      <p:sp>
        <p:nvSpPr>
          <p:cNvPr id="4" name="Slide Number Placeholder 3"/>
          <p:cNvSpPr>
            <a:spLocks noGrp="1"/>
          </p:cNvSpPr>
          <p:nvPr>
            <p:ph type="sldNum" sz="quarter" idx="5"/>
          </p:nvPr>
        </p:nvSpPr>
        <p:spPr/>
        <p:txBody>
          <a:bodyPr/>
          <a:lstStyle/>
          <a:p>
            <a:fld id="{ACBA0A4A-3B26-4675-B5C1-109801D24AB8}" type="slidenum">
              <a:rPr lang="en-SG" smtClean="0"/>
              <a:t>4</a:t>
            </a:fld>
            <a:endParaRPr lang="en-SG"/>
          </a:p>
        </p:txBody>
      </p:sp>
    </p:spTree>
    <p:extLst>
      <p:ext uri="{BB962C8B-B14F-4D97-AF65-F5344CB8AC3E}">
        <p14:creationId xmlns:p14="http://schemas.microsoft.com/office/powerpoint/2010/main" val="386618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Split copy activity into 02 stages (ingest into landing firstly (folder Inbox) and move into process folder) -&gt; inbox empty</a:t>
            </a:r>
          </a:p>
          <a:p>
            <a:endParaRPr lang="en-US"/>
          </a:p>
          <a:p>
            <a:r>
              <a:rPr lang="en-US"/>
              <a:t>+ Full load</a:t>
            </a:r>
          </a:p>
          <a:p>
            <a:r>
              <a:rPr lang="en-US"/>
              <a:t>Landing (SRI): parquet</a:t>
            </a:r>
          </a:p>
          <a:p>
            <a:pPr marL="171450" indent="-171450">
              <a:buFontTx/>
              <a:buChar char="-"/>
            </a:pPr>
            <a:r>
              <a:rPr lang="en-US"/>
              <a:t>Source / Inbox : Ingest entire table into folder Source (flat)</a:t>
            </a:r>
          </a:p>
          <a:p>
            <a:pPr marL="171450" indent="-171450">
              <a:buFontTx/>
              <a:buChar char="-"/>
            </a:pPr>
            <a:r>
              <a:rPr lang="en-US"/>
              <a:t>Processed: Moved after loading successfully into Bronze</a:t>
            </a:r>
          </a:p>
          <a:p>
            <a:pPr marL="628650" lvl="1" indent="-171450">
              <a:buFontTx/>
              <a:buChar char="-"/>
            </a:pPr>
            <a:r>
              <a:rPr lang="en-US"/>
              <a:t>Date (Year/Month) / Table Name (BSEG) / *.parquet</a:t>
            </a:r>
          </a:p>
          <a:p>
            <a:pPr marL="171450" indent="-171450">
              <a:buFontTx/>
              <a:buChar char="-"/>
            </a:pPr>
            <a:r>
              <a:rPr lang="en-US"/>
              <a:t>Failed: Moved after loading failed into Bronze</a:t>
            </a:r>
          </a:p>
          <a:p>
            <a:pPr marL="0" indent="0">
              <a:buFontTx/>
              <a:buNone/>
            </a:pPr>
            <a:endParaRPr lang="en-US"/>
          </a:p>
          <a:p>
            <a:pPr marL="0" indent="0">
              <a:buFontTx/>
              <a:buNone/>
            </a:pPr>
            <a:r>
              <a:rPr lang="en-US"/>
              <a:t>+ Incremental Load</a:t>
            </a:r>
          </a:p>
          <a:p>
            <a:r>
              <a:rPr lang="en-US"/>
              <a:t>Landing (SRI): parquet</a:t>
            </a:r>
          </a:p>
          <a:p>
            <a:pPr marL="171450" indent="-171450">
              <a:buFontTx/>
              <a:buChar char="-"/>
            </a:pPr>
            <a:r>
              <a:rPr lang="en-US"/>
              <a:t>Source / Input: Ingest table (for example BSEG &gt; 01/Jun/23) into folder Source</a:t>
            </a:r>
          </a:p>
          <a:p>
            <a:pPr marL="0" indent="0">
              <a:buFontTx/>
              <a:buNone/>
            </a:pPr>
            <a:endParaRPr lang="en-US"/>
          </a:p>
          <a:p>
            <a:pPr marL="0" indent="0">
              <a:buFontTx/>
              <a:buNone/>
            </a:pPr>
            <a:r>
              <a:rPr lang="en-US"/>
              <a:t>(Loop pipeline for one each table)</a:t>
            </a:r>
          </a:p>
          <a:p>
            <a:pPr marL="0" indent="0">
              <a:buFontTx/>
              <a:buNone/>
            </a:pPr>
            <a:endParaRPr lang="en-US"/>
          </a:p>
          <a:p>
            <a:r>
              <a:rPr lang="en-US"/>
              <a:t>Bronze (split into </a:t>
            </a:r>
            <a:r>
              <a:rPr lang="en-US" err="1"/>
              <a:t>etl</a:t>
            </a:r>
            <a:r>
              <a:rPr lang="en-US"/>
              <a:t>, sap, </a:t>
            </a:r>
            <a:r>
              <a:rPr lang="en-US" err="1"/>
              <a:t>dms</a:t>
            </a:r>
            <a:r>
              <a:rPr lang="en-US"/>
              <a:t>, manual)</a:t>
            </a:r>
          </a:p>
          <a:p>
            <a:r>
              <a:rPr lang="en-US"/>
              <a:t>(real: 400 </a:t>
            </a:r>
            <a:r>
              <a:rPr lang="en-US" err="1"/>
              <a:t>dif</a:t>
            </a:r>
            <a:r>
              <a:rPr lang="en-US"/>
              <a:t> systems, sap_906, sap_907)</a:t>
            </a:r>
          </a:p>
          <a:p>
            <a:r>
              <a:rPr lang="en-US"/>
              <a:t>- T001</a:t>
            </a:r>
          </a:p>
          <a:p>
            <a:r>
              <a:rPr lang="en-US"/>
              <a:t>- BSEG</a:t>
            </a:r>
          </a:p>
          <a:p>
            <a:pPr marL="171450" indent="-171450">
              <a:buFontTx/>
              <a:buChar char="-"/>
            </a:pPr>
            <a:r>
              <a:rPr lang="en-US"/>
              <a:t>MARA</a:t>
            </a:r>
          </a:p>
          <a:p>
            <a:pPr marL="171450" indent="-171450">
              <a:buFontTx/>
              <a:buChar char="-"/>
            </a:pPr>
            <a:r>
              <a:rPr lang="en-US"/>
              <a:t>VBRK</a:t>
            </a:r>
          </a:p>
          <a:p>
            <a:pPr marL="171450" indent="-171450">
              <a:buFontTx/>
              <a:buChar char="-"/>
            </a:pPr>
            <a:r>
              <a:rPr lang="en-US"/>
              <a:t>VBRP</a:t>
            </a:r>
          </a:p>
          <a:p>
            <a:endParaRPr lang="en-US"/>
          </a:p>
          <a:p>
            <a:r>
              <a:rPr lang="en-US"/>
              <a:t>Silver (Physical Table) (</a:t>
            </a:r>
            <a:r>
              <a:rPr lang="en-US" b="1"/>
              <a:t>source items -&gt; key</a:t>
            </a:r>
            <a:r>
              <a:rPr lang="en-US"/>
              <a:t>, besides order no, order item)</a:t>
            </a:r>
          </a:p>
          <a:p>
            <a:pPr marL="171450" indent="-171450">
              <a:buFontTx/>
              <a:buChar char="-"/>
            </a:pPr>
            <a:r>
              <a:rPr lang="en-US"/>
              <a:t>Renaming</a:t>
            </a:r>
          </a:p>
          <a:p>
            <a:pPr marL="171450" indent="-171450">
              <a:buFontTx/>
              <a:buChar char="-"/>
            </a:pPr>
            <a:r>
              <a:rPr lang="en-US"/>
              <a:t>Filtering (delete flag)</a:t>
            </a:r>
          </a:p>
          <a:p>
            <a:pPr marL="171450" indent="-171450">
              <a:buFontTx/>
              <a:buChar char="-"/>
            </a:pPr>
            <a:r>
              <a:rPr lang="en-US"/>
              <a:t>Derived</a:t>
            </a:r>
          </a:p>
          <a:p>
            <a:pPr marL="171450" indent="-171450">
              <a:buFontTx/>
              <a:buChar char="-"/>
            </a:pPr>
            <a:r>
              <a:rPr lang="en-US"/>
              <a:t>Cleansing</a:t>
            </a:r>
          </a:p>
          <a:p>
            <a:pPr marL="171450" indent="-171450">
              <a:buFontTx/>
              <a:buChar char="-"/>
            </a:pPr>
            <a:r>
              <a:rPr lang="en-US"/>
              <a:t>Join / Look up</a:t>
            </a:r>
          </a:p>
          <a:p>
            <a:r>
              <a:rPr lang="en-US"/>
              <a:t>For example: Inventory Details -&gt; Inventory Balance / Aging (snapshot)</a:t>
            </a:r>
          </a:p>
          <a:p>
            <a:r>
              <a:rPr lang="en-US"/>
              <a:t>For example:</a:t>
            </a:r>
          </a:p>
          <a:p>
            <a:r>
              <a:rPr lang="en-US" err="1"/>
              <a:t>Fact_Billing_Order_Item</a:t>
            </a:r>
            <a:r>
              <a:rPr lang="en-US"/>
              <a:t> (VPRK_VBRP)</a:t>
            </a:r>
          </a:p>
          <a:p>
            <a:r>
              <a:rPr lang="en-US"/>
              <a:t>Dim Material (MARA)</a:t>
            </a:r>
          </a:p>
          <a:p>
            <a:endParaRPr lang="en-US"/>
          </a:p>
          <a:p>
            <a:r>
              <a:rPr lang="en-US"/>
              <a:t>Gold (View) -&gt; Consumption</a:t>
            </a:r>
          </a:p>
          <a:p>
            <a:pPr marL="171450" indent="-171450">
              <a:buFontTx/>
              <a:buChar char="-"/>
            </a:pPr>
            <a:r>
              <a:rPr lang="en-US"/>
              <a:t>Aggregate Data</a:t>
            </a:r>
          </a:p>
          <a:p>
            <a:pPr marL="171450" indent="-171450">
              <a:buFontTx/>
              <a:buChar char="-"/>
            </a:pPr>
            <a:r>
              <a:rPr lang="en-US"/>
              <a:t>Filtering</a:t>
            </a:r>
          </a:p>
          <a:p>
            <a:pPr marL="171450" indent="-171450">
              <a:buFontTx/>
              <a:buChar char="-"/>
            </a:pPr>
            <a:r>
              <a:rPr lang="en-US"/>
              <a:t>Derived</a:t>
            </a:r>
          </a:p>
          <a:p>
            <a:pPr marL="171450" indent="-171450">
              <a:buFontTx/>
              <a:buChar char="-"/>
            </a:pPr>
            <a:r>
              <a:rPr lang="en-US"/>
              <a:t>Another name prefix (Pull data for app) (3</a:t>
            </a:r>
            <a:r>
              <a:rPr lang="en-US" baseline="30000"/>
              <a:t>rd</a:t>
            </a:r>
            <a:r>
              <a:rPr lang="en-US"/>
              <a:t> dept purpose)</a:t>
            </a:r>
          </a:p>
          <a:p>
            <a:pPr marL="171450" indent="-171450">
              <a:buFontTx/>
              <a:buChar char="-"/>
            </a:pPr>
            <a:endParaRPr lang="en-US"/>
          </a:p>
          <a:p>
            <a:r>
              <a:rPr lang="en-US"/>
              <a:t>For example:</a:t>
            </a:r>
          </a:p>
          <a:p>
            <a:r>
              <a:rPr lang="en-US" err="1"/>
              <a:t>Fact_Billing_Order_Item</a:t>
            </a:r>
            <a:endParaRPr lang="en-US"/>
          </a:p>
          <a:p>
            <a:r>
              <a:rPr lang="en-US"/>
              <a:t>Dim Material</a:t>
            </a:r>
          </a:p>
          <a:p>
            <a:pPr marL="0" indent="0">
              <a:buFontTx/>
              <a:buNone/>
            </a:pPr>
            <a:r>
              <a:rPr lang="en-US"/>
              <a:t>Fact Monthly Billing (Aggregate from fact billing order item)</a:t>
            </a:r>
          </a:p>
        </p:txBody>
      </p:sp>
      <p:sp>
        <p:nvSpPr>
          <p:cNvPr id="4" name="Slide Number Placeholder 3"/>
          <p:cNvSpPr>
            <a:spLocks noGrp="1"/>
          </p:cNvSpPr>
          <p:nvPr>
            <p:ph type="sldNum" sz="quarter" idx="5"/>
          </p:nvPr>
        </p:nvSpPr>
        <p:spPr/>
        <p:txBody>
          <a:bodyPr/>
          <a:lstStyle/>
          <a:p>
            <a:fld id="{ACBA0A4A-3B26-4675-B5C1-109801D24AB8}" type="slidenum">
              <a:rPr lang="en-SG" smtClean="0"/>
              <a:t>5</a:t>
            </a:fld>
            <a:endParaRPr lang="en-SG"/>
          </a:p>
        </p:txBody>
      </p:sp>
    </p:spTree>
    <p:extLst>
      <p:ext uri="{BB962C8B-B14F-4D97-AF65-F5344CB8AC3E}">
        <p14:creationId xmlns:p14="http://schemas.microsoft.com/office/powerpoint/2010/main" val="179144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Demand on VM or can access via PVCFC VPN</a:t>
            </a:r>
          </a:p>
        </p:txBody>
      </p:sp>
      <p:sp>
        <p:nvSpPr>
          <p:cNvPr id="4" name="Slide Number Placeholder 3"/>
          <p:cNvSpPr>
            <a:spLocks noGrp="1"/>
          </p:cNvSpPr>
          <p:nvPr>
            <p:ph type="sldNum" sz="quarter" idx="5"/>
          </p:nvPr>
        </p:nvSpPr>
        <p:spPr/>
        <p:txBody>
          <a:bodyPr/>
          <a:lstStyle/>
          <a:p>
            <a:fld id="{ACBA0A4A-3B26-4675-B5C1-109801D24AB8}" type="slidenum">
              <a:rPr lang="en-SG" smtClean="0"/>
              <a:t>6</a:t>
            </a:fld>
            <a:endParaRPr lang="en-SG"/>
          </a:p>
        </p:txBody>
      </p:sp>
    </p:spTree>
    <p:extLst>
      <p:ext uri="{BB962C8B-B14F-4D97-AF65-F5344CB8AC3E}">
        <p14:creationId xmlns:p14="http://schemas.microsoft.com/office/powerpoint/2010/main" val="69504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Upload files via Power App or directly into Blob Storage (storage explorer or azure portal)</a:t>
            </a:r>
          </a:p>
        </p:txBody>
      </p:sp>
      <p:sp>
        <p:nvSpPr>
          <p:cNvPr id="4" name="Slide Number Placeholder 3"/>
          <p:cNvSpPr>
            <a:spLocks noGrp="1"/>
          </p:cNvSpPr>
          <p:nvPr>
            <p:ph type="sldNum" sz="quarter" idx="5"/>
          </p:nvPr>
        </p:nvSpPr>
        <p:spPr/>
        <p:txBody>
          <a:bodyPr/>
          <a:lstStyle/>
          <a:p>
            <a:fld id="{ACBA0A4A-3B26-4675-B5C1-109801D24AB8}" type="slidenum">
              <a:rPr lang="en-SG" smtClean="0"/>
              <a:t>7</a:t>
            </a:fld>
            <a:endParaRPr lang="en-SG"/>
          </a:p>
        </p:txBody>
      </p:sp>
    </p:spTree>
    <p:extLst>
      <p:ext uri="{BB962C8B-B14F-4D97-AF65-F5344CB8AC3E}">
        <p14:creationId xmlns:p14="http://schemas.microsoft.com/office/powerpoint/2010/main" val="152374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BA0A4A-3B26-4675-B5C1-109801D24AB8}" type="slidenum">
              <a:rPr lang="en-SG" smtClean="0"/>
              <a:t>9</a:t>
            </a:fld>
            <a:endParaRPr lang="en-SG"/>
          </a:p>
        </p:txBody>
      </p:sp>
    </p:spTree>
    <p:extLst>
      <p:ext uri="{BB962C8B-B14F-4D97-AF65-F5344CB8AC3E}">
        <p14:creationId xmlns:p14="http://schemas.microsoft.com/office/powerpoint/2010/main" val="11281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Working VM for RAX (2023-06-02)</a:t>
            </a:r>
          </a:p>
        </p:txBody>
      </p:sp>
      <p:sp>
        <p:nvSpPr>
          <p:cNvPr id="4" name="Slide Number Placeholder 3"/>
          <p:cNvSpPr>
            <a:spLocks noGrp="1"/>
          </p:cNvSpPr>
          <p:nvPr>
            <p:ph type="sldNum" sz="quarter" idx="5"/>
          </p:nvPr>
        </p:nvSpPr>
        <p:spPr/>
        <p:txBody>
          <a:bodyPr/>
          <a:lstStyle/>
          <a:p>
            <a:fld id="{ACBA0A4A-3B26-4675-B5C1-109801D24AB8}" type="slidenum">
              <a:rPr lang="en-SG" smtClean="0"/>
              <a:t>11</a:t>
            </a:fld>
            <a:endParaRPr lang="en-SG"/>
          </a:p>
        </p:txBody>
      </p:sp>
    </p:spTree>
    <p:extLst>
      <p:ext uri="{BB962C8B-B14F-4D97-AF65-F5344CB8AC3E}">
        <p14:creationId xmlns:p14="http://schemas.microsoft.com/office/powerpoint/2010/main" val="336811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BA0A4A-3B26-4675-B5C1-109801D24AB8}" type="slidenum">
              <a:rPr lang="en-SG" smtClean="0"/>
              <a:t>12</a:t>
            </a:fld>
            <a:endParaRPr lang="en-SG"/>
          </a:p>
        </p:txBody>
      </p:sp>
    </p:spTree>
    <p:extLst>
      <p:ext uri="{BB962C8B-B14F-4D97-AF65-F5344CB8AC3E}">
        <p14:creationId xmlns:p14="http://schemas.microsoft.com/office/powerpoint/2010/main" val="416577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Split copy activity into 02 stages (ingest into landing firstly (folder Inbox) and move into process folder) -&gt; inbox empty</a:t>
            </a:r>
          </a:p>
          <a:p>
            <a:endParaRPr lang="en-US"/>
          </a:p>
          <a:p>
            <a:r>
              <a:rPr lang="en-US"/>
              <a:t>+ Full load</a:t>
            </a:r>
          </a:p>
          <a:p>
            <a:r>
              <a:rPr lang="en-US"/>
              <a:t>Landing (SRI): parquet</a:t>
            </a:r>
          </a:p>
          <a:p>
            <a:pPr marL="171450" indent="-171450">
              <a:buFontTx/>
              <a:buChar char="-"/>
            </a:pPr>
            <a:r>
              <a:rPr lang="en-US"/>
              <a:t>Source / Inbox : Ingest entire table into folder Source (flat)</a:t>
            </a:r>
          </a:p>
          <a:p>
            <a:pPr marL="171450" indent="-171450">
              <a:buFontTx/>
              <a:buChar char="-"/>
            </a:pPr>
            <a:r>
              <a:rPr lang="en-US"/>
              <a:t>Processed: Moved after loading successfully into Bronze</a:t>
            </a:r>
          </a:p>
          <a:p>
            <a:pPr marL="628650" lvl="1" indent="-171450">
              <a:buFontTx/>
              <a:buChar char="-"/>
            </a:pPr>
            <a:r>
              <a:rPr lang="en-US"/>
              <a:t>Date (Year/Month) / Table Name (BSEG) / *.parquet</a:t>
            </a:r>
          </a:p>
          <a:p>
            <a:pPr marL="171450" indent="-171450">
              <a:buFontTx/>
              <a:buChar char="-"/>
            </a:pPr>
            <a:r>
              <a:rPr lang="en-US"/>
              <a:t>Failed: Moved after loading failed into Bronze</a:t>
            </a:r>
          </a:p>
          <a:p>
            <a:pPr marL="0" indent="0">
              <a:buFontTx/>
              <a:buNone/>
            </a:pPr>
            <a:endParaRPr lang="en-US"/>
          </a:p>
          <a:p>
            <a:pPr marL="0" indent="0">
              <a:buFontTx/>
              <a:buNone/>
            </a:pPr>
            <a:r>
              <a:rPr lang="en-US"/>
              <a:t>+ Incremental Load</a:t>
            </a:r>
          </a:p>
          <a:p>
            <a:r>
              <a:rPr lang="en-US"/>
              <a:t>Landing (SRI): parquet</a:t>
            </a:r>
          </a:p>
          <a:p>
            <a:pPr marL="171450" indent="-171450">
              <a:buFontTx/>
              <a:buChar char="-"/>
            </a:pPr>
            <a:r>
              <a:rPr lang="en-US"/>
              <a:t>Source / Input: Ingest table (for example BSEG &gt; 01/Jun/23) into folder Source</a:t>
            </a:r>
          </a:p>
          <a:p>
            <a:pPr marL="0" indent="0">
              <a:buFontTx/>
              <a:buNone/>
            </a:pPr>
            <a:endParaRPr lang="en-US"/>
          </a:p>
          <a:p>
            <a:pPr marL="0" indent="0">
              <a:buFontTx/>
              <a:buNone/>
            </a:pPr>
            <a:r>
              <a:rPr lang="en-US"/>
              <a:t>(Loop pipeline for one each table)</a:t>
            </a:r>
          </a:p>
          <a:p>
            <a:pPr marL="0" indent="0">
              <a:buFontTx/>
              <a:buNone/>
            </a:pPr>
            <a:endParaRPr lang="en-US"/>
          </a:p>
          <a:p>
            <a:r>
              <a:rPr lang="en-US"/>
              <a:t>Bronze (split into </a:t>
            </a:r>
            <a:r>
              <a:rPr lang="en-US" err="1"/>
              <a:t>etl</a:t>
            </a:r>
            <a:r>
              <a:rPr lang="en-US"/>
              <a:t>, sap, </a:t>
            </a:r>
            <a:r>
              <a:rPr lang="en-US" err="1"/>
              <a:t>dms</a:t>
            </a:r>
            <a:r>
              <a:rPr lang="en-US"/>
              <a:t>, manual)</a:t>
            </a:r>
          </a:p>
          <a:p>
            <a:r>
              <a:rPr lang="en-US"/>
              <a:t>(real: 400 </a:t>
            </a:r>
            <a:r>
              <a:rPr lang="en-US" err="1"/>
              <a:t>dif</a:t>
            </a:r>
            <a:r>
              <a:rPr lang="en-US"/>
              <a:t> systems, sap_906, sap_907)</a:t>
            </a:r>
          </a:p>
          <a:p>
            <a:r>
              <a:rPr lang="en-US"/>
              <a:t>- T001</a:t>
            </a:r>
          </a:p>
          <a:p>
            <a:r>
              <a:rPr lang="en-US"/>
              <a:t>- BSEG</a:t>
            </a:r>
          </a:p>
          <a:p>
            <a:pPr marL="171450" indent="-171450">
              <a:buFontTx/>
              <a:buChar char="-"/>
            </a:pPr>
            <a:r>
              <a:rPr lang="en-US"/>
              <a:t>MARA</a:t>
            </a:r>
          </a:p>
          <a:p>
            <a:pPr marL="171450" indent="-171450">
              <a:buFontTx/>
              <a:buChar char="-"/>
            </a:pPr>
            <a:r>
              <a:rPr lang="en-US"/>
              <a:t>VBRK</a:t>
            </a:r>
          </a:p>
          <a:p>
            <a:pPr marL="171450" indent="-171450">
              <a:buFontTx/>
              <a:buChar char="-"/>
            </a:pPr>
            <a:r>
              <a:rPr lang="en-US"/>
              <a:t>VBRP</a:t>
            </a:r>
          </a:p>
          <a:p>
            <a:endParaRPr lang="en-US"/>
          </a:p>
          <a:p>
            <a:r>
              <a:rPr lang="en-US"/>
              <a:t>Silver (Physical Table) (</a:t>
            </a:r>
            <a:r>
              <a:rPr lang="en-US" b="1"/>
              <a:t>source items -&gt; key</a:t>
            </a:r>
            <a:r>
              <a:rPr lang="en-US"/>
              <a:t>, besides order no, order item)</a:t>
            </a:r>
          </a:p>
          <a:p>
            <a:pPr marL="171450" indent="-171450">
              <a:buFontTx/>
              <a:buChar char="-"/>
            </a:pPr>
            <a:r>
              <a:rPr lang="en-US"/>
              <a:t>Renaming</a:t>
            </a:r>
          </a:p>
          <a:p>
            <a:pPr marL="171450" indent="-171450">
              <a:buFontTx/>
              <a:buChar char="-"/>
            </a:pPr>
            <a:r>
              <a:rPr lang="en-US"/>
              <a:t>Filtering (delete flag)</a:t>
            </a:r>
          </a:p>
          <a:p>
            <a:pPr marL="171450" indent="-171450">
              <a:buFontTx/>
              <a:buChar char="-"/>
            </a:pPr>
            <a:r>
              <a:rPr lang="en-US"/>
              <a:t>Derived</a:t>
            </a:r>
          </a:p>
          <a:p>
            <a:pPr marL="171450" indent="-171450">
              <a:buFontTx/>
              <a:buChar char="-"/>
            </a:pPr>
            <a:r>
              <a:rPr lang="en-US"/>
              <a:t>Cleansing</a:t>
            </a:r>
          </a:p>
          <a:p>
            <a:pPr marL="171450" indent="-171450">
              <a:buFontTx/>
              <a:buChar char="-"/>
            </a:pPr>
            <a:r>
              <a:rPr lang="en-US"/>
              <a:t>Join / Look up</a:t>
            </a:r>
          </a:p>
          <a:p>
            <a:pPr marL="171450" indent="-171450">
              <a:buFontTx/>
              <a:buChar char="-"/>
            </a:pPr>
            <a:endParaRPr lang="en-US"/>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Filtered and cleansed copy of data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Augmented (denormalization or joining columns from multiple tables)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Un-nesting or putting concrete column names for flexible fields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Standardization: unit of mass, code values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Integration (stack up) of similar datasets from multiple bronze tables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Deduplication and compaction (latest version if there are multiple updates maintained as separate records in bronze) </a:t>
            </a:r>
          </a:p>
          <a:p>
            <a:pPr algn="l" rtl="0" fontAlgn="base">
              <a:buFont typeface="Arial" panose="020B0604020202020204" pitchFamily="34" charset="0"/>
              <a:buChar char="•"/>
            </a:pPr>
            <a:r>
              <a:rPr lang="en-US" sz="1800" b="0" i="0">
                <a:solidFill>
                  <a:srgbClr val="000000"/>
                </a:solidFill>
                <a:effectLst/>
                <a:latin typeface="Arial" panose="020B0604020202020204" pitchFamily="34" charset="0"/>
              </a:rPr>
              <a:t>Same granularity as underlying bronze tables </a:t>
            </a:r>
          </a:p>
          <a:p>
            <a:pPr marL="0" indent="0">
              <a:buFontTx/>
              <a:buNone/>
            </a:pPr>
            <a:endParaRPr lang="en-US"/>
          </a:p>
          <a:p>
            <a:r>
              <a:rPr lang="en-US"/>
              <a:t>For example: Inventory Details -&gt; Inventory Balance / Aging (snapshot)</a:t>
            </a:r>
          </a:p>
          <a:p>
            <a:r>
              <a:rPr lang="en-US"/>
              <a:t>For example:</a:t>
            </a:r>
          </a:p>
          <a:p>
            <a:r>
              <a:rPr lang="en-US" err="1"/>
              <a:t>Fact_Billing_Order_Item</a:t>
            </a:r>
            <a:r>
              <a:rPr lang="en-US"/>
              <a:t> (VPRK_VBRP)</a:t>
            </a:r>
          </a:p>
          <a:p>
            <a:r>
              <a:rPr lang="en-US"/>
              <a:t>Dim Material (MARA)</a:t>
            </a:r>
          </a:p>
          <a:p>
            <a:endParaRPr lang="en-US"/>
          </a:p>
          <a:p>
            <a:r>
              <a:rPr lang="en-US"/>
              <a:t>Gold (View) -&gt; Consumption</a:t>
            </a:r>
          </a:p>
          <a:p>
            <a:pPr marL="171450" indent="-171450">
              <a:buFontTx/>
              <a:buChar char="-"/>
            </a:pPr>
            <a:r>
              <a:rPr lang="en-US"/>
              <a:t>Aggregate Data</a:t>
            </a:r>
          </a:p>
          <a:p>
            <a:pPr marL="171450" indent="-171450">
              <a:buFontTx/>
              <a:buChar char="-"/>
            </a:pPr>
            <a:r>
              <a:rPr lang="en-US"/>
              <a:t>Filtering</a:t>
            </a:r>
          </a:p>
          <a:p>
            <a:pPr marL="171450" indent="-171450">
              <a:buFontTx/>
              <a:buChar char="-"/>
            </a:pPr>
            <a:r>
              <a:rPr lang="en-US"/>
              <a:t>Derived</a:t>
            </a:r>
          </a:p>
          <a:p>
            <a:pPr marL="171450" indent="-171450">
              <a:buFontTx/>
              <a:buChar char="-"/>
            </a:pPr>
            <a:r>
              <a:rPr lang="en-US"/>
              <a:t>Another name prefix (Pull data for app) (3</a:t>
            </a:r>
            <a:r>
              <a:rPr lang="en-US" baseline="30000"/>
              <a:t>rd</a:t>
            </a:r>
            <a:r>
              <a:rPr lang="en-US"/>
              <a:t> dept purpose)</a:t>
            </a:r>
          </a:p>
          <a:p>
            <a:pPr marL="171450" indent="-171450">
              <a:buFontTx/>
              <a:buChar char="-"/>
            </a:pPr>
            <a:endParaRPr lang="en-US"/>
          </a:p>
          <a:p>
            <a:r>
              <a:rPr lang="en-US"/>
              <a:t>For example:</a:t>
            </a:r>
          </a:p>
          <a:p>
            <a:r>
              <a:rPr lang="en-US" err="1"/>
              <a:t>Fact_Billing_Order_Item</a:t>
            </a:r>
            <a:endParaRPr lang="en-US"/>
          </a:p>
          <a:p>
            <a:r>
              <a:rPr lang="en-US"/>
              <a:t>Dim Material</a:t>
            </a:r>
          </a:p>
          <a:p>
            <a:pPr marL="0" indent="0">
              <a:buFontTx/>
              <a:buNone/>
            </a:pPr>
            <a:r>
              <a:rPr lang="en-US"/>
              <a:t>Fact Monthly Billing (Aggregate from fact billing order item)</a:t>
            </a:r>
          </a:p>
        </p:txBody>
      </p:sp>
      <p:sp>
        <p:nvSpPr>
          <p:cNvPr id="4" name="Slide Number Placeholder 3"/>
          <p:cNvSpPr>
            <a:spLocks noGrp="1"/>
          </p:cNvSpPr>
          <p:nvPr>
            <p:ph type="sldNum" sz="quarter" idx="5"/>
          </p:nvPr>
        </p:nvSpPr>
        <p:spPr/>
        <p:txBody>
          <a:bodyPr/>
          <a:lstStyle/>
          <a:p>
            <a:fld id="{ACBA0A4A-3B26-4675-B5C1-109801D24AB8}" type="slidenum">
              <a:rPr lang="en-SG" smtClean="0"/>
              <a:t>13</a:t>
            </a:fld>
            <a:endParaRPr lang="en-SG"/>
          </a:p>
        </p:txBody>
      </p:sp>
    </p:spTree>
    <p:extLst>
      <p:ext uri="{BB962C8B-B14F-4D97-AF65-F5344CB8AC3E}">
        <p14:creationId xmlns:p14="http://schemas.microsoft.com/office/powerpoint/2010/main" val="1478209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1E1E-0306-4B6D-E8C6-6C1B5826E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4F6C13-7DD4-D695-D2A5-E8795DDBB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BB9C6-174D-07E8-6162-8BCE6096D13E}"/>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11CA480D-7D6A-768C-63F2-201A0AE18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6460E-BFD1-7A46-E1F9-68EFA685989E}"/>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290778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733B-C554-87CF-F392-47E2ADD12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2074C6-A344-2B43-4F13-C2B09D786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83F2-C9FB-CBCB-04B3-84E4028A40DB}"/>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78C4792B-9A8E-D7BF-C4E3-2BBFD2952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CF115-5EDF-74CC-CCA4-EB21F6BB6B36}"/>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58222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BDF70-FD74-34BD-3543-E0E177187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88F5-1ECC-BD96-81DA-E54D80A0A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1F54A-A0B3-84D2-A762-DB2FE22EF601}"/>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12DDD078-8B03-781F-5591-F39EF86E0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1B28C-0497-20C4-2A4F-B9DE08DCBB4A}"/>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405141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ngle Column - Sim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bwMode="white">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876300"/>
            <a:ext cx="11468100" cy="561136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p>
        </p:txBody>
      </p:sp>
    </p:spTree>
    <p:extLst>
      <p:ext uri="{BB962C8B-B14F-4D97-AF65-F5344CB8AC3E}">
        <p14:creationId xmlns:p14="http://schemas.microsoft.com/office/powerpoint/2010/main" val="32042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5E58-7F5C-3DCF-D802-1179D426E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AC214-EEFE-48E7-E208-1D8348A4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D712-931B-E2C7-CC4D-D4DCB6B8335A}"/>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B6F73F90-747D-134F-9955-77CEFD34B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D4EB2-CDCC-C1B6-8E64-97674E1915E7}"/>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183791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2D9-C81D-6F06-F4AE-30AFB1E13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0F4919-44F3-BADF-27E7-4B6420575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07B48-1F68-4AF3-D843-D82B706E07C9}"/>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B064281D-89AB-3CB6-25E9-47F23E390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7733-B7A8-9237-657C-7F0A9523857D}"/>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269852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1D95-B263-727E-7168-536C70E42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F95C8-7E91-4C4E-1B36-C6BED6240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70AE5F-94B9-F38A-5727-E2E19443F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C9085-A470-143A-3D63-8A8E8746EC9A}"/>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6" name="Footer Placeholder 5">
            <a:extLst>
              <a:ext uri="{FF2B5EF4-FFF2-40B4-BE49-F238E27FC236}">
                <a16:creationId xmlns:a16="http://schemas.microsoft.com/office/drawing/2014/main" id="{220F3CAF-97D8-3ED5-3021-D4C746C10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0D602-B4E0-B536-71A9-E5F01F480B3F}"/>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18342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A8BB-6BE2-413A-5554-581763919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E8FF32-0B32-07D5-8C59-64B8AF0A5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8C389-51B0-DABA-AC97-DCAE5A755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058BF3-57A9-CDDE-2F40-7660DD6B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3C70E-FF89-EEB5-760A-C5E77F6B3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6BA2D-E97D-10B3-40C4-372FC3952BC6}"/>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8" name="Footer Placeholder 7">
            <a:extLst>
              <a:ext uri="{FF2B5EF4-FFF2-40B4-BE49-F238E27FC236}">
                <a16:creationId xmlns:a16="http://schemas.microsoft.com/office/drawing/2014/main" id="{C2A3C053-63E6-1126-BAE8-C1543DF6A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0844AD-E3A1-13DE-907F-FB562DA9B576}"/>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341723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0BF8-902C-6F2F-709D-80EB86F7C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F8C4FA-3BF1-584C-FBC8-856DD5C6A372}"/>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4" name="Footer Placeholder 3">
            <a:extLst>
              <a:ext uri="{FF2B5EF4-FFF2-40B4-BE49-F238E27FC236}">
                <a16:creationId xmlns:a16="http://schemas.microsoft.com/office/drawing/2014/main" id="{F2C44D08-DC96-9BF9-4130-BF77A79B4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530AD-D413-8B48-3124-C9E947247DEA}"/>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49430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D45B0-1939-9298-F7FB-79FC17431BA0}"/>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3" name="Footer Placeholder 2">
            <a:extLst>
              <a:ext uri="{FF2B5EF4-FFF2-40B4-BE49-F238E27FC236}">
                <a16:creationId xmlns:a16="http://schemas.microsoft.com/office/drawing/2014/main" id="{C1990D60-4B2B-1ED4-8DDF-D524C68D2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663AF-0649-640F-E42B-327E17D675EE}"/>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315874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FD43-0094-AF47-0D21-B6158D845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A232D-2413-40DE-67E2-08733939A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CD8E00-59AD-43F6-3F88-E644196E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5B7DB-D6B4-C526-9B23-89497D6B5291}"/>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6" name="Footer Placeholder 5">
            <a:extLst>
              <a:ext uri="{FF2B5EF4-FFF2-40B4-BE49-F238E27FC236}">
                <a16:creationId xmlns:a16="http://schemas.microsoft.com/office/drawing/2014/main" id="{E9D4E927-EA39-9A45-E839-A23EF1AF9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C4CF0-7929-1935-C3B6-DB742DB410C8}"/>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100605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485D-554E-6AF4-5A96-53DE2FAD9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6BF11-F4AB-A9F9-A3B2-BD8162B391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91F85B-9011-83DE-697B-A18172054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E6E7F-D3F8-3A2D-B135-09EC9E2F0FA4}"/>
              </a:ext>
            </a:extLst>
          </p:cNvPr>
          <p:cNvSpPr>
            <a:spLocks noGrp="1"/>
          </p:cNvSpPr>
          <p:nvPr>
            <p:ph type="dt" sz="half" idx="10"/>
          </p:nvPr>
        </p:nvSpPr>
        <p:spPr/>
        <p:txBody>
          <a:bodyPr/>
          <a:lstStyle/>
          <a:p>
            <a:fld id="{EFBD14D5-6EE5-4FC6-97CD-82FC851A69FC}" type="datetimeFigureOut">
              <a:rPr lang="en-US" smtClean="0"/>
              <a:t>6/8/2023</a:t>
            </a:fld>
            <a:endParaRPr lang="en-US"/>
          </a:p>
        </p:txBody>
      </p:sp>
      <p:sp>
        <p:nvSpPr>
          <p:cNvPr id="6" name="Footer Placeholder 5">
            <a:extLst>
              <a:ext uri="{FF2B5EF4-FFF2-40B4-BE49-F238E27FC236}">
                <a16:creationId xmlns:a16="http://schemas.microsoft.com/office/drawing/2014/main" id="{4614DD8E-7C66-CBB9-FC8B-AD29DA57D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2B947-A5CA-1373-BD57-920A54381CFA}"/>
              </a:ext>
            </a:extLst>
          </p:cNvPr>
          <p:cNvSpPr>
            <a:spLocks noGrp="1"/>
          </p:cNvSpPr>
          <p:nvPr>
            <p:ph type="sldNum" sz="quarter" idx="12"/>
          </p:nvPr>
        </p:nvSpPr>
        <p:spPr/>
        <p:txBody>
          <a:bodyPr/>
          <a:lstStyle/>
          <a:p>
            <a:fld id="{34D3B7AA-17B9-42DB-8590-8290ED9741C8}" type="slidenum">
              <a:rPr lang="en-US" smtClean="0"/>
              <a:t>‹#›</a:t>
            </a:fld>
            <a:endParaRPr lang="en-US"/>
          </a:p>
        </p:txBody>
      </p:sp>
    </p:spTree>
    <p:extLst>
      <p:ext uri="{BB962C8B-B14F-4D97-AF65-F5344CB8AC3E}">
        <p14:creationId xmlns:p14="http://schemas.microsoft.com/office/powerpoint/2010/main" val="424406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59353-D640-7E59-AD41-2FAFE2176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F7527-34A3-AA75-B714-B56E2D5F7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5B356-E6D0-DE5E-0560-9E01F26AE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D14D5-6EE5-4FC6-97CD-82FC851A69FC}" type="datetimeFigureOut">
              <a:rPr lang="en-US" smtClean="0"/>
              <a:t>6/8/2023</a:t>
            </a:fld>
            <a:endParaRPr lang="en-US"/>
          </a:p>
        </p:txBody>
      </p:sp>
      <p:sp>
        <p:nvSpPr>
          <p:cNvPr id="5" name="Footer Placeholder 4">
            <a:extLst>
              <a:ext uri="{FF2B5EF4-FFF2-40B4-BE49-F238E27FC236}">
                <a16:creationId xmlns:a16="http://schemas.microsoft.com/office/drawing/2014/main" id="{7C71AC10-D7EA-D58A-8A4E-CE7F6EF02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2D90F7-DB1F-1844-0EB0-1B9CCE22F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3B7AA-17B9-42DB-8590-8290ED9741C8}" type="slidenum">
              <a:rPr lang="en-US" smtClean="0"/>
              <a:t>‹#›</a:t>
            </a:fld>
            <a:endParaRPr lang="en-US"/>
          </a:p>
        </p:txBody>
      </p:sp>
    </p:spTree>
    <p:extLst>
      <p:ext uri="{BB962C8B-B14F-4D97-AF65-F5344CB8AC3E}">
        <p14:creationId xmlns:p14="http://schemas.microsoft.com/office/powerpoint/2010/main" val="3888834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20.png"/><Relationship Id="rId26" Type="http://schemas.openxmlformats.org/officeDocument/2006/relationships/image" Target="../media/image28.svg"/><Relationship Id="rId3" Type="http://schemas.openxmlformats.org/officeDocument/2006/relationships/image" Target="../media/image1.png"/><Relationship Id="rId21" Type="http://schemas.openxmlformats.org/officeDocument/2006/relationships/image" Target="../media/image25.svg"/><Relationship Id="rId7" Type="http://schemas.openxmlformats.org/officeDocument/2006/relationships/image" Target="../media/image8.png"/><Relationship Id="rId12" Type="http://schemas.openxmlformats.org/officeDocument/2006/relationships/image" Target="../media/image13.gif"/><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8.svg"/><Relationship Id="rId2" Type="http://schemas.openxmlformats.org/officeDocument/2006/relationships/notesSlide" Target="../notesSlides/notesSlide7.xml"/><Relationship Id="rId16" Type="http://schemas.openxmlformats.org/officeDocument/2006/relationships/image" Target="../media/image18.jpeg"/><Relationship Id="rId20" Type="http://schemas.openxmlformats.org/officeDocument/2006/relationships/image" Target="../media/image24.png"/><Relationship Id="rId29"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2.jpeg"/><Relationship Id="rId24" Type="http://schemas.openxmlformats.org/officeDocument/2006/relationships/image" Target="../media/image26.png"/><Relationship Id="rId32"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17.png"/><Relationship Id="rId23" Type="http://schemas.openxmlformats.org/officeDocument/2006/relationships/image" Target="../media/image23.svg"/><Relationship Id="rId28" Type="http://schemas.openxmlformats.org/officeDocument/2006/relationships/image" Target="../media/image30.svg"/><Relationship Id="rId10" Type="http://schemas.openxmlformats.org/officeDocument/2006/relationships/image" Target="../media/image11.png"/><Relationship Id="rId19" Type="http://schemas.openxmlformats.org/officeDocument/2006/relationships/image" Target="../media/image21.png"/><Relationship Id="rId31" Type="http://schemas.openxmlformats.org/officeDocument/2006/relationships/image" Target="../media/image35.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6.jpeg"/><Relationship Id="rId22" Type="http://schemas.openxmlformats.org/officeDocument/2006/relationships/image" Target="../media/image22.png"/><Relationship Id="rId27" Type="http://schemas.openxmlformats.org/officeDocument/2006/relationships/image" Target="../media/image29.png"/><Relationship Id="rId30" Type="http://schemas.openxmlformats.org/officeDocument/2006/relationships/image" Target="../media/image36.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data-factory/connector-sap-table?tabs=data-factory"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support.sap.com/en/product/connectors/msnet.html" TargetMode="External"/></Relationships>
</file>

<file path=ppt/slides/_rels/slide6.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jpe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41"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svg"/><Relationship Id="rId5" Type="http://schemas.openxmlformats.org/officeDocument/2006/relationships/image" Target="../media/image3.png"/><Relationship Id="rId15" Type="http://schemas.openxmlformats.org/officeDocument/2006/relationships/image" Target="../media/image13.gif"/><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gif"/><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jpe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sv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svg"/><Relationship Id="rId33" Type="http://schemas.openxmlformats.org/officeDocument/2006/relationships/image" Target="../media/image31.png"/><Relationship Id="rId38" Type="http://schemas.openxmlformats.org/officeDocument/2006/relationships/image" Target="../media/image36.png"/></Relationships>
</file>

<file path=ppt/slides/_rels/slide7.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8.jpeg"/><Relationship Id="rId26"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7.png"/><Relationship Id="rId25" Type="http://schemas.openxmlformats.org/officeDocument/2006/relationships/image" Target="../media/image23.svg"/><Relationship Id="rId33"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6.jpeg"/><Relationship Id="rId20" Type="http://schemas.openxmlformats.org/officeDocument/2006/relationships/image" Target="../media/image20.png"/><Relationship Id="rId29"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8.svg"/><Relationship Id="rId5" Type="http://schemas.openxmlformats.org/officeDocument/2006/relationships/image" Target="../media/image3.png"/><Relationship Id="rId15" Type="http://schemas.openxmlformats.org/officeDocument/2006/relationships/image" Target="../media/image14.png"/><Relationship Id="rId23" Type="http://schemas.openxmlformats.org/officeDocument/2006/relationships/image" Target="../media/image25.svg"/><Relationship Id="rId28" Type="http://schemas.openxmlformats.org/officeDocument/2006/relationships/image" Target="../media/image36.png"/><Relationship Id="rId10" Type="http://schemas.openxmlformats.org/officeDocument/2006/relationships/image" Target="../media/image8.png"/><Relationship Id="rId19" Type="http://schemas.openxmlformats.org/officeDocument/2006/relationships/image" Target="../media/image19.png"/><Relationship Id="rId31" Type="http://schemas.openxmlformats.org/officeDocument/2006/relationships/image" Target="../media/image3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3.gif"/><Relationship Id="rId22" Type="http://schemas.openxmlformats.org/officeDocument/2006/relationships/image" Target="../media/image24.png"/><Relationship Id="rId27" Type="http://schemas.openxmlformats.org/officeDocument/2006/relationships/image" Target="../media/image28.svg"/><Relationship Id="rId30" Type="http://schemas.openxmlformats.org/officeDocument/2006/relationships/image" Target="../media/image32.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8.jpeg"/><Relationship Id="rId18" Type="http://schemas.openxmlformats.org/officeDocument/2006/relationships/image" Target="../media/image25.svg"/><Relationship Id="rId3" Type="http://schemas.openxmlformats.org/officeDocument/2006/relationships/image" Target="../media/image1.png"/><Relationship Id="rId21" Type="http://schemas.openxmlformats.org/officeDocument/2006/relationships/image" Target="../media/image28.svg"/><Relationship Id="rId7" Type="http://schemas.openxmlformats.org/officeDocument/2006/relationships/image" Target="../media/image9.png"/><Relationship Id="rId12" Type="http://schemas.openxmlformats.org/officeDocument/2006/relationships/image" Target="../media/image17.png"/><Relationship Id="rId17"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21.png"/><Relationship Id="rId20"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6.jpeg"/><Relationship Id="rId5" Type="http://schemas.openxmlformats.org/officeDocument/2006/relationships/image" Target="../media/image6.png"/><Relationship Id="rId15" Type="http://schemas.openxmlformats.org/officeDocument/2006/relationships/image" Target="../media/image20.png"/><Relationship Id="rId23" Type="http://schemas.openxmlformats.org/officeDocument/2006/relationships/image" Target="../media/image36.png"/><Relationship Id="rId10" Type="http://schemas.openxmlformats.org/officeDocument/2006/relationships/image" Target="../media/image13.gif"/><Relationship Id="rId19" Type="http://schemas.openxmlformats.org/officeDocument/2006/relationships/image" Target="../media/image26.png"/><Relationship Id="rId4" Type="http://schemas.openxmlformats.org/officeDocument/2006/relationships/image" Target="../media/image8.png"/><Relationship Id="rId9" Type="http://schemas.openxmlformats.org/officeDocument/2006/relationships/image" Target="../media/image12.jpeg"/><Relationship Id="rId14" Type="http://schemas.openxmlformats.org/officeDocument/2006/relationships/image" Target="../media/image19.png"/><Relationship Id="rId2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32C0A8-F148-C2E4-6E15-94653C86A045}"/>
              </a:ext>
            </a:extLst>
          </p:cNvPr>
          <p:cNvSpPr>
            <a:spLocks noGrp="1"/>
          </p:cNvSpPr>
          <p:nvPr>
            <p:ph type="body" sz="quarter" idx="12"/>
          </p:nvPr>
        </p:nvSpPr>
        <p:spPr>
          <a:xfrm>
            <a:off x="361950" y="876301"/>
            <a:ext cx="11468100" cy="4819105"/>
          </a:xfrm>
        </p:spPr>
        <p:txBody>
          <a:bodyPr/>
          <a:lstStyle/>
          <a:p>
            <a:pPr marL="0" indent="0" rtl="0">
              <a:buNone/>
            </a:pPr>
            <a:r>
              <a:rPr lang="en-US" sz="1600" b="1" dirty="0"/>
              <a:t>Architecture Overview</a:t>
            </a:r>
          </a:p>
          <a:p>
            <a:pPr lvl="1"/>
            <a:r>
              <a:rPr lang="en-US" sz="1600" dirty="0"/>
              <a:t>Data Platform – Conceptual</a:t>
            </a:r>
          </a:p>
          <a:p>
            <a:pPr lvl="1"/>
            <a:r>
              <a:rPr lang="en-US" sz="1600" dirty="0"/>
              <a:t>Data Platform – Technology Components</a:t>
            </a:r>
          </a:p>
          <a:p>
            <a:pPr lvl="1"/>
            <a:r>
              <a:rPr lang="en-US" sz="1600" dirty="0"/>
              <a:t>Pre-requisites</a:t>
            </a:r>
          </a:p>
          <a:p>
            <a:pPr lvl="1"/>
            <a:endParaRPr lang="en-GB" sz="1600" dirty="0"/>
          </a:p>
          <a:p>
            <a:pPr marL="0" indent="0" rtl="0">
              <a:buNone/>
            </a:pPr>
            <a:r>
              <a:rPr lang="en-US" sz="1600" b="1" dirty="0"/>
              <a:t>Network Diagram</a:t>
            </a:r>
          </a:p>
          <a:p>
            <a:pPr lvl="1"/>
            <a:r>
              <a:rPr lang="en-US" sz="1600" dirty="0"/>
              <a:t>Network Diagram – Overview</a:t>
            </a:r>
          </a:p>
          <a:p>
            <a:pPr lvl="1"/>
            <a:r>
              <a:rPr lang="en-US" sz="1600" dirty="0"/>
              <a:t>Network Ingestion Flow</a:t>
            </a:r>
          </a:p>
          <a:p>
            <a:pPr lvl="1"/>
            <a:r>
              <a:rPr lang="en-US" sz="1600" dirty="0"/>
              <a:t>Ingestion Connection Table</a:t>
            </a:r>
          </a:p>
          <a:p>
            <a:pPr lvl="1"/>
            <a:r>
              <a:rPr lang="en-US" sz="1600" dirty="0"/>
              <a:t>PBI Network Flow</a:t>
            </a:r>
          </a:p>
          <a:p>
            <a:pPr lvl="1"/>
            <a:r>
              <a:rPr lang="en-US" sz="1600" dirty="0"/>
              <a:t>PBI Connection Table</a:t>
            </a:r>
          </a:p>
          <a:p>
            <a:pPr lvl="1"/>
            <a:r>
              <a:rPr lang="en-US" sz="1600" dirty="0"/>
              <a:t>Admin/User Network Flow</a:t>
            </a:r>
          </a:p>
          <a:p>
            <a:pPr lvl="1"/>
            <a:r>
              <a:rPr lang="en-US" sz="1600" dirty="0"/>
              <a:t>Admin/User Connection Table</a:t>
            </a:r>
          </a:p>
          <a:p>
            <a:pPr lvl="1"/>
            <a:endParaRPr lang="en-US" sz="1600" dirty="0"/>
          </a:p>
          <a:p>
            <a:pPr marL="0" indent="0" rtl="0">
              <a:buNone/>
            </a:pPr>
            <a:r>
              <a:rPr lang="en-US" sz="1600" b="1" dirty="0"/>
              <a:t>References</a:t>
            </a:r>
          </a:p>
          <a:p>
            <a:pPr lvl="1"/>
            <a:r>
              <a:rPr lang="en-US" sz="1600" dirty="0"/>
              <a:t>Medallion Architecture</a:t>
            </a:r>
          </a:p>
          <a:p>
            <a:pPr lvl="1"/>
            <a:r>
              <a:rPr lang="en-US" sz="1600" dirty="0"/>
              <a:t>Synapse Dedicated Pool vs Serverless Pool</a:t>
            </a:r>
          </a:p>
          <a:p>
            <a:pPr lvl="1"/>
            <a:endParaRPr lang="en-US" sz="1600" dirty="0"/>
          </a:p>
          <a:p>
            <a:pPr lvl="1"/>
            <a:endParaRPr lang="en-US" sz="1600" dirty="0"/>
          </a:p>
          <a:p>
            <a:pPr lvl="1"/>
            <a:endParaRPr lang="en-US" sz="1600" dirty="0"/>
          </a:p>
        </p:txBody>
      </p:sp>
      <p:sp>
        <p:nvSpPr>
          <p:cNvPr id="3" name="Title 2">
            <a:extLst>
              <a:ext uri="{FF2B5EF4-FFF2-40B4-BE49-F238E27FC236}">
                <a16:creationId xmlns:a16="http://schemas.microsoft.com/office/drawing/2014/main" id="{C44111F8-A829-0EC2-898F-FBDA9E5F8D5F}"/>
              </a:ext>
            </a:extLst>
          </p:cNvPr>
          <p:cNvSpPr>
            <a:spLocks noGrp="1"/>
          </p:cNvSpPr>
          <p:nvPr>
            <p:ph type="title"/>
          </p:nvPr>
        </p:nvSpPr>
        <p:spPr/>
        <p:txBody>
          <a:bodyPr>
            <a:normAutofit/>
          </a:bodyPr>
          <a:lstStyle/>
          <a:p>
            <a:r>
              <a:rPr lang="en-US" sz="2000" b="1" dirty="0">
                <a:solidFill>
                  <a:srgbClr val="172B4D"/>
                </a:solidFill>
                <a:latin typeface="Arial"/>
                <a:ea typeface="Calibri Light"/>
                <a:cs typeface="Arial"/>
              </a:rPr>
              <a:t>Table of Contents</a:t>
            </a:r>
            <a:endParaRPr lang="en-US" sz="2000" dirty="0">
              <a:solidFill>
                <a:srgbClr val="172B4D"/>
              </a:solidFill>
              <a:latin typeface="Arial"/>
              <a:ea typeface="Calibri Light"/>
              <a:cs typeface="Arial"/>
            </a:endParaRPr>
          </a:p>
        </p:txBody>
      </p:sp>
    </p:spTree>
    <p:extLst>
      <p:ext uri="{BB962C8B-B14F-4D97-AF65-F5344CB8AC3E}">
        <p14:creationId xmlns:p14="http://schemas.microsoft.com/office/powerpoint/2010/main" val="382142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3C7B17-5228-4C8D-90BF-9C29F6F5E782}"/>
              </a:ext>
            </a:extLst>
          </p:cNvPr>
          <p:cNvSpPr>
            <a:spLocks noGrp="1"/>
          </p:cNvSpPr>
          <p:nvPr>
            <p:ph type="sldNum" sz="quarter" idx="11"/>
          </p:nvPr>
        </p:nvSpPr>
        <p:spPr/>
        <p:txBody>
          <a:bodyPr/>
          <a:lstStyle/>
          <a:p>
            <a:fld id="{762E77F0-FB5B-4E8E-9BC9-34F14560A017}" type="slidenum">
              <a:rPr lang="en-US" smtClean="0"/>
              <a:pPr/>
              <a:t>10</a:t>
            </a:fld>
            <a:endParaRPr lang="en-US"/>
          </a:p>
        </p:txBody>
      </p:sp>
      <p:graphicFrame>
        <p:nvGraphicFramePr>
          <p:cNvPr id="10" name="Table 9">
            <a:extLst>
              <a:ext uri="{FF2B5EF4-FFF2-40B4-BE49-F238E27FC236}">
                <a16:creationId xmlns:a16="http://schemas.microsoft.com/office/drawing/2014/main" id="{765BB37E-34AC-485A-8F9B-40FDFF086B45}"/>
              </a:ext>
            </a:extLst>
          </p:cNvPr>
          <p:cNvGraphicFramePr>
            <a:graphicFrameLocks noGrp="1"/>
          </p:cNvGraphicFramePr>
          <p:nvPr>
            <p:extLst>
              <p:ext uri="{D42A27DB-BD31-4B8C-83A1-F6EECF244321}">
                <p14:modId xmlns:p14="http://schemas.microsoft.com/office/powerpoint/2010/main" val="3394033122"/>
              </p:ext>
            </p:extLst>
          </p:nvPr>
        </p:nvGraphicFramePr>
        <p:xfrm>
          <a:off x="274195" y="897195"/>
          <a:ext cx="10171067" cy="1979085"/>
        </p:xfrm>
        <a:graphic>
          <a:graphicData uri="http://schemas.openxmlformats.org/drawingml/2006/table">
            <a:tbl>
              <a:tblPr firstRow="1">
                <a:tableStyleId>{5C22544A-7EE6-4342-B048-85BDC9FD1C3A}</a:tableStyleId>
              </a:tblPr>
              <a:tblGrid>
                <a:gridCol w="354584">
                  <a:extLst>
                    <a:ext uri="{9D8B030D-6E8A-4147-A177-3AD203B41FA5}">
                      <a16:colId xmlns:a16="http://schemas.microsoft.com/office/drawing/2014/main" val="1525111598"/>
                    </a:ext>
                  </a:extLst>
                </a:gridCol>
                <a:gridCol w="1147267">
                  <a:extLst>
                    <a:ext uri="{9D8B030D-6E8A-4147-A177-3AD203B41FA5}">
                      <a16:colId xmlns:a16="http://schemas.microsoft.com/office/drawing/2014/main" val="413326514"/>
                    </a:ext>
                  </a:extLst>
                </a:gridCol>
                <a:gridCol w="1303389">
                  <a:extLst>
                    <a:ext uri="{9D8B030D-6E8A-4147-A177-3AD203B41FA5}">
                      <a16:colId xmlns:a16="http://schemas.microsoft.com/office/drawing/2014/main" val="4022728780"/>
                    </a:ext>
                  </a:extLst>
                </a:gridCol>
                <a:gridCol w="757809">
                  <a:extLst>
                    <a:ext uri="{9D8B030D-6E8A-4147-A177-3AD203B41FA5}">
                      <a16:colId xmlns:a16="http://schemas.microsoft.com/office/drawing/2014/main" val="24627082"/>
                    </a:ext>
                  </a:extLst>
                </a:gridCol>
                <a:gridCol w="1634195">
                  <a:extLst>
                    <a:ext uri="{9D8B030D-6E8A-4147-A177-3AD203B41FA5}">
                      <a16:colId xmlns:a16="http://schemas.microsoft.com/office/drawing/2014/main" val="3283684257"/>
                    </a:ext>
                  </a:extLst>
                </a:gridCol>
                <a:gridCol w="2224454">
                  <a:extLst>
                    <a:ext uri="{9D8B030D-6E8A-4147-A177-3AD203B41FA5}">
                      <a16:colId xmlns:a16="http://schemas.microsoft.com/office/drawing/2014/main" val="2636090047"/>
                    </a:ext>
                  </a:extLst>
                </a:gridCol>
                <a:gridCol w="1178169">
                  <a:extLst>
                    <a:ext uri="{9D8B030D-6E8A-4147-A177-3AD203B41FA5}">
                      <a16:colId xmlns:a16="http://schemas.microsoft.com/office/drawing/2014/main" val="2212434431"/>
                    </a:ext>
                  </a:extLst>
                </a:gridCol>
                <a:gridCol w="1571200">
                  <a:extLst>
                    <a:ext uri="{9D8B030D-6E8A-4147-A177-3AD203B41FA5}">
                      <a16:colId xmlns:a16="http://schemas.microsoft.com/office/drawing/2014/main" val="3432615906"/>
                    </a:ext>
                  </a:extLst>
                </a:gridCol>
              </a:tblGrid>
              <a:tr h="395817">
                <a:tc>
                  <a:txBody>
                    <a:bodyPr/>
                    <a:lstStyle/>
                    <a:p>
                      <a:r>
                        <a:rPr lang="en-US" sz="900" b="1" kern="1200">
                          <a:solidFill>
                            <a:schemeClr val="bg1"/>
                          </a:solidFill>
                          <a:latin typeface="+mn-lt"/>
                          <a:ea typeface="+mn-ea"/>
                          <a:cs typeface="+mn-cs"/>
                        </a:rPr>
                        <a:t>#</a:t>
                      </a:r>
                    </a:p>
                  </a:txBody>
                  <a:tcPr marL="164592" marR="164592"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Source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Target</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Protocol</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Authentication Mechanism</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Purpose of Connection</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kern="1200">
                          <a:solidFill>
                            <a:schemeClr val="bg1"/>
                          </a:solidFill>
                          <a:latin typeface="+mn-lt"/>
                          <a:ea typeface="+mn-ea"/>
                          <a:cs typeface="+mn-cs"/>
                        </a:rPr>
                        <a:t>Traffic Type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kern="1200">
                          <a:solidFill>
                            <a:schemeClr val="bg1"/>
                          </a:solidFill>
                          <a:latin typeface="+mn-lt"/>
                          <a:ea typeface="+mn-ea"/>
                          <a:cs typeface="+mn-cs"/>
                        </a:rPr>
                        <a:t>Notes (latency , through put, special security)</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extLst>
                  <a:ext uri="{0D108BD9-81ED-4DB2-BD59-A6C34878D82A}">
                    <a16:rowId xmlns:a16="http://schemas.microsoft.com/office/drawing/2014/main" val="3866110780"/>
                  </a:ext>
                </a:extLst>
              </a:tr>
              <a:tr h="395817">
                <a:tc>
                  <a:txBody>
                    <a:bodyPr/>
                    <a:lstStyle/>
                    <a:p>
                      <a:pPr fontAlgn="base"/>
                      <a:r>
                        <a:rPr lang="en-US" sz="900" b="1">
                          <a:latin typeface="+mn-lt"/>
                        </a:rPr>
                        <a:t>1</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PBI Gateway (SHIR VM)</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Power BI Service</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HTTPS</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AAD user credential</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Dataset refresh requests</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North-South</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7227886"/>
                  </a:ext>
                </a:extLst>
              </a:tr>
              <a:tr h="395817">
                <a:tc>
                  <a:txBody>
                    <a:bodyPr/>
                    <a:lstStyle/>
                    <a:p>
                      <a:r>
                        <a:rPr lang="en-US" sz="900" b="1">
                          <a:latin typeface="+mn-lt"/>
                        </a:rPr>
                        <a:t>2</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PBI Gateway (SHIR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ADLS Gen2</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 / SAS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Data  refresh from ADLS storage</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High Throughput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8051179"/>
                  </a:ext>
                </a:extLst>
              </a:tr>
              <a:tr h="395817">
                <a:tc>
                  <a:txBody>
                    <a:bodyPr/>
                    <a:lstStyle/>
                    <a:p>
                      <a:r>
                        <a:rPr lang="en-US" sz="900" b="1">
                          <a:latin typeface="Calibri" panose="020F0502020204030204" pitchFamily="34" charset="0"/>
                          <a:ea typeface="Calibri" panose="020F0502020204030204" pitchFamily="34" charset="0"/>
                          <a:cs typeface="Calibri" panose="020F0502020204030204" pitchFamily="34" charset="0"/>
                        </a:rPr>
                        <a:t>3</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PBI Gateway (SHIR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Blob Storage</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Data  refresh from Azure blob storage</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p>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High Throughput</a:t>
                      </a:r>
                    </a:p>
                    <a:p>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9867873"/>
                  </a:ext>
                </a:extLst>
              </a:tr>
              <a:tr h="395817">
                <a:tc>
                  <a:txBody>
                    <a:bodyPr/>
                    <a:lstStyle/>
                    <a:p>
                      <a:pPr marL="0" algn="l" defTabSz="914400" rtl="0" eaLnBrk="1" latinLnBrk="0" hangingPunct="1"/>
                      <a:r>
                        <a:rPr lang="en-US" sz="900" b="1" kern="1200">
                          <a:solidFill>
                            <a:schemeClr val="dk1"/>
                          </a:solidFill>
                          <a:latin typeface="Calibri" panose="020F0502020204030204" pitchFamily="34" charset="0"/>
                          <a:ea typeface="Calibri" panose="020F0502020204030204" pitchFamily="34" charset="0"/>
                          <a:cs typeface="Calibri" panose="020F0502020204030204" pitchFamily="34" charset="0"/>
                        </a:rPr>
                        <a:t>4</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PBI Gateway (SHIR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Synapse Dedicated Pool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TCP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Data  refresh from Synapse Dedicated  Pool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High 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052917"/>
                  </a:ext>
                </a:extLst>
              </a:tr>
            </a:tbl>
          </a:graphicData>
        </a:graphic>
      </p:graphicFrame>
      <p:sp>
        <p:nvSpPr>
          <p:cNvPr id="2" name="Text Placeholder 1">
            <a:extLst>
              <a:ext uri="{FF2B5EF4-FFF2-40B4-BE49-F238E27FC236}">
                <a16:creationId xmlns:a16="http://schemas.microsoft.com/office/drawing/2014/main" id="{459BBBDA-85FB-F8CE-D160-073E87F2587F}"/>
              </a:ext>
            </a:extLst>
          </p:cNvPr>
          <p:cNvSpPr txBox="1">
            <a:spLocks/>
          </p:cNvSpPr>
          <p:nvPr/>
        </p:nvSpPr>
        <p:spPr>
          <a:xfrm>
            <a:off x="274195" y="189328"/>
            <a:ext cx="11887782" cy="418675"/>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US" sz="1800" b="1">
                <a:solidFill>
                  <a:srgbClr val="172B4D"/>
                </a:solidFill>
                <a:latin typeface="Arial" panose="020B0604020202020204" pitchFamily="34" charset="0"/>
                <a:cs typeface="Arial" panose="020B0604020202020204" pitchFamily="34" charset="0"/>
              </a:rPr>
              <a:t>PBI Connection Table</a:t>
            </a:r>
            <a:endParaRPr lang="en-SG" sz="1800" b="1">
              <a:solidFill>
                <a:srgbClr val="172B4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82EA30-57A5-C2E0-25A7-AF6A1E523501}"/>
              </a:ext>
            </a:extLst>
          </p:cNvPr>
          <p:cNvGrpSpPr/>
          <p:nvPr/>
        </p:nvGrpSpPr>
        <p:grpSpPr>
          <a:xfrm>
            <a:off x="1614875" y="494513"/>
            <a:ext cx="7236873" cy="5499544"/>
            <a:chOff x="2003326" y="936552"/>
            <a:chExt cx="7189234" cy="5229530"/>
          </a:xfrm>
        </p:grpSpPr>
        <p:sp>
          <p:nvSpPr>
            <p:cNvPr id="5" name="Rectangle 4">
              <a:extLst>
                <a:ext uri="{FF2B5EF4-FFF2-40B4-BE49-F238E27FC236}">
                  <a16:creationId xmlns:a16="http://schemas.microsoft.com/office/drawing/2014/main" id="{9FEB9354-D393-A7CB-6475-D7F1650E1DBB}"/>
                </a:ext>
              </a:extLst>
            </p:cNvPr>
            <p:cNvSpPr/>
            <p:nvPr/>
          </p:nvSpPr>
          <p:spPr>
            <a:xfrm>
              <a:off x="2146831" y="1150660"/>
              <a:ext cx="7045729" cy="5015422"/>
            </a:xfrm>
            <a:prstGeom prst="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6" name="TextBox 3">
              <a:extLst>
                <a:ext uri="{FF2B5EF4-FFF2-40B4-BE49-F238E27FC236}">
                  <a16:creationId xmlns:a16="http://schemas.microsoft.com/office/drawing/2014/main" id="{2D66B883-061D-1DDF-3619-11A6E9949DC1}"/>
                </a:ext>
              </a:extLst>
            </p:cNvPr>
            <p:cNvSpPr txBox="1"/>
            <p:nvPr/>
          </p:nvSpPr>
          <p:spPr>
            <a:xfrm>
              <a:off x="8181559" y="936552"/>
              <a:ext cx="987552" cy="246221"/>
            </a:xfrm>
            <a:prstGeom prst="rect">
              <a:avLst/>
            </a:prstGeom>
            <a:solidFill>
              <a:schemeClr val="bg1"/>
            </a:solidFill>
            <a:ln>
              <a:solidFill>
                <a:srgbClr val="0070C0"/>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1000"/>
                <a:t>Azure Tenant</a:t>
              </a:r>
            </a:p>
          </p:txBody>
        </p:sp>
        <p:pic>
          <p:nvPicPr>
            <p:cNvPr id="7" name="Picture 6" descr="Azure has a new logo, but where do you download it? Here!">
              <a:extLst>
                <a:ext uri="{FF2B5EF4-FFF2-40B4-BE49-F238E27FC236}">
                  <a16:creationId xmlns:a16="http://schemas.microsoft.com/office/drawing/2014/main" id="{85C1FE73-8626-6C2A-E3A2-975BE4B2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326" y="1002955"/>
              <a:ext cx="306793" cy="306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01731AB3-55B1-E06B-B41E-24DADFBA7A8B}"/>
              </a:ext>
            </a:extLst>
          </p:cNvPr>
          <p:cNvGrpSpPr/>
          <p:nvPr/>
        </p:nvGrpSpPr>
        <p:grpSpPr>
          <a:xfrm>
            <a:off x="1857534" y="1384317"/>
            <a:ext cx="1220369" cy="2581720"/>
            <a:chOff x="3001809" y="2430978"/>
            <a:chExt cx="1220369" cy="2453722"/>
          </a:xfrm>
        </p:grpSpPr>
        <p:sp>
          <p:nvSpPr>
            <p:cNvPr id="28" name="TextBox 2">
              <a:extLst>
                <a:ext uri="{FF2B5EF4-FFF2-40B4-BE49-F238E27FC236}">
                  <a16:creationId xmlns:a16="http://schemas.microsoft.com/office/drawing/2014/main" id="{F2187C60-E5E8-2067-CBED-38AB7286505F}"/>
                </a:ext>
              </a:extLst>
            </p:cNvPr>
            <p:cNvSpPr txBox="1"/>
            <p:nvPr/>
          </p:nvSpPr>
          <p:spPr>
            <a:xfrm>
              <a:off x="3229517" y="4474017"/>
              <a:ext cx="728424"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subnet</a:t>
              </a:r>
            </a:p>
          </p:txBody>
        </p:sp>
        <p:grpSp>
          <p:nvGrpSpPr>
            <p:cNvPr id="29" name="Group 28">
              <a:extLst>
                <a:ext uri="{FF2B5EF4-FFF2-40B4-BE49-F238E27FC236}">
                  <a16:creationId xmlns:a16="http://schemas.microsoft.com/office/drawing/2014/main" id="{A05AC4A4-C0B8-C7B4-E31D-41F409EAD12E}"/>
                </a:ext>
              </a:extLst>
            </p:cNvPr>
            <p:cNvGrpSpPr/>
            <p:nvPr/>
          </p:nvGrpSpPr>
          <p:grpSpPr>
            <a:xfrm>
              <a:off x="3134995" y="2668761"/>
              <a:ext cx="954079" cy="723362"/>
              <a:chOff x="4832987" y="3033454"/>
              <a:chExt cx="954079" cy="723362"/>
            </a:xfrm>
          </p:grpSpPr>
          <p:pic>
            <p:nvPicPr>
              <p:cNvPr id="44" name="Picture 43" descr="VPN Gateway | Microsoft Azure Mono">
                <a:extLst>
                  <a:ext uri="{FF2B5EF4-FFF2-40B4-BE49-F238E27FC236}">
                    <a16:creationId xmlns:a16="http://schemas.microsoft.com/office/drawing/2014/main" id="{99C11908-749F-3DEA-D50B-AB34D1FC0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1994" y="3033454"/>
                <a:ext cx="278648" cy="31845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9">
                <a:extLst>
                  <a:ext uri="{FF2B5EF4-FFF2-40B4-BE49-F238E27FC236}">
                    <a16:creationId xmlns:a16="http://schemas.microsoft.com/office/drawing/2014/main" id="{BEA4A6D8-3351-4C6D-E11B-BADD59BC8E72}"/>
                  </a:ext>
                </a:extLst>
              </p:cNvPr>
              <p:cNvSpPr txBox="1"/>
              <p:nvPr/>
            </p:nvSpPr>
            <p:spPr>
              <a:xfrm>
                <a:off x="4832987" y="3387484"/>
                <a:ext cx="954079" cy="369332"/>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S2S VPN / ExpressRoute gateway</a:t>
                </a:r>
              </a:p>
            </p:txBody>
          </p:sp>
        </p:grpSp>
        <p:grpSp>
          <p:nvGrpSpPr>
            <p:cNvPr id="30" name="Group 29">
              <a:extLst>
                <a:ext uri="{FF2B5EF4-FFF2-40B4-BE49-F238E27FC236}">
                  <a16:creationId xmlns:a16="http://schemas.microsoft.com/office/drawing/2014/main" id="{44098230-3ABB-05C1-8A12-069E140707D6}"/>
                </a:ext>
              </a:extLst>
            </p:cNvPr>
            <p:cNvGrpSpPr/>
            <p:nvPr/>
          </p:nvGrpSpPr>
          <p:grpSpPr>
            <a:xfrm>
              <a:off x="3001809" y="2430978"/>
              <a:ext cx="1220369" cy="2453722"/>
              <a:chOff x="4586487" y="1600799"/>
              <a:chExt cx="1220369" cy="2453722"/>
            </a:xfrm>
          </p:grpSpPr>
          <p:sp>
            <p:nvSpPr>
              <p:cNvPr id="38" name="Rectangle: Rounded Corners 133">
                <a:extLst>
                  <a:ext uri="{FF2B5EF4-FFF2-40B4-BE49-F238E27FC236}">
                    <a16:creationId xmlns:a16="http://schemas.microsoft.com/office/drawing/2014/main" id="{7157D5AC-3F80-00F9-9905-5C7C0804D31C}"/>
                  </a:ext>
                </a:extLst>
              </p:cNvPr>
              <p:cNvSpPr/>
              <p:nvPr/>
            </p:nvSpPr>
            <p:spPr>
              <a:xfrm>
                <a:off x="4862152" y="1760274"/>
                <a:ext cx="673635" cy="838547"/>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39" name="TextBox 13">
                <a:extLst>
                  <a:ext uri="{FF2B5EF4-FFF2-40B4-BE49-F238E27FC236}">
                    <a16:creationId xmlns:a16="http://schemas.microsoft.com/office/drawing/2014/main" id="{22356C53-E586-4996-A7BD-640A64D5FD7D}"/>
                  </a:ext>
                </a:extLst>
              </p:cNvPr>
              <p:cNvSpPr txBox="1"/>
              <p:nvPr/>
            </p:nvSpPr>
            <p:spPr>
              <a:xfrm>
                <a:off x="4725004" y="2630635"/>
                <a:ext cx="906807"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Gateway subnet</a:t>
                </a:r>
              </a:p>
            </p:txBody>
          </p:sp>
          <p:pic>
            <p:nvPicPr>
              <p:cNvPr id="40" name="Graphic 14">
                <a:extLst>
                  <a:ext uri="{FF2B5EF4-FFF2-40B4-BE49-F238E27FC236}">
                    <a16:creationId xmlns:a16="http://schemas.microsoft.com/office/drawing/2014/main" id="{B373F64F-196E-D910-EE8B-FA12CA5CA7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8692" y="1686207"/>
                <a:ext cx="169021" cy="169021"/>
              </a:xfrm>
              <a:prstGeom prst="rect">
                <a:avLst/>
              </a:prstGeom>
            </p:spPr>
          </p:pic>
          <p:sp>
            <p:nvSpPr>
              <p:cNvPr id="41" name="Rectangle: Rounded Corners 151">
                <a:extLst>
                  <a:ext uri="{FF2B5EF4-FFF2-40B4-BE49-F238E27FC236}">
                    <a16:creationId xmlns:a16="http://schemas.microsoft.com/office/drawing/2014/main" id="{132F1011-1E8B-A83F-C12B-05E6686D9FB1}"/>
                  </a:ext>
                </a:extLst>
              </p:cNvPr>
              <p:cNvSpPr/>
              <p:nvPr/>
            </p:nvSpPr>
            <p:spPr>
              <a:xfrm>
                <a:off x="4682470" y="1600799"/>
                <a:ext cx="1006322" cy="2233694"/>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42" name="TextBox 16">
                <a:extLst>
                  <a:ext uri="{FF2B5EF4-FFF2-40B4-BE49-F238E27FC236}">
                    <a16:creationId xmlns:a16="http://schemas.microsoft.com/office/drawing/2014/main" id="{E9302793-726C-262B-B3FA-760659B131B8}"/>
                  </a:ext>
                </a:extLst>
              </p:cNvPr>
              <p:cNvSpPr txBox="1"/>
              <p:nvPr/>
            </p:nvSpPr>
            <p:spPr>
              <a:xfrm>
                <a:off x="4586487" y="3854466"/>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Hub VNET</a:t>
                </a:r>
              </a:p>
            </p:txBody>
          </p:sp>
          <p:pic>
            <p:nvPicPr>
              <p:cNvPr id="43" name="Picture 42" descr="Two Azure IP Addresses You Need to Know About - ciraltos">
                <a:extLst>
                  <a:ext uri="{FF2B5EF4-FFF2-40B4-BE49-F238E27FC236}">
                    <a16:creationId xmlns:a16="http://schemas.microsoft.com/office/drawing/2014/main" id="{87EAF2CD-75E3-9448-7E75-B216F9D7DC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4194" y="3748234"/>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60F9370D-FEF1-B9B1-CEFE-A556B6CE7703}"/>
                </a:ext>
              </a:extLst>
            </p:cNvPr>
            <p:cNvGrpSpPr/>
            <p:nvPr/>
          </p:nvGrpSpPr>
          <p:grpSpPr>
            <a:xfrm>
              <a:off x="3137690" y="3784448"/>
              <a:ext cx="916643" cy="613969"/>
              <a:chOff x="4610741" y="3139623"/>
              <a:chExt cx="916643" cy="613969"/>
            </a:xfrm>
          </p:grpSpPr>
          <p:grpSp>
            <p:nvGrpSpPr>
              <p:cNvPr id="34" name="Group 33">
                <a:extLst>
                  <a:ext uri="{FF2B5EF4-FFF2-40B4-BE49-F238E27FC236}">
                    <a16:creationId xmlns:a16="http://schemas.microsoft.com/office/drawing/2014/main" id="{AD903021-BAD4-3E17-7867-A1504BE91539}"/>
                  </a:ext>
                </a:extLst>
              </p:cNvPr>
              <p:cNvGrpSpPr/>
              <p:nvPr/>
            </p:nvGrpSpPr>
            <p:grpSpPr>
              <a:xfrm>
                <a:off x="4868558" y="3139623"/>
                <a:ext cx="411423" cy="411423"/>
                <a:chOff x="4864457" y="3105941"/>
                <a:chExt cx="411423" cy="411423"/>
              </a:xfrm>
            </p:grpSpPr>
            <p:pic>
              <p:nvPicPr>
                <p:cNvPr id="36" name="Graphic 10">
                  <a:extLst>
                    <a:ext uri="{FF2B5EF4-FFF2-40B4-BE49-F238E27FC236}">
                      <a16:creationId xmlns:a16="http://schemas.microsoft.com/office/drawing/2014/main" id="{759BA8EB-793A-8D30-8AA5-3F5EA360A7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4457" y="3105941"/>
                  <a:ext cx="411423" cy="411423"/>
                </a:xfrm>
                <a:prstGeom prst="rect">
                  <a:avLst/>
                </a:prstGeom>
              </p:spPr>
            </p:pic>
            <p:pic>
              <p:nvPicPr>
                <p:cNvPr id="37" name="Picture 36" descr="DNS in Detail. Learn how DNS works and how it helps… | by shadowmaster |  Medium">
                  <a:extLst>
                    <a:ext uri="{FF2B5EF4-FFF2-40B4-BE49-F238E27FC236}">
                      <a16:creationId xmlns:a16="http://schemas.microsoft.com/office/drawing/2014/main" id="{5A970813-8F7C-D7DE-DFCD-BBE7964D5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3799" y="3167125"/>
                  <a:ext cx="199688" cy="199319"/>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9">
                <a:extLst>
                  <a:ext uri="{FF2B5EF4-FFF2-40B4-BE49-F238E27FC236}">
                    <a16:creationId xmlns:a16="http://schemas.microsoft.com/office/drawing/2014/main" id="{B49A9AD4-6A43-F92C-1B56-A1CAAE73D233}"/>
                  </a:ext>
                </a:extLst>
              </p:cNvPr>
              <p:cNvSpPr txBox="1"/>
              <p:nvPr/>
            </p:nvSpPr>
            <p:spPr>
              <a:xfrm>
                <a:off x="4610741" y="3568926"/>
                <a:ext cx="916643"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server</a:t>
                </a:r>
              </a:p>
            </p:txBody>
          </p:sp>
        </p:grpSp>
        <p:sp>
          <p:nvSpPr>
            <p:cNvPr id="32" name="Rectangle: Rounded Corners 133">
              <a:extLst>
                <a:ext uri="{FF2B5EF4-FFF2-40B4-BE49-F238E27FC236}">
                  <a16:creationId xmlns:a16="http://schemas.microsoft.com/office/drawing/2014/main" id="{C301D589-E213-0AA0-4FBC-DCA62E74C4B3}"/>
                </a:ext>
              </a:extLst>
            </p:cNvPr>
            <p:cNvSpPr/>
            <p:nvPr/>
          </p:nvSpPr>
          <p:spPr>
            <a:xfrm>
              <a:off x="3257367" y="3694171"/>
              <a:ext cx="709254" cy="75460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33" name="Graphic 7">
              <a:extLst>
                <a:ext uri="{FF2B5EF4-FFF2-40B4-BE49-F238E27FC236}">
                  <a16:creationId xmlns:a16="http://schemas.microsoft.com/office/drawing/2014/main" id="{1448B32A-6F3B-05E1-EE1C-E4853B7C2E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9655" y="3618124"/>
              <a:ext cx="169021" cy="169021"/>
            </a:xfrm>
            <a:prstGeom prst="rect">
              <a:avLst/>
            </a:prstGeom>
          </p:spPr>
        </p:pic>
      </p:grpSp>
      <p:grpSp>
        <p:nvGrpSpPr>
          <p:cNvPr id="46" name="Group 45">
            <a:extLst>
              <a:ext uri="{FF2B5EF4-FFF2-40B4-BE49-F238E27FC236}">
                <a16:creationId xmlns:a16="http://schemas.microsoft.com/office/drawing/2014/main" id="{E78E49A1-7259-3817-3EA5-191F21D5F53B}"/>
              </a:ext>
            </a:extLst>
          </p:cNvPr>
          <p:cNvGrpSpPr/>
          <p:nvPr/>
        </p:nvGrpSpPr>
        <p:grpSpPr>
          <a:xfrm>
            <a:off x="3944159" y="1105677"/>
            <a:ext cx="4849642" cy="3952523"/>
            <a:chOff x="4298217" y="1906077"/>
            <a:chExt cx="4849642" cy="3896808"/>
          </a:xfrm>
        </p:grpSpPr>
        <p:sp>
          <p:nvSpPr>
            <p:cNvPr id="47" name="TextBox 2">
              <a:extLst>
                <a:ext uri="{FF2B5EF4-FFF2-40B4-BE49-F238E27FC236}">
                  <a16:creationId xmlns:a16="http://schemas.microsoft.com/office/drawing/2014/main" id="{EFDF8560-13A5-58E4-A3BC-CCAFAD79B11E}"/>
                </a:ext>
              </a:extLst>
            </p:cNvPr>
            <p:cNvSpPr txBox="1"/>
            <p:nvPr/>
          </p:nvSpPr>
          <p:spPr>
            <a:xfrm>
              <a:off x="5686455" y="5605650"/>
              <a:ext cx="1220369" cy="19723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         Data Platform VNET</a:t>
              </a:r>
            </a:p>
          </p:txBody>
        </p:sp>
        <p:sp>
          <p:nvSpPr>
            <p:cNvPr id="48" name="Rectangle: Rounded Corners 151">
              <a:extLst>
                <a:ext uri="{FF2B5EF4-FFF2-40B4-BE49-F238E27FC236}">
                  <a16:creationId xmlns:a16="http://schemas.microsoft.com/office/drawing/2014/main" id="{71EF7681-37EA-CEAD-047A-552FA07C0D66}"/>
                </a:ext>
              </a:extLst>
            </p:cNvPr>
            <p:cNvSpPr/>
            <p:nvPr/>
          </p:nvSpPr>
          <p:spPr>
            <a:xfrm>
              <a:off x="4298217" y="1906077"/>
              <a:ext cx="4849642" cy="3699573"/>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49" name="Picture 48" descr="Two Azure IP Addresses You Need to Know About - ciraltos">
              <a:extLst>
                <a:ext uri="{FF2B5EF4-FFF2-40B4-BE49-F238E27FC236}">
                  <a16:creationId xmlns:a16="http://schemas.microsoft.com/office/drawing/2014/main" id="{69CA7B91-3818-CB2A-D758-F876A6EA7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3792" y="5533749"/>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2D6F322C-43EE-6E7A-9F91-B4AE70AD2191}"/>
              </a:ext>
            </a:extLst>
          </p:cNvPr>
          <p:cNvGrpSpPr/>
          <p:nvPr/>
        </p:nvGrpSpPr>
        <p:grpSpPr>
          <a:xfrm>
            <a:off x="4030135" y="3695847"/>
            <a:ext cx="3590037" cy="858254"/>
            <a:chOff x="4678437" y="1886495"/>
            <a:chExt cx="3590037" cy="858254"/>
          </a:xfrm>
        </p:grpSpPr>
        <p:sp>
          <p:nvSpPr>
            <p:cNvPr id="53" name="Rectangle: Rounded Corners 133">
              <a:extLst>
                <a:ext uri="{FF2B5EF4-FFF2-40B4-BE49-F238E27FC236}">
                  <a16:creationId xmlns:a16="http://schemas.microsoft.com/office/drawing/2014/main" id="{46EFE0D6-0901-4D63-E79F-4DBC64D8422D}"/>
                </a:ext>
              </a:extLst>
            </p:cNvPr>
            <p:cNvSpPr/>
            <p:nvPr/>
          </p:nvSpPr>
          <p:spPr>
            <a:xfrm>
              <a:off x="4762947" y="1928436"/>
              <a:ext cx="3505527" cy="81631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2" name="Graphic 51">
              <a:extLst>
                <a:ext uri="{FF2B5EF4-FFF2-40B4-BE49-F238E27FC236}">
                  <a16:creationId xmlns:a16="http://schemas.microsoft.com/office/drawing/2014/main" id="{812D6B28-67AA-7978-BEC7-A6170DF07B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437" y="1886495"/>
              <a:ext cx="169021" cy="169021"/>
            </a:xfrm>
            <a:prstGeom prst="rect">
              <a:avLst/>
            </a:prstGeom>
          </p:spPr>
        </p:pic>
      </p:grpSp>
      <p:grpSp>
        <p:nvGrpSpPr>
          <p:cNvPr id="66" name="Group 65">
            <a:extLst>
              <a:ext uri="{FF2B5EF4-FFF2-40B4-BE49-F238E27FC236}">
                <a16:creationId xmlns:a16="http://schemas.microsoft.com/office/drawing/2014/main" id="{0C0285BB-8D99-1000-7606-B042930C94BD}"/>
              </a:ext>
            </a:extLst>
          </p:cNvPr>
          <p:cNvGrpSpPr/>
          <p:nvPr/>
        </p:nvGrpSpPr>
        <p:grpSpPr>
          <a:xfrm>
            <a:off x="4797419" y="3819693"/>
            <a:ext cx="649692" cy="675881"/>
            <a:chOff x="4141383" y="737606"/>
            <a:chExt cx="649692" cy="675881"/>
          </a:xfrm>
        </p:grpSpPr>
        <p:pic>
          <p:nvPicPr>
            <p:cNvPr id="55" name="Graphic 54">
              <a:extLst>
                <a:ext uri="{FF2B5EF4-FFF2-40B4-BE49-F238E27FC236}">
                  <a16:creationId xmlns:a16="http://schemas.microsoft.com/office/drawing/2014/main" id="{347B6C21-C368-23B1-60B1-B72E675DFD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0886" y="737606"/>
              <a:ext cx="409470" cy="409470"/>
            </a:xfrm>
            <a:prstGeom prst="rect">
              <a:avLst/>
            </a:prstGeom>
          </p:spPr>
        </p:pic>
        <p:pic>
          <p:nvPicPr>
            <p:cNvPr id="56" name="Picture 2" descr="Official Azure Icon Set">
              <a:extLst>
                <a:ext uri="{FF2B5EF4-FFF2-40B4-BE49-F238E27FC236}">
                  <a16:creationId xmlns:a16="http://schemas.microsoft.com/office/drawing/2014/main" id="{199E88BD-D396-0F8D-2B95-C2FA814E14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185" y="782666"/>
              <a:ext cx="213062" cy="21306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1F690B-F68D-680B-1B19-AA3D6A9B4546}"/>
                </a:ext>
              </a:extLst>
            </p:cNvPr>
            <p:cNvSpPr txBox="1"/>
            <p:nvPr/>
          </p:nvSpPr>
          <p:spPr>
            <a:xfrm>
              <a:off x="4141383" y="1136488"/>
              <a:ext cx="649692"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Data gateway VM</a:t>
              </a:r>
            </a:p>
          </p:txBody>
        </p:sp>
        <p:pic>
          <p:nvPicPr>
            <p:cNvPr id="58" name="Picture 57" descr="Icon&#10;&#10;Description automatically generated">
              <a:extLst>
                <a:ext uri="{FF2B5EF4-FFF2-40B4-BE49-F238E27FC236}">
                  <a16:creationId xmlns:a16="http://schemas.microsoft.com/office/drawing/2014/main" id="{7412DA94-B0F5-AD88-58D5-0E0EB1D0FD3A}"/>
                </a:ext>
              </a:extLst>
            </p:cNvPr>
            <p:cNvPicPr>
              <a:picLocks noChangeAspect="1"/>
            </p:cNvPicPr>
            <p:nvPr/>
          </p:nvPicPr>
          <p:blipFill>
            <a:blip r:embed="rId12"/>
            <a:stretch>
              <a:fillRect/>
            </a:stretch>
          </p:blipFill>
          <p:spPr>
            <a:xfrm>
              <a:off x="4569719" y="1066901"/>
              <a:ext cx="149380" cy="191718"/>
            </a:xfrm>
            <a:prstGeom prst="rect">
              <a:avLst/>
            </a:prstGeom>
          </p:spPr>
        </p:pic>
      </p:grpSp>
      <p:grpSp>
        <p:nvGrpSpPr>
          <p:cNvPr id="65" name="Group 64">
            <a:extLst>
              <a:ext uri="{FF2B5EF4-FFF2-40B4-BE49-F238E27FC236}">
                <a16:creationId xmlns:a16="http://schemas.microsoft.com/office/drawing/2014/main" id="{A6A57E31-70B0-D754-4D17-4E52C8038510}"/>
              </a:ext>
            </a:extLst>
          </p:cNvPr>
          <p:cNvGrpSpPr/>
          <p:nvPr/>
        </p:nvGrpSpPr>
        <p:grpSpPr>
          <a:xfrm>
            <a:off x="6255682" y="3791929"/>
            <a:ext cx="916643" cy="765884"/>
            <a:chOff x="5256167" y="2074886"/>
            <a:chExt cx="916643" cy="765884"/>
          </a:xfrm>
        </p:grpSpPr>
        <p:pic>
          <p:nvPicPr>
            <p:cNvPr id="63" name="Picture 62" descr="Icon&#10;&#10;Description automatically generated">
              <a:extLst>
                <a:ext uri="{FF2B5EF4-FFF2-40B4-BE49-F238E27FC236}">
                  <a16:creationId xmlns:a16="http://schemas.microsoft.com/office/drawing/2014/main" id="{88678F23-71B2-FC82-1D4A-196EA1D652BA}"/>
                </a:ext>
              </a:extLst>
            </p:cNvPr>
            <p:cNvPicPr>
              <a:picLocks noChangeAspect="1"/>
            </p:cNvPicPr>
            <p:nvPr/>
          </p:nvPicPr>
          <p:blipFill>
            <a:blip r:embed="rId12"/>
            <a:stretch>
              <a:fillRect/>
            </a:stretch>
          </p:blipFill>
          <p:spPr>
            <a:xfrm>
              <a:off x="5829826" y="2375579"/>
              <a:ext cx="149380" cy="191718"/>
            </a:xfrm>
            <a:prstGeom prst="rect">
              <a:avLst/>
            </a:prstGeom>
          </p:spPr>
        </p:pic>
        <p:pic>
          <p:nvPicPr>
            <p:cNvPr id="60" name="Graphic 59">
              <a:extLst>
                <a:ext uri="{FF2B5EF4-FFF2-40B4-BE49-F238E27FC236}">
                  <a16:creationId xmlns:a16="http://schemas.microsoft.com/office/drawing/2014/main" id="{279CC65B-E508-5630-70A3-50B856CA217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12692" y="2074886"/>
              <a:ext cx="411423" cy="411423"/>
            </a:xfrm>
            <a:prstGeom prst="rect">
              <a:avLst/>
            </a:prstGeom>
          </p:spPr>
        </p:pic>
        <p:pic>
          <p:nvPicPr>
            <p:cNvPr id="61" name="Picture 14">
              <a:extLst>
                <a:ext uri="{FF2B5EF4-FFF2-40B4-BE49-F238E27FC236}">
                  <a16:creationId xmlns:a16="http://schemas.microsoft.com/office/drawing/2014/main" id="{A7452C89-A6E0-C314-4A26-DFD10EF339EA}"/>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78415" t="16600" r="12410" b="68532"/>
            <a:stretch/>
          </p:blipFill>
          <p:spPr bwMode="auto">
            <a:xfrm>
              <a:off x="5637881" y="2139781"/>
              <a:ext cx="170797" cy="20024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4CF8957-F1C5-2282-F55B-3CBF925BB1FE}"/>
                </a:ext>
              </a:extLst>
            </p:cNvPr>
            <p:cNvSpPr txBox="1"/>
            <p:nvPr/>
          </p:nvSpPr>
          <p:spPr>
            <a:xfrm>
              <a:off x="5256167" y="2471438"/>
              <a:ext cx="916643"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Self-hosted Integration Runtime (SHIR) VM</a:t>
              </a:r>
            </a:p>
          </p:txBody>
        </p:sp>
      </p:grpSp>
      <p:sp>
        <p:nvSpPr>
          <p:cNvPr id="103" name="Rectangle: Rounded Corners 133">
            <a:extLst>
              <a:ext uri="{FF2B5EF4-FFF2-40B4-BE49-F238E27FC236}">
                <a16:creationId xmlns:a16="http://schemas.microsoft.com/office/drawing/2014/main" id="{221DC9F6-E839-2292-D7BD-C54E664DC682}"/>
              </a:ext>
            </a:extLst>
          </p:cNvPr>
          <p:cNvSpPr/>
          <p:nvPr/>
        </p:nvSpPr>
        <p:spPr>
          <a:xfrm>
            <a:off x="4147394" y="1213857"/>
            <a:ext cx="3472779" cy="2276141"/>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a:extLst>
              <a:ext uri="{FF2B5EF4-FFF2-40B4-BE49-F238E27FC236}">
                <a16:creationId xmlns:a16="http://schemas.microsoft.com/office/drawing/2014/main" id="{94D8D683-5A67-8BE7-58DD-E0282402AE7A}"/>
              </a:ext>
            </a:extLst>
          </p:cNvPr>
          <p:cNvSpPr txBox="1"/>
          <p:nvPr/>
        </p:nvSpPr>
        <p:spPr>
          <a:xfrm>
            <a:off x="5322659" y="4589760"/>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Gateway subnet</a:t>
            </a:r>
          </a:p>
        </p:txBody>
      </p:sp>
      <p:grpSp>
        <p:nvGrpSpPr>
          <p:cNvPr id="108" name="Group 107">
            <a:extLst>
              <a:ext uri="{FF2B5EF4-FFF2-40B4-BE49-F238E27FC236}">
                <a16:creationId xmlns:a16="http://schemas.microsoft.com/office/drawing/2014/main" id="{58921B11-6A2E-2273-21DF-72F5FEE9BF1F}"/>
              </a:ext>
            </a:extLst>
          </p:cNvPr>
          <p:cNvGrpSpPr/>
          <p:nvPr/>
        </p:nvGrpSpPr>
        <p:grpSpPr>
          <a:xfrm>
            <a:off x="9021865" y="719677"/>
            <a:ext cx="897286" cy="5993896"/>
            <a:chOff x="10370069" y="1184940"/>
            <a:chExt cx="897286" cy="5385839"/>
          </a:xfrm>
        </p:grpSpPr>
        <p:grpSp>
          <p:nvGrpSpPr>
            <p:cNvPr id="109" name="Group 108">
              <a:extLst>
                <a:ext uri="{FF2B5EF4-FFF2-40B4-BE49-F238E27FC236}">
                  <a16:creationId xmlns:a16="http://schemas.microsoft.com/office/drawing/2014/main" id="{0417E52C-FE37-0BC5-E542-B8A5EFD08552}"/>
                </a:ext>
              </a:extLst>
            </p:cNvPr>
            <p:cNvGrpSpPr/>
            <p:nvPr/>
          </p:nvGrpSpPr>
          <p:grpSpPr>
            <a:xfrm>
              <a:off x="10391254" y="3922377"/>
              <a:ext cx="773152" cy="809794"/>
              <a:chOff x="11914805" y="3490736"/>
              <a:chExt cx="773152" cy="809794"/>
            </a:xfrm>
          </p:grpSpPr>
          <p:pic>
            <p:nvPicPr>
              <p:cNvPr id="123" name="Picture 2" descr="Official Azure Icon Set">
                <a:extLst>
                  <a:ext uri="{FF2B5EF4-FFF2-40B4-BE49-F238E27FC236}">
                    <a16:creationId xmlns:a16="http://schemas.microsoft.com/office/drawing/2014/main" id="{4C4D6737-E4E7-8724-F76C-8CF64D475F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0660" y="3490736"/>
                <a:ext cx="241661" cy="241661"/>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2DC3DD8C-2937-1A08-8243-1B28E55914A8}"/>
                  </a:ext>
                </a:extLst>
              </p:cNvPr>
              <p:cNvSpPr txBox="1"/>
              <p:nvPr/>
            </p:nvSpPr>
            <p:spPr>
              <a:xfrm>
                <a:off x="11914805" y="3746532"/>
                <a:ext cx="773152"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Automation account</a:t>
                </a:r>
              </a:p>
              <a:p>
                <a:pPr algn="ctr"/>
                <a:r>
                  <a:rPr lang="en-SG" sz="600">
                    <a:latin typeface="Arial" panose="020B0604020202020204" pitchFamily="34" charset="0"/>
                    <a:cs typeface="Arial" panose="020B0604020202020204" pitchFamily="34" charset="0"/>
                  </a:rPr>
                  <a:t>(Automation scripts to save cost)</a:t>
                </a:r>
              </a:p>
            </p:txBody>
          </p:sp>
        </p:grpSp>
        <p:grpSp>
          <p:nvGrpSpPr>
            <p:cNvPr id="110" name="Group 109">
              <a:extLst>
                <a:ext uri="{FF2B5EF4-FFF2-40B4-BE49-F238E27FC236}">
                  <a16:creationId xmlns:a16="http://schemas.microsoft.com/office/drawing/2014/main" id="{A318CC8F-54DF-C18C-0F58-5B3184B2058B}"/>
                </a:ext>
              </a:extLst>
            </p:cNvPr>
            <p:cNvGrpSpPr/>
            <p:nvPr/>
          </p:nvGrpSpPr>
          <p:grpSpPr>
            <a:xfrm>
              <a:off x="10416350" y="1564302"/>
              <a:ext cx="728322" cy="935914"/>
              <a:chOff x="14381266" y="-1108652"/>
              <a:chExt cx="728322" cy="935914"/>
            </a:xfrm>
          </p:grpSpPr>
          <p:pic>
            <p:nvPicPr>
              <p:cNvPr id="121" name="Picture 24" descr="Pricing - Azure Active Directory | Microsoft Azure">
                <a:extLst>
                  <a:ext uri="{FF2B5EF4-FFF2-40B4-BE49-F238E27FC236}">
                    <a16:creationId xmlns:a16="http://schemas.microsoft.com/office/drawing/2014/main" id="{5BA7162D-36C1-5557-62BA-958E43E14A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85453" y="-1108652"/>
                <a:ext cx="552906" cy="290276"/>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5F45FFC8-F7D3-1C81-B12B-313444F7A29C}"/>
                  </a:ext>
                </a:extLst>
              </p:cNvPr>
              <p:cNvSpPr txBox="1"/>
              <p:nvPr/>
            </p:nvSpPr>
            <p:spPr>
              <a:xfrm>
                <a:off x="14381266" y="-819069"/>
                <a:ext cx="728322" cy="646331"/>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Active Directory</a:t>
                </a:r>
              </a:p>
              <a:p>
                <a:pPr algn="ctr"/>
                <a:r>
                  <a:rPr lang="en-SG" sz="600">
                    <a:latin typeface="Arial" panose="020B0604020202020204" pitchFamily="34" charset="0"/>
                    <a:cs typeface="Arial" panose="020B0604020202020204" pitchFamily="34" charset="0"/>
                  </a:rPr>
                  <a:t>(IAM service, manages </a:t>
                </a:r>
                <a:r>
                  <a:rPr lang="en-SG" sz="600" err="1">
                    <a:latin typeface="Arial" panose="020B0604020202020204" pitchFamily="34" charset="0"/>
                    <a:cs typeface="Arial" panose="020B0604020202020204" pitchFamily="34" charset="0"/>
                  </a:rPr>
                  <a:t>AuthN</a:t>
                </a:r>
                <a:r>
                  <a:rPr lang="en-SG" sz="600">
                    <a:latin typeface="Arial" panose="020B0604020202020204" pitchFamily="34" charset="0"/>
                    <a:cs typeface="Arial" panose="020B0604020202020204" pitchFamily="34" charset="0"/>
                  </a:rPr>
                  <a:t> and </a:t>
                </a:r>
                <a:r>
                  <a:rPr lang="en-SG" sz="600" err="1">
                    <a:latin typeface="Arial" panose="020B0604020202020204" pitchFamily="34" charset="0"/>
                    <a:cs typeface="Arial" panose="020B0604020202020204" pitchFamily="34" charset="0"/>
                  </a:rPr>
                  <a:t>AuthZ</a:t>
                </a:r>
                <a:r>
                  <a:rPr lang="en-SG" sz="600">
                    <a:latin typeface="Arial" panose="020B0604020202020204" pitchFamily="34" charset="0"/>
                    <a:cs typeface="Arial" panose="020B0604020202020204" pitchFamily="34" charset="0"/>
                  </a:rPr>
                  <a:t>)</a:t>
                </a:r>
              </a:p>
            </p:txBody>
          </p:sp>
        </p:grpSp>
        <p:grpSp>
          <p:nvGrpSpPr>
            <p:cNvPr id="111" name="Group 110">
              <a:extLst>
                <a:ext uri="{FF2B5EF4-FFF2-40B4-BE49-F238E27FC236}">
                  <a16:creationId xmlns:a16="http://schemas.microsoft.com/office/drawing/2014/main" id="{FC928DEA-B4EC-3682-556E-9F4A8251E4F5}"/>
                </a:ext>
              </a:extLst>
            </p:cNvPr>
            <p:cNvGrpSpPr/>
            <p:nvPr/>
          </p:nvGrpSpPr>
          <p:grpSpPr>
            <a:xfrm>
              <a:off x="10463477" y="5073568"/>
              <a:ext cx="667206" cy="850687"/>
              <a:chOff x="12272615" y="1637003"/>
              <a:chExt cx="667206" cy="850687"/>
            </a:xfrm>
          </p:grpSpPr>
          <p:pic>
            <p:nvPicPr>
              <p:cNvPr id="118" name="Picture 26" descr="Azure DevOps Services | Microsoft Azure">
                <a:extLst>
                  <a:ext uri="{FF2B5EF4-FFF2-40B4-BE49-F238E27FC236}">
                    <a16:creationId xmlns:a16="http://schemas.microsoft.com/office/drawing/2014/main" id="{BA4B1E55-33DE-B6B2-C629-E5FD4814EDC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58554" y="1637003"/>
                <a:ext cx="271051" cy="271051"/>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EF78EDEF-04B9-EEC6-9839-3FAF318AF1E0}"/>
                  </a:ext>
                </a:extLst>
              </p:cNvPr>
              <p:cNvSpPr txBox="1"/>
              <p:nvPr/>
            </p:nvSpPr>
            <p:spPr>
              <a:xfrm>
                <a:off x="12272615" y="1933692"/>
                <a:ext cx="667206"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DevOps Repos </a:t>
                </a:r>
              </a:p>
              <a:p>
                <a:pPr algn="ctr"/>
                <a:r>
                  <a:rPr lang="en-SG" sz="600">
                    <a:latin typeface="Arial" panose="020B0604020202020204" pitchFamily="34" charset="0"/>
                    <a:cs typeface="Arial" panose="020B0604020202020204" pitchFamily="34" charset="0"/>
                  </a:rPr>
                  <a:t>(Source code management)</a:t>
                </a:r>
              </a:p>
            </p:txBody>
          </p:sp>
          <p:pic>
            <p:nvPicPr>
              <p:cNvPr id="120" name="Picture 30" descr="Visual Studio Team Services - Git repository | Microsoft Azure Color">
                <a:extLst>
                  <a:ext uri="{FF2B5EF4-FFF2-40B4-BE49-F238E27FC236}">
                    <a16:creationId xmlns:a16="http://schemas.microsoft.com/office/drawing/2014/main" id="{011AA1A6-569D-A2EB-F022-64F236BD824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657726" y="1786003"/>
                <a:ext cx="184666" cy="1846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97FA9B2-FD60-D1BF-5625-E4F3BA356A5B}"/>
                </a:ext>
              </a:extLst>
            </p:cNvPr>
            <p:cNvGrpSpPr/>
            <p:nvPr/>
          </p:nvGrpSpPr>
          <p:grpSpPr>
            <a:xfrm>
              <a:off x="10399237" y="2949308"/>
              <a:ext cx="792510" cy="569136"/>
              <a:chOff x="9442155" y="1669949"/>
              <a:chExt cx="792510" cy="569136"/>
            </a:xfrm>
          </p:grpSpPr>
          <p:pic>
            <p:nvPicPr>
              <p:cNvPr id="116" name="Picture 4" descr="Monitoring data from an API with Azure Monitor aka. Monitoring Endpoints  with Sentinel - OpsMan">
                <a:extLst>
                  <a:ext uri="{FF2B5EF4-FFF2-40B4-BE49-F238E27FC236}">
                    <a16:creationId xmlns:a16="http://schemas.microsoft.com/office/drawing/2014/main" id="{43C5D9BF-295F-4C85-F1BF-5B431668BB8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44814" y="1669949"/>
                <a:ext cx="566194" cy="29725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AB23A304-0CA1-D481-6D5D-50E8CAF043CB}"/>
                  </a:ext>
                </a:extLst>
              </p:cNvPr>
              <p:cNvSpPr txBox="1"/>
              <p:nvPr/>
            </p:nvSpPr>
            <p:spPr>
              <a:xfrm>
                <a:off x="9442155" y="1962086"/>
                <a:ext cx="792510"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Monitor</a:t>
                </a:r>
              </a:p>
              <a:p>
                <a:pPr algn="ctr"/>
                <a:r>
                  <a:rPr lang="en-SG" sz="600">
                    <a:latin typeface="Arial" panose="020B0604020202020204" pitchFamily="34" charset="0"/>
                    <a:cs typeface="Arial" panose="020B0604020202020204" pitchFamily="34" charset="0"/>
                  </a:rPr>
                  <a:t>(Logs, Metrics)</a:t>
                </a:r>
              </a:p>
            </p:txBody>
          </p:sp>
        </p:grpSp>
        <p:grpSp>
          <p:nvGrpSpPr>
            <p:cNvPr id="113" name="Group 112">
              <a:extLst>
                <a:ext uri="{FF2B5EF4-FFF2-40B4-BE49-F238E27FC236}">
                  <a16:creationId xmlns:a16="http://schemas.microsoft.com/office/drawing/2014/main" id="{37001ED5-6DE1-22C0-B278-FB9B9F59E812}"/>
                </a:ext>
              </a:extLst>
            </p:cNvPr>
            <p:cNvGrpSpPr/>
            <p:nvPr/>
          </p:nvGrpSpPr>
          <p:grpSpPr>
            <a:xfrm>
              <a:off x="10370069" y="1184940"/>
              <a:ext cx="897286" cy="5385839"/>
              <a:chOff x="10370069" y="1184940"/>
              <a:chExt cx="897286" cy="5385839"/>
            </a:xfrm>
          </p:grpSpPr>
          <p:sp>
            <p:nvSpPr>
              <p:cNvPr id="114" name="TextBox 113">
                <a:extLst>
                  <a:ext uri="{FF2B5EF4-FFF2-40B4-BE49-F238E27FC236}">
                    <a16:creationId xmlns:a16="http://schemas.microsoft.com/office/drawing/2014/main" id="{5606FC00-0387-CD63-29BC-BD50FDC13808}"/>
                  </a:ext>
                </a:extLst>
              </p:cNvPr>
              <p:cNvSpPr txBox="1"/>
              <p:nvPr/>
            </p:nvSpPr>
            <p:spPr>
              <a:xfrm>
                <a:off x="10370069" y="6370724"/>
                <a:ext cx="897286"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Shared services</a:t>
                </a:r>
              </a:p>
            </p:txBody>
          </p:sp>
          <p:sp>
            <p:nvSpPr>
              <p:cNvPr id="115" name="Rectangle: Rounded Corners 133">
                <a:extLst>
                  <a:ext uri="{FF2B5EF4-FFF2-40B4-BE49-F238E27FC236}">
                    <a16:creationId xmlns:a16="http://schemas.microsoft.com/office/drawing/2014/main" id="{E04107A4-D761-C345-6980-F7D41C2A69DB}"/>
                  </a:ext>
                </a:extLst>
              </p:cNvPr>
              <p:cNvSpPr/>
              <p:nvPr/>
            </p:nvSpPr>
            <p:spPr>
              <a:xfrm>
                <a:off x="10471911" y="1184940"/>
                <a:ext cx="628908" cy="5156016"/>
              </a:xfrm>
              <a:prstGeom prst="rect">
                <a:avLst/>
              </a:prstGeom>
              <a:noFill/>
              <a:ln w="19050">
                <a:solidFill>
                  <a:schemeClr val="accent4">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28" name="Group 127">
            <a:extLst>
              <a:ext uri="{FF2B5EF4-FFF2-40B4-BE49-F238E27FC236}">
                <a16:creationId xmlns:a16="http://schemas.microsoft.com/office/drawing/2014/main" id="{E08CB3D4-1845-9F98-0282-575297BED009}"/>
              </a:ext>
            </a:extLst>
          </p:cNvPr>
          <p:cNvGrpSpPr/>
          <p:nvPr/>
        </p:nvGrpSpPr>
        <p:grpSpPr>
          <a:xfrm>
            <a:off x="4791274" y="1497027"/>
            <a:ext cx="684694" cy="540520"/>
            <a:chOff x="4381120" y="894601"/>
            <a:chExt cx="684694" cy="540520"/>
          </a:xfrm>
        </p:grpSpPr>
        <p:pic>
          <p:nvPicPr>
            <p:cNvPr id="125" name="Picture 124" descr="Logo&#10;&#10;Description automatically generated">
              <a:extLst>
                <a:ext uri="{FF2B5EF4-FFF2-40B4-BE49-F238E27FC236}">
                  <a16:creationId xmlns:a16="http://schemas.microsoft.com/office/drawing/2014/main" id="{B11DC878-CAE1-35DD-4E64-30AFBA98038A}"/>
                </a:ext>
              </a:extLst>
            </p:cNvPr>
            <p:cNvPicPr>
              <a:picLocks noChangeAspect="1"/>
            </p:cNvPicPr>
            <p:nvPr/>
          </p:nvPicPr>
          <p:blipFill>
            <a:blip r:embed="rId19"/>
            <a:stretch>
              <a:fillRect/>
            </a:stretch>
          </p:blipFill>
          <p:spPr>
            <a:xfrm>
              <a:off x="4515942" y="894601"/>
              <a:ext cx="351885" cy="351884"/>
            </a:xfrm>
            <a:prstGeom prst="rect">
              <a:avLst/>
            </a:prstGeom>
          </p:spPr>
        </p:pic>
        <p:sp>
          <p:nvSpPr>
            <p:cNvPr id="126" name="TextBox 125">
              <a:extLst>
                <a:ext uri="{FF2B5EF4-FFF2-40B4-BE49-F238E27FC236}">
                  <a16:creationId xmlns:a16="http://schemas.microsoft.com/office/drawing/2014/main" id="{9E5B26C2-5033-798E-FF73-31198D47F97A}"/>
                </a:ext>
              </a:extLst>
            </p:cNvPr>
            <p:cNvSpPr txBox="1"/>
            <p:nvPr/>
          </p:nvSpPr>
          <p:spPr>
            <a:xfrm>
              <a:off x="4381120" y="1250455"/>
              <a:ext cx="68469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Gen2</a:t>
              </a:r>
            </a:p>
          </p:txBody>
        </p:sp>
        <p:pic>
          <p:nvPicPr>
            <p:cNvPr id="127" name="Graphic 126">
              <a:extLst>
                <a:ext uri="{FF2B5EF4-FFF2-40B4-BE49-F238E27FC236}">
                  <a16:creationId xmlns:a16="http://schemas.microsoft.com/office/drawing/2014/main" id="{B33F6D14-E092-477A-3639-45549283C70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849622" y="1147893"/>
              <a:ext cx="141989" cy="141989"/>
            </a:xfrm>
            <a:prstGeom prst="rect">
              <a:avLst/>
            </a:prstGeom>
          </p:spPr>
        </p:pic>
      </p:grpSp>
      <p:grpSp>
        <p:nvGrpSpPr>
          <p:cNvPr id="146" name="Group 145">
            <a:extLst>
              <a:ext uri="{FF2B5EF4-FFF2-40B4-BE49-F238E27FC236}">
                <a16:creationId xmlns:a16="http://schemas.microsoft.com/office/drawing/2014/main" id="{8C90C0D5-0797-4992-AC51-16AB93A00A71}"/>
              </a:ext>
            </a:extLst>
          </p:cNvPr>
          <p:cNvGrpSpPr/>
          <p:nvPr/>
        </p:nvGrpSpPr>
        <p:grpSpPr>
          <a:xfrm>
            <a:off x="6300363" y="2462336"/>
            <a:ext cx="745014" cy="579588"/>
            <a:chOff x="5994145" y="2107477"/>
            <a:chExt cx="745014" cy="579588"/>
          </a:xfrm>
        </p:grpSpPr>
        <p:sp>
          <p:nvSpPr>
            <p:cNvPr id="143" name="TextBox 142">
              <a:extLst>
                <a:ext uri="{FF2B5EF4-FFF2-40B4-BE49-F238E27FC236}">
                  <a16:creationId xmlns:a16="http://schemas.microsoft.com/office/drawing/2014/main" id="{5C66852F-4613-528A-1305-84004A352EFC}"/>
                </a:ext>
              </a:extLst>
            </p:cNvPr>
            <p:cNvSpPr txBox="1"/>
            <p:nvPr/>
          </p:nvSpPr>
          <p:spPr>
            <a:xfrm>
              <a:off x="5994145" y="2502399"/>
              <a:ext cx="74501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Key Vault </a:t>
              </a:r>
            </a:p>
          </p:txBody>
        </p:sp>
        <p:pic>
          <p:nvPicPr>
            <p:cNvPr id="144" name="Graphic 143">
              <a:extLst>
                <a:ext uri="{FF2B5EF4-FFF2-40B4-BE49-F238E27FC236}">
                  <a16:creationId xmlns:a16="http://schemas.microsoft.com/office/drawing/2014/main" id="{F585A3A5-8153-8B5E-B00F-BA6B63DB528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187084" y="2107477"/>
              <a:ext cx="388661" cy="388662"/>
            </a:xfrm>
            <a:prstGeom prst="rect">
              <a:avLst/>
            </a:prstGeom>
          </p:spPr>
        </p:pic>
        <p:pic>
          <p:nvPicPr>
            <p:cNvPr id="145" name="Graphic 144">
              <a:extLst>
                <a:ext uri="{FF2B5EF4-FFF2-40B4-BE49-F238E27FC236}">
                  <a16:creationId xmlns:a16="http://schemas.microsoft.com/office/drawing/2014/main" id="{6DA46C52-911A-9377-C306-B9347C9762F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489077" y="2388839"/>
              <a:ext cx="141989" cy="141989"/>
            </a:xfrm>
            <a:prstGeom prst="rect">
              <a:avLst/>
            </a:prstGeom>
          </p:spPr>
        </p:pic>
      </p:grpSp>
      <p:grpSp>
        <p:nvGrpSpPr>
          <p:cNvPr id="154" name="Group 153">
            <a:extLst>
              <a:ext uri="{FF2B5EF4-FFF2-40B4-BE49-F238E27FC236}">
                <a16:creationId xmlns:a16="http://schemas.microsoft.com/office/drawing/2014/main" id="{4074A488-7102-881F-F289-FB3533FD7D3A}"/>
              </a:ext>
            </a:extLst>
          </p:cNvPr>
          <p:cNvGrpSpPr/>
          <p:nvPr/>
        </p:nvGrpSpPr>
        <p:grpSpPr>
          <a:xfrm>
            <a:off x="6300248" y="1487518"/>
            <a:ext cx="711758" cy="543128"/>
            <a:chOff x="5612327" y="854015"/>
            <a:chExt cx="711758" cy="543128"/>
          </a:xfrm>
        </p:grpSpPr>
        <p:grpSp>
          <p:nvGrpSpPr>
            <p:cNvPr id="147" name="Group 146">
              <a:extLst>
                <a:ext uri="{FF2B5EF4-FFF2-40B4-BE49-F238E27FC236}">
                  <a16:creationId xmlns:a16="http://schemas.microsoft.com/office/drawing/2014/main" id="{9015C019-4208-E4AA-C3E8-C4F81F9D5872}"/>
                </a:ext>
              </a:extLst>
            </p:cNvPr>
            <p:cNvGrpSpPr/>
            <p:nvPr/>
          </p:nvGrpSpPr>
          <p:grpSpPr>
            <a:xfrm>
              <a:off x="5612327" y="854015"/>
              <a:ext cx="711758" cy="543128"/>
              <a:chOff x="3933171" y="5472778"/>
              <a:chExt cx="711758" cy="543128"/>
            </a:xfrm>
          </p:grpSpPr>
          <p:pic>
            <p:nvPicPr>
              <p:cNvPr id="148" name="Picture 6" descr="Integration | Microsoft Azure Blob Storage | Y42">
                <a:extLst>
                  <a:ext uri="{FF2B5EF4-FFF2-40B4-BE49-F238E27FC236}">
                    <a16:creationId xmlns:a16="http://schemas.microsoft.com/office/drawing/2014/main" id="{3D5BB9AD-1C97-51FD-E1D3-CA8099E17C8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94266" y="5472778"/>
                <a:ext cx="389567" cy="389567"/>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4D5A7BB6-2CCB-B7BA-3A84-BF68C16751FB}"/>
                  </a:ext>
                </a:extLst>
              </p:cNvPr>
              <p:cNvSpPr txBox="1"/>
              <p:nvPr/>
            </p:nvSpPr>
            <p:spPr>
              <a:xfrm>
                <a:off x="3933171" y="5831240"/>
                <a:ext cx="711758"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Blob storage</a:t>
                </a:r>
              </a:p>
            </p:txBody>
          </p:sp>
        </p:grpSp>
        <p:pic>
          <p:nvPicPr>
            <p:cNvPr id="153" name="Graphic 152">
              <a:extLst>
                <a:ext uri="{FF2B5EF4-FFF2-40B4-BE49-F238E27FC236}">
                  <a16:creationId xmlns:a16="http://schemas.microsoft.com/office/drawing/2014/main" id="{C5EDB424-9E37-C572-7DAA-DA45810095A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046988" y="1135849"/>
              <a:ext cx="141989" cy="141989"/>
            </a:xfrm>
            <a:prstGeom prst="rect">
              <a:avLst/>
            </a:prstGeom>
          </p:spPr>
        </p:pic>
      </p:grpSp>
      <p:grpSp>
        <p:nvGrpSpPr>
          <p:cNvPr id="171" name="Group 170">
            <a:extLst>
              <a:ext uri="{FF2B5EF4-FFF2-40B4-BE49-F238E27FC236}">
                <a16:creationId xmlns:a16="http://schemas.microsoft.com/office/drawing/2014/main" id="{4DD2FAEA-B947-1176-7253-31EEB5D61351}"/>
              </a:ext>
            </a:extLst>
          </p:cNvPr>
          <p:cNvGrpSpPr/>
          <p:nvPr/>
        </p:nvGrpSpPr>
        <p:grpSpPr>
          <a:xfrm>
            <a:off x="7790290" y="2607695"/>
            <a:ext cx="862059" cy="558594"/>
            <a:chOff x="7789548" y="3179429"/>
            <a:chExt cx="862059" cy="558594"/>
          </a:xfrm>
        </p:grpSpPr>
        <p:grpSp>
          <p:nvGrpSpPr>
            <p:cNvPr id="163" name="Group 162">
              <a:extLst>
                <a:ext uri="{FF2B5EF4-FFF2-40B4-BE49-F238E27FC236}">
                  <a16:creationId xmlns:a16="http://schemas.microsoft.com/office/drawing/2014/main" id="{2D59FF06-DD9C-F24D-BE75-21EB0B357F0A}"/>
                </a:ext>
              </a:extLst>
            </p:cNvPr>
            <p:cNvGrpSpPr/>
            <p:nvPr/>
          </p:nvGrpSpPr>
          <p:grpSpPr>
            <a:xfrm>
              <a:off x="7789548" y="3179429"/>
              <a:ext cx="862059" cy="558594"/>
              <a:chOff x="9455432" y="4513245"/>
              <a:chExt cx="862059" cy="558594"/>
            </a:xfrm>
          </p:grpSpPr>
          <p:sp>
            <p:nvSpPr>
              <p:cNvPr id="164" name="TextBox 163">
                <a:extLst>
                  <a:ext uri="{FF2B5EF4-FFF2-40B4-BE49-F238E27FC236}">
                    <a16:creationId xmlns:a16="http://schemas.microsoft.com/office/drawing/2014/main" id="{C293660C-A917-B0C2-41C8-A0A8E3E48481}"/>
                  </a:ext>
                </a:extLst>
              </p:cNvPr>
              <p:cNvSpPr txBox="1"/>
              <p:nvPr/>
            </p:nvSpPr>
            <p:spPr>
              <a:xfrm>
                <a:off x="9455432" y="4794840"/>
                <a:ext cx="862059"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Synapse </a:t>
                </a:r>
                <a:r>
                  <a:rPr lang="vi-VN" sz="600">
                    <a:latin typeface="Arial" panose="020B0604020202020204" pitchFamily="34" charset="0"/>
                    <a:cs typeface="Arial" panose="020B0604020202020204" pitchFamily="34" charset="0"/>
                  </a:rPr>
                  <a:t>Dedicated</a:t>
                </a:r>
                <a:r>
                  <a:rPr lang="en-US" sz="600">
                    <a:latin typeface="Arial" panose="020B0604020202020204" pitchFamily="34" charset="0"/>
                    <a:cs typeface="Arial" panose="020B0604020202020204" pitchFamily="34" charset="0"/>
                  </a:rPr>
                  <a:t> / Serverless </a:t>
                </a:r>
                <a:r>
                  <a:rPr lang="vi-VN" sz="600">
                    <a:latin typeface="Arial" panose="020B0604020202020204" pitchFamily="34" charset="0"/>
                    <a:cs typeface="Arial" panose="020B0604020202020204" pitchFamily="34" charset="0"/>
                  </a:rPr>
                  <a:t>Pool</a:t>
                </a:r>
                <a:endParaRPr lang="en-SG" sz="600">
                  <a:latin typeface="Arial" panose="020B0604020202020204" pitchFamily="34" charset="0"/>
                  <a:cs typeface="Arial" panose="020B0604020202020204" pitchFamily="34" charset="0"/>
                </a:endParaRPr>
              </a:p>
            </p:txBody>
          </p:sp>
          <p:pic>
            <p:nvPicPr>
              <p:cNvPr id="165" name="Graphic 164">
                <a:extLst>
                  <a:ext uri="{FF2B5EF4-FFF2-40B4-BE49-F238E27FC236}">
                    <a16:creationId xmlns:a16="http://schemas.microsoft.com/office/drawing/2014/main" id="{0B600593-3690-417D-463E-B3F00E9E2B80}"/>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733717" y="4513245"/>
                <a:ext cx="288870" cy="288870"/>
              </a:xfrm>
              <a:prstGeom prst="rect">
                <a:avLst/>
              </a:prstGeom>
            </p:spPr>
          </p:pic>
        </p:grpSp>
        <p:pic>
          <p:nvPicPr>
            <p:cNvPr id="170" name="Graphic 169">
              <a:extLst>
                <a:ext uri="{FF2B5EF4-FFF2-40B4-BE49-F238E27FC236}">
                  <a16:creationId xmlns:a16="http://schemas.microsoft.com/office/drawing/2014/main" id="{AC1F6874-8EAB-75B6-75C1-15AD14BC457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06491" y="3346585"/>
              <a:ext cx="141989" cy="141989"/>
            </a:xfrm>
            <a:prstGeom prst="rect">
              <a:avLst/>
            </a:prstGeom>
          </p:spPr>
        </p:pic>
      </p:grpSp>
      <p:grpSp>
        <p:nvGrpSpPr>
          <p:cNvPr id="197" name="Group 196">
            <a:extLst>
              <a:ext uri="{FF2B5EF4-FFF2-40B4-BE49-F238E27FC236}">
                <a16:creationId xmlns:a16="http://schemas.microsoft.com/office/drawing/2014/main" id="{C782EB1C-37B7-2E2C-7BF0-4886D7A6F75E}"/>
              </a:ext>
            </a:extLst>
          </p:cNvPr>
          <p:cNvGrpSpPr/>
          <p:nvPr/>
        </p:nvGrpSpPr>
        <p:grpSpPr>
          <a:xfrm>
            <a:off x="3229436" y="1534917"/>
            <a:ext cx="593452" cy="533332"/>
            <a:chOff x="5977156" y="5809540"/>
            <a:chExt cx="593452" cy="533332"/>
          </a:xfrm>
        </p:grpSpPr>
        <p:sp>
          <p:nvSpPr>
            <p:cNvPr id="198" name="TextBox 197">
              <a:extLst>
                <a:ext uri="{FF2B5EF4-FFF2-40B4-BE49-F238E27FC236}">
                  <a16:creationId xmlns:a16="http://schemas.microsoft.com/office/drawing/2014/main" id="{37ED82DF-6C74-B8E4-BBC5-635849660B84}"/>
                </a:ext>
              </a:extLst>
            </p:cNvPr>
            <p:cNvSpPr txBox="1"/>
            <p:nvPr/>
          </p:nvSpPr>
          <p:spPr>
            <a:xfrm>
              <a:off x="5977156" y="6065873"/>
              <a:ext cx="593452"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VNET Peering</a:t>
              </a:r>
            </a:p>
          </p:txBody>
        </p:sp>
        <p:pic>
          <p:nvPicPr>
            <p:cNvPr id="199" name="Graphic 198">
              <a:extLst>
                <a:ext uri="{FF2B5EF4-FFF2-40B4-BE49-F238E27FC236}">
                  <a16:creationId xmlns:a16="http://schemas.microsoft.com/office/drawing/2014/main" id="{9CFD38CF-FF9A-1405-82F1-24B654DCDDB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136276" y="5809540"/>
              <a:ext cx="268547" cy="268547"/>
            </a:xfrm>
            <a:prstGeom prst="rect">
              <a:avLst/>
            </a:prstGeom>
          </p:spPr>
        </p:pic>
      </p:grpSp>
      <p:sp>
        <p:nvSpPr>
          <p:cNvPr id="214" name="Text Placeholder 1">
            <a:extLst>
              <a:ext uri="{FF2B5EF4-FFF2-40B4-BE49-F238E27FC236}">
                <a16:creationId xmlns:a16="http://schemas.microsoft.com/office/drawing/2014/main" id="{99B00854-A14A-6B00-30BA-54F352E4276B}"/>
              </a:ext>
            </a:extLst>
          </p:cNvPr>
          <p:cNvSpPr txBox="1">
            <a:spLocks/>
          </p:cNvSpPr>
          <p:nvPr/>
        </p:nvSpPr>
        <p:spPr>
          <a:xfrm>
            <a:off x="222046" y="77239"/>
            <a:ext cx="10427672" cy="348075"/>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IN" sz="1800" b="1">
                <a:solidFill>
                  <a:srgbClr val="172B4D"/>
                </a:solidFill>
                <a:latin typeface="Arial" panose="020B0604020202020204" pitchFamily="34" charset="0"/>
                <a:cs typeface="Arial" panose="020B0604020202020204" pitchFamily="34" charset="0"/>
              </a:rPr>
              <a:t>Admin/User Network Flow</a:t>
            </a:r>
            <a:endParaRPr lang="en-SG" sz="1800" b="1">
              <a:solidFill>
                <a:srgbClr val="172B4D"/>
              </a:solidFill>
              <a:latin typeface="Arial" panose="020B0604020202020204" pitchFamily="34" charset="0"/>
              <a:cs typeface="Arial" panose="020B0604020202020204" pitchFamily="34" charset="0"/>
            </a:endParaRPr>
          </a:p>
        </p:txBody>
      </p:sp>
      <p:sp>
        <p:nvSpPr>
          <p:cNvPr id="228" name="TextBox 227">
            <a:extLst>
              <a:ext uri="{FF2B5EF4-FFF2-40B4-BE49-F238E27FC236}">
                <a16:creationId xmlns:a16="http://schemas.microsoft.com/office/drawing/2014/main" id="{C6F106C8-F973-D49E-5E37-1D1B05BDA935}"/>
              </a:ext>
            </a:extLst>
          </p:cNvPr>
          <p:cNvSpPr txBox="1"/>
          <p:nvPr/>
        </p:nvSpPr>
        <p:spPr>
          <a:xfrm>
            <a:off x="5537602" y="3517375"/>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Application subnet</a:t>
            </a:r>
          </a:p>
        </p:txBody>
      </p:sp>
      <p:grpSp>
        <p:nvGrpSpPr>
          <p:cNvPr id="2" name="Group 1">
            <a:extLst>
              <a:ext uri="{FF2B5EF4-FFF2-40B4-BE49-F238E27FC236}">
                <a16:creationId xmlns:a16="http://schemas.microsoft.com/office/drawing/2014/main" id="{72DF9457-CB00-7A8F-707A-82FF8B8EAFEF}"/>
              </a:ext>
            </a:extLst>
          </p:cNvPr>
          <p:cNvGrpSpPr/>
          <p:nvPr/>
        </p:nvGrpSpPr>
        <p:grpSpPr>
          <a:xfrm>
            <a:off x="293236" y="1809226"/>
            <a:ext cx="961476" cy="1870062"/>
            <a:chOff x="8345331" y="2582201"/>
            <a:chExt cx="1281966" cy="2493417"/>
          </a:xfrm>
        </p:grpSpPr>
        <p:pic>
          <p:nvPicPr>
            <p:cNvPr id="3" name="Picture 2">
              <a:extLst>
                <a:ext uri="{FF2B5EF4-FFF2-40B4-BE49-F238E27FC236}">
                  <a16:creationId xmlns:a16="http://schemas.microsoft.com/office/drawing/2014/main" id="{E9BF9211-D2D5-EB54-478B-014BFAA181E7}"/>
                </a:ext>
              </a:extLst>
            </p:cNvPr>
            <p:cNvPicPr>
              <a:picLocks noChangeAspect="1"/>
            </p:cNvPicPr>
            <p:nvPr/>
          </p:nvPicPr>
          <p:blipFill>
            <a:blip r:embed="rId29"/>
            <a:stretch>
              <a:fillRect/>
            </a:stretch>
          </p:blipFill>
          <p:spPr>
            <a:xfrm>
              <a:off x="8527155" y="2582201"/>
              <a:ext cx="846799" cy="846799"/>
            </a:xfrm>
            <a:prstGeom prst="rect">
              <a:avLst/>
            </a:prstGeom>
          </p:spPr>
        </p:pic>
        <p:sp>
          <p:nvSpPr>
            <p:cNvPr id="15" name="TextBox 14">
              <a:extLst>
                <a:ext uri="{FF2B5EF4-FFF2-40B4-BE49-F238E27FC236}">
                  <a16:creationId xmlns:a16="http://schemas.microsoft.com/office/drawing/2014/main" id="{9E9E58F7-3BB7-D66F-5B04-12711F973FE3}"/>
                </a:ext>
              </a:extLst>
            </p:cNvPr>
            <p:cNvSpPr txBox="1"/>
            <p:nvPr/>
          </p:nvSpPr>
          <p:spPr>
            <a:xfrm>
              <a:off x="8345331" y="3311033"/>
              <a:ext cx="1281966" cy="1764585"/>
            </a:xfrm>
            <a:prstGeom prst="rect">
              <a:avLst/>
            </a:prstGeom>
            <a:noFill/>
          </p:spPr>
          <p:txBody>
            <a:bodyPr wrap="square" lIns="91440" tIns="45720" rIns="91440" bIns="45720" rtlCol="0" anchor="t">
              <a:spAutoFit/>
            </a:bodyPr>
            <a:lstStyle/>
            <a:p>
              <a:pPr algn="ctr">
                <a:buClr>
                  <a:srgbClr val="4F81BD"/>
                </a:buClr>
                <a:defRPr/>
              </a:pPr>
              <a:r>
                <a:rPr lang="en-US" sz="1000">
                  <a:latin typeface="Segoe UI Light"/>
                  <a:cs typeface="Segoe UI Light"/>
                </a:rPr>
                <a:t>PVCFC </a:t>
              </a:r>
              <a:r>
                <a:rPr kumimoji="0" lang="en-US" sz="1000" b="0" i="0" u="none" strike="noStrike" kern="1200" cap="none" spc="0" normalizeH="0" baseline="0" noProof="0">
                  <a:ln>
                    <a:noFill/>
                  </a:ln>
                  <a:effectLst/>
                  <a:uLnTx/>
                  <a:uFillTx/>
                  <a:latin typeface="Segoe UI Light"/>
                  <a:cs typeface="Segoe UI Light"/>
                </a:rPr>
                <a:t>Admin/Users</a:t>
              </a:r>
            </a:p>
            <a:p>
              <a:pPr marL="0" marR="0" lvl="0" indent="0" algn="ctr" defTabSz="914400" rtl="0" eaLnBrk="1" fontAlgn="auto" latinLnBrk="0" hangingPunct="1">
                <a:lnSpc>
                  <a:spcPct val="100000"/>
                </a:lnSpc>
                <a:spcBef>
                  <a:spcPts val="0"/>
                </a:spcBef>
                <a:spcAft>
                  <a:spcPts val="0"/>
                </a:spcAft>
                <a:buClr>
                  <a:srgbClr val="4F81BD"/>
                </a:buClr>
                <a:buSzTx/>
                <a:buFontTx/>
                <a:buNone/>
                <a:tabLst/>
                <a:defRPr/>
              </a:pPr>
              <a:r>
                <a:rPr lang="en-US" sz="1000">
                  <a:solidFill>
                    <a:prstClr val="white">
                      <a:lumMod val="50000"/>
                    </a:prstClr>
                  </a:solidFill>
                  <a:latin typeface="Segoe UI Light" panose="020B0502040204020203" pitchFamily="34" charset="0"/>
                  <a:cs typeface="Segoe UI Light" panose="020B0502040204020203" pitchFamily="34" charset="0"/>
                </a:rPr>
                <a:t>(PBI Desktop, Azure Data Studio, Storage Explorer and other clients)</a:t>
              </a:r>
              <a:endParaRPr kumimoji="0" lang="en-US" sz="1000" b="0" i="0" u="none" strike="noStrike" kern="1200" cap="none" spc="0" normalizeH="0" baseline="0" noProof="0">
                <a:ln>
                  <a:noFill/>
                </a:ln>
                <a:solidFill>
                  <a:prstClr val="white">
                    <a:lumMod val="50000"/>
                  </a:prstClr>
                </a:solidFill>
                <a:effectLst/>
                <a:uLnTx/>
                <a:uFillTx/>
                <a:latin typeface="Segoe UI Light" panose="020B0502040204020203" pitchFamily="34" charset="0"/>
                <a:ea typeface="+mn-ea"/>
                <a:cs typeface="Segoe UI Light" panose="020B0502040204020203" pitchFamily="34" charset="0"/>
              </a:endParaRPr>
            </a:p>
          </p:txBody>
        </p:sp>
      </p:grpSp>
      <p:cxnSp>
        <p:nvCxnSpPr>
          <p:cNvPr id="50" name="Connector: Elbow 49">
            <a:extLst>
              <a:ext uri="{FF2B5EF4-FFF2-40B4-BE49-F238E27FC236}">
                <a16:creationId xmlns:a16="http://schemas.microsoft.com/office/drawing/2014/main" id="{39DBCE36-88E7-8AA9-7450-447F257D0399}"/>
              </a:ext>
            </a:extLst>
          </p:cNvPr>
          <p:cNvCxnSpPr>
            <a:cxnSpLocks/>
            <a:endCxn id="125" idx="0"/>
          </p:cNvCxnSpPr>
          <p:nvPr/>
        </p:nvCxnSpPr>
        <p:spPr>
          <a:xfrm flipV="1">
            <a:off x="1713488" y="1497027"/>
            <a:ext cx="3388551" cy="637488"/>
          </a:xfrm>
          <a:prstGeom prst="bentConnector4">
            <a:avLst>
              <a:gd name="adj1" fmla="val 68928"/>
              <a:gd name="adj2" fmla="val 117075"/>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EB99711-2012-4876-7575-4F567DE73A91}"/>
              </a:ext>
            </a:extLst>
          </p:cNvPr>
          <p:cNvCxnSpPr>
            <a:cxnSpLocks/>
            <a:stCxn id="15" idx="2"/>
            <a:endCxn id="51" idx="1"/>
          </p:cNvCxnSpPr>
          <p:nvPr/>
        </p:nvCxnSpPr>
        <p:spPr>
          <a:xfrm rot="5400000">
            <a:off x="-148029" y="4529659"/>
            <a:ext cx="1772375" cy="71633"/>
          </a:xfrm>
          <a:prstGeom prst="bentConnector4">
            <a:avLst>
              <a:gd name="adj1" fmla="val 62257"/>
              <a:gd name="adj2" fmla="val 419127"/>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77E3CB3-AAA3-7160-2BCB-FDE955B01442}"/>
              </a:ext>
            </a:extLst>
          </p:cNvPr>
          <p:cNvCxnSpPr>
            <a:cxnSpLocks/>
            <a:stCxn id="3" idx="3"/>
            <a:endCxn id="79" idx="2"/>
          </p:cNvCxnSpPr>
          <p:nvPr/>
        </p:nvCxnSpPr>
        <p:spPr>
          <a:xfrm>
            <a:off x="1064704" y="2126776"/>
            <a:ext cx="4037036" cy="1009025"/>
          </a:xfrm>
          <a:prstGeom prst="bentConnector4">
            <a:avLst>
              <a:gd name="adj1" fmla="val 73469"/>
              <a:gd name="adj2" fmla="val 113684"/>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903165C6-BBCB-CA22-C216-49294F5CB2E0}"/>
              </a:ext>
            </a:extLst>
          </p:cNvPr>
          <p:cNvCxnSpPr>
            <a:cxnSpLocks/>
            <a:stCxn id="3" idx="3"/>
            <a:endCxn id="143" idx="2"/>
          </p:cNvCxnSpPr>
          <p:nvPr/>
        </p:nvCxnSpPr>
        <p:spPr>
          <a:xfrm>
            <a:off x="1064704" y="2126776"/>
            <a:ext cx="5608166" cy="915148"/>
          </a:xfrm>
          <a:prstGeom prst="bentConnector4">
            <a:avLst>
              <a:gd name="adj1" fmla="val 52972"/>
              <a:gd name="adj2" fmla="val 12498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23EC5B9E-8165-861E-FEA7-30B78661C08B}"/>
              </a:ext>
            </a:extLst>
          </p:cNvPr>
          <p:cNvCxnSpPr>
            <a:cxnSpLocks/>
            <a:stCxn id="15" idx="2"/>
            <a:endCxn id="57" idx="2"/>
          </p:cNvCxnSpPr>
          <p:nvPr/>
        </p:nvCxnSpPr>
        <p:spPr>
          <a:xfrm rot="16200000" flipH="1">
            <a:off x="2539976" y="1913285"/>
            <a:ext cx="816286" cy="4348291"/>
          </a:xfrm>
          <a:prstGeom prst="bentConnector3">
            <a:avLst>
              <a:gd name="adj1" fmla="val 13617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2677BB58-CBE9-F788-4DEA-C97F60540EA4}"/>
              </a:ext>
            </a:extLst>
          </p:cNvPr>
          <p:cNvCxnSpPr>
            <a:cxnSpLocks/>
            <a:stCxn id="15" idx="2"/>
            <a:endCxn id="62" idx="2"/>
          </p:cNvCxnSpPr>
          <p:nvPr/>
        </p:nvCxnSpPr>
        <p:spPr>
          <a:xfrm rot="16200000" flipH="1">
            <a:off x="3304727" y="1148535"/>
            <a:ext cx="878525" cy="5940030"/>
          </a:xfrm>
          <a:prstGeom prst="bentConnector3">
            <a:avLst>
              <a:gd name="adj1" fmla="val 12602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38B1660-049A-8635-4664-44FEF701DB30}"/>
              </a:ext>
            </a:extLst>
          </p:cNvPr>
          <p:cNvCxnSpPr>
            <a:cxnSpLocks/>
            <a:stCxn id="3" idx="0"/>
            <a:endCxn id="165" idx="0"/>
          </p:cNvCxnSpPr>
          <p:nvPr/>
        </p:nvCxnSpPr>
        <p:spPr>
          <a:xfrm rot="16200000" flipH="1">
            <a:off x="4080847" y="-1524468"/>
            <a:ext cx="798469" cy="7465856"/>
          </a:xfrm>
          <a:prstGeom prst="bentConnector3">
            <a:avLst>
              <a:gd name="adj1" fmla="val -113669"/>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58" name="Group 257">
            <a:extLst>
              <a:ext uri="{FF2B5EF4-FFF2-40B4-BE49-F238E27FC236}">
                <a16:creationId xmlns:a16="http://schemas.microsoft.com/office/drawing/2014/main" id="{F4D02F83-6446-C26A-3223-B76B213246D7}"/>
              </a:ext>
            </a:extLst>
          </p:cNvPr>
          <p:cNvGrpSpPr/>
          <p:nvPr/>
        </p:nvGrpSpPr>
        <p:grpSpPr>
          <a:xfrm>
            <a:off x="5111373" y="1386637"/>
            <a:ext cx="274046" cy="184666"/>
            <a:chOff x="679827" y="1285080"/>
            <a:chExt cx="274046" cy="184666"/>
          </a:xfrm>
        </p:grpSpPr>
        <p:sp>
          <p:nvSpPr>
            <p:cNvPr id="259" name="Oval 258">
              <a:extLst>
                <a:ext uri="{FF2B5EF4-FFF2-40B4-BE49-F238E27FC236}">
                  <a16:creationId xmlns:a16="http://schemas.microsoft.com/office/drawing/2014/main" id="{AB06B14E-88C6-EB08-A54A-D5B144360D33}"/>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60" name="TextBox 259">
              <a:extLst>
                <a:ext uri="{FF2B5EF4-FFF2-40B4-BE49-F238E27FC236}">
                  <a16:creationId xmlns:a16="http://schemas.microsoft.com/office/drawing/2014/main" id="{6E74F78F-9D22-85DB-ECF0-A04E88BCA506}"/>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3</a:t>
              </a:r>
            </a:p>
          </p:txBody>
        </p:sp>
      </p:grpSp>
      <p:grpSp>
        <p:nvGrpSpPr>
          <p:cNvPr id="264" name="Group 263">
            <a:extLst>
              <a:ext uri="{FF2B5EF4-FFF2-40B4-BE49-F238E27FC236}">
                <a16:creationId xmlns:a16="http://schemas.microsoft.com/office/drawing/2014/main" id="{D11D0449-E098-8F7E-BCD2-C748EB7EC0CA}"/>
              </a:ext>
            </a:extLst>
          </p:cNvPr>
          <p:cNvGrpSpPr/>
          <p:nvPr/>
        </p:nvGrpSpPr>
        <p:grpSpPr>
          <a:xfrm>
            <a:off x="6681086" y="1368831"/>
            <a:ext cx="274046" cy="184666"/>
            <a:chOff x="679827" y="1285080"/>
            <a:chExt cx="274046" cy="184666"/>
          </a:xfrm>
        </p:grpSpPr>
        <p:sp>
          <p:nvSpPr>
            <p:cNvPr id="265" name="Oval 264">
              <a:extLst>
                <a:ext uri="{FF2B5EF4-FFF2-40B4-BE49-F238E27FC236}">
                  <a16:creationId xmlns:a16="http://schemas.microsoft.com/office/drawing/2014/main" id="{BAB98C14-3A9E-145F-046C-87CB1006CE29}"/>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66" name="TextBox 265">
              <a:extLst>
                <a:ext uri="{FF2B5EF4-FFF2-40B4-BE49-F238E27FC236}">
                  <a16:creationId xmlns:a16="http://schemas.microsoft.com/office/drawing/2014/main" id="{747E3015-8C9C-D124-2D95-0A1C445D8293}"/>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5</a:t>
              </a:r>
            </a:p>
          </p:txBody>
        </p:sp>
      </p:grpSp>
      <p:grpSp>
        <p:nvGrpSpPr>
          <p:cNvPr id="270" name="Group 269">
            <a:extLst>
              <a:ext uri="{FF2B5EF4-FFF2-40B4-BE49-F238E27FC236}">
                <a16:creationId xmlns:a16="http://schemas.microsoft.com/office/drawing/2014/main" id="{75E663F2-9E68-AC39-6008-9BA9433CE086}"/>
              </a:ext>
            </a:extLst>
          </p:cNvPr>
          <p:cNvGrpSpPr/>
          <p:nvPr/>
        </p:nvGrpSpPr>
        <p:grpSpPr>
          <a:xfrm>
            <a:off x="6685431" y="2987240"/>
            <a:ext cx="274046" cy="184666"/>
            <a:chOff x="679827" y="1285080"/>
            <a:chExt cx="274046" cy="184666"/>
          </a:xfrm>
        </p:grpSpPr>
        <p:sp>
          <p:nvSpPr>
            <p:cNvPr id="271" name="Oval 270">
              <a:extLst>
                <a:ext uri="{FF2B5EF4-FFF2-40B4-BE49-F238E27FC236}">
                  <a16:creationId xmlns:a16="http://schemas.microsoft.com/office/drawing/2014/main" id="{27EB070D-7FB5-095A-326A-22A1C20860B6}"/>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72" name="TextBox 271">
              <a:extLst>
                <a:ext uri="{FF2B5EF4-FFF2-40B4-BE49-F238E27FC236}">
                  <a16:creationId xmlns:a16="http://schemas.microsoft.com/office/drawing/2014/main" id="{5EC01518-1C4A-E787-7F9A-8BE854D03646}"/>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6</a:t>
              </a:r>
            </a:p>
          </p:txBody>
        </p:sp>
      </p:grpSp>
      <p:grpSp>
        <p:nvGrpSpPr>
          <p:cNvPr id="273" name="Group 272">
            <a:extLst>
              <a:ext uri="{FF2B5EF4-FFF2-40B4-BE49-F238E27FC236}">
                <a16:creationId xmlns:a16="http://schemas.microsoft.com/office/drawing/2014/main" id="{8C58F6F7-F3DC-C2D8-963C-7DC29596A118}"/>
              </a:ext>
            </a:extLst>
          </p:cNvPr>
          <p:cNvGrpSpPr/>
          <p:nvPr/>
        </p:nvGrpSpPr>
        <p:grpSpPr>
          <a:xfrm>
            <a:off x="5131041" y="2987355"/>
            <a:ext cx="274046" cy="184666"/>
            <a:chOff x="679827" y="1285080"/>
            <a:chExt cx="274046" cy="184666"/>
          </a:xfrm>
        </p:grpSpPr>
        <p:sp>
          <p:nvSpPr>
            <p:cNvPr id="274" name="Oval 273">
              <a:extLst>
                <a:ext uri="{FF2B5EF4-FFF2-40B4-BE49-F238E27FC236}">
                  <a16:creationId xmlns:a16="http://schemas.microsoft.com/office/drawing/2014/main" id="{4656EF0D-4CAB-B29F-E34D-FBC7997A0FF9}"/>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75" name="TextBox 274">
              <a:extLst>
                <a:ext uri="{FF2B5EF4-FFF2-40B4-BE49-F238E27FC236}">
                  <a16:creationId xmlns:a16="http://schemas.microsoft.com/office/drawing/2014/main" id="{D404F443-9281-66DF-54AC-5DD709D53228}"/>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4</a:t>
              </a:r>
            </a:p>
          </p:txBody>
        </p:sp>
      </p:grpSp>
      <p:grpSp>
        <p:nvGrpSpPr>
          <p:cNvPr id="279" name="Group 278">
            <a:extLst>
              <a:ext uri="{FF2B5EF4-FFF2-40B4-BE49-F238E27FC236}">
                <a16:creationId xmlns:a16="http://schemas.microsoft.com/office/drawing/2014/main" id="{47D0F4E8-A26E-6EE9-D933-B39B8494F17D}"/>
              </a:ext>
            </a:extLst>
          </p:cNvPr>
          <p:cNvGrpSpPr/>
          <p:nvPr/>
        </p:nvGrpSpPr>
        <p:grpSpPr>
          <a:xfrm>
            <a:off x="4965990" y="4575914"/>
            <a:ext cx="274046" cy="184666"/>
            <a:chOff x="679827" y="1285080"/>
            <a:chExt cx="274046" cy="184666"/>
          </a:xfrm>
        </p:grpSpPr>
        <p:sp>
          <p:nvSpPr>
            <p:cNvPr id="280" name="Oval 279">
              <a:extLst>
                <a:ext uri="{FF2B5EF4-FFF2-40B4-BE49-F238E27FC236}">
                  <a16:creationId xmlns:a16="http://schemas.microsoft.com/office/drawing/2014/main" id="{2299F02B-54E5-5A0A-D505-D852D72851D3}"/>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81" name="TextBox 280">
              <a:extLst>
                <a:ext uri="{FF2B5EF4-FFF2-40B4-BE49-F238E27FC236}">
                  <a16:creationId xmlns:a16="http://schemas.microsoft.com/office/drawing/2014/main" id="{BB9B78CA-929B-2356-E013-7B5C411F26E2}"/>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1</a:t>
              </a:r>
            </a:p>
          </p:txBody>
        </p:sp>
      </p:grpSp>
      <p:grpSp>
        <p:nvGrpSpPr>
          <p:cNvPr id="282" name="Group 281">
            <a:extLst>
              <a:ext uri="{FF2B5EF4-FFF2-40B4-BE49-F238E27FC236}">
                <a16:creationId xmlns:a16="http://schemas.microsoft.com/office/drawing/2014/main" id="{8558321A-D93C-D2C0-C6C1-30A1FA1241FC}"/>
              </a:ext>
            </a:extLst>
          </p:cNvPr>
          <p:cNvGrpSpPr/>
          <p:nvPr/>
        </p:nvGrpSpPr>
        <p:grpSpPr>
          <a:xfrm>
            <a:off x="6677529" y="4609286"/>
            <a:ext cx="274046" cy="184666"/>
            <a:chOff x="679827" y="1285080"/>
            <a:chExt cx="274046" cy="184666"/>
          </a:xfrm>
        </p:grpSpPr>
        <p:sp>
          <p:nvSpPr>
            <p:cNvPr id="283" name="Oval 282">
              <a:extLst>
                <a:ext uri="{FF2B5EF4-FFF2-40B4-BE49-F238E27FC236}">
                  <a16:creationId xmlns:a16="http://schemas.microsoft.com/office/drawing/2014/main" id="{9563E358-59FA-D0A2-C6D0-86174E25BC84}"/>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84" name="TextBox 283">
              <a:extLst>
                <a:ext uri="{FF2B5EF4-FFF2-40B4-BE49-F238E27FC236}">
                  <a16:creationId xmlns:a16="http://schemas.microsoft.com/office/drawing/2014/main" id="{A05ECCBA-4551-3AA4-7409-F7A38B281F8D}"/>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2</a:t>
              </a:r>
            </a:p>
          </p:txBody>
        </p:sp>
      </p:grpSp>
      <p:grpSp>
        <p:nvGrpSpPr>
          <p:cNvPr id="288" name="Group 287">
            <a:extLst>
              <a:ext uri="{FF2B5EF4-FFF2-40B4-BE49-F238E27FC236}">
                <a16:creationId xmlns:a16="http://schemas.microsoft.com/office/drawing/2014/main" id="{D4EEA484-39AF-28E3-BFA2-A898AE5FA8BD}"/>
              </a:ext>
            </a:extLst>
          </p:cNvPr>
          <p:cNvGrpSpPr/>
          <p:nvPr/>
        </p:nvGrpSpPr>
        <p:grpSpPr>
          <a:xfrm>
            <a:off x="8082960" y="2219863"/>
            <a:ext cx="274046" cy="184666"/>
            <a:chOff x="679827" y="1285080"/>
            <a:chExt cx="274046" cy="184666"/>
          </a:xfrm>
        </p:grpSpPr>
        <p:sp>
          <p:nvSpPr>
            <p:cNvPr id="289" name="Oval 288">
              <a:extLst>
                <a:ext uri="{FF2B5EF4-FFF2-40B4-BE49-F238E27FC236}">
                  <a16:creationId xmlns:a16="http://schemas.microsoft.com/office/drawing/2014/main" id="{86D18AC3-2D30-3C40-C7D5-40E24CD0F757}"/>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90" name="TextBox 289">
              <a:extLst>
                <a:ext uri="{FF2B5EF4-FFF2-40B4-BE49-F238E27FC236}">
                  <a16:creationId xmlns:a16="http://schemas.microsoft.com/office/drawing/2014/main" id="{E0BBCB9D-8B7A-CB05-23BC-7018F1113403}"/>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7</a:t>
              </a:r>
            </a:p>
          </p:txBody>
        </p:sp>
      </p:grpSp>
      <p:grpSp>
        <p:nvGrpSpPr>
          <p:cNvPr id="8" name="Group 7">
            <a:extLst>
              <a:ext uri="{FF2B5EF4-FFF2-40B4-BE49-F238E27FC236}">
                <a16:creationId xmlns:a16="http://schemas.microsoft.com/office/drawing/2014/main" id="{F124EA41-60DF-B17A-6F66-199FAC942BF2}"/>
              </a:ext>
            </a:extLst>
          </p:cNvPr>
          <p:cNvGrpSpPr/>
          <p:nvPr/>
        </p:nvGrpSpPr>
        <p:grpSpPr>
          <a:xfrm>
            <a:off x="10794248" y="190449"/>
            <a:ext cx="1138811" cy="1009635"/>
            <a:chOff x="11237963" y="56107"/>
            <a:chExt cx="1138811" cy="1009635"/>
          </a:xfrm>
        </p:grpSpPr>
        <p:sp>
          <p:nvSpPr>
            <p:cNvPr id="9" name="TextBox 8">
              <a:extLst>
                <a:ext uri="{FF2B5EF4-FFF2-40B4-BE49-F238E27FC236}">
                  <a16:creationId xmlns:a16="http://schemas.microsoft.com/office/drawing/2014/main" id="{5D184831-A3D9-8767-43BE-D8ED8EC19BE2}"/>
                </a:ext>
              </a:extLst>
            </p:cNvPr>
            <p:cNvSpPr txBox="1"/>
            <p:nvPr/>
          </p:nvSpPr>
          <p:spPr>
            <a:xfrm>
              <a:off x="11237963" y="56107"/>
              <a:ext cx="939654" cy="184666"/>
            </a:xfrm>
            <a:prstGeom prst="rect">
              <a:avLst/>
            </a:prstGeom>
            <a:solidFill>
              <a:schemeClr val="bg1"/>
            </a:solidFill>
            <a:ln>
              <a:solidFill>
                <a:schemeClr val="tx1">
                  <a:lumMod val="85000"/>
                  <a:lumOff val="15000"/>
                </a:schemeClr>
              </a:solidFill>
            </a:ln>
          </p:spPr>
          <p:txBody>
            <a:bodyPr wrap="square" rtlCol="0">
              <a:spAutoFit/>
            </a:bodyPr>
            <a:lstStyle/>
            <a:p>
              <a:pPr algn="ctr"/>
              <a:r>
                <a:rPr lang="en-US" sz="600"/>
                <a:t>Legend</a:t>
              </a:r>
            </a:p>
          </p:txBody>
        </p:sp>
        <p:grpSp>
          <p:nvGrpSpPr>
            <p:cNvPr id="10" name="Group 9">
              <a:extLst>
                <a:ext uri="{FF2B5EF4-FFF2-40B4-BE49-F238E27FC236}">
                  <a16:creationId xmlns:a16="http://schemas.microsoft.com/office/drawing/2014/main" id="{3F517FF9-371D-E304-2E4C-101E28FB23A8}"/>
                </a:ext>
              </a:extLst>
            </p:cNvPr>
            <p:cNvGrpSpPr/>
            <p:nvPr/>
          </p:nvGrpSpPr>
          <p:grpSpPr>
            <a:xfrm>
              <a:off x="11291489" y="283399"/>
              <a:ext cx="914201" cy="169277"/>
              <a:chOff x="11070902" y="258347"/>
              <a:chExt cx="914201" cy="169277"/>
            </a:xfrm>
          </p:grpSpPr>
          <p:pic>
            <p:nvPicPr>
              <p:cNvPr id="21" name="Graphic 20">
                <a:extLst>
                  <a:ext uri="{FF2B5EF4-FFF2-40B4-BE49-F238E27FC236}">
                    <a16:creationId xmlns:a16="http://schemas.microsoft.com/office/drawing/2014/main" id="{5B00E825-609B-12DA-DDCB-0CB4D29F7B9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0902" y="264755"/>
                <a:ext cx="141989" cy="141989"/>
              </a:xfrm>
              <a:prstGeom prst="rect">
                <a:avLst/>
              </a:prstGeom>
            </p:spPr>
          </p:pic>
          <p:sp>
            <p:nvSpPr>
              <p:cNvPr id="22" name="TextBox 21">
                <a:extLst>
                  <a:ext uri="{FF2B5EF4-FFF2-40B4-BE49-F238E27FC236}">
                    <a16:creationId xmlns:a16="http://schemas.microsoft.com/office/drawing/2014/main" id="{B721D477-5086-42A1-D977-321034F6FC2B}"/>
                  </a:ext>
                </a:extLst>
              </p:cNvPr>
              <p:cNvSpPr txBox="1"/>
              <p:nvPr/>
            </p:nvSpPr>
            <p:spPr>
              <a:xfrm>
                <a:off x="11188687" y="25834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Private endpoint</a:t>
                </a:r>
              </a:p>
            </p:txBody>
          </p:sp>
        </p:grpSp>
        <p:grpSp>
          <p:nvGrpSpPr>
            <p:cNvPr id="11" name="Group 10">
              <a:extLst>
                <a:ext uri="{FF2B5EF4-FFF2-40B4-BE49-F238E27FC236}">
                  <a16:creationId xmlns:a16="http://schemas.microsoft.com/office/drawing/2014/main" id="{47804C83-A42F-4DBB-786D-99AF196C23EA}"/>
                </a:ext>
              </a:extLst>
            </p:cNvPr>
            <p:cNvGrpSpPr/>
            <p:nvPr/>
          </p:nvGrpSpPr>
          <p:grpSpPr>
            <a:xfrm>
              <a:off x="11259147" y="818427"/>
              <a:ext cx="1030038" cy="247315"/>
              <a:chOff x="11038560" y="612894"/>
              <a:chExt cx="1030038" cy="247315"/>
            </a:xfrm>
          </p:grpSpPr>
          <p:sp>
            <p:nvSpPr>
              <p:cNvPr id="19" name="TextBox 18">
                <a:extLst>
                  <a:ext uri="{FF2B5EF4-FFF2-40B4-BE49-F238E27FC236}">
                    <a16:creationId xmlns:a16="http://schemas.microsoft.com/office/drawing/2014/main" id="{908560A6-1D88-2AC7-5674-51520C07FE43}"/>
                  </a:ext>
                </a:extLst>
              </p:cNvPr>
              <p:cNvSpPr txBox="1"/>
              <p:nvPr/>
            </p:nvSpPr>
            <p:spPr>
              <a:xfrm>
                <a:off x="11171312" y="612894"/>
                <a:ext cx="897286" cy="169277"/>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Future </a:t>
                </a:r>
                <a:r>
                  <a:rPr lang="en-SG" sz="500">
                    <a:solidFill>
                      <a:srgbClr val="FF0000"/>
                    </a:solidFill>
                    <a:latin typeface="Arial" panose="020B0604020202020204" pitchFamily="34" charset="0"/>
                    <a:cs typeface="Arial" panose="020B0604020202020204" pitchFamily="34" charset="0"/>
                  </a:rPr>
                  <a:t>phase</a:t>
                </a:r>
                <a:endPar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117863-03B6-3F48-D0B4-E4D1D0DE5821}"/>
                  </a:ext>
                </a:extLst>
              </p:cNvPr>
              <p:cNvSpPr txBox="1"/>
              <p:nvPr/>
            </p:nvSpPr>
            <p:spPr>
              <a:xfrm>
                <a:off x="11038560" y="613988"/>
                <a:ext cx="174331" cy="246221"/>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10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grpSp>
        <p:grpSp>
          <p:nvGrpSpPr>
            <p:cNvPr id="12" name="Group 11">
              <a:extLst>
                <a:ext uri="{FF2B5EF4-FFF2-40B4-BE49-F238E27FC236}">
                  <a16:creationId xmlns:a16="http://schemas.microsoft.com/office/drawing/2014/main" id="{A20DFEE2-E98B-417B-87BC-63A1889F43E5}"/>
                </a:ext>
              </a:extLst>
            </p:cNvPr>
            <p:cNvGrpSpPr/>
            <p:nvPr/>
          </p:nvGrpSpPr>
          <p:grpSpPr>
            <a:xfrm>
              <a:off x="11302396" y="655825"/>
              <a:ext cx="1074378" cy="169277"/>
              <a:chOff x="11081809" y="426222"/>
              <a:chExt cx="1074378" cy="169277"/>
            </a:xfrm>
          </p:grpSpPr>
          <p:pic>
            <p:nvPicPr>
              <p:cNvPr id="17" name="Graphic 16">
                <a:extLst>
                  <a:ext uri="{FF2B5EF4-FFF2-40B4-BE49-F238E27FC236}">
                    <a16:creationId xmlns:a16="http://schemas.microsoft.com/office/drawing/2014/main" id="{FFFAFE25-9729-4F1F-A14F-917F38271D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1809" y="459761"/>
                <a:ext cx="121522" cy="121522"/>
              </a:xfrm>
              <a:prstGeom prst="rect">
                <a:avLst/>
              </a:prstGeom>
            </p:spPr>
          </p:pic>
          <p:sp>
            <p:nvSpPr>
              <p:cNvPr id="18" name="TextBox 17">
                <a:extLst>
                  <a:ext uri="{FF2B5EF4-FFF2-40B4-BE49-F238E27FC236}">
                    <a16:creationId xmlns:a16="http://schemas.microsoft.com/office/drawing/2014/main" id="{F6A536A7-1AF1-EBDB-90A0-C6454792D857}"/>
                  </a:ext>
                </a:extLst>
              </p:cNvPr>
              <p:cNvSpPr txBox="1"/>
              <p:nvPr/>
            </p:nvSpPr>
            <p:spPr>
              <a:xfrm>
                <a:off x="11168636" y="426222"/>
                <a:ext cx="987551"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Network security group</a:t>
                </a:r>
              </a:p>
            </p:txBody>
          </p:sp>
        </p:grpSp>
        <p:grpSp>
          <p:nvGrpSpPr>
            <p:cNvPr id="13" name="Group 12">
              <a:extLst>
                <a:ext uri="{FF2B5EF4-FFF2-40B4-BE49-F238E27FC236}">
                  <a16:creationId xmlns:a16="http://schemas.microsoft.com/office/drawing/2014/main" id="{F8D7CC53-F5E6-0622-6E4C-08456C0A6995}"/>
                </a:ext>
              </a:extLst>
            </p:cNvPr>
            <p:cNvGrpSpPr/>
            <p:nvPr/>
          </p:nvGrpSpPr>
          <p:grpSpPr>
            <a:xfrm>
              <a:off x="11286637" y="475357"/>
              <a:ext cx="916106" cy="169277"/>
              <a:chOff x="11286637" y="475357"/>
              <a:chExt cx="916106" cy="169277"/>
            </a:xfrm>
          </p:grpSpPr>
          <p:pic>
            <p:nvPicPr>
              <p:cNvPr id="14" name="Picture 2" descr="PaaSにプライベート接続を提供する サービスエンドポイント とは？">
                <a:extLst>
                  <a:ext uri="{FF2B5EF4-FFF2-40B4-BE49-F238E27FC236}">
                    <a16:creationId xmlns:a16="http://schemas.microsoft.com/office/drawing/2014/main" id="{3A172A74-908F-6773-3055-6E21556CF0E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286637" y="486802"/>
                <a:ext cx="146841" cy="1464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243AC24-9C92-552F-12C1-00A9218EF274}"/>
                  </a:ext>
                </a:extLst>
              </p:cNvPr>
              <p:cNvSpPr txBox="1"/>
              <p:nvPr/>
            </p:nvSpPr>
            <p:spPr>
              <a:xfrm>
                <a:off x="11406327" y="47535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Service endpoint</a:t>
                </a:r>
              </a:p>
            </p:txBody>
          </p:sp>
        </p:grpSp>
      </p:grpSp>
      <p:grpSp>
        <p:nvGrpSpPr>
          <p:cNvPr id="77" name="Group 76">
            <a:extLst>
              <a:ext uri="{FF2B5EF4-FFF2-40B4-BE49-F238E27FC236}">
                <a16:creationId xmlns:a16="http://schemas.microsoft.com/office/drawing/2014/main" id="{F8505D23-8954-AB71-97CF-197720296353}"/>
              </a:ext>
            </a:extLst>
          </p:cNvPr>
          <p:cNvGrpSpPr/>
          <p:nvPr/>
        </p:nvGrpSpPr>
        <p:grpSpPr>
          <a:xfrm>
            <a:off x="4715266" y="2485898"/>
            <a:ext cx="772947" cy="649903"/>
            <a:chOff x="6109845" y="2321488"/>
            <a:chExt cx="772947" cy="649903"/>
          </a:xfrm>
        </p:grpSpPr>
        <p:pic>
          <p:nvPicPr>
            <p:cNvPr id="78" name="Graphic 77">
              <a:extLst>
                <a:ext uri="{FF2B5EF4-FFF2-40B4-BE49-F238E27FC236}">
                  <a16:creationId xmlns:a16="http://schemas.microsoft.com/office/drawing/2014/main" id="{44A18C75-2D00-C7FE-BE4C-E83B64B37A49}"/>
                </a:ext>
              </a:extLst>
            </p:cNvPr>
            <p:cNvPicPr>
              <a:picLocks noChangeAspect="1"/>
            </p:cNvPicPr>
            <p:nvPr/>
          </p:nvPicPr>
          <p:blipFill>
            <a:blip r:embed="rId25">
              <a:extLst>
                <a:ext uri="{96DAC541-7B7A-43D3-8B79-37D633B846F1}">
                  <asvg:svgBlip xmlns:asvg="http://schemas.microsoft.com/office/drawing/2016/SVG/main" r:embed="rId31"/>
                </a:ext>
              </a:extLst>
            </a:blip>
            <a:stretch>
              <a:fillRect/>
            </a:stretch>
          </p:blipFill>
          <p:spPr>
            <a:xfrm>
              <a:off x="6318192" y="2321488"/>
              <a:ext cx="356254" cy="356254"/>
            </a:xfrm>
            <a:prstGeom prst="rect">
              <a:avLst/>
            </a:prstGeom>
          </p:spPr>
        </p:pic>
        <p:sp>
          <p:nvSpPr>
            <p:cNvPr id="79" name="TextBox 78">
              <a:extLst>
                <a:ext uri="{FF2B5EF4-FFF2-40B4-BE49-F238E27FC236}">
                  <a16:creationId xmlns:a16="http://schemas.microsoft.com/office/drawing/2014/main" id="{CACC91F4-14C6-1680-0C90-414B35383ECF}"/>
                </a:ext>
              </a:extLst>
            </p:cNvPr>
            <p:cNvSpPr txBox="1"/>
            <p:nvPr/>
          </p:nvSpPr>
          <p:spPr>
            <a:xfrm>
              <a:off x="6109845" y="2694392"/>
              <a:ext cx="772947" cy="276999"/>
            </a:xfrm>
            <a:prstGeom prst="rect">
              <a:avLst/>
            </a:prstGeom>
            <a:noFill/>
          </p:spPr>
          <p:txBody>
            <a:bodyPr wrap="square" rtlCol="0">
              <a:spAutoFit/>
            </a:bodyPr>
            <a:lstStyle/>
            <a:p>
              <a:pPr algn="ctr"/>
              <a:r>
                <a:rPr lang="en-US" sz="600"/>
                <a:t>Synapse Analytics</a:t>
              </a:r>
            </a:p>
          </p:txBody>
        </p:sp>
        <p:pic>
          <p:nvPicPr>
            <p:cNvPr id="80" name="Graphic 79">
              <a:extLst>
                <a:ext uri="{FF2B5EF4-FFF2-40B4-BE49-F238E27FC236}">
                  <a16:creationId xmlns:a16="http://schemas.microsoft.com/office/drawing/2014/main" id="{7CE68A16-64AF-5D1A-3E6F-561C35021C0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626912" y="2560864"/>
              <a:ext cx="152481" cy="154324"/>
            </a:xfrm>
            <a:prstGeom prst="rect">
              <a:avLst/>
            </a:prstGeom>
          </p:spPr>
        </p:pic>
      </p:grpSp>
      <p:grpSp>
        <p:nvGrpSpPr>
          <p:cNvPr id="23" name="Group 22">
            <a:extLst>
              <a:ext uri="{FF2B5EF4-FFF2-40B4-BE49-F238E27FC236}">
                <a16:creationId xmlns:a16="http://schemas.microsoft.com/office/drawing/2014/main" id="{2F7E4342-616E-4635-C81E-9AA80CA5F5D4}"/>
              </a:ext>
            </a:extLst>
          </p:cNvPr>
          <p:cNvGrpSpPr/>
          <p:nvPr/>
        </p:nvGrpSpPr>
        <p:grpSpPr>
          <a:xfrm>
            <a:off x="2120267" y="5224139"/>
            <a:ext cx="684694" cy="540520"/>
            <a:chOff x="4381120" y="894601"/>
            <a:chExt cx="684694" cy="540520"/>
          </a:xfrm>
        </p:grpSpPr>
        <p:pic>
          <p:nvPicPr>
            <p:cNvPr id="24" name="Picture 23" descr="Logo&#10;&#10;Description automatically generated">
              <a:extLst>
                <a:ext uri="{FF2B5EF4-FFF2-40B4-BE49-F238E27FC236}">
                  <a16:creationId xmlns:a16="http://schemas.microsoft.com/office/drawing/2014/main" id="{53ED4E03-90CF-F401-18A0-E3F2040A9405}"/>
                </a:ext>
              </a:extLst>
            </p:cNvPr>
            <p:cNvPicPr>
              <a:picLocks noChangeAspect="1"/>
            </p:cNvPicPr>
            <p:nvPr/>
          </p:nvPicPr>
          <p:blipFill>
            <a:blip r:embed="rId19"/>
            <a:stretch>
              <a:fillRect/>
            </a:stretch>
          </p:blipFill>
          <p:spPr>
            <a:xfrm>
              <a:off x="4515942" y="894601"/>
              <a:ext cx="351885" cy="351884"/>
            </a:xfrm>
            <a:prstGeom prst="rect">
              <a:avLst/>
            </a:prstGeom>
          </p:spPr>
        </p:pic>
        <p:sp>
          <p:nvSpPr>
            <p:cNvPr id="25" name="TextBox 24">
              <a:extLst>
                <a:ext uri="{FF2B5EF4-FFF2-40B4-BE49-F238E27FC236}">
                  <a16:creationId xmlns:a16="http://schemas.microsoft.com/office/drawing/2014/main" id="{06226D60-A822-586C-7821-6FBAC4622B61}"/>
                </a:ext>
              </a:extLst>
            </p:cNvPr>
            <p:cNvSpPr txBox="1"/>
            <p:nvPr/>
          </p:nvSpPr>
          <p:spPr>
            <a:xfrm>
              <a:off x="4381120" y="1250455"/>
              <a:ext cx="68469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Gen2</a:t>
              </a:r>
            </a:p>
          </p:txBody>
        </p:sp>
        <p:pic>
          <p:nvPicPr>
            <p:cNvPr id="26" name="Graphic 25">
              <a:extLst>
                <a:ext uri="{FF2B5EF4-FFF2-40B4-BE49-F238E27FC236}">
                  <a16:creationId xmlns:a16="http://schemas.microsoft.com/office/drawing/2014/main" id="{24BD43BF-8FDA-D687-2EFD-B17E6C344E9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849622" y="1147893"/>
              <a:ext cx="141989" cy="141989"/>
            </a:xfrm>
            <a:prstGeom prst="rect">
              <a:avLst/>
            </a:prstGeom>
          </p:spPr>
        </p:pic>
      </p:grpSp>
      <p:pic>
        <p:nvPicPr>
          <p:cNvPr id="51" name="Graphic 50">
            <a:extLst>
              <a:ext uri="{FF2B5EF4-FFF2-40B4-BE49-F238E27FC236}">
                <a16:creationId xmlns:a16="http://schemas.microsoft.com/office/drawing/2014/main" id="{1CE0C6CB-318B-89AF-30DA-9A3F4BDD643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02341" y="5270481"/>
            <a:ext cx="362363" cy="362363"/>
          </a:xfrm>
          <a:prstGeom prst="rect">
            <a:avLst/>
          </a:prstGeom>
        </p:spPr>
      </p:pic>
      <p:sp>
        <p:nvSpPr>
          <p:cNvPr id="59" name="Rectangle 58">
            <a:extLst>
              <a:ext uri="{FF2B5EF4-FFF2-40B4-BE49-F238E27FC236}">
                <a16:creationId xmlns:a16="http://schemas.microsoft.com/office/drawing/2014/main" id="{C8204294-BFB5-6CA0-4422-E0F73BB6C2A2}"/>
              </a:ext>
            </a:extLst>
          </p:cNvPr>
          <p:cNvSpPr/>
          <p:nvPr/>
        </p:nvSpPr>
        <p:spPr>
          <a:xfrm>
            <a:off x="537989" y="5707930"/>
            <a:ext cx="682667"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800" b="0" i="0" u="none" strike="noStrike" kern="0" cap="none" spc="0" normalizeH="0" baseline="0" noProof="0" err="1">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rPr>
              <a:t>PowerApp</a:t>
            </a:r>
            <a:endParaRPr kumimoji="0" lang="en-US" sz="800" b="0" i="0" u="none" strike="noStrike" kern="0" cap="none" spc="0" normalizeH="0" baseline="0" noProof="0">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endParaRPr>
          </a:p>
        </p:txBody>
      </p:sp>
      <p:pic>
        <p:nvPicPr>
          <p:cNvPr id="84" name="Graphic 83">
            <a:extLst>
              <a:ext uri="{FF2B5EF4-FFF2-40B4-BE49-F238E27FC236}">
                <a16:creationId xmlns:a16="http://schemas.microsoft.com/office/drawing/2014/main" id="{6DFCBCEA-E410-7561-F13E-B9DC4D01F5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65519" y="1149633"/>
            <a:ext cx="169021" cy="169021"/>
          </a:xfrm>
          <a:prstGeom prst="rect">
            <a:avLst/>
          </a:prstGeom>
        </p:spPr>
      </p:pic>
      <p:cxnSp>
        <p:nvCxnSpPr>
          <p:cNvPr id="86" name="Connector: Elbow 85">
            <a:extLst>
              <a:ext uri="{FF2B5EF4-FFF2-40B4-BE49-F238E27FC236}">
                <a16:creationId xmlns:a16="http://schemas.microsoft.com/office/drawing/2014/main" id="{E5CD3B3F-5D24-0501-E5A2-A96E1E0D9963}"/>
              </a:ext>
            </a:extLst>
          </p:cNvPr>
          <p:cNvCxnSpPr>
            <a:cxnSpLocks/>
            <a:stCxn id="3" idx="3"/>
            <a:endCxn id="148" idx="0"/>
          </p:cNvCxnSpPr>
          <p:nvPr/>
        </p:nvCxnSpPr>
        <p:spPr>
          <a:xfrm flipV="1">
            <a:off x="1064704" y="1487518"/>
            <a:ext cx="5591423" cy="639258"/>
          </a:xfrm>
          <a:prstGeom prst="bentConnector4">
            <a:avLst>
              <a:gd name="adj1" fmla="val 53277"/>
              <a:gd name="adj2" fmla="val 11593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02B6F755-76E8-5396-1BC3-BA05A9A8285E}"/>
              </a:ext>
            </a:extLst>
          </p:cNvPr>
          <p:cNvGrpSpPr/>
          <p:nvPr/>
        </p:nvGrpSpPr>
        <p:grpSpPr>
          <a:xfrm>
            <a:off x="339544" y="5013488"/>
            <a:ext cx="274046" cy="184666"/>
            <a:chOff x="679827" y="1285080"/>
            <a:chExt cx="274046" cy="184666"/>
          </a:xfrm>
        </p:grpSpPr>
        <p:sp>
          <p:nvSpPr>
            <p:cNvPr id="97" name="Oval 96">
              <a:extLst>
                <a:ext uri="{FF2B5EF4-FFF2-40B4-BE49-F238E27FC236}">
                  <a16:creationId xmlns:a16="http://schemas.microsoft.com/office/drawing/2014/main" id="{1F9BC5FF-5F1C-0295-62F3-25BEDAF0B4C6}"/>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98" name="TextBox 97">
              <a:extLst>
                <a:ext uri="{FF2B5EF4-FFF2-40B4-BE49-F238E27FC236}">
                  <a16:creationId xmlns:a16="http://schemas.microsoft.com/office/drawing/2014/main" id="{B41C7894-E4EC-C484-3BD1-DE0D99DE47B8}"/>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8</a:t>
              </a:r>
            </a:p>
          </p:txBody>
        </p:sp>
      </p:grpSp>
    </p:spTree>
    <p:extLst>
      <p:ext uri="{BB962C8B-B14F-4D97-AF65-F5344CB8AC3E}">
        <p14:creationId xmlns:p14="http://schemas.microsoft.com/office/powerpoint/2010/main" val="194591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3C7B17-5228-4C8D-90BF-9C29F6F5E782}"/>
              </a:ext>
            </a:extLst>
          </p:cNvPr>
          <p:cNvSpPr>
            <a:spLocks noGrp="1"/>
          </p:cNvSpPr>
          <p:nvPr>
            <p:ph type="sldNum" sz="quarter" idx="11"/>
          </p:nvPr>
        </p:nvSpPr>
        <p:spPr/>
        <p:txBody>
          <a:bodyPr/>
          <a:lstStyle/>
          <a:p>
            <a:fld id="{762E77F0-FB5B-4E8E-9BC9-34F14560A017}" type="slidenum">
              <a:rPr lang="en-US" smtClean="0"/>
              <a:pPr/>
              <a:t>12</a:t>
            </a:fld>
            <a:endParaRPr lang="en-US"/>
          </a:p>
        </p:txBody>
      </p:sp>
      <p:graphicFrame>
        <p:nvGraphicFramePr>
          <p:cNvPr id="10" name="Table 9">
            <a:extLst>
              <a:ext uri="{FF2B5EF4-FFF2-40B4-BE49-F238E27FC236}">
                <a16:creationId xmlns:a16="http://schemas.microsoft.com/office/drawing/2014/main" id="{765BB37E-34AC-485A-8F9B-40FDFF086B45}"/>
              </a:ext>
            </a:extLst>
          </p:cNvPr>
          <p:cNvGraphicFramePr>
            <a:graphicFrameLocks noGrp="1"/>
          </p:cNvGraphicFramePr>
          <p:nvPr>
            <p:extLst>
              <p:ext uri="{D42A27DB-BD31-4B8C-83A1-F6EECF244321}">
                <p14:modId xmlns:p14="http://schemas.microsoft.com/office/powerpoint/2010/main" val="3751621480"/>
              </p:ext>
            </p:extLst>
          </p:nvPr>
        </p:nvGraphicFramePr>
        <p:xfrm>
          <a:off x="382940" y="846714"/>
          <a:ext cx="10673490" cy="3664962"/>
        </p:xfrm>
        <a:graphic>
          <a:graphicData uri="http://schemas.openxmlformats.org/drawingml/2006/table">
            <a:tbl>
              <a:tblPr firstRow="1">
                <a:tableStyleId>{5C22544A-7EE6-4342-B048-85BDC9FD1C3A}</a:tableStyleId>
              </a:tblPr>
              <a:tblGrid>
                <a:gridCol w="462880">
                  <a:extLst>
                    <a:ext uri="{9D8B030D-6E8A-4147-A177-3AD203B41FA5}">
                      <a16:colId xmlns:a16="http://schemas.microsoft.com/office/drawing/2014/main" val="1525111598"/>
                    </a:ext>
                  </a:extLst>
                </a:gridCol>
                <a:gridCol w="1028700">
                  <a:extLst>
                    <a:ext uri="{9D8B030D-6E8A-4147-A177-3AD203B41FA5}">
                      <a16:colId xmlns:a16="http://schemas.microsoft.com/office/drawing/2014/main" val="413326514"/>
                    </a:ext>
                  </a:extLst>
                </a:gridCol>
                <a:gridCol w="1051560">
                  <a:extLst>
                    <a:ext uri="{9D8B030D-6E8A-4147-A177-3AD203B41FA5}">
                      <a16:colId xmlns:a16="http://schemas.microsoft.com/office/drawing/2014/main" val="4022728780"/>
                    </a:ext>
                  </a:extLst>
                </a:gridCol>
                <a:gridCol w="757809">
                  <a:extLst>
                    <a:ext uri="{9D8B030D-6E8A-4147-A177-3AD203B41FA5}">
                      <a16:colId xmlns:a16="http://schemas.microsoft.com/office/drawing/2014/main" val="24627082"/>
                    </a:ext>
                  </a:extLst>
                </a:gridCol>
                <a:gridCol w="1650111">
                  <a:extLst>
                    <a:ext uri="{9D8B030D-6E8A-4147-A177-3AD203B41FA5}">
                      <a16:colId xmlns:a16="http://schemas.microsoft.com/office/drawing/2014/main" val="3283684257"/>
                    </a:ext>
                  </a:extLst>
                </a:gridCol>
                <a:gridCol w="2815107">
                  <a:extLst>
                    <a:ext uri="{9D8B030D-6E8A-4147-A177-3AD203B41FA5}">
                      <a16:colId xmlns:a16="http://schemas.microsoft.com/office/drawing/2014/main" val="2636090047"/>
                    </a:ext>
                  </a:extLst>
                </a:gridCol>
                <a:gridCol w="1028700">
                  <a:extLst>
                    <a:ext uri="{9D8B030D-6E8A-4147-A177-3AD203B41FA5}">
                      <a16:colId xmlns:a16="http://schemas.microsoft.com/office/drawing/2014/main" val="3701902996"/>
                    </a:ext>
                  </a:extLst>
                </a:gridCol>
                <a:gridCol w="1878623">
                  <a:extLst>
                    <a:ext uri="{9D8B030D-6E8A-4147-A177-3AD203B41FA5}">
                      <a16:colId xmlns:a16="http://schemas.microsoft.com/office/drawing/2014/main" val="96753599"/>
                    </a:ext>
                  </a:extLst>
                </a:gridCol>
              </a:tblGrid>
              <a:tr h="420111">
                <a:tc>
                  <a:txBody>
                    <a:bodyPr/>
                    <a:lstStyle/>
                    <a:p>
                      <a:r>
                        <a:rPr lang="en-US" sz="900" b="1" kern="1200">
                          <a:solidFill>
                            <a:schemeClr val="bg1"/>
                          </a:solidFill>
                          <a:latin typeface="+mn-lt"/>
                          <a:ea typeface="+mn-ea"/>
                          <a:cs typeface="+mn-cs"/>
                        </a:rPr>
                        <a:t>#</a:t>
                      </a:r>
                    </a:p>
                  </a:txBody>
                  <a:tcPr marL="164592" marR="164592"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Source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Target</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Protocol</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Authentication Mechanism</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Purpose of Connection</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Traffic Type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kern="1200">
                          <a:solidFill>
                            <a:schemeClr val="bg1"/>
                          </a:solidFill>
                          <a:latin typeface="+mn-lt"/>
                          <a:ea typeface="+mn-ea"/>
                          <a:cs typeface="+mn-cs"/>
                        </a:rPr>
                        <a:t>Notes (latency , through put, special security)</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extLst>
                  <a:ext uri="{0D108BD9-81ED-4DB2-BD59-A6C34878D82A}">
                    <a16:rowId xmlns:a16="http://schemas.microsoft.com/office/drawing/2014/main" val="3866110780"/>
                  </a:ext>
                </a:extLst>
              </a:tr>
              <a:tr h="395817">
                <a:tc>
                  <a:txBody>
                    <a:bodyPr/>
                    <a:lstStyle/>
                    <a:p>
                      <a:r>
                        <a:rPr lang="en-US" sz="900" b="1">
                          <a:latin typeface="+mn-lt"/>
                        </a:rPr>
                        <a:t>1</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Business User/ Power User/IT Users</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Data gateway (SHIR VM)</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RDP</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 </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IT User to RDP into Data gateway VM from their local desktop for configuring and maintaining  VM.</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7227886"/>
                  </a:ext>
                </a:extLst>
              </a:tr>
              <a:tr h="395817">
                <a:tc>
                  <a:txBody>
                    <a:bodyPr/>
                    <a:lstStyle/>
                    <a:p>
                      <a:r>
                        <a:rPr lang="en-US" sz="900" b="1">
                          <a:latin typeface="+mn-lt"/>
                        </a:rPr>
                        <a:t>2</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Business User/ Power User/IT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RDP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IT User to RDP into SHIR VM from their local desktop for configuring and maintaining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Low Latency preferred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160793"/>
                  </a:ext>
                </a:extLst>
              </a:tr>
              <a:tr h="395817">
                <a:tc>
                  <a:txBody>
                    <a:bodyPr/>
                    <a:lstStyle/>
                    <a:p>
                      <a:r>
                        <a:rPr lang="en-US" sz="900" b="1">
                          <a:latin typeface="+mn-lt"/>
                        </a:rPr>
                        <a:t>3</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Business User/IT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ADLS Gen2</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 / SAS </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Customer to connect to ADLS Gen2 from their local desktop for files/development.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Low Latency preferred</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8937204"/>
                  </a:ext>
                </a:extLst>
              </a:tr>
              <a:tr h="395817">
                <a:tc>
                  <a:txBody>
                    <a:bodyPr/>
                    <a:lstStyle/>
                    <a:p>
                      <a:r>
                        <a:rPr lang="en-US" sz="900" b="1">
                          <a:latin typeface="+mn-lt"/>
                        </a:rPr>
                        <a:t>4</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Synapse Analytics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TCP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IT User to connect to Azure SQL from their local desktop for development.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Low Latency preferred</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8051179"/>
                  </a:ext>
                </a:extLst>
              </a:tr>
              <a:tr h="395817">
                <a:tc>
                  <a:txBody>
                    <a:bodyPr/>
                    <a:lstStyle/>
                    <a:p>
                      <a:pPr fontAlgn="base"/>
                      <a:r>
                        <a:rPr lang="en-US" sz="900" b="1">
                          <a:latin typeface="+mn-lt"/>
                        </a:rPr>
                        <a:t>5</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Business User/ Power User/IT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Blob Storage</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Users to connect to Blob storage from their local desktop to upload manual files.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Low Latency preferred</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116381"/>
                  </a:ext>
                </a:extLst>
              </a:tr>
              <a:tr h="395817">
                <a:tc>
                  <a:txBody>
                    <a:bodyPr/>
                    <a:lstStyle/>
                    <a:p>
                      <a:r>
                        <a:rPr lang="en-US" sz="900" b="1">
                          <a:latin typeface="+mn-lt"/>
                        </a:rPr>
                        <a:t>6</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Key Vault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IT User to connect to Key Vault from their local desktop for secret management.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8915632"/>
                  </a:ext>
                </a:extLst>
              </a:tr>
              <a:tr h="395817">
                <a:tc>
                  <a:txBody>
                    <a:bodyPr/>
                    <a:lstStyle/>
                    <a:p>
                      <a:r>
                        <a:rPr lang="en-US" sz="900" b="1">
                          <a:latin typeface="+mn-lt"/>
                        </a:rPr>
                        <a:t>7</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Business User/IT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Synapse dedicated pool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TCP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Customer to connect to Synapse dedicated pool from their local desktop for development.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East-West</a:t>
                      </a:r>
                    </a:p>
                    <a:p>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Low Latency preferred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High Throughput</a:t>
                      </a:r>
                    </a:p>
                    <a:p>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9867873"/>
                  </a:ext>
                </a:extLst>
              </a:tr>
              <a:tr h="395817">
                <a:tc>
                  <a:txBody>
                    <a:bodyPr/>
                    <a:lstStyle/>
                    <a:p>
                      <a:r>
                        <a:rPr lang="en-US" sz="900" b="1">
                          <a:latin typeface="+mn-lt"/>
                        </a:rPr>
                        <a:t>8</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Business User/ Power User/IT Users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Power App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mn-lt"/>
                        </a:rPr>
                        <a:t>AAD user credential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Users to upload manual files and input data through data form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latin typeface="+mn-lt"/>
                        </a:rPr>
                        <a:t>North-South</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900">
                        <a:latin typeface="+mn-lt"/>
                      </a:endParaRP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2113887"/>
                  </a:ext>
                </a:extLst>
              </a:tr>
            </a:tbl>
          </a:graphicData>
        </a:graphic>
      </p:graphicFrame>
      <p:sp>
        <p:nvSpPr>
          <p:cNvPr id="2" name="Text Placeholder 1">
            <a:extLst>
              <a:ext uri="{FF2B5EF4-FFF2-40B4-BE49-F238E27FC236}">
                <a16:creationId xmlns:a16="http://schemas.microsoft.com/office/drawing/2014/main" id="{459BBBDA-85FB-F8CE-D160-073E87F2587F}"/>
              </a:ext>
            </a:extLst>
          </p:cNvPr>
          <p:cNvSpPr txBox="1">
            <a:spLocks/>
          </p:cNvSpPr>
          <p:nvPr/>
        </p:nvSpPr>
        <p:spPr>
          <a:xfrm>
            <a:off x="274195" y="189328"/>
            <a:ext cx="11887782" cy="418675"/>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US" sz="1800" b="1">
                <a:solidFill>
                  <a:srgbClr val="172B4D"/>
                </a:solidFill>
                <a:latin typeface="Arial" panose="020B0604020202020204" pitchFamily="34" charset="0"/>
                <a:cs typeface="Arial" panose="020B0604020202020204" pitchFamily="34" charset="0"/>
              </a:rPr>
              <a:t>Admin/User Connection Table</a:t>
            </a:r>
            <a:endParaRPr lang="en-SG" sz="1800" b="1">
              <a:solidFill>
                <a:srgbClr val="172B4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74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CF685A-E169-6A37-1A16-0507DAF2FDB2}"/>
              </a:ext>
            </a:extLst>
          </p:cNvPr>
          <p:cNvSpPr>
            <a:spLocks noGrp="1"/>
          </p:cNvSpPr>
          <p:nvPr>
            <p:ph type="body" sz="quarter" idx="12"/>
          </p:nvPr>
        </p:nvSpPr>
        <p:spPr>
          <a:xfrm>
            <a:off x="361950" y="1203848"/>
            <a:ext cx="11468100" cy="2358219"/>
          </a:xfrm>
        </p:spPr>
        <p:txBody>
          <a:bodyPr vert="horz" lIns="0" tIns="0" rIns="0" bIns="0" rtlCol="0" anchor="t">
            <a:noAutofit/>
          </a:bodyPr>
          <a:lstStyle/>
          <a:p>
            <a:r>
              <a:rPr lang="en-US" sz="1800">
                <a:solidFill>
                  <a:srgbClr val="242424"/>
                </a:solidFill>
                <a:cs typeface="Calibri" panose="020F0502020204030204"/>
              </a:rPr>
              <a:t>A medallion architecture is a data design pattern used to logically organize data, with the goal of incrementally and progressively improving the structure and quality of data as it flows through each layer of the architecture (from Bronze ⇒ Silver ⇒ Gold layer tables)</a:t>
            </a:r>
            <a:endParaRPr lang="en-US"/>
          </a:p>
          <a:p>
            <a:pPr marL="685800" lvl="2"/>
            <a:r>
              <a:rPr lang="en-US" sz="1800">
                <a:solidFill>
                  <a:srgbClr val="242424"/>
                </a:solidFill>
                <a:cs typeface="Calibri" panose="020F0502020204030204"/>
              </a:rPr>
              <a:t>Bronze layer (raw data): </a:t>
            </a:r>
            <a:r>
              <a:rPr lang="en-US" sz="1600" b="0" i="0">
                <a:solidFill>
                  <a:srgbClr val="000000"/>
                </a:solidFill>
                <a:effectLst/>
              </a:rPr>
              <a:t>are tables, storing one to one copy of data from various source systems without any transformation</a:t>
            </a:r>
            <a:endParaRPr lang="en-US" sz="1800">
              <a:solidFill>
                <a:srgbClr val="242424"/>
              </a:solidFill>
              <a:cs typeface="Calibri" panose="020F0502020204030204"/>
            </a:endParaRPr>
          </a:p>
          <a:p>
            <a:pPr marL="685800" lvl="2"/>
            <a:r>
              <a:rPr lang="en-US" sz="1800">
                <a:solidFill>
                  <a:srgbClr val="1B3139"/>
                </a:solidFill>
              </a:rPr>
              <a:t>Silver layer (cleansed and conformed data): </a:t>
            </a:r>
            <a:r>
              <a:rPr lang="en-US" sz="1600" b="0" i="0">
                <a:solidFill>
                  <a:srgbClr val="000000"/>
                </a:solidFill>
                <a:effectLst/>
              </a:rPr>
              <a:t>are fundamental data entities built on top of bronze data tables providing enterprise view of key business entities</a:t>
            </a:r>
            <a:endParaRPr lang="en-US" sz="1800">
              <a:solidFill>
                <a:srgbClr val="1B3139"/>
              </a:solidFill>
              <a:cs typeface="Calibri" panose="020F0502020204030204"/>
            </a:endParaRPr>
          </a:p>
          <a:p>
            <a:pPr marL="685800" lvl="2"/>
            <a:r>
              <a:rPr lang="en-US" sz="1800">
                <a:solidFill>
                  <a:srgbClr val="1B3139"/>
                </a:solidFill>
              </a:rPr>
              <a:t>Gold layer (curated business-level tables): re use-case ready tables implementing specific business rules, calculations, and aggregation. </a:t>
            </a:r>
            <a:endParaRPr lang="en-US" sz="1800">
              <a:solidFill>
                <a:srgbClr val="1B3139"/>
              </a:solidFill>
              <a:cs typeface="Calibri" panose="020F0502020204030204"/>
            </a:endParaRPr>
          </a:p>
        </p:txBody>
      </p:sp>
      <p:sp>
        <p:nvSpPr>
          <p:cNvPr id="3" name="Title 2">
            <a:extLst>
              <a:ext uri="{FF2B5EF4-FFF2-40B4-BE49-F238E27FC236}">
                <a16:creationId xmlns:a16="http://schemas.microsoft.com/office/drawing/2014/main" id="{6AABC8CF-6E1A-3B11-BA0D-CB6DF4F96030}"/>
              </a:ext>
            </a:extLst>
          </p:cNvPr>
          <p:cNvSpPr>
            <a:spLocks noGrp="1"/>
          </p:cNvSpPr>
          <p:nvPr>
            <p:ph type="title"/>
          </p:nvPr>
        </p:nvSpPr>
        <p:spPr/>
        <p:txBody>
          <a:bodyPr>
            <a:normAutofit fontScale="90000"/>
          </a:bodyPr>
          <a:lstStyle/>
          <a:p>
            <a:r>
              <a:rPr lang="en-SG" b="1"/>
              <a:t>Medallion Architecture</a:t>
            </a:r>
          </a:p>
        </p:txBody>
      </p:sp>
      <p:pic>
        <p:nvPicPr>
          <p:cNvPr id="4" name="Picture 4" descr="Graphical user interface, application&#10;&#10;Description automatically generated">
            <a:extLst>
              <a:ext uri="{FF2B5EF4-FFF2-40B4-BE49-F238E27FC236}">
                <a16:creationId xmlns:a16="http://schemas.microsoft.com/office/drawing/2014/main" id="{86EAF7FA-FDBD-FD8F-C92B-616568743D6E}"/>
              </a:ext>
            </a:extLst>
          </p:cNvPr>
          <p:cNvPicPr>
            <a:picLocks noChangeAspect="1"/>
          </p:cNvPicPr>
          <p:nvPr/>
        </p:nvPicPr>
        <p:blipFill rotWithShape="1">
          <a:blip r:embed="rId3"/>
          <a:srcRect t="11808" b="-369"/>
          <a:stretch/>
        </p:blipFill>
        <p:spPr>
          <a:xfrm>
            <a:off x="2684700" y="3741164"/>
            <a:ext cx="6490447" cy="2152741"/>
          </a:xfrm>
          <a:prstGeom prst="rect">
            <a:avLst/>
          </a:prstGeom>
        </p:spPr>
      </p:pic>
    </p:spTree>
    <p:extLst>
      <p:ext uri="{BB962C8B-B14F-4D97-AF65-F5344CB8AC3E}">
        <p14:creationId xmlns:p14="http://schemas.microsoft.com/office/powerpoint/2010/main" val="309504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19E9-5DC1-0BA8-52F0-C5E09168D25A}"/>
              </a:ext>
            </a:extLst>
          </p:cNvPr>
          <p:cNvSpPr>
            <a:spLocks noGrp="1"/>
          </p:cNvSpPr>
          <p:nvPr>
            <p:ph type="title"/>
          </p:nvPr>
        </p:nvSpPr>
        <p:spPr/>
        <p:txBody>
          <a:bodyPr>
            <a:normAutofit fontScale="90000"/>
          </a:bodyPr>
          <a:lstStyle/>
          <a:p>
            <a:r>
              <a:rPr lang="en-US" b="1" dirty="0"/>
              <a:t>Synapse Dedicated Pool vs Serverless Pool</a:t>
            </a:r>
          </a:p>
        </p:txBody>
      </p:sp>
      <p:graphicFrame>
        <p:nvGraphicFramePr>
          <p:cNvPr id="4" name="Table 3">
            <a:extLst>
              <a:ext uri="{FF2B5EF4-FFF2-40B4-BE49-F238E27FC236}">
                <a16:creationId xmlns:a16="http://schemas.microsoft.com/office/drawing/2014/main" id="{2B00E72E-F38E-60F0-6B1C-8AD419888F10}"/>
              </a:ext>
            </a:extLst>
          </p:cNvPr>
          <p:cNvGraphicFramePr>
            <a:graphicFrameLocks noGrp="1"/>
          </p:cNvGraphicFramePr>
          <p:nvPr>
            <p:extLst>
              <p:ext uri="{D42A27DB-BD31-4B8C-83A1-F6EECF244321}">
                <p14:modId xmlns:p14="http://schemas.microsoft.com/office/powerpoint/2010/main" val="2384087320"/>
              </p:ext>
            </p:extLst>
          </p:nvPr>
        </p:nvGraphicFramePr>
        <p:xfrm>
          <a:off x="439092" y="1063625"/>
          <a:ext cx="11219508" cy="4346574"/>
        </p:xfrm>
        <a:graphic>
          <a:graphicData uri="http://schemas.openxmlformats.org/drawingml/2006/table">
            <a:tbl>
              <a:tblPr/>
              <a:tblGrid>
                <a:gridCol w="5609754">
                  <a:extLst>
                    <a:ext uri="{9D8B030D-6E8A-4147-A177-3AD203B41FA5}">
                      <a16:colId xmlns:a16="http://schemas.microsoft.com/office/drawing/2014/main" val="4193958788"/>
                    </a:ext>
                  </a:extLst>
                </a:gridCol>
                <a:gridCol w="5609754">
                  <a:extLst>
                    <a:ext uri="{9D8B030D-6E8A-4147-A177-3AD203B41FA5}">
                      <a16:colId xmlns:a16="http://schemas.microsoft.com/office/drawing/2014/main" val="2138963557"/>
                    </a:ext>
                  </a:extLst>
                </a:gridCol>
              </a:tblGrid>
              <a:tr h="404048">
                <a:tc>
                  <a:txBody>
                    <a:bodyPr/>
                    <a:lstStyle/>
                    <a:p>
                      <a:pPr algn="ctr" fontAlgn="ctr"/>
                      <a:r>
                        <a:rPr lang="en-US" sz="1400" b="1">
                          <a:solidFill>
                            <a:srgbClr val="FFFFFF"/>
                          </a:solidFill>
                          <a:effectLst/>
                          <a:latin typeface="open sans" panose="020B0606030504020204" pitchFamily="34" charset="0"/>
                        </a:rPr>
                        <a:t>Dedicated SQL Pool</a:t>
                      </a:r>
                    </a:p>
                  </a:txBody>
                  <a:tcPr marL="73544" marR="73544" marT="91930" marB="91930" anchor="ctr">
                    <a:lnL>
                      <a:noFill/>
                    </a:lnL>
                    <a:lnR>
                      <a:noFill/>
                    </a:lnR>
                    <a:lnT w="9525" cap="flat" cmpd="sng" algn="ctr">
                      <a:solidFill>
                        <a:srgbClr val="F2F2F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00000"/>
                    </a:solidFill>
                  </a:tcPr>
                </a:tc>
                <a:tc>
                  <a:txBody>
                    <a:bodyPr/>
                    <a:lstStyle/>
                    <a:p>
                      <a:pPr algn="ctr" fontAlgn="ctr"/>
                      <a:r>
                        <a:rPr lang="en-US" sz="1400" b="1">
                          <a:solidFill>
                            <a:srgbClr val="FFFFFF"/>
                          </a:solidFill>
                          <a:effectLst/>
                          <a:latin typeface="open sans" panose="020B0606030504020204" pitchFamily="34" charset="0"/>
                        </a:rPr>
                        <a:t>Serverless SQL Pool</a:t>
                      </a:r>
                    </a:p>
                  </a:txBody>
                  <a:tcPr marL="73544" marR="73544" marT="91930" marB="91930" anchor="ctr">
                    <a:lnL>
                      <a:noFill/>
                    </a:lnL>
                    <a:lnR>
                      <a:noFill/>
                    </a:lnR>
                    <a:lnT w="9525" cap="flat" cmpd="sng" algn="ctr">
                      <a:solidFill>
                        <a:srgbClr val="F2F2F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00000"/>
                    </a:solidFill>
                  </a:tcPr>
                </a:tc>
                <a:extLst>
                  <a:ext uri="{0D108BD9-81ED-4DB2-BD59-A6C34878D82A}">
                    <a16:rowId xmlns:a16="http://schemas.microsoft.com/office/drawing/2014/main" val="1390883047"/>
                  </a:ext>
                </a:extLst>
              </a:tr>
              <a:tr h="783608">
                <a:tc>
                  <a:txBody>
                    <a:bodyPr/>
                    <a:lstStyle/>
                    <a:p>
                      <a:pPr algn="l" fontAlgn="ctr"/>
                      <a:r>
                        <a:rPr lang="en-US" sz="1400">
                          <a:effectLst/>
                          <a:latin typeface="open sans" panose="020B0606030504020204" pitchFamily="34" charset="0"/>
                        </a:rPr>
                        <a:t>Allows you to run a query and ingest data from the business’s data lake files</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ctr"/>
                      <a:r>
                        <a:rPr lang="en-US" sz="1400">
                          <a:effectLst/>
                          <a:latin typeface="open sans" panose="020B0606030504020204" pitchFamily="34" charset="0"/>
                        </a:rPr>
                        <a:t>Allows users to query their data lake files</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63598919"/>
                  </a:ext>
                </a:extLst>
              </a:tr>
              <a:tr h="563218">
                <a:tc>
                  <a:txBody>
                    <a:bodyPr/>
                    <a:lstStyle/>
                    <a:p>
                      <a:pPr algn="l" fontAlgn="ctr"/>
                      <a:r>
                        <a:rPr lang="en-US" sz="1400">
                          <a:effectLst/>
                          <a:latin typeface="open sans" panose="020B0606030504020204" pitchFamily="34" charset="0"/>
                        </a:rPr>
                        <a:t>Demands an infrastructure set up</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400">
                          <a:effectLst/>
                          <a:latin typeface="open sans" panose="020B0606030504020204" pitchFamily="34" charset="0"/>
                        </a:rPr>
                        <a:t>Not required to set up an infrastructure or maintain clusters</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04612401"/>
                  </a:ext>
                </a:extLst>
              </a:tr>
              <a:tr h="783608">
                <a:tc>
                  <a:txBody>
                    <a:bodyPr/>
                    <a:lstStyle/>
                    <a:p>
                      <a:pPr algn="l" fontAlgn="ctr"/>
                      <a:r>
                        <a:rPr lang="en-US" sz="1400">
                          <a:effectLst/>
                          <a:latin typeface="open sans" panose="020B0606030504020204" pitchFamily="34" charset="0"/>
                        </a:rPr>
                        <a:t>Need to acquire dedicated servers before conducting any operation</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ctr"/>
                      <a:r>
                        <a:rPr lang="en-US" sz="1400">
                          <a:effectLst/>
                          <a:latin typeface="open sans" panose="020B0606030504020204" pitchFamily="34" charset="0"/>
                        </a:rPr>
                        <a:t>Seamless data transformation and exploration without any infrastructure in place</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712693965"/>
                  </a:ext>
                </a:extLst>
              </a:tr>
              <a:tr h="342828">
                <a:tc>
                  <a:txBody>
                    <a:bodyPr/>
                    <a:lstStyle/>
                    <a:p>
                      <a:pPr algn="l" fontAlgn="ctr"/>
                      <a:r>
                        <a:rPr lang="en-US" sz="1400">
                          <a:effectLst/>
                          <a:latin typeface="open sans" panose="020B0606030504020204" pitchFamily="34" charset="0"/>
                        </a:rPr>
                        <a:t>Data is stored in relational tables</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400">
                          <a:effectLst/>
                          <a:latin typeface="open sans" panose="020B0606030504020204" pitchFamily="34" charset="0"/>
                        </a:rPr>
                        <a:t>Data is stored in Data Lake</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1886901"/>
                  </a:ext>
                </a:extLst>
              </a:tr>
              <a:tr h="563218">
                <a:tc>
                  <a:txBody>
                    <a:bodyPr/>
                    <a:lstStyle/>
                    <a:p>
                      <a:pPr algn="l" fontAlgn="ctr"/>
                      <a:r>
                        <a:rPr lang="en-US" sz="1400">
                          <a:effectLst/>
                          <a:latin typeface="open sans" panose="020B0606030504020204" pitchFamily="34" charset="0"/>
                        </a:rPr>
                        <a:t>Cost is managed by pausing SQL pool or scaling down warehouse</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ctr"/>
                      <a:r>
                        <a:rPr lang="en-US" sz="1400">
                          <a:effectLst/>
                          <a:latin typeface="open sans" panose="020B0606030504020204" pitchFamily="34" charset="0"/>
                        </a:rPr>
                        <a:t>Cost is automatically handled and invoiced on a pay-per-query basis</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68610454"/>
                  </a:ext>
                </a:extLst>
              </a:tr>
              <a:tr h="563218">
                <a:tc>
                  <a:txBody>
                    <a:bodyPr/>
                    <a:lstStyle/>
                    <a:p>
                      <a:pPr algn="l" fontAlgn="ctr"/>
                      <a:r>
                        <a:rPr lang="en-US" sz="1400">
                          <a:effectLst/>
                          <a:latin typeface="open sans" panose="020B0606030504020204" pitchFamily="34" charset="0"/>
                        </a:rPr>
                        <a:t>Cost is incurred for the resources reserved</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400">
                          <a:effectLst/>
                          <a:latin typeface="open sans" panose="020B0606030504020204" pitchFamily="34" charset="0"/>
                        </a:rPr>
                        <a:t>Cost is incurred for the data processed per query</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3542048"/>
                  </a:ext>
                </a:extLst>
              </a:tr>
              <a:tr h="342828">
                <a:tc>
                  <a:txBody>
                    <a:bodyPr/>
                    <a:lstStyle/>
                    <a:p>
                      <a:pPr algn="l" fontAlgn="ctr"/>
                      <a:r>
                        <a:rPr lang="en-US" sz="1400">
                          <a:effectLst/>
                          <a:latin typeface="open sans" panose="020B0606030504020204" pitchFamily="34" charset="0"/>
                        </a:rPr>
                        <a:t>Pay per DWU provisioned</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ctr"/>
                      <a:r>
                        <a:rPr lang="en-US" sz="1400">
                          <a:effectLst/>
                          <a:latin typeface="open sans" panose="020B0606030504020204" pitchFamily="34" charset="0"/>
                        </a:rPr>
                        <a:t>Pay per TB Processed</a:t>
                      </a:r>
                    </a:p>
                  </a:txBody>
                  <a:tcPr marL="61286" marR="61286" marT="61286" marB="6128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799887150"/>
                  </a:ext>
                </a:extLst>
              </a:tr>
            </a:tbl>
          </a:graphicData>
        </a:graphic>
      </p:graphicFrame>
    </p:spTree>
    <p:extLst>
      <p:ext uri="{BB962C8B-B14F-4D97-AF65-F5344CB8AC3E}">
        <p14:creationId xmlns:p14="http://schemas.microsoft.com/office/powerpoint/2010/main" val="221231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E7BE50-E54F-55E4-5FA8-265D3AFF0BC0}"/>
              </a:ext>
            </a:extLst>
          </p:cNvPr>
          <p:cNvSpPr>
            <a:spLocks noGrp="1"/>
          </p:cNvSpPr>
          <p:nvPr>
            <p:ph type="body" sz="quarter" idx="12"/>
          </p:nvPr>
        </p:nvSpPr>
        <p:spPr>
          <a:xfrm>
            <a:off x="361950" y="1109381"/>
            <a:ext cx="11468100" cy="5378287"/>
          </a:xfrm>
        </p:spPr>
        <p:txBody>
          <a:bodyPr vert="horz" lIns="0" tIns="0" rIns="0" bIns="0" rtlCol="0" anchor="t">
            <a:noAutofit/>
          </a:bodyPr>
          <a:lstStyle/>
          <a:p>
            <a:pPr marL="514350" indent="-514350">
              <a:buFont typeface="+mj-lt"/>
              <a:buAutoNum type="arabicPeriod"/>
            </a:pPr>
            <a:r>
              <a:rPr lang="en-US" sz="2000"/>
              <a:t>All PaaS services configured with private endpoints</a:t>
            </a:r>
            <a:endParaRPr lang="en-US" sz="2000">
              <a:cs typeface="Calibri"/>
            </a:endParaRPr>
          </a:p>
          <a:p>
            <a:pPr marL="514350" indent="-514350">
              <a:buFont typeface="+mj-lt"/>
              <a:buAutoNum type="arabicPeriod"/>
            </a:pPr>
            <a:r>
              <a:rPr lang="en-US" sz="2000"/>
              <a:t>All traffic across Data App and source system goes through landing zone and firewall </a:t>
            </a:r>
            <a:endParaRPr lang="en-US" sz="2000">
              <a:cs typeface="Calibri"/>
            </a:endParaRPr>
          </a:p>
          <a:p>
            <a:pPr marL="514350" indent="-514350">
              <a:buFont typeface="+mj-lt"/>
              <a:buAutoNum type="arabicPeriod"/>
            </a:pPr>
            <a:r>
              <a:rPr lang="en-US" sz="2000"/>
              <a:t>All traffic from user to Data App services (web endpoints) will go through landing zone firewall</a:t>
            </a:r>
            <a:endParaRPr lang="en-US" sz="2000">
              <a:cs typeface="Calibri"/>
            </a:endParaRPr>
          </a:p>
          <a:p>
            <a:pPr marL="514350" indent="-514350">
              <a:buFont typeface="+mj-lt"/>
              <a:buAutoNum type="arabicPeriod"/>
            </a:pPr>
            <a:r>
              <a:rPr lang="en-US" sz="2000" i="1">
                <a:solidFill>
                  <a:srgbClr val="FF0000"/>
                </a:solidFill>
              </a:rPr>
              <a:t>All traffic </a:t>
            </a:r>
            <a:r>
              <a:rPr lang="en-US" sz="2000" b="1" i="1">
                <a:solidFill>
                  <a:srgbClr val="FF0000"/>
                </a:solidFill>
              </a:rPr>
              <a:t>within </a:t>
            </a:r>
            <a:r>
              <a:rPr lang="en-US" sz="2000" i="1">
                <a:solidFill>
                  <a:srgbClr val="FF0000"/>
                </a:solidFill>
              </a:rPr>
              <a:t>Data App VNET will </a:t>
            </a:r>
            <a:r>
              <a:rPr lang="en-US" sz="2000" b="1" i="1">
                <a:solidFill>
                  <a:srgbClr val="FF0000"/>
                </a:solidFill>
              </a:rPr>
              <a:t>NOT</a:t>
            </a:r>
            <a:r>
              <a:rPr lang="en-US" sz="2000" i="1">
                <a:solidFill>
                  <a:srgbClr val="FF0000"/>
                </a:solidFill>
              </a:rPr>
              <a:t> go through firewall. However, NSG rules defined to allow/deny setup subnet- to subnet  traffic. Traffic within subnet will not have any restriction </a:t>
            </a:r>
            <a:endParaRPr lang="en-US" sz="2000" i="1">
              <a:solidFill>
                <a:srgbClr val="FF0000"/>
              </a:solidFill>
              <a:cs typeface="Calibri"/>
            </a:endParaRPr>
          </a:p>
          <a:p>
            <a:pPr marL="514350" indent="-514350">
              <a:buFont typeface="+mj-lt"/>
              <a:buAutoNum type="arabicPeriod"/>
            </a:pPr>
            <a:r>
              <a:rPr lang="en-US" sz="2000"/>
              <a:t>Separate VNET for each environment</a:t>
            </a:r>
            <a:endParaRPr lang="en-US" sz="2000">
              <a:cs typeface="Calibri"/>
            </a:endParaRPr>
          </a:p>
          <a:p>
            <a:endParaRPr lang="en-SG" sz="2000">
              <a:cs typeface="Calibri"/>
            </a:endParaRPr>
          </a:p>
        </p:txBody>
      </p:sp>
      <p:sp>
        <p:nvSpPr>
          <p:cNvPr id="3" name="Title 2">
            <a:extLst>
              <a:ext uri="{FF2B5EF4-FFF2-40B4-BE49-F238E27FC236}">
                <a16:creationId xmlns:a16="http://schemas.microsoft.com/office/drawing/2014/main" id="{B115C49F-DAEB-07C2-25AD-F3CCBC4C6F81}"/>
              </a:ext>
            </a:extLst>
          </p:cNvPr>
          <p:cNvSpPr>
            <a:spLocks noGrp="1"/>
          </p:cNvSpPr>
          <p:nvPr>
            <p:ph type="title"/>
          </p:nvPr>
        </p:nvSpPr>
        <p:spPr/>
        <p:txBody>
          <a:bodyPr>
            <a:normAutofit fontScale="90000"/>
          </a:bodyPr>
          <a:lstStyle/>
          <a:p>
            <a:r>
              <a:rPr lang="en-US" b="1"/>
              <a:t>Considerations for network design</a:t>
            </a:r>
            <a:endParaRPr lang="en-SG" b="1">
              <a:cs typeface="Calibri Light"/>
            </a:endParaRPr>
          </a:p>
        </p:txBody>
      </p:sp>
    </p:spTree>
    <p:extLst>
      <p:ext uri="{BB962C8B-B14F-4D97-AF65-F5344CB8AC3E}">
        <p14:creationId xmlns:p14="http://schemas.microsoft.com/office/powerpoint/2010/main" val="75606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059C54-A1B9-4155-3781-2E15B27C8738}"/>
              </a:ext>
            </a:extLst>
          </p:cNvPr>
          <p:cNvSpPr>
            <a:spLocks noGrp="1"/>
          </p:cNvSpPr>
          <p:nvPr>
            <p:ph type="title"/>
          </p:nvPr>
        </p:nvSpPr>
        <p:spPr/>
        <p:txBody>
          <a:bodyPr>
            <a:normAutofit/>
          </a:bodyPr>
          <a:lstStyle/>
          <a:p>
            <a:r>
              <a:rPr lang="en-US" sz="2000" b="1" dirty="0">
                <a:solidFill>
                  <a:srgbClr val="172B4D"/>
                </a:solidFill>
                <a:latin typeface="Arial"/>
                <a:ea typeface="Calibri Light"/>
                <a:cs typeface="Arial"/>
              </a:rPr>
              <a:t>Version of Controls</a:t>
            </a:r>
            <a:endParaRPr lang="en-GB" sz="2000" dirty="0"/>
          </a:p>
        </p:txBody>
      </p:sp>
      <p:graphicFrame>
        <p:nvGraphicFramePr>
          <p:cNvPr id="4" name="Table 4">
            <a:extLst>
              <a:ext uri="{FF2B5EF4-FFF2-40B4-BE49-F238E27FC236}">
                <a16:creationId xmlns:a16="http://schemas.microsoft.com/office/drawing/2014/main" id="{2AF8D3C6-E5A2-0559-3348-2E2DE3F4A2C2}"/>
              </a:ext>
            </a:extLst>
          </p:cNvPr>
          <p:cNvGraphicFramePr>
            <a:graphicFrameLocks noGrp="1"/>
          </p:cNvGraphicFramePr>
          <p:nvPr>
            <p:extLst>
              <p:ext uri="{D42A27DB-BD31-4B8C-83A1-F6EECF244321}">
                <p14:modId xmlns:p14="http://schemas.microsoft.com/office/powerpoint/2010/main" val="268041500"/>
              </p:ext>
            </p:extLst>
          </p:nvPr>
        </p:nvGraphicFramePr>
        <p:xfrm>
          <a:off x="361950" y="876300"/>
          <a:ext cx="11150348" cy="5003562"/>
        </p:xfrm>
        <a:graphic>
          <a:graphicData uri="http://schemas.openxmlformats.org/drawingml/2006/table">
            <a:tbl>
              <a:tblPr firstRow="1" bandRow="1">
                <a:tableStyleId>{1FECB4D8-DB02-4DC6-A0A2-4F2EBAE1DC90}</a:tableStyleId>
              </a:tblPr>
              <a:tblGrid>
                <a:gridCol w="1210818">
                  <a:extLst>
                    <a:ext uri="{9D8B030D-6E8A-4147-A177-3AD203B41FA5}">
                      <a16:colId xmlns:a16="http://schemas.microsoft.com/office/drawing/2014/main" val="371776756"/>
                    </a:ext>
                  </a:extLst>
                </a:gridCol>
                <a:gridCol w="1755648">
                  <a:extLst>
                    <a:ext uri="{9D8B030D-6E8A-4147-A177-3AD203B41FA5}">
                      <a16:colId xmlns:a16="http://schemas.microsoft.com/office/drawing/2014/main" val="1789557943"/>
                    </a:ext>
                  </a:extLst>
                </a:gridCol>
                <a:gridCol w="2569464">
                  <a:extLst>
                    <a:ext uri="{9D8B030D-6E8A-4147-A177-3AD203B41FA5}">
                      <a16:colId xmlns:a16="http://schemas.microsoft.com/office/drawing/2014/main" val="3006856405"/>
                    </a:ext>
                  </a:extLst>
                </a:gridCol>
                <a:gridCol w="5614418">
                  <a:extLst>
                    <a:ext uri="{9D8B030D-6E8A-4147-A177-3AD203B41FA5}">
                      <a16:colId xmlns:a16="http://schemas.microsoft.com/office/drawing/2014/main" val="2398844344"/>
                    </a:ext>
                  </a:extLst>
                </a:gridCol>
              </a:tblGrid>
              <a:tr h="714074">
                <a:tc>
                  <a:txBody>
                    <a:bodyPr/>
                    <a:lstStyle/>
                    <a:p>
                      <a:r>
                        <a:rPr lang="en-US" sz="1600" dirty="0">
                          <a:latin typeface="Arial" panose="020B0604020202020204" pitchFamily="34" charset="0"/>
                          <a:cs typeface="Arial" panose="020B0604020202020204" pitchFamily="34" charset="0"/>
                        </a:rPr>
                        <a:t>Version</a:t>
                      </a:r>
                    </a:p>
                  </a:txBody>
                  <a:tcPr/>
                </a:tc>
                <a:tc>
                  <a:txBody>
                    <a:bodyPr/>
                    <a:lstStyle/>
                    <a:p>
                      <a:r>
                        <a:rPr lang="en-US" sz="1600" dirty="0">
                          <a:latin typeface="Arial" panose="020B0604020202020204" pitchFamily="34" charset="0"/>
                          <a:cs typeface="Arial" panose="020B0604020202020204" pitchFamily="34" charset="0"/>
                        </a:rPr>
                        <a:t>Date</a:t>
                      </a:r>
                    </a:p>
                  </a:txBody>
                  <a:tcPr/>
                </a:tc>
                <a:tc>
                  <a:txBody>
                    <a:bodyPr/>
                    <a:lstStyle/>
                    <a:p>
                      <a:r>
                        <a:rPr lang="en-US" sz="1600" dirty="0">
                          <a:latin typeface="Arial" panose="020B0604020202020204" pitchFamily="34" charset="0"/>
                          <a:cs typeface="Arial" panose="020B0604020202020204" pitchFamily="34" charset="0"/>
                        </a:rPr>
                        <a:t>Author</a:t>
                      </a:r>
                    </a:p>
                  </a:txBody>
                  <a:tcPr/>
                </a:tc>
                <a:tc>
                  <a:txBody>
                    <a:bodyPr/>
                    <a:lstStyle/>
                    <a:p>
                      <a:r>
                        <a:rPr lang="en-US" sz="1600" dirty="0">
                          <a:latin typeface="Arial" panose="020B0604020202020204" pitchFamily="34" charset="0"/>
                          <a:cs typeface="Arial" panose="020B0604020202020204" pitchFamily="34" charset="0"/>
                        </a:rPr>
                        <a:t>Rationale</a:t>
                      </a:r>
                    </a:p>
                  </a:txBody>
                  <a:tcPr/>
                </a:tc>
                <a:extLst>
                  <a:ext uri="{0D108BD9-81ED-4DB2-BD59-A6C34878D82A}">
                    <a16:rowId xmlns:a16="http://schemas.microsoft.com/office/drawing/2014/main" val="976200338"/>
                  </a:ext>
                </a:extLst>
              </a:tr>
              <a:tr h="612784">
                <a:tc>
                  <a:txBody>
                    <a:bodyPr/>
                    <a:lstStyle/>
                    <a:p>
                      <a:r>
                        <a:rPr lang="en-US" sz="1600" dirty="0">
                          <a:latin typeface="Arial" panose="020B0604020202020204" pitchFamily="34" charset="0"/>
                          <a:cs typeface="Arial" panose="020B0604020202020204" pitchFamily="34" charset="0"/>
                        </a:rPr>
                        <a:t>1.0</a:t>
                      </a:r>
                    </a:p>
                  </a:txBody>
                  <a:tcPr/>
                </a:tc>
                <a:tc>
                  <a:txBody>
                    <a:bodyPr/>
                    <a:lstStyle/>
                    <a:p>
                      <a:r>
                        <a:rPr lang="en-US" sz="1600" dirty="0">
                          <a:latin typeface="Arial" panose="020B0604020202020204" pitchFamily="34" charset="0"/>
                          <a:cs typeface="Arial" panose="020B0604020202020204" pitchFamily="34" charset="0"/>
                        </a:rPr>
                        <a:t>25-May-23</a:t>
                      </a:r>
                    </a:p>
                  </a:txBody>
                  <a:tcPr/>
                </a:tc>
                <a:tc>
                  <a:txBody>
                    <a:bodyPr/>
                    <a:lstStyle/>
                    <a:p>
                      <a:r>
                        <a:rPr lang="en-US" sz="1600" dirty="0">
                          <a:latin typeface="Arial" panose="020B0604020202020204" pitchFamily="34" charset="0"/>
                          <a:cs typeface="Arial" panose="020B0604020202020204" pitchFamily="34" charset="0"/>
                        </a:rPr>
                        <a:t>Quang Trinh</a:t>
                      </a:r>
                    </a:p>
                  </a:txBody>
                  <a:tcPr/>
                </a:tc>
                <a:tc>
                  <a:txBody>
                    <a:bodyPr/>
                    <a:lstStyle/>
                    <a:p>
                      <a:r>
                        <a:rPr lang="en-US" sz="1600" dirty="0">
                          <a:latin typeface="Arial" panose="020B0604020202020204" pitchFamily="34" charset="0"/>
                          <a:cs typeface="Arial" panose="020B0604020202020204" pitchFamily="34" charset="0"/>
                        </a:rPr>
                        <a:t>First Draft Version</a:t>
                      </a:r>
                    </a:p>
                  </a:txBody>
                  <a:tcPr/>
                </a:tc>
                <a:extLst>
                  <a:ext uri="{0D108BD9-81ED-4DB2-BD59-A6C34878D82A}">
                    <a16:rowId xmlns:a16="http://schemas.microsoft.com/office/drawing/2014/main" val="2056081537"/>
                  </a:ext>
                </a:extLst>
              </a:tr>
              <a:tr h="612784">
                <a:tc>
                  <a:txBody>
                    <a:bodyPr/>
                    <a:lstStyle/>
                    <a:p>
                      <a:r>
                        <a:rPr lang="en-US" sz="1600" dirty="0">
                          <a:latin typeface="Arial" panose="020B0604020202020204" pitchFamily="34" charset="0"/>
                          <a:cs typeface="Arial" panose="020B0604020202020204" pitchFamily="34" charset="0"/>
                        </a:rPr>
                        <a:t>2.0</a:t>
                      </a:r>
                    </a:p>
                  </a:txBody>
                  <a:tcPr/>
                </a:tc>
                <a:tc>
                  <a:txBody>
                    <a:bodyPr/>
                    <a:lstStyle/>
                    <a:p>
                      <a:r>
                        <a:rPr lang="en-US" sz="1600" dirty="0">
                          <a:latin typeface="Arial" panose="020B0604020202020204" pitchFamily="34" charset="0"/>
                          <a:cs typeface="Arial" panose="020B0604020202020204" pitchFamily="34" charset="0"/>
                        </a:rPr>
                        <a:t>29-May-23</a:t>
                      </a:r>
                    </a:p>
                  </a:txBody>
                  <a:tcPr/>
                </a:tc>
                <a:tc>
                  <a:txBody>
                    <a:bodyPr/>
                    <a:lstStyle/>
                    <a:p>
                      <a:r>
                        <a:rPr lang="en-US" sz="1600" dirty="0">
                          <a:latin typeface="Arial" panose="020B0604020202020204" pitchFamily="34" charset="0"/>
                          <a:cs typeface="Arial" panose="020B0604020202020204" pitchFamily="34" charset="0"/>
                        </a:rPr>
                        <a:t>Quang Trinh</a:t>
                      </a:r>
                    </a:p>
                  </a:txBody>
                  <a:tcPr/>
                </a:tc>
                <a:tc>
                  <a:txBody>
                    <a:bodyPr/>
                    <a:lstStyle/>
                    <a:p>
                      <a:r>
                        <a:rPr lang="en-US" sz="1600" dirty="0">
                          <a:latin typeface="Arial" panose="020B0604020202020204" pitchFamily="34" charset="0"/>
                          <a:cs typeface="Arial" panose="020B0604020202020204" pitchFamily="34" charset="0"/>
                        </a:rPr>
                        <a:t>Add Network Ingestion Flow, PBI Network Flow and User Network Flow</a:t>
                      </a:r>
                    </a:p>
                  </a:txBody>
                  <a:tcPr/>
                </a:tc>
                <a:extLst>
                  <a:ext uri="{0D108BD9-81ED-4DB2-BD59-A6C34878D82A}">
                    <a16:rowId xmlns:a16="http://schemas.microsoft.com/office/drawing/2014/main" val="1564881782"/>
                  </a:ext>
                </a:extLst>
              </a:tr>
              <a:tr h="612784">
                <a:tc>
                  <a:txBody>
                    <a:bodyPr/>
                    <a:lstStyle/>
                    <a:p>
                      <a:r>
                        <a:rPr lang="en-US" sz="1600" dirty="0">
                          <a:latin typeface="Arial" panose="020B0604020202020204" pitchFamily="34" charset="0"/>
                          <a:cs typeface="Arial" panose="020B0604020202020204" pitchFamily="34" charset="0"/>
                        </a:rPr>
                        <a:t>3.0</a:t>
                      </a:r>
                    </a:p>
                  </a:txBody>
                  <a:tcPr/>
                </a:tc>
                <a:tc>
                  <a:txBody>
                    <a:bodyPr/>
                    <a:lstStyle/>
                    <a:p>
                      <a:r>
                        <a:rPr lang="en-US" sz="1600" dirty="0">
                          <a:latin typeface="Arial" panose="020B0604020202020204" pitchFamily="34" charset="0"/>
                          <a:cs typeface="Arial" panose="020B0604020202020204" pitchFamily="34" charset="0"/>
                        </a:rPr>
                        <a:t>31-May-23</a:t>
                      </a:r>
                    </a:p>
                  </a:txBody>
                  <a:tcPr/>
                </a:tc>
                <a:tc>
                  <a:txBody>
                    <a:bodyPr/>
                    <a:lstStyle/>
                    <a:p>
                      <a:r>
                        <a:rPr lang="en-US" sz="1600" dirty="0">
                          <a:latin typeface="Arial" panose="020B0604020202020204" pitchFamily="34" charset="0"/>
                          <a:cs typeface="Arial" panose="020B0604020202020204" pitchFamily="34" charset="0"/>
                        </a:rPr>
                        <a:t>Quang Trinh</a:t>
                      </a:r>
                    </a:p>
                  </a:txBody>
                  <a:tcPr/>
                </a:tc>
                <a:tc>
                  <a:txBody>
                    <a:bodyPr/>
                    <a:lstStyle/>
                    <a:p>
                      <a:r>
                        <a:rPr lang="en-US" sz="1600" dirty="0">
                          <a:latin typeface="Arial" panose="020B0604020202020204" pitchFamily="34" charset="0"/>
                          <a:cs typeface="Arial" panose="020B0604020202020204" pitchFamily="34" charset="0"/>
                        </a:rPr>
                        <a:t>Add Medallion Architecture &amp; Pool Comparison</a:t>
                      </a:r>
                    </a:p>
                  </a:txBody>
                  <a:tcPr/>
                </a:tc>
                <a:extLst>
                  <a:ext uri="{0D108BD9-81ED-4DB2-BD59-A6C34878D82A}">
                    <a16:rowId xmlns:a16="http://schemas.microsoft.com/office/drawing/2014/main" val="1281807039"/>
                  </a:ext>
                </a:extLst>
              </a:tr>
              <a:tr h="612784">
                <a:tc>
                  <a:txBody>
                    <a:bodyPr/>
                    <a:lstStyle/>
                    <a:p>
                      <a:r>
                        <a:rPr lang="en-US" dirty="0"/>
                        <a:t>4.0</a:t>
                      </a:r>
                    </a:p>
                  </a:txBody>
                  <a:tcPr/>
                </a:tc>
                <a:tc>
                  <a:txBody>
                    <a:bodyPr/>
                    <a:lstStyle/>
                    <a:p>
                      <a:r>
                        <a:rPr lang="en-US" dirty="0"/>
                        <a:t>2-Jun-23</a:t>
                      </a:r>
                    </a:p>
                  </a:txBody>
                  <a:tcPr/>
                </a:tc>
                <a:tc>
                  <a:txBody>
                    <a:bodyPr/>
                    <a:lstStyle/>
                    <a:p>
                      <a:r>
                        <a:rPr lang="en-US" dirty="0"/>
                        <a:t>Quang Trinh</a:t>
                      </a:r>
                    </a:p>
                  </a:txBody>
                  <a:tcPr/>
                </a:tc>
                <a:tc>
                  <a:txBody>
                    <a:bodyPr/>
                    <a:lstStyle/>
                    <a:p>
                      <a:r>
                        <a:rPr lang="en-US" dirty="0"/>
                        <a:t>Add Pre-requisites</a:t>
                      </a:r>
                    </a:p>
                  </a:txBody>
                  <a:tcPr/>
                </a:tc>
                <a:extLst>
                  <a:ext uri="{0D108BD9-81ED-4DB2-BD59-A6C34878D82A}">
                    <a16:rowId xmlns:a16="http://schemas.microsoft.com/office/drawing/2014/main" val="640409034"/>
                  </a:ext>
                </a:extLst>
              </a:tr>
              <a:tr h="612784">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8428757"/>
                  </a:ext>
                </a:extLst>
              </a:tr>
              <a:tr h="6127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21672690"/>
                  </a:ext>
                </a:extLst>
              </a:tr>
              <a:tr h="6127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13677353"/>
                  </a:ext>
                </a:extLst>
              </a:tr>
            </a:tbl>
          </a:graphicData>
        </a:graphic>
      </p:graphicFrame>
    </p:spTree>
    <p:extLst>
      <p:ext uri="{BB962C8B-B14F-4D97-AF65-F5344CB8AC3E}">
        <p14:creationId xmlns:p14="http://schemas.microsoft.com/office/powerpoint/2010/main" val="385301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ide Title">
            <a:extLst>
              <a:ext uri="{FF2B5EF4-FFF2-40B4-BE49-F238E27FC236}">
                <a16:creationId xmlns:a16="http://schemas.microsoft.com/office/drawing/2014/main" id="{76E060A1-8B0C-4EAF-861A-651FF3D426F8}"/>
              </a:ext>
            </a:extLst>
          </p:cNvPr>
          <p:cNvSpPr txBox="1">
            <a:spLocks/>
          </p:cNvSpPr>
          <p:nvPr>
            <p:custDataLst>
              <p:tags r:id="rId1"/>
            </p:custDataLst>
          </p:nvPr>
        </p:nvSpPr>
        <p:spPr>
          <a:xfrm>
            <a:off x="554736" y="189146"/>
            <a:ext cx="11082528" cy="3847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914400" rtl="0" eaLnBrk="1" latinLnBrk="0" hangingPunct="1">
              <a:lnSpc>
                <a:spcPct val="100000"/>
              </a:lnSpc>
              <a:spcBef>
                <a:spcPct val="0"/>
              </a:spcBef>
              <a:buNone/>
              <a:defRPr lang="en-US" sz="2500" b="0" kern="1200" spc="0" baseline="0" dirty="0">
                <a:ln w="6350" cap="flat">
                  <a:noFill/>
                  <a:miter lim="800000"/>
                </a:ln>
                <a:solidFill>
                  <a:srgbClr val="7F7F7F"/>
                </a:solidFill>
                <a:latin typeface="Arial" panose="020B0604020202020204" pitchFamily="34" charset="0"/>
                <a:ea typeface="+mj-ea"/>
                <a:cs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500" b="0" i="0" u="none" strike="noStrike" kern="1200" cap="none" spc="0" normalizeH="0" baseline="0" noProof="0">
                <a:ln w="6350" cap="flat">
                  <a:noFill/>
                  <a:miter lim="800000"/>
                </a:ln>
                <a:solidFill>
                  <a:srgbClr val="00B050"/>
                </a:solidFill>
                <a:effectLst/>
                <a:uLnTx/>
                <a:uFillTx/>
                <a:latin typeface="Arial"/>
                <a:ea typeface="+mj-ea"/>
                <a:cs typeface="Arial"/>
                <a:sym typeface="Arial" panose="020B0604020202020204" pitchFamily="34" charset="0"/>
              </a:rPr>
              <a:t>Data Platform </a:t>
            </a:r>
            <a:r>
              <a:rPr lang="en-US">
                <a:solidFill>
                  <a:schemeClr val="bg1">
                    <a:lumMod val="50000"/>
                  </a:schemeClr>
                </a:solidFill>
                <a:latin typeface="Arial"/>
                <a:cs typeface="Arial"/>
              </a:rPr>
              <a:t>- Conceptual</a:t>
            </a:r>
            <a:endParaRPr kumimoji="0" lang="en-US" sz="2500" b="0" i="0" u="none" strike="noStrike" kern="1200" cap="none" spc="0" normalizeH="0" baseline="0" noProof="0">
              <a:ln w="6350" cap="flat">
                <a:noFill/>
                <a:miter lim="800000"/>
              </a:ln>
              <a:solidFill>
                <a:schemeClr val="bg1">
                  <a:lumMod val="50000"/>
                </a:schemeClr>
              </a:solidFill>
              <a:effectLst/>
              <a:uLnTx/>
              <a:uFillTx/>
              <a:latin typeface="Arial"/>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AA5FC325-2BD1-4A15-B032-AE8274E936FE}"/>
              </a:ext>
            </a:extLst>
          </p:cNvPr>
          <p:cNvSpPr>
            <a:spLocks/>
          </p:cNvSpPr>
          <p:nvPr/>
        </p:nvSpPr>
        <p:spPr>
          <a:xfrm>
            <a:off x="687901" y="4593030"/>
            <a:ext cx="11082528" cy="858407"/>
          </a:xfrm>
          <a:prstGeom prst="rect">
            <a:avLst/>
          </a:prstGeom>
          <a:solidFill>
            <a:srgbClr val="EB0000">
              <a:lumMod val="40000"/>
              <a:lumOff val="60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DB57ECA2-9C9D-49E6-B997-445CAD20CF9F}"/>
              </a:ext>
            </a:extLst>
          </p:cNvPr>
          <p:cNvSpPr>
            <a:spLocks/>
          </p:cNvSpPr>
          <p:nvPr/>
        </p:nvSpPr>
        <p:spPr>
          <a:xfrm>
            <a:off x="687901" y="5551746"/>
            <a:ext cx="11082528" cy="668079"/>
          </a:xfrm>
          <a:prstGeom prst="rect">
            <a:avLst/>
          </a:prstGeom>
          <a:solidFill>
            <a:srgbClr val="FFDEDF"/>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9" name="Cylinder 8">
            <a:extLst>
              <a:ext uri="{FF2B5EF4-FFF2-40B4-BE49-F238E27FC236}">
                <a16:creationId xmlns:a16="http://schemas.microsoft.com/office/drawing/2014/main" id="{F4876034-5D24-47BD-9446-5E31ACA580BD}"/>
              </a:ext>
            </a:extLst>
          </p:cNvPr>
          <p:cNvSpPr/>
          <p:nvPr/>
        </p:nvSpPr>
        <p:spPr>
          <a:xfrm>
            <a:off x="2757426" y="3546691"/>
            <a:ext cx="6304527" cy="883496"/>
          </a:xfrm>
          <a:prstGeom prst="can">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Platform storage</a:t>
            </a:r>
          </a:p>
          <a:p>
            <a:pPr>
              <a:buClr>
                <a:srgbClr val="FFFFFF"/>
              </a:buClr>
              <a:defRPr/>
            </a:pPr>
            <a:r>
              <a:rPr kumimoji="0" lang="en-US" sz="1200" i="0" u="none" strike="noStrike" kern="0" cap="none" spc="0" normalizeH="0" baseline="0" noProof="0">
                <a:ln>
                  <a:noFill/>
                </a:ln>
                <a:solidFill>
                  <a:srgbClr val="FFFFFF"/>
                </a:solidFill>
                <a:effectLst/>
                <a:uLnTx/>
                <a:uFillTx/>
                <a:latin typeface="Arial"/>
                <a:cs typeface="Arial" panose="020B0604020202020204" pitchFamily="34" charset="0"/>
              </a:rPr>
              <a:t>Storing raw, structured, semi-structured and unstructured data in optimized structures to enable fast data processing</a:t>
            </a:r>
            <a:endParaRPr kumimoji="0" lang="en-US" sz="120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02F52C2C-9826-4C3D-814A-FFFEAC62ED6D}"/>
              </a:ext>
            </a:extLst>
          </p:cNvPr>
          <p:cNvSpPr txBox="1">
            <a:spLocks/>
          </p:cNvSpPr>
          <p:nvPr/>
        </p:nvSpPr>
        <p:spPr>
          <a:xfrm>
            <a:off x="2884391" y="1130980"/>
            <a:ext cx="1624291" cy="193015"/>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Ingest</a:t>
            </a:r>
          </a:p>
        </p:txBody>
      </p:sp>
      <p:sp>
        <p:nvSpPr>
          <p:cNvPr id="11" name="TextBox 10">
            <a:extLst>
              <a:ext uri="{FF2B5EF4-FFF2-40B4-BE49-F238E27FC236}">
                <a16:creationId xmlns:a16="http://schemas.microsoft.com/office/drawing/2014/main" id="{C0E84E4E-F29B-4BB0-A99A-343A0943C85A}"/>
              </a:ext>
            </a:extLst>
          </p:cNvPr>
          <p:cNvSpPr txBox="1">
            <a:spLocks/>
          </p:cNvSpPr>
          <p:nvPr/>
        </p:nvSpPr>
        <p:spPr>
          <a:xfrm>
            <a:off x="771217" y="1130980"/>
            <a:ext cx="1545457" cy="193015"/>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Create</a:t>
            </a:r>
          </a:p>
        </p:txBody>
      </p:sp>
      <p:sp>
        <p:nvSpPr>
          <p:cNvPr id="13" name="Rectangle 12">
            <a:extLst>
              <a:ext uri="{FF2B5EF4-FFF2-40B4-BE49-F238E27FC236}">
                <a16:creationId xmlns:a16="http://schemas.microsoft.com/office/drawing/2014/main" id="{69E87763-001C-4F1C-9C50-99BFF34776C4}"/>
              </a:ext>
            </a:extLst>
          </p:cNvPr>
          <p:cNvSpPr/>
          <p:nvPr/>
        </p:nvSpPr>
        <p:spPr>
          <a:xfrm>
            <a:off x="5018590" y="985926"/>
            <a:ext cx="1918546" cy="2240740"/>
          </a:xfrm>
          <a:prstGeom prst="rect">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95083D14-B923-453F-9BA6-F0445B781257}"/>
              </a:ext>
            </a:extLst>
          </p:cNvPr>
          <p:cNvSpPr/>
          <p:nvPr/>
        </p:nvSpPr>
        <p:spPr>
          <a:xfrm>
            <a:off x="2756406" y="985926"/>
            <a:ext cx="1906573" cy="2239234"/>
          </a:xfrm>
          <a:prstGeom prst="rect">
            <a:avLst/>
          </a:prstGeom>
          <a:solidFill>
            <a:srgbClr val="C40023"/>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9FF77DAB-340A-493F-85A5-3403C553EB43}"/>
              </a:ext>
            </a:extLst>
          </p:cNvPr>
          <p:cNvSpPr/>
          <p:nvPr/>
        </p:nvSpPr>
        <p:spPr>
          <a:xfrm>
            <a:off x="687901" y="985926"/>
            <a:ext cx="1712089" cy="3370843"/>
          </a:xfrm>
          <a:prstGeom prst="rect">
            <a:avLst/>
          </a:prstGeom>
          <a:solidFill>
            <a:srgbClr val="EB0000">
              <a:lumMod val="50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6" name="TextBox 15">
            <a:extLst>
              <a:ext uri="{FF2B5EF4-FFF2-40B4-BE49-F238E27FC236}">
                <a16:creationId xmlns:a16="http://schemas.microsoft.com/office/drawing/2014/main" id="{9B132967-E5B5-405F-A8F7-7359A5F0DB89}"/>
              </a:ext>
            </a:extLst>
          </p:cNvPr>
          <p:cNvSpPr txBox="1">
            <a:spLocks/>
          </p:cNvSpPr>
          <p:nvPr/>
        </p:nvSpPr>
        <p:spPr>
          <a:xfrm>
            <a:off x="7123876" y="1313539"/>
            <a:ext cx="1938077" cy="10002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Serving</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i="0" u="none" strike="noStrike" kern="0" cap="none" spc="0" normalizeH="0" baseline="0" noProof="0">
                <a:ln>
                  <a:noFill/>
                </a:ln>
                <a:solidFill>
                  <a:srgbClr val="FFFFFF"/>
                </a:solidFill>
                <a:effectLst/>
                <a:uLnTx/>
                <a:uFillTx/>
                <a:latin typeface="Arial"/>
                <a:cs typeface="Arial" panose="020B0604020202020204" pitchFamily="34" charset="0"/>
              </a:rPr>
              <a:t>Capabilities to query raw and transformed  data in Data Lake and other </a:t>
            </a:r>
            <a:r>
              <a:rPr lang="en-US" sz="1200" kern="0">
                <a:solidFill>
                  <a:srgbClr val="FFFFFF"/>
                </a:solidFill>
                <a:latin typeface="Arial"/>
              </a:rPr>
              <a:t>applications, like Power BI</a:t>
            </a:r>
            <a:r>
              <a:rPr kumimoji="0" lang="en-US" sz="1200" i="0" u="none" strike="noStrike" kern="0" cap="none" spc="0" normalizeH="0" baseline="0" noProof="0">
                <a:ln>
                  <a:noFill/>
                </a:ln>
                <a:solidFill>
                  <a:srgbClr val="FFFFFF"/>
                </a:solidFill>
                <a:effectLst/>
                <a:uLnTx/>
                <a:uFillTx/>
                <a:latin typeface="Arial"/>
                <a:cs typeface="Arial" panose="020B0604020202020204" pitchFamily="34" charset="0"/>
              </a:rPr>
              <a:t>. </a:t>
            </a:r>
            <a:endParaRPr kumimoji="0" lang="en-US" sz="1200" i="1" u="none" strike="noStrike" kern="0" cap="none" spc="0" normalizeH="0" baseline="0" noProof="0">
              <a:ln>
                <a:noFill/>
              </a:ln>
              <a:solidFill>
                <a:srgbClr val="FFFFFF"/>
              </a:solidFill>
              <a:effectLst/>
              <a:uLnTx/>
              <a:uFillTx/>
              <a:latin typeface="Arial"/>
              <a:cs typeface="Arial" panose="020B0604020202020204" pitchFamily="34" charset="0"/>
            </a:endParaRPr>
          </a:p>
        </p:txBody>
      </p:sp>
      <p:sp>
        <p:nvSpPr>
          <p:cNvPr id="17" name="TextBox 16">
            <a:extLst>
              <a:ext uri="{FF2B5EF4-FFF2-40B4-BE49-F238E27FC236}">
                <a16:creationId xmlns:a16="http://schemas.microsoft.com/office/drawing/2014/main" id="{C57CF311-3CBC-455F-AE2A-35AD5FA89086}"/>
              </a:ext>
            </a:extLst>
          </p:cNvPr>
          <p:cNvSpPr txBox="1">
            <a:spLocks/>
          </p:cNvSpPr>
          <p:nvPr/>
        </p:nvSpPr>
        <p:spPr>
          <a:xfrm>
            <a:off x="5139968" y="1346561"/>
            <a:ext cx="1605727" cy="7540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FFFFFF"/>
              </a:buClr>
              <a:defRPr/>
            </a:pPr>
            <a:r>
              <a:rPr kumimoji="0" lang="en-US" sz="1100" u="none" strike="noStrike" kern="0" cap="none" spc="0" normalizeH="0" baseline="0" noProof="0">
                <a:ln>
                  <a:noFill/>
                </a:ln>
                <a:solidFill>
                  <a:srgbClr val="FFFFFF"/>
                </a:solidFill>
                <a:effectLst/>
                <a:uLnTx/>
                <a:uFillTx/>
                <a:latin typeface="Arial"/>
                <a:cs typeface="Arial" panose="020B0604020202020204" pitchFamily="34" charset="0"/>
              </a:rPr>
              <a:t>Process, transform, and computations of ingested data</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endParaRPr kumimoji="0" lang="en-US" sz="1100" i="0" u="none" strike="noStrike" kern="0" cap="none" spc="0" normalizeH="0" baseline="0" noProof="0">
              <a:ln>
                <a:noFill/>
              </a:ln>
              <a:solidFill>
                <a:srgbClr val="FFFFFF"/>
              </a:solidFill>
              <a:effectLst/>
              <a:uLnTx/>
              <a:uFillTx/>
              <a:latin typeface="Arial"/>
              <a:cs typeface="Arial" panose="020B0604020202020204" pitchFamily="34" charset="0"/>
            </a:endParaRPr>
          </a:p>
        </p:txBody>
      </p:sp>
      <p:sp>
        <p:nvSpPr>
          <p:cNvPr id="18" name="TextBox 17">
            <a:extLst>
              <a:ext uri="{FF2B5EF4-FFF2-40B4-BE49-F238E27FC236}">
                <a16:creationId xmlns:a16="http://schemas.microsoft.com/office/drawing/2014/main" id="{973FAC8B-879F-49F8-A6D0-EB0046C34691}"/>
              </a:ext>
            </a:extLst>
          </p:cNvPr>
          <p:cNvSpPr txBox="1">
            <a:spLocks/>
          </p:cNvSpPr>
          <p:nvPr/>
        </p:nvSpPr>
        <p:spPr>
          <a:xfrm>
            <a:off x="2906655" y="1593357"/>
            <a:ext cx="1624291" cy="92333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b="1" i="0" u="none" strike="noStrike" kern="0" cap="none" spc="0" normalizeH="0" baseline="0" noProof="0">
                <a:ln>
                  <a:noFill/>
                </a:ln>
                <a:solidFill>
                  <a:srgbClr val="FFFFFF"/>
                </a:solidFill>
                <a:effectLst/>
                <a:uLnTx/>
                <a:uFillTx/>
                <a:latin typeface="Arial"/>
                <a:cs typeface="Arial"/>
              </a:rPr>
              <a:t>Data ingestion</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i="0" u="none" strike="noStrike" kern="0" cap="none" spc="0" normalizeH="0" baseline="0" noProof="0">
                <a:ln>
                  <a:noFill/>
                </a:ln>
                <a:solidFill>
                  <a:srgbClr val="FFFFFF"/>
                </a:solidFill>
                <a:effectLst/>
                <a:uLnTx/>
                <a:uFillTx/>
                <a:latin typeface="Arial"/>
                <a:cs typeface="Arial"/>
              </a:rPr>
              <a:t>Enable flow of data from source to Data Lake in batch or </a:t>
            </a:r>
            <a:r>
              <a:rPr lang="en-US" sz="1100" kern="0">
                <a:solidFill>
                  <a:srgbClr val="FFFFFF"/>
                </a:solidFill>
                <a:latin typeface="Arial"/>
                <a:cs typeface="Arial"/>
              </a:rPr>
              <a:t>real-time</a:t>
            </a:r>
            <a:r>
              <a:rPr kumimoji="0" lang="en-US" sz="1100" i="0" u="none" strike="noStrike" kern="0" cap="none" spc="0" normalizeH="0" baseline="0" noProof="0">
                <a:ln>
                  <a:noFill/>
                </a:ln>
                <a:solidFill>
                  <a:srgbClr val="FFFFFF"/>
                </a:solidFill>
                <a:effectLst/>
                <a:uLnTx/>
                <a:uFillTx/>
                <a:latin typeface="Arial"/>
                <a:cs typeface="Arial"/>
              </a:rPr>
              <a:t>. Keeping the data integrity</a:t>
            </a:r>
            <a:endParaRPr lang="en-US" sz="1100" i="0" u="none" strike="noStrike" kern="0" cap="none" spc="0" normalizeH="0" baseline="0" noProof="0">
              <a:ln>
                <a:noFill/>
              </a:ln>
              <a:solidFill>
                <a:srgbClr val="FFFFFF"/>
              </a:solidFill>
              <a:effectLst/>
              <a:uLnTx/>
              <a:uFillTx/>
              <a:latin typeface="Arial"/>
              <a:cs typeface="Arial"/>
            </a:endParaRPr>
          </a:p>
        </p:txBody>
      </p:sp>
      <p:sp>
        <p:nvSpPr>
          <p:cNvPr id="20" name="TextBox 19">
            <a:extLst>
              <a:ext uri="{FF2B5EF4-FFF2-40B4-BE49-F238E27FC236}">
                <a16:creationId xmlns:a16="http://schemas.microsoft.com/office/drawing/2014/main" id="{F1035C1D-B555-4EA6-B724-7EE504D91CBD}"/>
              </a:ext>
            </a:extLst>
          </p:cNvPr>
          <p:cNvSpPr txBox="1">
            <a:spLocks/>
          </p:cNvSpPr>
          <p:nvPr/>
        </p:nvSpPr>
        <p:spPr>
          <a:xfrm>
            <a:off x="779876" y="1528465"/>
            <a:ext cx="1617324" cy="150810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b="1" i="0" u="none" strike="noStrike" kern="0" cap="none" spc="0" normalizeH="0" baseline="0" noProof="0">
                <a:ln>
                  <a:noFill/>
                </a:ln>
                <a:solidFill>
                  <a:srgbClr val="FFFFFF"/>
                </a:solidFill>
                <a:effectLst/>
                <a:uLnTx/>
                <a:uFillTx/>
                <a:latin typeface="Arial"/>
                <a:cs typeface="Arial" panose="020B0604020202020204" pitchFamily="34" charset="0"/>
              </a:rPr>
              <a:t>Data sources</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b="0" i="0" u="none" strike="noStrike" kern="0" cap="none" spc="0" normalizeH="0" baseline="0" noProof="0">
                <a:ln>
                  <a:noFill/>
                </a:ln>
                <a:solidFill>
                  <a:srgbClr val="FFFFFF"/>
                </a:solidFill>
                <a:effectLst/>
                <a:uLnTx/>
                <a:uFillTx/>
                <a:latin typeface="Arial"/>
                <a:cs typeface="Arial" panose="020B0604020202020204" pitchFamily="34" charset="0"/>
              </a:rPr>
              <a:t>Connection with all kind of data sources.</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i="0" u="none" strike="noStrike" kern="0" cap="none" spc="0" normalizeH="0" baseline="0" noProof="0">
                <a:ln>
                  <a:noFill/>
                </a:ln>
                <a:solidFill>
                  <a:srgbClr val="FFFFFF"/>
                </a:solidFill>
                <a:effectLst/>
                <a:uLnTx/>
                <a:uFillTx/>
                <a:latin typeface="Arial"/>
                <a:cs typeface="Arial" panose="020B0604020202020204" pitchFamily="34" charset="0"/>
              </a:rPr>
              <a:t>The type of data can be batch (database, API, files) or live data (event streams, sensor data, live updates from databases)</a:t>
            </a:r>
            <a:endParaRPr lang="en-US" sz="1100" kern="0">
              <a:solidFill>
                <a:srgbClr val="FFFFFF"/>
              </a:solidFill>
              <a:latin typeface="Arial"/>
            </a:endParaRPr>
          </a:p>
        </p:txBody>
      </p:sp>
      <p:sp>
        <p:nvSpPr>
          <p:cNvPr id="23" name="TextBox 22">
            <a:extLst>
              <a:ext uri="{FF2B5EF4-FFF2-40B4-BE49-F238E27FC236}">
                <a16:creationId xmlns:a16="http://schemas.microsoft.com/office/drawing/2014/main" id="{F20971B6-B62D-433E-A134-239770E32672}"/>
              </a:ext>
            </a:extLst>
          </p:cNvPr>
          <p:cNvSpPr txBox="1">
            <a:spLocks/>
          </p:cNvSpPr>
          <p:nvPr/>
        </p:nvSpPr>
        <p:spPr>
          <a:xfrm>
            <a:off x="5131171" y="1074044"/>
            <a:ext cx="1605727"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None/>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Transform and Enrich</a:t>
            </a:r>
          </a:p>
        </p:txBody>
      </p:sp>
      <p:sp>
        <p:nvSpPr>
          <p:cNvPr id="24" name="TextBox 23">
            <a:extLst>
              <a:ext uri="{FF2B5EF4-FFF2-40B4-BE49-F238E27FC236}">
                <a16:creationId xmlns:a16="http://schemas.microsoft.com/office/drawing/2014/main" id="{28EABB94-0744-4D67-B3C8-3569D614D3AA}"/>
              </a:ext>
            </a:extLst>
          </p:cNvPr>
          <p:cNvSpPr txBox="1">
            <a:spLocks/>
          </p:cNvSpPr>
          <p:nvPr/>
        </p:nvSpPr>
        <p:spPr>
          <a:xfrm>
            <a:off x="2923171" y="1074044"/>
            <a:ext cx="1624291" cy="193015"/>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Ingest</a:t>
            </a:r>
          </a:p>
        </p:txBody>
      </p:sp>
      <p:sp>
        <p:nvSpPr>
          <p:cNvPr id="25" name="TextBox 24">
            <a:extLst>
              <a:ext uri="{FF2B5EF4-FFF2-40B4-BE49-F238E27FC236}">
                <a16:creationId xmlns:a16="http://schemas.microsoft.com/office/drawing/2014/main" id="{E59F7584-C248-4467-B8E6-1933E0090832}"/>
              </a:ext>
            </a:extLst>
          </p:cNvPr>
          <p:cNvSpPr txBox="1">
            <a:spLocks/>
          </p:cNvSpPr>
          <p:nvPr/>
        </p:nvSpPr>
        <p:spPr>
          <a:xfrm>
            <a:off x="815057" y="1074044"/>
            <a:ext cx="1545457" cy="193015"/>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Sources</a:t>
            </a:r>
          </a:p>
        </p:txBody>
      </p:sp>
      <p:sp>
        <p:nvSpPr>
          <p:cNvPr id="27" name="TextBox 26">
            <a:extLst>
              <a:ext uri="{FF2B5EF4-FFF2-40B4-BE49-F238E27FC236}">
                <a16:creationId xmlns:a16="http://schemas.microsoft.com/office/drawing/2014/main" id="{20261659-571B-4E81-BD4E-F78A31BF6195}"/>
              </a:ext>
            </a:extLst>
          </p:cNvPr>
          <p:cNvSpPr txBox="1">
            <a:spLocks/>
          </p:cNvSpPr>
          <p:nvPr/>
        </p:nvSpPr>
        <p:spPr>
          <a:xfrm>
            <a:off x="771217" y="4756752"/>
            <a:ext cx="10914838" cy="44627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Support and Operate</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0" cap="none" spc="0" normalizeH="0" baseline="0" noProof="0">
                <a:ln>
                  <a:noFill/>
                </a:ln>
                <a:solidFill>
                  <a:srgbClr val="000000"/>
                </a:solidFill>
                <a:effectLst/>
                <a:uLnTx/>
                <a:uFillTx/>
                <a:latin typeface="Arial"/>
                <a:cs typeface="Arial" panose="020B0604020202020204" pitchFamily="34" charset="0"/>
              </a:rPr>
              <a:t>Orchestration, Monitoring and alerts, usage tracking, CICD, Data ops / incident management process</a:t>
            </a:r>
            <a:endParaRPr kumimoji="0" lang="en-US" sz="1200" i="0" u="none" strike="noStrike" kern="0" cap="none" spc="0" normalizeH="0" baseline="0" noProof="0">
              <a:ln>
                <a:noFill/>
              </a:ln>
              <a:solidFill>
                <a:srgbClr val="000000"/>
              </a:solidFill>
              <a:effectLst/>
              <a:uLnTx/>
              <a:uFillTx/>
              <a:latin typeface="Arial"/>
              <a:cs typeface="Arial" panose="020B0604020202020204" pitchFamily="34" charset="0"/>
            </a:endParaRPr>
          </a:p>
        </p:txBody>
      </p:sp>
      <p:sp>
        <p:nvSpPr>
          <p:cNvPr id="28" name="TextBox 27">
            <a:extLst>
              <a:ext uri="{FF2B5EF4-FFF2-40B4-BE49-F238E27FC236}">
                <a16:creationId xmlns:a16="http://schemas.microsoft.com/office/drawing/2014/main" id="{EB87B6EE-38AE-4131-B346-E762170036E6}"/>
              </a:ext>
            </a:extLst>
          </p:cNvPr>
          <p:cNvSpPr txBox="1">
            <a:spLocks/>
          </p:cNvSpPr>
          <p:nvPr/>
        </p:nvSpPr>
        <p:spPr>
          <a:xfrm>
            <a:off x="771217" y="5643034"/>
            <a:ext cx="10914838" cy="45135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000000"/>
              </a:buClr>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Govern and Protect</a:t>
            </a:r>
          </a:p>
          <a:p>
            <a:pPr marL="0" marR="0" lvl="0" indent="0" defTabSz="914400" eaLnBrk="1" fontAlgn="auto" latinLnBrk="0" hangingPunct="1">
              <a:lnSpc>
                <a:spcPct val="100000"/>
              </a:lnSpc>
              <a:spcBef>
                <a:spcPts val="300"/>
              </a:spcBef>
              <a:spcAft>
                <a:spcPts val="300"/>
              </a:spcAft>
              <a:buClr>
                <a:srgbClr val="000000"/>
              </a:buClr>
              <a:buSzTx/>
              <a:buFont typeface="Segoe UI" panose="020B0502040204020203" pitchFamily="34" charset="0"/>
              <a:buChar char="​"/>
              <a:tabLst/>
              <a:defRPr/>
            </a:pPr>
            <a:r>
              <a:rPr kumimoji="0" lang="en-US" sz="1200" i="0" u="none" strike="noStrike" kern="0" cap="none" spc="0" normalizeH="0" baseline="0" noProof="0">
                <a:ln>
                  <a:noFill/>
                </a:ln>
                <a:solidFill>
                  <a:srgbClr val="000000"/>
                </a:solidFill>
                <a:effectLst/>
                <a:uLnTx/>
                <a:uFillTx/>
                <a:latin typeface="Arial"/>
                <a:cs typeface="Arial" panose="020B0604020202020204" pitchFamily="34" charset="0"/>
              </a:rPr>
              <a:t>Data Protection, Data Catalog, Life cycle data </a:t>
            </a:r>
            <a:endParaRPr kumimoji="0" lang="en-US" sz="1200" b="0" i="0" u="none" strike="noStrike" kern="0" cap="none" spc="0" normalizeH="0" baseline="0" noProof="0">
              <a:ln>
                <a:noFill/>
              </a:ln>
              <a:solidFill>
                <a:srgbClr val="000000"/>
              </a:solidFill>
              <a:effectLst/>
              <a:uLnTx/>
              <a:uFillTx/>
              <a:latin typeface="Arial"/>
              <a:cs typeface="Arial" panose="020B0604020202020204" pitchFamily="34" charset="0"/>
            </a:endParaRPr>
          </a:p>
        </p:txBody>
      </p:sp>
      <p:sp>
        <p:nvSpPr>
          <p:cNvPr id="29" name="Arrow: Right 28">
            <a:extLst>
              <a:ext uri="{FF2B5EF4-FFF2-40B4-BE49-F238E27FC236}">
                <a16:creationId xmlns:a16="http://schemas.microsoft.com/office/drawing/2014/main" id="{1F80D18F-27F9-4D31-9E5B-5F553A5A16B4}"/>
              </a:ext>
            </a:extLst>
          </p:cNvPr>
          <p:cNvSpPr/>
          <p:nvPr/>
        </p:nvSpPr>
        <p:spPr>
          <a:xfrm>
            <a:off x="2454732" y="1883546"/>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77E566A-E36D-4B8A-B3B1-51342EB28E72}"/>
              </a:ext>
            </a:extLst>
          </p:cNvPr>
          <p:cNvSpPr/>
          <p:nvPr/>
        </p:nvSpPr>
        <p:spPr>
          <a:xfrm>
            <a:off x="9248694" y="1942259"/>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256DB3A-B77A-4AE7-AC74-FB6B8DD239DB}"/>
              </a:ext>
            </a:extLst>
          </p:cNvPr>
          <p:cNvSpPr/>
          <p:nvPr/>
        </p:nvSpPr>
        <p:spPr>
          <a:xfrm>
            <a:off x="9153627" y="3703231"/>
            <a:ext cx="396298"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52A8CB5-7A48-44B2-A5F1-CB3C859AE39A}"/>
              </a:ext>
            </a:extLst>
          </p:cNvPr>
          <p:cNvSpPr/>
          <p:nvPr/>
        </p:nvSpPr>
        <p:spPr>
          <a:xfrm>
            <a:off x="5807951" y="3268914"/>
            <a:ext cx="526562" cy="26214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529AF2-8A70-482C-918C-BF85594C8487}"/>
              </a:ext>
            </a:extLst>
          </p:cNvPr>
          <p:cNvSpPr/>
          <p:nvPr/>
        </p:nvSpPr>
        <p:spPr>
          <a:xfrm>
            <a:off x="2443830" y="895349"/>
            <a:ext cx="7139595" cy="359737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7BE0B0-DD74-404F-9C45-FCC4831C31B2}"/>
              </a:ext>
            </a:extLst>
          </p:cNvPr>
          <p:cNvSpPr/>
          <p:nvPr/>
        </p:nvSpPr>
        <p:spPr>
          <a:xfrm>
            <a:off x="7222683" y="985926"/>
            <a:ext cx="1918546" cy="2240740"/>
          </a:xfrm>
          <a:prstGeom prst="rect">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35" name="TextBox 34">
            <a:extLst>
              <a:ext uri="{FF2B5EF4-FFF2-40B4-BE49-F238E27FC236}">
                <a16:creationId xmlns:a16="http://schemas.microsoft.com/office/drawing/2014/main" id="{71C85C99-24AF-46E1-97BE-F2BABBCBE6AB}"/>
              </a:ext>
            </a:extLst>
          </p:cNvPr>
          <p:cNvSpPr txBox="1">
            <a:spLocks/>
          </p:cNvSpPr>
          <p:nvPr/>
        </p:nvSpPr>
        <p:spPr>
          <a:xfrm>
            <a:off x="7329691" y="1074044"/>
            <a:ext cx="1769206"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None/>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Serving</a:t>
            </a:r>
          </a:p>
        </p:txBody>
      </p:sp>
      <p:sp>
        <p:nvSpPr>
          <p:cNvPr id="36" name="TextBox 35">
            <a:extLst>
              <a:ext uri="{FF2B5EF4-FFF2-40B4-BE49-F238E27FC236}">
                <a16:creationId xmlns:a16="http://schemas.microsoft.com/office/drawing/2014/main" id="{C1BD5532-2A86-4EA5-960A-2550591E5F87}"/>
              </a:ext>
            </a:extLst>
          </p:cNvPr>
          <p:cNvSpPr txBox="1">
            <a:spLocks/>
          </p:cNvSpPr>
          <p:nvPr/>
        </p:nvSpPr>
        <p:spPr>
          <a:xfrm>
            <a:off x="7475180" y="1378698"/>
            <a:ext cx="1605727" cy="7540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FFFFFF"/>
              </a:buClr>
              <a:defRPr/>
            </a:pPr>
            <a:r>
              <a:rPr kumimoji="0" lang="en-US" sz="1100" u="none" strike="noStrike" kern="0" cap="none" spc="0" normalizeH="0" baseline="0" noProof="0">
                <a:ln>
                  <a:noFill/>
                </a:ln>
                <a:solidFill>
                  <a:srgbClr val="FFFFFF"/>
                </a:solidFill>
                <a:effectLst/>
                <a:uLnTx/>
                <a:uFillTx/>
                <a:latin typeface="Arial"/>
                <a:cs typeface="Arial" panose="020B0604020202020204" pitchFamily="34" charset="0"/>
              </a:rPr>
              <a:t>Making data available for querying for different consumption types</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endParaRPr kumimoji="0" lang="en-US" sz="1100" i="0" u="none" strike="noStrike" kern="0" cap="none" spc="0" normalizeH="0" baseline="0" noProof="0">
              <a:ln>
                <a:noFill/>
              </a:ln>
              <a:solidFill>
                <a:srgbClr val="FFFFFF"/>
              </a:solidFill>
              <a:effectLst/>
              <a:uLnTx/>
              <a:uFillTx/>
              <a:latin typeface="Arial"/>
              <a:cs typeface="Arial" panose="020B0604020202020204" pitchFamily="34" charset="0"/>
            </a:endParaRPr>
          </a:p>
        </p:txBody>
      </p:sp>
      <p:sp>
        <p:nvSpPr>
          <p:cNvPr id="37" name="Arrow: Right 36">
            <a:extLst>
              <a:ext uri="{FF2B5EF4-FFF2-40B4-BE49-F238E27FC236}">
                <a16:creationId xmlns:a16="http://schemas.microsoft.com/office/drawing/2014/main" id="{93B8EC06-4CC1-4B4B-BAFA-C11C1BFE85E3}"/>
              </a:ext>
            </a:extLst>
          </p:cNvPr>
          <p:cNvSpPr/>
          <p:nvPr/>
        </p:nvSpPr>
        <p:spPr>
          <a:xfrm rot="16200000">
            <a:off x="7986945" y="3161950"/>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37E5EAAE-ECCA-4C1A-981F-224E9ACAA7EE}"/>
              </a:ext>
            </a:extLst>
          </p:cNvPr>
          <p:cNvSpPr/>
          <p:nvPr/>
        </p:nvSpPr>
        <p:spPr>
          <a:xfrm>
            <a:off x="3429464" y="3286736"/>
            <a:ext cx="526562" cy="26214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5CF3C7F-DD81-4EB1-99F0-0FA5CA02F902}"/>
              </a:ext>
            </a:extLst>
          </p:cNvPr>
          <p:cNvSpPr/>
          <p:nvPr/>
        </p:nvSpPr>
        <p:spPr>
          <a:xfrm>
            <a:off x="9240036" y="2908374"/>
            <a:ext cx="35367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Arrow: Up 39">
            <a:extLst>
              <a:ext uri="{FF2B5EF4-FFF2-40B4-BE49-F238E27FC236}">
                <a16:creationId xmlns:a16="http://schemas.microsoft.com/office/drawing/2014/main" id="{E7F3976A-0DE6-45C8-AC96-61C4E2ABA8F3}"/>
              </a:ext>
            </a:extLst>
          </p:cNvPr>
          <p:cNvSpPr/>
          <p:nvPr/>
        </p:nvSpPr>
        <p:spPr>
          <a:xfrm>
            <a:off x="5126075" y="3239627"/>
            <a:ext cx="526562" cy="26214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ECF34BC-852A-0A9D-0B28-968750827853}"/>
              </a:ext>
            </a:extLst>
          </p:cNvPr>
          <p:cNvSpPr/>
          <p:nvPr/>
        </p:nvSpPr>
        <p:spPr>
          <a:xfrm>
            <a:off x="9667799" y="985926"/>
            <a:ext cx="2188355" cy="3212362"/>
          </a:xfrm>
          <a:prstGeom prst="rect">
            <a:avLst/>
          </a:prstGeom>
          <a:solidFill>
            <a:srgbClr val="FFDEDF">
              <a:lumMod val="75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800" b="0" i="0" u="none" strike="noStrike" kern="0" cap="none" spc="0" normalizeH="0" baseline="0" noProof="0">
              <a:ln>
                <a:noFill/>
              </a:ln>
              <a:solidFill>
                <a:srgbClr val="FFFFFF"/>
              </a:solidFill>
              <a:effectLst/>
              <a:uLnTx/>
              <a:uFillTx/>
              <a:latin typeface="Arial"/>
              <a:ea typeface="+mn-ea"/>
              <a:cs typeface="+mn-cs"/>
            </a:endParaRPr>
          </a:p>
        </p:txBody>
      </p:sp>
      <p:sp>
        <p:nvSpPr>
          <p:cNvPr id="42" name="TextBox 41">
            <a:extLst>
              <a:ext uri="{FF2B5EF4-FFF2-40B4-BE49-F238E27FC236}">
                <a16:creationId xmlns:a16="http://schemas.microsoft.com/office/drawing/2014/main" id="{1B1FA9C9-8290-3AA5-B208-E9580BFCAD7C}"/>
              </a:ext>
            </a:extLst>
          </p:cNvPr>
          <p:cNvSpPr txBox="1">
            <a:spLocks/>
          </p:cNvSpPr>
          <p:nvPr/>
        </p:nvSpPr>
        <p:spPr>
          <a:xfrm>
            <a:off x="9761697" y="2359038"/>
            <a:ext cx="2019608" cy="133882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Advanced analytics(Not in scope)</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i="0" u="none" strike="noStrike" kern="0" cap="none" spc="0" normalizeH="0" baseline="0" noProof="0">
                <a:ln>
                  <a:noFill/>
                </a:ln>
                <a:solidFill>
                  <a:srgbClr val="000000"/>
                </a:solidFill>
                <a:effectLst/>
                <a:uLnTx/>
                <a:uFillTx/>
                <a:latin typeface="Arial"/>
                <a:cs typeface="Arial" panose="020B0604020202020204" pitchFamily="34" charset="0"/>
              </a:rPr>
              <a:t>Synapse Analytics Workspace</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endParaRPr kumimoji="0" lang="en-US" sz="1200" i="0" u="none" strike="noStrike" kern="0" cap="none" spc="0" normalizeH="0" baseline="0" noProof="0">
              <a:ln>
                <a:noFill/>
              </a:ln>
              <a:solidFill>
                <a:srgbClr val="000000"/>
              </a:solidFill>
              <a:effectLst/>
              <a:uLnTx/>
              <a:uFillTx/>
              <a:latin typeface="Arial"/>
              <a:cs typeface="Arial" panose="020B0604020202020204" pitchFamily="34" charset="0"/>
            </a:endParaRP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200" b="1" kern="0">
                <a:solidFill>
                  <a:srgbClr val="000000"/>
                </a:solidFill>
                <a:latin typeface="Arial"/>
              </a:rPr>
              <a:t>Downstream</a:t>
            </a:r>
            <a:r>
              <a:rPr lang="en-US" sz="1200" kern="0">
                <a:solidFill>
                  <a:srgbClr val="000000"/>
                </a:solidFill>
                <a:latin typeface="Arial"/>
              </a:rPr>
              <a:t> application</a:t>
            </a:r>
            <a:endParaRPr kumimoji="0" lang="en-US" sz="1200" i="0" u="none" strike="noStrike" kern="0" cap="none" spc="0" normalizeH="0" baseline="0" noProof="0">
              <a:ln>
                <a:noFill/>
              </a:ln>
              <a:solidFill>
                <a:srgbClr val="000000"/>
              </a:solidFill>
              <a:effectLst/>
              <a:uLnTx/>
              <a:uFillTx/>
              <a:latin typeface="Arial"/>
              <a:cs typeface="Arial" panose="020B0604020202020204" pitchFamily="34" charset="0"/>
            </a:endParaRPr>
          </a:p>
        </p:txBody>
      </p:sp>
      <p:sp>
        <p:nvSpPr>
          <p:cNvPr id="43" name="TextBox 42">
            <a:extLst>
              <a:ext uri="{FF2B5EF4-FFF2-40B4-BE49-F238E27FC236}">
                <a16:creationId xmlns:a16="http://schemas.microsoft.com/office/drawing/2014/main" id="{745141B8-A352-AFC0-DA09-14793BC251E9}"/>
              </a:ext>
            </a:extLst>
          </p:cNvPr>
          <p:cNvSpPr txBox="1">
            <a:spLocks/>
          </p:cNvSpPr>
          <p:nvPr/>
        </p:nvSpPr>
        <p:spPr>
          <a:xfrm>
            <a:off x="9761697" y="1466651"/>
            <a:ext cx="2019608" cy="73264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Reporting</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0" cap="none" spc="0" normalizeH="0" baseline="0" noProof="0">
                <a:ln>
                  <a:noFill/>
                </a:ln>
                <a:solidFill>
                  <a:srgbClr val="000000"/>
                </a:solidFill>
                <a:effectLst/>
                <a:uLnTx/>
                <a:uFillTx/>
                <a:latin typeface="Arial"/>
                <a:cs typeface="Arial" panose="020B0604020202020204" pitchFamily="34" charset="0"/>
              </a:rPr>
              <a:t>Self-serve reporting (e.g. Power BI)</a:t>
            </a:r>
          </a:p>
        </p:txBody>
      </p:sp>
      <p:sp>
        <p:nvSpPr>
          <p:cNvPr id="44" name="TextBox 43">
            <a:extLst>
              <a:ext uri="{FF2B5EF4-FFF2-40B4-BE49-F238E27FC236}">
                <a16:creationId xmlns:a16="http://schemas.microsoft.com/office/drawing/2014/main" id="{887CE247-E2C6-26C4-A7C8-F45338C4BFEE}"/>
              </a:ext>
            </a:extLst>
          </p:cNvPr>
          <p:cNvSpPr txBox="1">
            <a:spLocks/>
          </p:cNvSpPr>
          <p:nvPr/>
        </p:nvSpPr>
        <p:spPr>
          <a:xfrm>
            <a:off x="9789405" y="1074044"/>
            <a:ext cx="2019608" cy="225184"/>
          </a:xfrm>
          <a:prstGeom prst="rect">
            <a:avLst/>
          </a:prstGeom>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Consumption</a:t>
            </a:r>
          </a:p>
        </p:txBody>
      </p:sp>
    </p:spTree>
    <p:extLst>
      <p:ext uri="{BB962C8B-B14F-4D97-AF65-F5344CB8AC3E}">
        <p14:creationId xmlns:p14="http://schemas.microsoft.com/office/powerpoint/2010/main" val="129640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23796E-001B-46B5-853B-6A220FC24F2B}"/>
              </a:ext>
            </a:extLst>
          </p:cNvPr>
          <p:cNvSpPr/>
          <p:nvPr/>
        </p:nvSpPr>
        <p:spPr>
          <a:xfrm>
            <a:off x="9649047" y="2986530"/>
            <a:ext cx="2121382" cy="1543591"/>
          </a:xfrm>
          <a:prstGeom prst="rect">
            <a:avLst/>
          </a:prstGeom>
          <a:solidFill>
            <a:srgbClr val="FFDEDF">
              <a:lumMod val="75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800" b="0" i="0" u="none" strike="noStrike" kern="0" cap="none" spc="0" normalizeH="0" baseline="0" noProof="0">
              <a:ln>
                <a:noFill/>
              </a:ln>
              <a:solidFill>
                <a:srgbClr val="FFFFFF"/>
              </a:solidFill>
              <a:effectLst/>
              <a:uLnTx/>
              <a:uFillTx/>
              <a:latin typeface="Arial"/>
              <a:ea typeface="+mn-ea"/>
              <a:cs typeface="+mn-cs"/>
            </a:endParaRPr>
          </a:p>
        </p:txBody>
      </p:sp>
      <p:sp>
        <p:nvSpPr>
          <p:cNvPr id="5" name="2. Slide Title">
            <a:extLst>
              <a:ext uri="{FF2B5EF4-FFF2-40B4-BE49-F238E27FC236}">
                <a16:creationId xmlns:a16="http://schemas.microsoft.com/office/drawing/2014/main" id="{76E060A1-8B0C-4EAF-861A-651FF3D426F8}"/>
              </a:ext>
            </a:extLst>
          </p:cNvPr>
          <p:cNvSpPr txBox="1">
            <a:spLocks/>
          </p:cNvSpPr>
          <p:nvPr>
            <p:custDataLst>
              <p:tags r:id="rId1"/>
            </p:custDataLst>
          </p:nvPr>
        </p:nvSpPr>
        <p:spPr>
          <a:xfrm>
            <a:off x="554736" y="189146"/>
            <a:ext cx="11082528" cy="3847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914400" rtl="0" eaLnBrk="1" latinLnBrk="0" hangingPunct="1">
              <a:lnSpc>
                <a:spcPct val="100000"/>
              </a:lnSpc>
              <a:spcBef>
                <a:spcPct val="0"/>
              </a:spcBef>
              <a:buNone/>
              <a:defRPr lang="en-US" sz="2500" b="0" kern="1200" spc="0" baseline="0" dirty="0">
                <a:ln w="6350" cap="flat">
                  <a:noFill/>
                  <a:miter lim="800000"/>
                </a:ln>
                <a:solidFill>
                  <a:srgbClr val="7F7F7F"/>
                </a:solidFill>
                <a:latin typeface="Arial" panose="020B0604020202020204" pitchFamily="34" charset="0"/>
                <a:ea typeface="+mj-ea"/>
                <a:cs typeface="Arial" panose="020B0604020202020204" pitchFamily="34" charset="0"/>
                <a:sym typeface="Arial" panose="020B0604020202020204" pitchFamily="34" charset="0"/>
              </a:defRPr>
            </a:lvl1pPr>
          </a:lstStyle>
          <a:p>
            <a:pPr>
              <a:defRPr/>
            </a:pPr>
            <a:r>
              <a:rPr kumimoji="0" lang="en-US" sz="2500" b="0" i="0" u="none" strike="noStrike" kern="1200" cap="none" spc="0" normalizeH="0" baseline="0" noProof="0">
                <a:ln w="6350" cap="flat">
                  <a:noFill/>
                  <a:miter lim="800000"/>
                </a:ln>
                <a:solidFill>
                  <a:srgbClr val="00B050"/>
                </a:solidFill>
                <a:effectLst/>
                <a:uLnTx/>
                <a:uFillTx/>
                <a:latin typeface="Arial"/>
                <a:ea typeface="+mj-ea"/>
                <a:cs typeface="Arial"/>
                <a:sym typeface="Arial" panose="020B0604020202020204" pitchFamily="34" charset="0"/>
              </a:rPr>
              <a:t>Data Platform </a:t>
            </a:r>
            <a:r>
              <a:rPr lang="en-US">
                <a:solidFill>
                  <a:schemeClr val="bg1">
                    <a:lumMod val="50000"/>
                  </a:schemeClr>
                </a:solidFill>
                <a:latin typeface="Arial"/>
                <a:cs typeface="Arial"/>
              </a:rPr>
              <a:t>- Technology</a:t>
            </a:r>
            <a:r>
              <a:rPr lang="en-US">
                <a:solidFill>
                  <a:srgbClr val="00B050"/>
                </a:solidFill>
                <a:latin typeface="Arial"/>
                <a:cs typeface="Arial"/>
              </a:rPr>
              <a:t> </a:t>
            </a:r>
            <a:r>
              <a:rPr lang="en-US">
                <a:solidFill>
                  <a:schemeClr val="bg1">
                    <a:lumMod val="50000"/>
                  </a:schemeClr>
                </a:solidFill>
                <a:latin typeface="Arial"/>
                <a:cs typeface="Arial"/>
              </a:rPr>
              <a:t>Components</a:t>
            </a:r>
            <a:endParaRPr kumimoji="0" lang="en-US" sz="2500" b="0" i="0" u="none" strike="noStrike" kern="1200" cap="none" spc="0" normalizeH="0" baseline="0" noProof="0">
              <a:ln w="6350" cap="flat">
                <a:noFill/>
                <a:miter lim="800000"/>
              </a:ln>
              <a:solidFill>
                <a:schemeClr val="bg1">
                  <a:lumMod val="50000"/>
                </a:schemeClr>
              </a:solidFill>
              <a:effectLst/>
              <a:uLnTx/>
              <a:uFillTx/>
              <a:latin typeface="Arial"/>
              <a:ea typeface="+mj-ea"/>
              <a:cs typeface="Arial"/>
              <a:sym typeface="Arial" panose="020B0604020202020204" pitchFamily="34" charset="0"/>
            </a:endParaRPr>
          </a:p>
        </p:txBody>
      </p:sp>
      <p:grpSp>
        <p:nvGrpSpPr>
          <p:cNvPr id="6" name="Group 5">
            <a:extLst>
              <a:ext uri="{FF2B5EF4-FFF2-40B4-BE49-F238E27FC236}">
                <a16:creationId xmlns:a16="http://schemas.microsoft.com/office/drawing/2014/main" id="{CA20864A-9AD9-4EF0-9A51-8105769DB837}"/>
              </a:ext>
            </a:extLst>
          </p:cNvPr>
          <p:cNvGrpSpPr/>
          <p:nvPr/>
        </p:nvGrpSpPr>
        <p:grpSpPr>
          <a:xfrm>
            <a:off x="687901" y="895349"/>
            <a:ext cx="11104049" cy="5324476"/>
            <a:chOff x="554736" y="1207267"/>
            <a:chExt cx="11104049" cy="5094163"/>
          </a:xfrm>
        </p:grpSpPr>
        <p:sp>
          <p:nvSpPr>
            <p:cNvPr id="7" name="Rectangle 6">
              <a:extLst>
                <a:ext uri="{FF2B5EF4-FFF2-40B4-BE49-F238E27FC236}">
                  <a16:creationId xmlns:a16="http://schemas.microsoft.com/office/drawing/2014/main" id="{AA5FC325-2BD1-4A15-B032-AE8274E936FE}"/>
                </a:ext>
              </a:extLst>
            </p:cNvPr>
            <p:cNvSpPr>
              <a:spLocks/>
            </p:cNvSpPr>
            <p:nvPr/>
          </p:nvSpPr>
          <p:spPr>
            <a:xfrm>
              <a:off x="554736" y="4745003"/>
              <a:ext cx="11082528" cy="821276"/>
            </a:xfrm>
            <a:prstGeom prst="rect">
              <a:avLst/>
            </a:prstGeom>
            <a:solidFill>
              <a:srgbClr val="EB0000">
                <a:lumMod val="40000"/>
                <a:lumOff val="60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DB57ECA2-9C9D-49E6-B997-445CAD20CF9F}"/>
                </a:ext>
              </a:extLst>
            </p:cNvPr>
            <p:cNvSpPr>
              <a:spLocks/>
            </p:cNvSpPr>
            <p:nvPr/>
          </p:nvSpPr>
          <p:spPr>
            <a:xfrm>
              <a:off x="554736" y="5662249"/>
              <a:ext cx="11082528" cy="639181"/>
            </a:xfrm>
            <a:prstGeom prst="rect">
              <a:avLst/>
            </a:prstGeom>
            <a:solidFill>
              <a:srgbClr val="FFDEDF"/>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9" name="Cylinder 8">
              <a:extLst>
                <a:ext uri="{FF2B5EF4-FFF2-40B4-BE49-F238E27FC236}">
                  <a16:creationId xmlns:a16="http://schemas.microsoft.com/office/drawing/2014/main" id="{F4876034-5D24-47BD-9446-5E31ACA580BD}"/>
                </a:ext>
              </a:extLst>
            </p:cNvPr>
            <p:cNvSpPr/>
            <p:nvPr/>
          </p:nvSpPr>
          <p:spPr>
            <a:xfrm>
              <a:off x="2624261" y="3743924"/>
              <a:ext cx="6304527" cy="845280"/>
            </a:xfrm>
            <a:prstGeom prst="can">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platform storage</a:t>
              </a:r>
            </a:p>
            <a:p>
              <a:pPr marL="228600" indent="-228600">
                <a:buClr>
                  <a:srgbClr val="FFFFFF"/>
                </a:buClr>
                <a:buAutoNum type="arabicPeriod"/>
                <a:defRPr/>
              </a:pPr>
              <a:r>
                <a:rPr lang="en-US" sz="1200" kern="0">
                  <a:solidFill>
                    <a:srgbClr val="FFFFFF"/>
                  </a:solidFill>
                  <a:latin typeface="Arial"/>
                  <a:ea typeface="+mn-ea"/>
                  <a:cs typeface="Arial" panose="020B0604020202020204" pitchFamily="34" charset="0"/>
                </a:rPr>
                <a:t>ADLS (as raw file format from source or Delta tables) - </a:t>
              </a:r>
              <a:r>
                <a:rPr lang="en-US" sz="1200" i="1" kern="0">
                  <a:solidFill>
                    <a:srgbClr val="FFFFFF"/>
                  </a:solidFill>
                  <a:latin typeface="Arial"/>
                  <a:ea typeface="+mn-ea"/>
                  <a:cs typeface="Arial" panose="020B0604020202020204" pitchFamily="34" charset="0"/>
                </a:rPr>
                <a:t>Lakehouse</a:t>
              </a:r>
            </a:p>
            <a:p>
              <a:pPr marL="228600" indent="-228600">
                <a:buClr>
                  <a:srgbClr val="FFFFFF"/>
                </a:buClr>
                <a:buAutoNum type="arabicPeriod"/>
                <a:defRPr/>
              </a:pPr>
              <a:r>
                <a:rPr lang="en-US" sz="1200" kern="0">
                  <a:solidFill>
                    <a:srgbClr val="FFFFFF"/>
                  </a:solidFill>
                  <a:latin typeface="Arial"/>
                </a:rPr>
                <a:t>Synapse Dedicated pool (regular tables) - </a:t>
              </a:r>
              <a:r>
                <a:rPr lang="en-US" sz="1200" i="1" kern="0">
                  <a:solidFill>
                    <a:srgbClr val="FFFFFF"/>
                  </a:solidFill>
                  <a:latin typeface="Arial"/>
                </a:rPr>
                <a:t>Warehouse</a:t>
              </a:r>
              <a:endParaRPr lang="en-US" sz="1200" i="1" kern="0">
                <a:solidFill>
                  <a:srgbClr val="FFFFFF"/>
                </a:solidFill>
                <a:latin typeface="Arial"/>
                <a:ea typeface="+mn-ea"/>
                <a:cs typeface="Arial" panose="020B0604020202020204" pitchFamily="34" charset="0"/>
              </a:endParaRPr>
            </a:p>
            <a:p>
              <a:pPr marL="228600" indent="-228600">
                <a:buClr>
                  <a:srgbClr val="FFFFFF"/>
                </a:buClr>
                <a:buAutoNum type="arabicPeriod"/>
                <a:defRPr/>
              </a:pPr>
              <a:endParaRPr kumimoji="0" lang="en-US" sz="120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02F52C2C-9826-4C3D-814A-FFFEAC62ED6D}"/>
                </a:ext>
              </a:extLst>
            </p:cNvPr>
            <p:cNvSpPr txBox="1">
              <a:spLocks/>
            </p:cNvSpPr>
            <p:nvPr/>
          </p:nvSpPr>
          <p:spPr>
            <a:xfrm>
              <a:off x="2751226" y="1432706"/>
              <a:ext cx="1624291"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Ingest</a:t>
              </a:r>
            </a:p>
          </p:txBody>
        </p:sp>
        <p:sp>
          <p:nvSpPr>
            <p:cNvPr id="11" name="TextBox 10">
              <a:extLst>
                <a:ext uri="{FF2B5EF4-FFF2-40B4-BE49-F238E27FC236}">
                  <a16:creationId xmlns:a16="http://schemas.microsoft.com/office/drawing/2014/main" id="{C0E84E4E-F29B-4BB0-A99A-343A0943C85A}"/>
                </a:ext>
              </a:extLst>
            </p:cNvPr>
            <p:cNvSpPr txBox="1">
              <a:spLocks/>
            </p:cNvSpPr>
            <p:nvPr/>
          </p:nvSpPr>
          <p:spPr>
            <a:xfrm>
              <a:off x="638052" y="1432706"/>
              <a:ext cx="1545457"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Create</a:t>
              </a:r>
            </a:p>
          </p:txBody>
        </p:sp>
        <p:sp>
          <p:nvSpPr>
            <p:cNvPr id="12" name="Rectangle 11">
              <a:extLst>
                <a:ext uri="{FF2B5EF4-FFF2-40B4-BE49-F238E27FC236}">
                  <a16:creationId xmlns:a16="http://schemas.microsoft.com/office/drawing/2014/main" id="{68E0DC56-0214-4A37-B863-9FCC5C0435F1}"/>
                </a:ext>
              </a:extLst>
            </p:cNvPr>
            <p:cNvSpPr/>
            <p:nvPr/>
          </p:nvSpPr>
          <p:spPr>
            <a:xfrm>
              <a:off x="9516452" y="1207267"/>
              <a:ext cx="2142333" cy="1940539"/>
            </a:xfrm>
            <a:prstGeom prst="rect">
              <a:avLst/>
            </a:prstGeom>
            <a:solidFill>
              <a:srgbClr val="FFDEDF">
                <a:lumMod val="75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800" b="0" i="0" u="none" strike="noStrike" kern="0" cap="none" spc="0" normalizeH="0" baseline="0" noProof="0">
                <a:ln>
                  <a:noFill/>
                </a:ln>
                <a:solidFill>
                  <a:srgbClr val="FFFFFF"/>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69E87763-001C-4F1C-9C50-99BFF34776C4}"/>
                </a:ext>
              </a:extLst>
            </p:cNvPr>
            <p:cNvSpPr/>
            <p:nvPr/>
          </p:nvSpPr>
          <p:spPr>
            <a:xfrm>
              <a:off x="4885425" y="1297470"/>
              <a:ext cx="1918546" cy="2143816"/>
            </a:xfrm>
            <a:prstGeom prst="rect">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95083D14-B923-453F-9BA6-F0445B781257}"/>
                </a:ext>
              </a:extLst>
            </p:cNvPr>
            <p:cNvSpPr/>
            <p:nvPr/>
          </p:nvSpPr>
          <p:spPr>
            <a:xfrm>
              <a:off x="2623241" y="1293926"/>
              <a:ext cx="1906573" cy="2142375"/>
            </a:xfrm>
            <a:prstGeom prst="rect">
              <a:avLst/>
            </a:prstGeom>
            <a:solidFill>
              <a:srgbClr val="C40023"/>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9FF77DAB-340A-493F-85A5-3403C553EB43}"/>
                </a:ext>
              </a:extLst>
            </p:cNvPr>
            <p:cNvSpPr/>
            <p:nvPr/>
          </p:nvSpPr>
          <p:spPr>
            <a:xfrm>
              <a:off x="554736" y="1293927"/>
              <a:ext cx="1712089" cy="3225035"/>
            </a:xfrm>
            <a:prstGeom prst="rect">
              <a:avLst/>
            </a:prstGeom>
            <a:solidFill>
              <a:srgbClr val="EB0000">
                <a:lumMod val="50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6" name="TextBox 15">
              <a:extLst>
                <a:ext uri="{FF2B5EF4-FFF2-40B4-BE49-F238E27FC236}">
                  <a16:creationId xmlns:a16="http://schemas.microsoft.com/office/drawing/2014/main" id="{9B132967-E5B5-405F-A8F7-7359A5F0DB89}"/>
                </a:ext>
              </a:extLst>
            </p:cNvPr>
            <p:cNvSpPr txBox="1">
              <a:spLocks/>
            </p:cNvSpPr>
            <p:nvPr/>
          </p:nvSpPr>
          <p:spPr>
            <a:xfrm>
              <a:off x="6990711" y="1607368"/>
              <a:ext cx="1938077" cy="95700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Serving</a:t>
              </a:r>
            </a:p>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i="0" u="none" strike="noStrike" kern="0" cap="none" spc="0" normalizeH="0" baseline="0" noProof="0">
                  <a:ln>
                    <a:noFill/>
                  </a:ln>
                  <a:solidFill>
                    <a:srgbClr val="FFFFFF"/>
                  </a:solidFill>
                  <a:effectLst/>
                  <a:uLnTx/>
                  <a:uFillTx/>
                  <a:latin typeface="Arial"/>
                  <a:cs typeface="Arial" panose="020B0604020202020204" pitchFamily="34" charset="0"/>
                </a:rPr>
                <a:t>Capabilities to query raw and transformed  data in Data Lake and other </a:t>
              </a:r>
              <a:r>
                <a:rPr lang="en-US" sz="1200" kern="0">
                  <a:solidFill>
                    <a:srgbClr val="FFFFFF"/>
                  </a:solidFill>
                  <a:latin typeface="Arial"/>
                </a:rPr>
                <a:t>applications, like Power BI</a:t>
              </a:r>
              <a:r>
                <a:rPr kumimoji="0" lang="en-US" sz="1200" i="0" u="none" strike="noStrike" kern="0" cap="none" spc="0" normalizeH="0" baseline="0" noProof="0">
                  <a:ln>
                    <a:noFill/>
                  </a:ln>
                  <a:solidFill>
                    <a:srgbClr val="FFFFFF"/>
                  </a:solidFill>
                  <a:effectLst/>
                  <a:uLnTx/>
                  <a:uFillTx/>
                  <a:latin typeface="Arial"/>
                  <a:cs typeface="Arial" panose="020B0604020202020204" pitchFamily="34" charset="0"/>
                </a:rPr>
                <a:t>. </a:t>
              </a:r>
              <a:endParaRPr kumimoji="0" lang="en-US" sz="1200" i="1" u="none" strike="noStrike" kern="0" cap="none" spc="0" normalizeH="0" baseline="0" noProof="0">
                <a:ln>
                  <a:noFill/>
                </a:ln>
                <a:solidFill>
                  <a:srgbClr val="FFFFFF"/>
                </a:solidFill>
                <a:effectLst/>
                <a:uLnTx/>
                <a:uFillTx/>
                <a:latin typeface="Arial"/>
                <a:cs typeface="Arial" panose="020B0604020202020204" pitchFamily="34" charset="0"/>
              </a:endParaRPr>
            </a:p>
          </p:txBody>
        </p:sp>
        <p:sp>
          <p:nvSpPr>
            <p:cNvPr id="17" name="TextBox 16">
              <a:extLst>
                <a:ext uri="{FF2B5EF4-FFF2-40B4-BE49-F238E27FC236}">
                  <a16:creationId xmlns:a16="http://schemas.microsoft.com/office/drawing/2014/main" id="{C57CF311-3CBC-455F-AE2A-35AD5FA89086}"/>
                </a:ext>
              </a:extLst>
            </p:cNvPr>
            <p:cNvSpPr txBox="1">
              <a:spLocks/>
            </p:cNvSpPr>
            <p:nvPr/>
          </p:nvSpPr>
          <p:spPr>
            <a:xfrm>
              <a:off x="5006803" y="1638962"/>
              <a:ext cx="1605727" cy="111896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FFFFFF"/>
                </a:buClr>
                <a:defRPr/>
              </a:pPr>
              <a:r>
                <a:rPr kumimoji="0" lang="en-US" sz="1100" i="0" u="none" strike="noStrike" kern="0" cap="none" spc="0" normalizeH="0" baseline="0" noProof="0">
                  <a:ln>
                    <a:noFill/>
                  </a:ln>
                  <a:solidFill>
                    <a:srgbClr val="FFFFFF"/>
                  </a:solidFill>
                  <a:effectLst/>
                  <a:uLnTx/>
                  <a:uFillTx/>
                  <a:latin typeface="Arial"/>
                  <a:cs typeface="Arial"/>
                </a:rPr>
                <a:t>Engines that will be used:</a:t>
              </a:r>
            </a:p>
            <a:p>
              <a:pPr>
                <a:buClr>
                  <a:srgbClr val="FFFFFF"/>
                </a:buClr>
                <a:defRPr/>
              </a:pPr>
              <a:r>
                <a:rPr lang="en-US" sz="1100" kern="0">
                  <a:solidFill>
                    <a:srgbClr val="FFFFFF"/>
                  </a:solidFill>
                  <a:latin typeface="Arial"/>
                  <a:cs typeface="Arial"/>
                </a:rPr>
                <a:t>1. Synapse Dedicated pool (SQL Scripts and Stored Procedure)</a:t>
              </a:r>
            </a:p>
            <a:p>
              <a:pPr>
                <a:buClr>
                  <a:srgbClr val="FFFFFF"/>
                </a:buClr>
                <a:defRPr/>
              </a:pPr>
              <a:r>
                <a:rPr lang="en-US" sz="1100" kern="0">
                  <a:solidFill>
                    <a:srgbClr val="FFFFFF"/>
                  </a:solidFill>
                  <a:latin typeface="Arial"/>
                  <a:cs typeface="Arial"/>
                </a:rPr>
                <a:t>2. Synapse Serverless Pool (SQL Scripts) (TBD)</a:t>
              </a:r>
            </a:p>
          </p:txBody>
        </p:sp>
        <p:sp>
          <p:nvSpPr>
            <p:cNvPr id="18" name="TextBox 17">
              <a:extLst>
                <a:ext uri="{FF2B5EF4-FFF2-40B4-BE49-F238E27FC236}">
                  <a16:creationId xmlns:a16="http://schemas.microsoft.com/office/drawing/2014/main" id="{973FAC8B-879F-49F8-A6D0-EB0046C34691}"/>
                </a:ext>
              </a:extLst>
            </p:cNvPr>
            <p:cNvSpPr txBox="1">
              <a:spLocks/>
            </p:cNvSpPr>
            <p:nvPr/>
          </p:nvSpPr>
          <p:spPr>
            <a:xfrm>
              <a:off x="2773490" y="1875082"/>
              <a:ext cx="1624291" cy="88339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FFFFFF"/>
                </a:buClr>
                <a:defRPr/>
              </a:pPr>
              <a:r>
                <a:rPr kumimoji="0" lang="en-US" sz="1100" i="0" u="none" strike="noStrike" kern="0" cap="none" spc="0" normalizeH="0" baseline="0" noProof="0">
                  <a:ln>
                    <a:noFill/>
                  </a:ln>
                  <a:solidFill>
                    <a:srgbClr val="FFFFFF"/>
                  </a:solidFill>
                  <a:effectLst/>
                  <a:uLnTx/>
                  <a:uFillTx/>
                  <a:latin typeface="Arial"/>
                  <a:cs typeface="Arial"/>
                </a:rPr>
                <a:t>1. Synapse Pipeline (Copy Activity - </a:t>
              </a:r>
              <a:r>
                <a:rPr kumimoji="0" lang="en-US" sz="1100" i="0" u="none" strike="noStrike" kern="0" cap="none" spc="0" normalizeH="0" baseline="0" noProof="0" err="1">
                  <a:ln>
                    <a:noFill/>
                  </a:ln>
                  <a:solidFill>
                    <a:srgbClr val="FFFFFF"/>
                  </a:solidFill>
                  <a:effectLst/>
                  <a:uLnTx/>
                  <a:uFillTx/>
                  <a:latin typeface="Arial"/>
                  <a:cs typeface="Arial"/>
                </a:rPr>
                <a:t>Polybase</a:t>
              </a:r>
              <a:r>
                <a:rPr kumimoji="0" lang="en-US" sz="1100" i="0" u="none" strike="noStrike" kern="0" cap="none" spc="0" normalizeH="0" baseline="0" noProof="0">
                  <a:ln>
                    <a:noFill/>
                  </a:ln>
                  <a:solidFill>
                    <a:srgbClr val="FFFFFF"/>
                  </a:solidFill>
                  <a:effectLst/>
                  <a:uLnTx/>
                  <a:uFillTx/>
                  <a:latin typeface="Arial"/>
                  <a:cs typeface="Arial"/>
                </a:rPr>
                <a:t>)</a:t>
              </a:r>
            </a:p>
            <a:p>
              <a:pPr>
                <a:buClr>
                  <a:srgbClr val="FFFFFF"/>
                </a:buClr>
                <a:defRPr/>
              </a:pPr>
              <a:r>
                <a:rPr lang="en-US" sz="1100" kern="0">
                  <a:solidFill>
                    <a:srgbClr val="FFFFFF"/>
                  </a:solidFill>
                  <a:latin typeface="Arial"/>
                  <a:cs typeface="Arial"/>
                </a:rPr>
                <a:t>2. Power App feeds data entry through form input and file upload</a:t>
              </a:r>
            </a:p>
          </p:txBody>
        </p:sp>
        <p:sp>
          <p:nvSpPr>
            <p:cNvPr id="19" name="TextBox 18">
              <a:extLst>
                <a:ext uri="{FF2B5EF4-FFF2-40B4-BE49-F238E27FC236}">
                  <a16:creationId xmlns:a16="http://schemas.microsoft.com/office/drawing/2014/main" id="{99FAC69B-2FE5-4419-9D23-A5EEFCB17DE5}"/>
                </a:ext>
              </a:extLst>
            </p:cNvPr>
            <p:cNvSpPr txBox="1">
              <a:spLocks/>
            </p:cNvSpPr>
            <p:nvPr/>
          </p:nvSpPr>
          <p:spPr>
            <a:xfrm>
              <a:off x="9594513" y="3395659"/>
              <a:ext cx="2019608" cy="847349"/>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a:rPr>
                <a:t>Downstream Applications</a:t>
              </a:r>
            </a:p>
            <a:p>
              <a:pPr>
                <a:defRPr/>
              </a:pPr>
              <a:r>
                <a:rPr lang="en-US" sz="1200" kern="0">
                  <a:solidFill>
                    <a:srgbClr val="000000"/>
                  </a:solidFill>
                  <a:latin typeface="Arial"/>
                  <a:cs typeface="Arial"/>
                </a:rPr>
                <a:t>(Not In Scope)</a:t>
              </a:r>
              <a:endParaRPr lang="en-US" sz="1200" b="1" i="0" u="none" strike="noStrike" kern="0" cap="none" spc="0" normalizeH="0" baseline="0" noProof="0">
                <a:ln>
                  <a:noFill/>
                </a:ln>
                <a:solidFill>
                  <a:srgbClr val="000000"/>
                </a:solidFill>
                <a:effectLst/>
                <a:uLnTx/>
                <a:uFillTx/>
                <a:latin typeface="Arial"/>
                <a:cs typeface="Arial" panose="020B0604020202020204" pitchFamily="34" charset="0"/>
              </a:endParaRP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endParaRPr lang="en-US" sz="1200" kern="0">
                <a:solidFill>
                  <a:srgbClr val="000000"/>
                </a:solidFill>
                <a:latin typeface="Arial"/>
              </a:endParaRPr>
            </a:p>
          </p:txBody>
        </p:sp>
        <p:sp>
          <p:nvSpPr>
            <p:cNvPr id="20" name="TextBox 19">
              <a:extLst>
                <a:ext uri="{FF2B5EF4-FFF2-40B4-BE49-F238E27FC236}">
                  <a16:creationId xmlns:a16="http://schemas.microsoft.com/office/drawing/2014/main" id="{F1035C1D-B555-4EA6-B724-7EE504D91CBD}"/>
                </a:ext>
              </a:extLst>
            </p:cNvPr>
            <p:cNvSpPr txBox="1">
              <a:spLocks/>
            </p:cNvSpPr>
            <p:nvPr/>
          </p:nvSpPr>
          <p:spPr>
            <a:xfrm>
              <a:off x="646711" y="1812997"/>
              <a:ext cx="1617324" cy="110423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100" b="1" i="0" u="none" strike="noStrike" kern="0" cap="none" spc="0" normalizeH="0" baseline="0" noProof="0">
                  <a:ln>
                    <a:noFill/>
                  </a:ln>
                  <a:solidFill>
                    <a:srgbClr val="FFFFFF"/>
                  </a:solidFill>
                  <a:effectLst/>
                  <a:uLnTx/>
                  <a:uFillTx/>
                  <a:latin typeface="Arial"/>
                  <a:cs typeface="Arial"/>
                </a:rPr>
                <a:t>Data sources (E.g.)</a:t>
              </a:r>
            </a:p>
            <a:p>
              <a:pPr marL="228600" indent="-228600">
                <a:buClr>
                  <a:srgbClr val="FFFFFF"/>
                </a:buClr>
                <a:buFont typeface="+mj-lt"/>
                <a:buAutoNum type="arabicPeriod"/>
                <a:defRPr/>
              </a:pPr>
              <a:r>
                <a:rPr lang="en-US" sz="1100" kern="0">
                  <a:solidFill>
                    <a:srgbClr val="FFFFFF"/>
                  </a:solidFill>
                  <a:latin typeface="Arial"/>
                  <a:cs typeface="Arial"/>
                </a:rPr>
                <a:t>SAP ECC</a:t>
              </a:r>
            </a:p>
            <a:p>
              <a:pPr marL="228600" indent="-228600">
                <a:buClr>
                  <a:srgbClr val="FFFFFF"/>
                </a:buClr>
                <a:buAutoNum type="arabicPeriod"/>
                <a:defRPr/>
              </a:pPr>
              <a:r>
                <a:rPr lang="en-US" sz="1100" kern="0">
                  <a:solidFill>
                    <a:srgbClr val="FFFFFF"/>
                  </a:solidFill>
                  <a:latin typeface="Arial"/>
                  <a:cs typeface="Arial"/>
                </a:rPr>
                <a:t>DMS (Oracle DB)</a:t>
              </a:r>
            </a:p>
            <a:p>
              <a:pPr marL="228600" indent="-228600">
                <a:buClr>
                  <a:srgbClr val="FFFFFF"/>
                </a:buClr>
                <a:buAutoNum type="arabicPeriod"/>
                <a:defRPr/>
              </a:pPr>
              <a:r>
                <a:rPr lang="en-US" sz="1100" kern="0">
                  <a:solidFill>
                    <a:srgbClr val="FFFFFF"/>
                  </a:solidFill>
                  <a:latin typeface="Arial"/>
                  <a:cs typeface="Arial"/>
                </a:rPr>
                <a:t>SAP </a:t>
              </a:r>
              <a:r>
                <a:rPr lang="en-US" sz="1100" kern="0" err="1">
                  <a:solidFill>
                    <a:srgbClr val="FFFFFF"/>
                  </a:solidFill>
                  <a:latin typeface="Arial"/>
                  <a:cs typeface="Arial"/>
                </a:rPr>
                <a:t>Tcode</a:t>
              </a:r>
              <a:r>
                <a:rPr lang="en-US" sz="1100" kern="0">
                  <a:solidFill>
                    <a:srgbClr val="FFFFFF"/>
                  </a:solidFill>
                  <a:latin typeface="Arial"/>
                  <a:cs typeface="Arial"/>
                </a:rPr>
                <a:t> (TBD)</a:t>
              </a:r>
            </a:p>
            <a:p>
              <a:pPr marL="228600" indent="-228600">
                <a:buClr>
                  <a:srgbClr val="FFFFFF"/>
                </a:buClr>
                <a:buAutoNum type="arabicPeriod"/>
                <a:defRPr/>
              </a:pPr>
              <a:r>
                <a:rPr lang="en-US" sz="1100" kern="0">
                  <a:solidFill>
                    <a:srgbClr val="FFFFFF"/>
                  </a:solidFill>
                  <a:latin typeface="Arial"/>
                  <a:cs typeface="Arial"/>
                </a:rPr>
                <a:t>Manual Excel Files</a:t>
              </a:r>
              <a:endParaRPr kumimoji="0" lang="en-US" sz="1100" b="0" i="0" u="none" strike="noStrike" kern="0" cap="none" spc="0" normalizeH="0" baseline="0" noProof="0">
                <a:ln>
                  <a:noFill/>
                </a:ln>
                <a:solidFill>
                  <a:srgbClr val="FFFFFF"/>
                </a:solidFill>
                <a:effectLst/>
                <a:uLnTx/>
                <a:uFillTx/>
                <a:latin typeface="Arial"/>
                <a:cs typeface="Arial" panose="020B0604020202020204" pitchFamily="34" charset="0"/>
              </a:endParaRPr>
            </a:p>
          </p:txBody>
        </p:sp>
        <p:sp>
          <p:nvSpPr>
            <p:cNvPr id="21" name="TextBox 20">
              <a:extLst>
                <a:ext uri="{FF2B5EF4-FFF2-40B4-BE49-F238E27FC236}">
                  <a16:creationId xmlns:a16="http://schemas.microsoft.com/office/drawing/2014/main" id="{DFC3B68E-033D-415A-A529-BDA0EA125AA7}"/>
                </a:ext>
              </a:extLst>
            </p:cNvPr>
            <p:cNvSpPr txBox="1">
              <a:spLocks/>
            </p:cNvSpPr>
            <p:nvPr/>
          </p:nvSpPr>
          <p:spPr>
            <a:xfrm>
              <a:off x="9628532" y="2470540"/>
              <a:ext cx="2019608" cy="42697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defRPr/>
              </a:pPr>
              <a:r>
                <a:rPr kumimoji="0" lang="en-US" sz="1200" b="1" i="0" u="none" strike="noStrike" kern="0" cap="none" spc="0" normalizeH="0" baseline="0" noProof="0">
                  <a:ln>
                    <a:noFill/>
                  </a:ln>
                  <a:solidFill>
                    <a:srgbClr val="000000"/>
                  </a:solidFill>
                  <a:effectLst/>
                  <a:uLnTx/>
                  <a:uFillTx/>
                  <a:latin typeface="Arial"/>
                  <a:cs typeface="Arial"/>
                </a:rPr>
                <a:t>Advanced analytics</a:t>
              </a:r>
              <a:endParaRPr lang="en-US" sz="1200" b="1" i="0" u="none" strike="noStrike" kern="0" cap="none" spc="0" normalizeH="0" baseline="0" noProof="0">
                <a:ln>
                  <a:noFill/>
                </a:ln>
                <a:solidFill>
                  <a:srgbClr val="000000"/>
                </a:solidFill>
                <a:effectLst/>
                <a:uLnTx/>
                <a:uFillTx/>
                <a:latin typeface="Arial"/>
                <a:cs typeface="Arial" panose="020B0604020202020204" pitchFamily="34" charset="0"/>
              </a:endParaRP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200" kern="0">
                  <a:solidFill>
                    <a:srgbClr val="000000"/>
                  </a:solidFill>
                  <a:latin typeface="Arial"/>
                  <a:cs typeface="Arial"/>
                </a:rPr>
                <a:t>1</a:t>
              </a:r>
              <a:r>
                <a:rPr kumimoji="0" lang="en-US" sz="1200" i="0" u="none" strike="noStrike" kern="0" cap="none" spc="0" normalizeH="0" baseline="0" noProof="0">
                  <a:ln>
                    <a:noFill/>
                  </a:ln>
                  <a:solidFill>
                    <a:srgbClr val="000000"/>
                  </a:solidFill>
                  <a:effectLst/>
                  <a:uLnTx/>
                  <a:uFillTx/>
                  <a:latin typeface="Arial"/>
                  <a:cs typeface="Arial"/>
                </a:rPr>
                <a:t>. </a:t>
              </a:r>
              <a:r>
                <a:rPr lang="en-US" sz="1200" kern="0">
                  <a:solidFill>
                    <a:srgbClr val="000000"/>
                  </a:solidFill>
                  <a:latin typeface="Arial"/>
                  <a:cs typeface="Arial"/>
                </a:rPr>
                <a:t>Azure Synapse Analytics</a:t>
              </a:r>
              <a:endParaRPr lang="en-US" sz="1200" i="0" u="none" strike="noStrike" kern="0" cap="none" spc="0" normalizeH="0" baseline="0" noProof="0">
                <a:ln>
                  <a:noFill/>
                </a:ln>
                <a:solidFill>
                  <a:srgbClr val="000000"/>
                </a:solidFill>
                <a:effectLst/>
                <a:uLnTx/>
                <a:uFillTx/>
                <a:latin typeface="Arial"/>
                <a:cs typeface="Arial"/>
              </a:endParaRPr>
            </a:p>
          </p:txBody>
        </p:sp>
        <p:sp>
          <p:nvSpPr>
            <p:cNvPr id="22" name="TextBox 21">
              <a:extLst>
                <a:ext uri="{FF2B5EF4-FFF2-40B4-BE49-F238E27FC236}">
                  <a16:creationId xmlns:a16="http://schemas.microsoft.com/office/drawing/2014/main" id="{475D2E0D-DC34-4AE4-982D-275A4D7464C4}"/>
                </a:ext>
              </a:extLst>
            </p:cNvPr>
            <p:cNvSpPr txBox="1">
              <a:spLocks/>
            </p:cNvSpPr>
            <p:nvPr/>
          </p:nvSpPr>
          <p:spPr>
            <a:xfrm>
              <a:off x="9628532" y="1698391"/>
              <a:ext cx="2019608" cy="70095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100" b="1" i="0" u="none" strike="noStrike" kern="0" cap="none" spc="0" normalizeH="0" baseline="0" noProof="0">
                  <a:ln>
                    <a:noFill/>
                  </a:ln>
                  <a:solidFill>
                    <a:srgbClr val="000000"/>
                  </a:solidFill>
                  <a:effectLst/>
                  <a:uLnTx/>
                  <a:uFillTx/>
                  <a:latin typeface="Arial"/>
                  <a:cs typeface="Arial" panose="020B0604020202020204" pitchFamily="34" charset="0"/>
                </a:rPr>
                <a:t>Reporting</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100" b="0" i="0" u="none" strike="noStrike" kern="0" cap="none" spc="0" normalizeH="0" baseline="0" noProof="0">
                  <a:ln>
                    <a:noFill/>
                  </a:ln>
                  <a:solidFill>
                    <a:srgbClr val="000000"/>
                  </a:solidFill>
                  <a:effectLst/>
                  <a:uLnTx/>
                  <a:uFillTx/>
                  <a:latin typeface="Arial"/>
                  <a:cs typeface="Arial" panose="020B0604020202020204" pitchFamily="34" charset="0"/>
                </a:rPr>
                <a:t>1. Power BI</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100" kern="0">
                  <a:solidFill>
                    <a:srgbClr val="000000"/>
                  </a:solidFill>
                  <a:latin typeface="Arial"/>
                </a:rPr>
                <a:t>2. Embedded Analytics in apps</a:t>
              </a:r>
              <a:endParaRPr kumimoji="0" lang="en-US" sz="1100" b="0" i="0" u="none" strike="noStrike" kern="0" cap="none" spc="0" normalizeH="0" baseline="0" noProof="0">
                <a:ln>
                  <a:noFill/>
                </a:ln>
                <a:solidFill>
                  <a:srgbClr val="000000"/>
                </a:solidFill>
                <a:effectLst/>
                <a:uLnTx/>
                <a:uFillTx/>
                <a:latin typeface="Arial"/>
                <a:cs typeface="Arial" panose="020B0604020202020204" pitchFamily="34" charset="0"/>
              </a:endParaRPr>
            </a:p>
          </p:txBody>
        </p:sp>
        <p:sp>
          <p:nvSpPr>
            <p:cNvPr id="23" name="TextBox 22">
              <a:extLst>
                <a:ext uri="{FF2B5EF4-FFF2-40B4-BE49-F238E27FC236}">
                  <a16:creationId xmlns:a16="http://schemas.microsoft.com/office/drawing/2014/main" id="{F20971B6-B62D-433E-A134-239770E32672}"/>
                </a:ext>
              </a:extLst>
            </p:cNvPr>
            <p:cNvSpPr txBox="1">
              <a:spLocks/>
            </p:cNvSpPr>
            <p:nvPr/>
          </p:nvSpPr>
          <p:spPr>
            <a:xfrm>
              <a:off x="4998006" y="1392137"/>
              <a:ext cx="1605727" cy="176678"/>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None/>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Transform and Enrich</a:t>
              </a:r>
            </a:p>
          </p:txBody>
        </p:sp>
        <p:sp>
          <p:nvSpPr>
            <p:cNvPr id="24" name="TextBox 23">
              <a:extLst>
                <a:ext uri="{FF2B5EF4-FFF2-40B4-BE49-F238E27FC236}">
                  <a16:creationId xmlns:a16="http://schemas.microsoft.com/office/drawing/2014/main" id="{28EABB94-0744-4D67-B3C8-3569D614D3AA}"/>
                </a:ext>
              </a:extLst>
            </p:cNvPr>
            <p:cNvSpPr txBox="1">
              <a:spLocks/>
            </p:cNvSpPr>
            <p:nvPr/>
          </p:nvSpPr>
          <p:spPr>
            <a:xfrm>
              <a:off x="2826950" y="1378232"/>
              <a:ext cx="1624291"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Ingest</a:t>
              </a:r>
            </a:p>
          </p:txBody>
        </p:sp>
        <p:sp>
          <p:nvSpPr>
            <p:cNvPr id="25" name="TextBox 24">
              <a:extLst>
                <a:ext uri="{FF2B5EF4-FFF2-40B4-BE49-F238E27FC236}">
                  <a16:creationId xmlns:a16="http://schemas.microsoft.com/office/drawing/2014/main" id="{E59F7584-C248-4467-B8E6-1933E0090832}"/>
                </a:ext>
              </a:extLst>
            </p:cNvPr>
            <p:cNvSpPr txBox="1">
              <a:spLocks/>
            </p:cNvSpPr>
            <p:nvPr/>
          </p:nvSpPr>
          <p:spPr>
            <a:xfrm>
              <a:off x="681892" y="1432706"/>
              <a:ext cx="1545457"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Data Sources</a:t>
              </a:r>
            </a:p>
          </p:txBody>
        </p:sp>
        <p:sp>
          <p:nvSpPr>
            <p:cNvPr id="26" name="TextBox 25">
              <a:extLst>
                <a:ext uri="{FF2B5EF4-FFF2-40B4-BE49-F238E27FC236}">
                  <a16:creationId xmlns:a16="http://schemas.microsoft.com/office/drawing/2014/main" id="{04FD0633-9AEC-473D-9CCD-8860BA6E7FBA}"/>
                </a:ext>
              </a:extLst>
            </p:cNvPr>
            <p:cNvSpPr txBox="1">
              <a:spLocks/>
            </p:cNvSpPr>
            <p:nvPr/>
          </p:nvSpPr>
          <p:spPr>
            <a:xfrm>
              <a:off x="9628532" y="1417317"/>
              <a:ext cx="2019608" cy="215444"/>
            </a:xfrm>
            <a:prstGeom prst="rect">
              <a:avLst/>
            </a:prstGeom>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panose="020B0604020202020204" pitchFamily="34" charset="0"/>
                </a:rPr>
                <a:t>Consumption</a:t>
              </a:r>
            </a:p>
          </p:txBody>
        </p:sp>
        <p:sp>
          <p:nvSpPr>
            <p:cNvPr id="27" name="TextBox 26">
              <a:extLst>
                <a:ext uri="{FF2B5EF4-FFF2-40B4-BE49-F238E27FC236}">
                  <a16:creationId xmlns:a16="http://schemas.microsoft.com/office/drawing/2014/main" id="{20261659-571B-4E81-BD4E-F78A31BF6195}"/>
                </a:ext>
              </a:extLst>
            </p:cNvPr>
            <p:cNvSpPr txBox="1">
              <a:spLocks/>
            </p:cNvSpPr>
            <p:nvPr/>
          </p:nvSpPr>
          <p:spPr>
            <a:xfrm>
              <a:off x="638052" y="4901643"/>
              <a:ext cx="10914838" cy="42697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a:rPr>
                <a:t>Support and Operate</a:t>
              </a:r>
            </a:p>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0" cap="none" spc="0" normalizeH="0" baseline="0" noProof="0">
                  <a:ln>
                    <a:noFill/>
                  </a:ln>
                  <a:solidFill>
                    <a:srgbClr val="000000"/>
                  </a:solidFill>
                  <a:effectLst/>
                  <a:uLnTx/>
                  <a:uFillTx/>
                  <a:latin typeface="Arial"/>
                  <a:cs typeface="Arial"/>
                </a:rPr>
                <a:t>Synapse Pipeline</a:t>
              </a:r>
              <a:r>
                <a:rPr lang="en-US" sz="1200" kern="0">
                  <a:solidFill>
                    <a:srgbClr val="000000"/>
                  </a:solidFill>
                  <a:latin typeface="Arial"/>
                  <a:cs typeface="Arial"/>
                </a:rPr>
                <a:t>,</a:t>
              </a:r>
              <a:r>
                <a:rPr kumimoji="0" lang="en-US" sz="1200" b="0" i="0" u="none" strike="noStrike" kern="0" cap="none" spc="0" normalizeH="0" baseline="0" noProof="0">
                  <a:ln>
                    <a:noFill/>
                  </a:ln>
                  <a:solidFill>
                    <a:srgbClr val="000000"/>
                  </a:solidFill>
                  <a:effectLst/>
                  <a:uLnTx/>
                  <a:uFillTx/>
                  <a:latin typeface="Arial"/>
                  <a:cs typeface="Arial"/>
                </a:rPr>
                <a:t> Azure DevOps, Azure Monitor, Key vault</a:t>
              </a:r>
              <a:endParaRPr lang="en-US" sz="1200" i="0" u="none" strike="noStrike" kern="0" cap="none" spc="0" normalizeH="0" baseline="0" noProof="0">
                <a:ln>
                  <a:noFill/>
                </a:ln>
                <a:solidFill>
                  <a:srgbClr val="000000"/>
                </a:solidFill>
                <a:effectLst/>
                <a:uLnTx/>
                <a:uFillTx/>
                <a:latin typeface="Arial"/>
                <a:cs typeface="Arial"/>
              </a:endParaRPr>
            </a:p>
          </p:txBody>
        </p:sp>
        <p:sp>
          <p:nvSpPr>
            <p:cNvPr id="28" name="TextBox 27">
              <a:extLst>
                <a:ext uri="{FF2B5EF4-FFF2-40B4-BE49-F238E27FC236}">
                  <a16:creationId xmlns:a16="http://schemas.microsoft.com/office/drawing/2014/main" id="{EB87B6EE-38AE-4131-B346-E762170036E6}"/>
                </a:ext>
              </a:extLst>
            </p:cNvPr>
            <p:cNvSpPr txBox="1">
              <a:spLocks/>
            </p:cNvSpPr>
            <p:nvPr/>
          </p:nvSpPr>
          <p:spPr>
            <a:xfrm>
              <a:off x="638052" y="5749588"/>
              <a:ext cx="10914838" cy="4318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000000"/>
                </a:buClr>
                <a:buSzTx/>
                <a:buFont typeface="Segoe UI" panose="020B0502040204020203" pitchFamily="34" charset="0"/>
                <a:buChar char="​"/>
                <a:tabLst/>
                <a:defRPr/>
              </a:pPr>
              <a:r>
                <a:rPr kumimoji="0" lang="en-US" sz="1200" b="1" i="0" u="none" strike="noStrike" kern="0" cap="none" spc="0" normalizeH="0" baseline="0" noProof="0">
                  <a:ln>
                    <a:noFill/>
                  </a:ln>
                  <a:solidFill>
                    <a:srgbClr val="000000"/>
                  </a:solidFill>
                  <a:effectLst/>
                  <a:uLnTx/>
                  <a:uFillTx/>
                  <a:latin typeface="Arial"/>
                  <a:cs typeface="Arial"/>
                </a:rPr>
                <a:t>Govern and Protect</a:t>
              </a:r>
            </a:p>
            <a:p>
              <a:pPr>
                <a:buClr>
                  <a:srgbClr val="000000"/>
                </a:buClr>
                <a:defRPr/>
              </a:pPr>
              <a:r>
                <a:rPr lang="en-US" sz="1200" kern="0">
                  <a:solidFill>
                    <a:srgbClr val="000000"/>
                  </a:solidFill>
                  <a:latin typeface="Arial"/>
                  <a:cs typeface="Arial"/>
                </a:rPr>
                <a:t>Microsoft Defender for Cloud, Cloud Workload Protection (CWP)</a:t>
              </a:r>
              <a:endParaRPr lang="en-US" sz="1200" b="0" i="0" u="none" strike="sngStrike" kern="0" cap="none" spc="0" normalizeH="0" baseline="0" noProof="0">
                <a:ln>
                  <a:noFill/>
                </a:ln>
                <a:solidFill>
                  <a:srgbClr val="000000"/>
                </a:solidFill>
                <a:effectLst/>
                <a:uLnTx/>
                <a:uFillTx/>
                <a:latin typeface="Arial"/>
                <a:cs typeface="Arial"/>
              </a:endParaRPr>
            </a:p>
          </p:txBody>
        </p:sp>
      </p:grpSp>
      <p:sp>
        <p:nvSpPr>
          <p:cNvPr id="29" name="Arrow: Right 28">
            <a:extLst>
              <a:ext uri="{FF2B5EF4-FFF2-40B4-BE49-F238E27FC236}">
                <a16:creationId xmlns:a16="http://schemas.microsoft.com/office/drawing/2014/main" id="{1F80D18F-27F9-4D31-9E5B-5F553A5A16B4}"/>
              </a:ext>
            </a:extLst>
          </p:cNvPr>
          <p:cNvSpPr/>
          <p:nvPr/>
        </p:nvSpPr>
        <p:spPr>
          <a:xfrm>
            <a:off x="2454732" y="1883546"/>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77E566A-E36D-4B8A-B3B1-51342EB28E72}"/>
              </a:ext>
            </a:extLst>
          </p:cNvPr>
          <p:cNvSpPr/>
          <p:nvPr/>
        </p:nvSpPr>
        <p:spPr>
          <a:xfrm>
            <a:off x="9248694" y="1942259"/>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256DB3A-B77A-4AE7-AC74-FB6B8DD239DB}"/>
              </a:ext>
            </a:extLst>
          </p:cNvPr>
          <p:cNvSpPr/>
          <p:nvPr/>
        </p:nvSpPr>
        <p:spPr>
          <a:xfrm>
            <a:off x="9153627" y="3703231"/>
            <a:ext cx="396298"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52A8CB5-7A48-44B2-A5F1-CB3C859AE39A}"/>
              </a:ext>
            </a:extLst>
          </p:cNvPr>
          <p:cNvSpPr/>
          <p:nvPr/>
        </p:nvSpPr>
        <p:spPr>
          <a:xfrm>
            <a:off x="5807951" y="3268914"/>
            <a:ext cx="526562" cy="26214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529AF2-8A70-482C-918C-BF85594C8487}"/>
              </a:ext>
            </a:extLst>
          </p:cNvPr>
          <p:cNvSpPr/>
          <p:nvPr/>
        </p:nvSpPr>
        <p:spPr>
          <a:xfrm>
            <a:off x="2443830" y="895349"/>
            <a:ext cx="7139595" cy="359737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7BE0B0-DD74-404F-9C45-FCC4831C31B2}"/>
              </a:ext>
            </a:extLst>
          </p:cNvPr>
          <p:cNvSpPr/>
          <p:nvPr/>
        </p:nvSpPr>
        <p:spPr>
          <a:xfrm>
            <a:off x="7222683" y="1011114"/>
            <a:ext cx="1918546" cy="2240740"/>
          </a:xfrm>
          <a:prstGeom prst="rect">
            <a:avLst/>
          </a:prstGeom>
          <a:solidFill>
            <a:srgbClr val="EB000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35" name="TextBox 34">
            <a:extLst>
              <a:ext uri="{FF2B5EF4-FFF2-40B4-BE49-F238E27FC236}">
                <a16:creationId xmlns:a16="http://schemas.microsoft.com/office/drawing/2014/main" id="{71C85C99-24AF-46E1-97BE-F2BABBCBE6AB}"/>
              </a:ext>
            </a:extLst>
          </p:cNvPr>
          <p:cNvSpPr txBox="1">
            <a:spLocks/>
          </p:cNvSpPr>
          <p:nvPr/>
        </p:nvSpPr>
        <p:spPr>
          <a:xfrm>
            <a:off x="7491703" y="1128873"/>
            <a:ext cx="1570250"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
                <a:srgbClr val="FFFFFF"/>
              </a:buClr>
              <a:buSzTx/>
              <a:buFont typeface="Segoe UI" panose="020B0502040204020203" pitchFamily="34" charset="0"/>
              <a:buNone/>
              <a:tabLst/>
              <a:defRPr/>
            </a:pPr>
            <a:r>
              <a:rPr kumimoji="0" lang="en-US" sz="1200" b="1" i="0" u="none" strike="noStrike" kern="0" cap="none" spc="0" normalizeH="0" baseline="0" noProof="0">
                <a:ln>
                  <a:noFill/>
                </a:ln>
                <a:solidFill>
                  <a:srgbClr val="FFFFFF"/>
                </a:solidFill>
                <a:effectLst/>
                <a:uLnTx/>
                <a:uFillTx/>
                <a:latin typeface="Arial"/>
                <a:cs typeface="Arial" panose="020B0604020202020204" pitchFamily="34" charset="0"/>
              </a:rPr>
              <a:t>Serving</a:t>
            </a:r>
          </a:p>
        </p:txBody>
      </p:sp>
      <p:sp>
        <p:nvSpPr>
          <p:cNvPr id="36" name="TextBox 35">
            <a:extLst>
              <a:ext uri="{FF2B5EF4-FFF2-40B4-BE49-F238E27FC236}">
                <a16:creationId xmlns:a16="http://schemas.microsoft.com/office/drawing/2014/main" id="{C1BD5532-2A86-4EA5-960A-2550591E5F87}"/>
              </a:ext>
            </a:extLst>
          </p:cNvPr>
          <p:cNvSpPr txBox="1">
            <a:spLocks/>
          </p:cNvSpPr>
          <p:nvPr/>
        </p:nvSpPr>
        <p:spPr>
          <a:xfrm>
            <a:off x="7475180" y="1378698"/>
            <a:ext cx="1605727" cy="10002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FFFFFF"/>
              </a:buClr>
              <a:defRPr/>
            </a:pPr>
            <a:r>
              <a:rPr kumimoji="0" lang="en-US" sz="1100" i="0" u="none" strike="noStrike" kern="0" cap="none" spc="0" normalizeH="0" baseline="0" noProof="0">
                <a:ln>
                  <a:noFill/>
                </a:ln>
                <a:solidFill>
                  <a:srgbClr val="FFFFFF"/>
                </a:solidFill>
                <a:effectLst/>
                <a:uLnTx/>
                <a:uFillTx/>
                <a:latin typeface="Arial"/>
                <a:cs typeface="Arial"/>
              </a:rPr>
              <a:t>Engines that will be used:</a:t>
            </a:r>
          </a:p>
          <a:p>
            <a:pPr>
              <a:buClr>
                <a:srgbClr val="FFFFFF"/>
              </a:buClr>
              <a:defRPr/>
            </a:pPr>
            <a:r>
              <a:rPr lang="en-US" sz="1100" kern="0">
                <a:solidFill>
                  <a:srgbClr val="FFFFFF"/>
                </a:solidFill>
                <a:latin typeface="Arial"/>
                <a:cs typeface="Arial"/>
              </a:rPr>
              <a:t>1. Synapse Dedicated pool (SQL Scripts)</a:t>
            </a:r>
          </a:p>
          <a:p>
            <a:pPr>
              <a:buClr>
                <a:srgbClr val="FFFFFF"/>
              </a:buClr>
              <a:buNone/>
              <a:defRPr/>
            </a:pPr>
            <a:r>
              <a:rPr lang="en-US" sz="1100" kern="0">
                <a:solidFill>
                  <a:srgbClr val="FFFFFF"/>
                </a:solidFill>
                <a:latin typeface="Arial"/>
                <a:cs typeface="Arial"/>
              </a:rPr>
              <a:t>2</a:t>
            </a:r>
            <a:r>
              <a:rPr kumimoji="0" lang="en-US" sz="1100" i="0" u="none" strike="noStrike" kern="0" cap="none" spc="0" normalizeH="0" baseline="0" noProof="0">
                <a:ln>
                  <a:noFill/>
                </a:ln>
                <a:solidFill>
                  <a:srgbClr val="FFFFFF"/>
                </a:solidFill>
                <a:effectLst/>
                <a:uLnTx/>
                <a:uFillTx/>
                <a:latin typeface="Arial"/>
                <a:cs typeface="Arial"/>
              </a:rPr>
              <a:t>. Synapse </a:t>
            </a:r>
            <a:r>
              <a:rPr lang="en-US" sz="1100" kern="0">
                <a:solidFill>
                  <a:srgbClr val="FFFFFF"/>
                </a:solidFill>
                <a:latin typeface="Arial"/>
                <a:cs typeface="Arial"/>
              </a:rPr>
              <a:t>Serverless Pool (SQL Scripts)</a:t>
            </a:r>
            <a:endParaRPr lang="en-US" sz="1100" i="0" u="none" strike="noStrike" kern="0" cap="none" spc="0" normalizeH="0" baseline="0" noProof="0">
              <a:ln>
                <a:noFill/>
              </a:ln>
              <a:solidFill>
                <a:srgbClr val="FFFFFF"/>
              </a:solidFill>
              <a:effectLst/>
              <a:uLnTx/>
              <a:uFillTx/>
              <a:latin typeface="Arial"/>
              <a:cs typeface="Arial"/>
            </a:endParaRPr>
          </a:p>
        </p:txBody>
      </p:sp>
      <p:sp>
        <p:nvSpPr>
          <p:cNvPr id="37" name="Arrow: Right 36">
            <a:extLst>
              <a:ext uri="{FF2B5EF4-FFF2-40B4-BE49-F238E27FC236}">
                <a16:creationId xmlns:a16="http://schemas.microsoft.com/office/drawing/2014/main" id="{93B8EC06-4CC1-4B4B-BAFA-C11C1BFE85E3}"/>
              </a:ext>
            </a:extLst>
          </p:cNvPr>
          <p:cNvSpPr/>
          <p:nvPr/>
        </p:nvSpPr>
        <p:spPr>
          <a:xfrm rot="16200000">
            <a:off x="7986945" y="3161950"/>
            <a:ext cx="30123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37E5EAAE-ECCA-4C1A-981F-224E9ACAA7EE}"/>
              </a:ext>
            </a:extLst>
          </p:cNvPr>
          <p:cNvSpPr/>
          <p:nvPr/>
        </p:nvSpPr>
        <p:spPr>
          <a:xfrm>
            <a:off x="3429464" y="3286736"/>
            <a:ext cx="526562" cy="26214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5CF3C7F-DD81-4EB1-99F0-0FA5CA02F902}"/>
              </a:ext>
            </a:extLst>
          </p:cNvPr>
          <p:cNvSpPr/>
          <p:nvPr/>
        </p:nvSpPr>
        <p:spPr>
          <a:xfrm>
            <a:off x="9240036" y="2908374"/>
            <a:ext cx="353671" cy="454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Arrow: Up 39">
            <a:extLst>
              <a:ext uri="{FF2B5EF4-FFF2-40B4-BE49-F238E27FC236}">
                <a16:creationId xmlns:a16="http://schemas.microsoft.com/office/drawing/2014/main" id="{E7F3976A-0DE6-45C8-AC96-61C4E2ABA8F3}"/>
              </a:ext>
            </a:extLst>
          </p:cNvPr>
          <p:cNvSpPr/>
          <p:nvPr/>
        </p:nvSpPr>
        <p:spPr>
          <a:xfrm>
            <a:off x="5126075" y="3239627"/>
            <a:ext cx="526562" cy="26214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60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CF685A-E169-6A37-1A16-0507DAF2FDB2}"/>
              </a:ext>
            </a:extLst>
          </p:cNvPr>
          <p:cNvSpPr>
            <a:spLocks noGrp="1"/>
          </p:cNvSpPr>
          <p:nvPr>
            <p:ph type="body" sz="quarter" idx="12"/>
          </p:nvPr>
        </p:nvSpPr>
        <p:spPr>
          <a:xfrm>
            <a:off x="507098" y="1229382"/>
            <a:ext cx="11468100" cy="5458801"/>
          </a:xfrm>
        </p:spPr>
        <p:txBody>
          <a:bodyPr vert="horz" lIns="0" tIns="0" rIns="0" bIns="0" rtlCol="0" anchor="t">
            <a:noAutofit/>
          </a:bodyPr>
          <a:lstStyle/>
          <a:p>
            <a:pPr marL="0" indent="0" rtl="0">
              <a:buNone/>
            </a:pPr>
            <a:r>
              <a:rPr lang="en-US" sz="1600" b="1" dirty="0"/>
              <a:t>SAP System</a:t>
            </a:r>
          </a:p>
          <a:p>
            <a:pPr rtl="0">
              <a:buFont typeface="Arial" panose="020B0604020202020204" pitchFamily="34" charset="0"/>
              <a:buChar char="•"/>
            </a:pPr>
            <a:r>
              <a:rPr lang="en-US" sz="1600" dirty="0"/>
              <a:t>SAP credentials</a:t>
            </a:r>
          </a:p>
          <a:p>
            <a:pPr lvl="1"/>
            <a:r>
              <a:rPr lang="en-US" sz="1600" dirty="0"/>
              <a:t>Authorization for using Remote Function Call (RFC) destinations.</a:t>
            </a:r>
          </a:p>
          <a:p>
            <a:pPr lvl="1"/>
            <a:r>
              <a:rPr lang="en-US" sz="1600" dirty="0"/>
              <a:t>Permissions to the Execute activity of the S_SDSAUTH authorization object.</a:t>
            </a:r>
          </a:p>
          <a:p>
            <a:pPr lvl="1"/>
            <a:r>
              <a:rPr lang="en-US" sz="1600" i="1" dirty="0"/>
              <a:t>Reference: </a:t>
            </a:r>
            <a:r>
              <a:rPr lang="en-US" sz="1600" i="1" dirty="0">
                <a:hlinkClick r:id="rId3"/>
              </a:rPr>
              <a:t>https://learn.microsoft.com/en-us/azure/data-factory/connector-sap-table?tabs=data-factory</a:t>
            </a:r>
            <a:endParaRPr lang="en-US" sz="1600" i="1" dirty="0"/>
          </a:p>
          <a:p>
            <a:pPr rtl="0">
              <a:buFont typeface="Arial" panose="020B0604020202020204" pitchFamily="34" charset="0"/>
              <a:buChar char="•"/>
            </a:pPr>
            <a:r>
              <a:rPr lang="en-US" sz="1600" dirty="0"/>
              <a:t>SAP Connector for Microsoft .NET (to be installed in SHIR)</a:t>
            </a:r>
          </a:p>
          <a:p>
            <a:pPr lvl="1"/>
            <a:r>
              <a:rPr lang="en-US" sz="1600" i="1" dirty="0"/>
              <a:t>Reference: </a:t>
            </a:r>
            <a:r>
              <a:rPr lang="en-US" sz="1600" i="1" dirty="0">
                <a:hlinkClick r:id="rId4"/>
              </a:rPr>
              <a:t>https://support.sap.com/en/product/connectors/msnet.html</a:t>
            </a:r>
            <a:endParaRPr lang="en-US" sz="1600" i="1" dirty="0"/>
          </a:p>
          <a:p>
            <a:pPr lvl="1"/>
            <a:r>
              <a:rPr lang="en-US" sz="1600" i="1" dirty="0">
                <a:cs typeface="Calibri" panose="020F0502020204030204"/>
              </a:rPr>
              <a:t>Note: please download this version: </a:t>
            </a:r>
            <a:r>
              <a:rPr lang="en-US" sz="2000" dirty="0"/>
              <a:t>SAP Connector for Microsoft .NET 3.0</a:t>
            </a:r>
          </a:p>
          <a:p>
            <a:pPr marL="0" indent="0">
              <a:buNone/>
            </a:pPr>
            <a:endParaRPr lang="en-US" sz="1600" dirty="0">
              <a:cs typeface="Calibri" panose="020F0502020204030204"/>
            </a:endParaRPr>
          </a:p>
          <a:p>
            <a:pPr marL="0" indent="0" rtl="0">
              <a:buNone/>
            </a:pPr>
            <a:r>
              <a:rPr lang="en-US" sz="1600" b="1" dirty="0"/>
              <a:t>DMS System</a:t>
            </a:r>
          </a:p>
          <a:p>
            <a:pPr rtl="0">
              <a:buFont typeface="Arial" panose="020B0604020202020204" pitchFamily="34" charset="0"/>
              <a:buChar char="•"/>
            </a:pPr>
            <a:r>
              <a:rPr lang="en-US" sz="1600" dirty="0"/>
              <a:t>Oracle DB credentials (Read permission)</a:t>
            </a:r>
          </a:p>
          <a:p>
            <a:pPr rtl="0">
              <a:buFont typeface="Arial" panose="020B0604020202020204" pitchFamily="34" charset="0"/>
              <a:buChar char="•"/>
            </a:pPr>
            <a:r>
              <a:rPr lang="en-US" sz="1600" dirty="0"/>
              <a:t>Oracle Client (to be installed in SHIR)</a:t>
            </a:r>
          </a:p>
          <a:p>
            <a:pPr marL="0" indent="0" rtl="0">
              <a:buNone/>
            </a:pPr>
            <a:endParaRPr lang="en-US" sz="1600" dirty="0"/>
          </a:p>
          <a:p>
            <a:pPr marL="0" indent="0" rtl="0">
              <a:buNone/>
            </a:pPr>
            <a:r>
              <a:rPr lang="en-US" sz="1600" b="1" dirty="0"/>
              <a:t>Others</a:t>
            </a:r>
          </a:p>
          <a:p>
            <a:pPr rtl="0">
              <a:buFont typeface="Arial" panose="020B0604020202020204" pitchFamily="34" charset="0"/>
              <a:buChar char="•"/>
            </a:pPr>
            <a:r>
              <a:rPr lang="en-US" sz="1600" dirty="0"/>
              <a:t>PVCFC VPN</a:t>
            </a:r>
          </a:p>
        </p:txBody>
      </p:sp>
      <p:sp>
        <p:nvSpPr>
          <p:cNvPr id="3" name="Title 2">
            <a:extLst>
              <a:ext uri="{FF2B5EF4-FFF2-40B4-BE49-F238E27FC236}">
                <a16:creationId xmlns:a16="http://schemas.microsoft.com/office/drawing/2014/main" id="{6AABC8CF-6E1A-3B11-BA0D-CB6DF4F96030}"/>
              </a:ext>
            </a:extLst>
          </p:cNvPr>
          <p:cNvSpPr>
            <a:spLocks noGrp="1"/>
          </p:cNvSpPr>
          <p:nvPr>
            <p:ph type="title"/>
          </p:nvPr>
        </p:nvSpPr>
        <p:spPr/>
        <p:txBody>
          <a:bodyPr>
            <a:normAutofit fontScale="90000"/>
          </a:bodyPr>
          <a:lstStyle/>
          <a:p>
            <a:r>
              <a:rPr lang="en-SG" b="1"/>
              <a:t>Pre-requisites</a:t>
            </a:r>
          </a:p>
        </p:txBody>
      </p:sp>
    </p:spTree>
    <p:extLst>
      <p:ext uri="{BB962C8B-B14F-4D97-AF65-F5344CB8AC3E}">
        <p14:creationId xmlns:p14="http://schemas.microsoft.com/office/powerpoint/2010/main" val="26188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82EA30-57A5-C2E0-25A7-AF6A1E523501}"/>
              </a:ext>
            </a:extLst>
          </p:cNvPr>
          <p:cNvGrpSpPr/>
          <p:nvPr/>
        </p:nvGrpSpPr>
        <p:grpSpPr>
          <a:xfrm>
            <a:off x="1614875" y="576617"/>
            <a:ext cx="7236873" cy="4705970"/>
            <a:chOff x="2003326" y="936552"/>
            <a:chExt cx="7189234" cy="4705970"/>
          </a:xfrm>
        </p:grpSpPr>
        <p:sp>
          <p:nvSpPr>
            <p:cNvPr id="5" name="Rectangle 4">
              <a:extLst>
                <a:ext uri="{FF2B5EF4-FFF2-40B4-BE49-F238E27FC236}">
                  <a16:creationId xmlns:a16="http://schemas.microsoft.com/office/drawing/2014/main" id="{9FEB9354-D393-A7CB-6475-D7F1650E1DBB}"/>
                </a:ext>
              </a:extLst>
            </p:cNvPr>
            <p:cNvSpPr/>
            <p:nvPr/>
          </p:nvSpPr>
          <p:spPr>
            <a:xfrm>
              <a:off x="2146831" y="1150660"/>
              <a:ext cx="7045729" cy="4491862"/>
            </a:xfrm>
            <a:prstGeom prst="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6" name="TextBox 3">
              <a:extLst>
                <a:ext uri="{FF2B5EF4-FFF2-40B4-BE49-F238E27FC236}">
                  <a16:creationId xmlns:a16="http://schemas.microsoft.com/office/drawing/2014/main" id="{2D66B883-061D-1DDF-3619-11A6E9949DC1}"/>
                </a:ext>
              </a:extLst>
            </p:cNvPr>
            <p:cNvSpPr txBox="1"/>
            <p:nvPr/>
          </p:nvSpPr>
          <p:spPr>
            <a:xfrm>
              <a:off x="8181559" y="936552"/>
              <a:ext cx="987552" cy="246221"/>
            </a:xfrm>
            <a:prstGeom prst="rect">
              <a:avLst/>
            </a:prstGeom>
            <a:solidFill>
              <a:schemeClr val="bg1"/>
            </a:solidFill>
            <a:ln>
              <a:solidFill>
                <a:srgbClr val="0070C0"/>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1000"/>
                <a:t>Azure Tenant</a:t>
              </a:r>
            </a:p>
          </p:txBody>
        </p:sp>
        <p:pic>
          <p:nvPicPr>
            <p:cNvPr id="7" name="Picture 6" descr="Azure has a new logo, but where do you download it? Here!">
              <a:extLst>
                <a:ext uri="{FF2B5EF4-FFF2-40B4-BE49-F238E27FC236}">
                  <a16:creationId xmlns:a16="http://schemas.microsoft.com/office/drawing/2014/main" id="{85C1FE73-8626-6C2A-E3A2-975BE4B2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326" y="1002955"/>
              <a:ext cx="306793" cy="306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0667D434-95A5-7B27-F7E3-4C7343C2BAA6}"/>
              </a:ext>
            </a:extLst>
          </p:cNvPr>
          <p:cNvGrpSpPr/>
          <p:nvPr/>
        </p:nvGrpSpPr>
        <p:grpSpPr>
          <a:xfrm>
            <a:off x="74236" y="1029070"/>
            <a:ext cx="1638068" cy="1492781"/>
            <a:chOff x="273556" y="3497792"/>
            <a:chExt cx="1638068" cy="1492781"/>
          </a:xfrm>
        </p:grpSpPr>
        <p:grpSp>
          <p:nvGrpSpPr>
            <p:cNvPr id="9" name="Group 8">
              <a:extLst>
                <a:ext uri="{FF2B5EF4-FFF2-40B4-BE49-F238E27FC236}">
                  <a16:creationId xmlns:a16="http://schemas.microsoft.com/office/drawing/2014/main" id="{FDEB83E7-8443-E8F2-E61F-CDCE71E24120}"/>
                </a:ext>
              </a:extLst>
            </p:cNvPr>
            <p:cNvGrpSpPr/>
            <p:nvPr/>
          </p:nvGrpSpPr>
          <p:grpSpPr>
            <a:xfrm>
              <a:off x="273556" y="3497792"/>
              <a:ext cx="1638068" cy="1492781"/>
              <a:chOff x="115204" y="4401657"/>
              <a:chExt cx="1638068" cy="1492781"/>
            </a:xfrm>
          </p:grpSpPr>
          <p:sp>
            <p:nvSpPr>
              <p:cNvPr id="11" name="Rectangle 10">
                <a:extLst>
                  <a:ext uri="{FF2B5EF4-FFF2-40B4-BE49-F238E27FC236}">
                    <a16:creationId xmlns:a16="http://schemas.microsoft.com/office/drawing/2014/main" id="{33FBA292-41A6-CA4E-17A7-27880B925C54}"/>
                  </a:ext>
                </a:extLst>
              </p:cNvPr>
              <p:cNvSpPr/>
              <p:nvPr/>
            </p:nvSpPr>
            <p:spPr>
              <a:xfrm>
                <a:off x="269703" y="4596695"/>
                <a:ext cx="1416017" cy="1297743"/>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13" name="Picture 12" descr="Database - Free technology icons">
                <a:extLst>
                  <a:ext uri="{FF2B5EF4-FFF2-40B4-BE49-F238E27FC236}">
                    <a16:creationId xmlns:a16="http://schemas.microsoft.com/office/drawing/2014/main" id="{373A4AB7-8B85-790F-7AE1-997A4B444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80" y="4919352"/>
                <a:ext cx="296636" cy="2966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8E4CDBA-B4D5-BD13-4903-15D29E1552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456" y="4922328"/>
                <a:ext cx="322457" cy="3224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9">
                <a:extLst>
                  <a:ext uri="{FF2B5EF4-FFF2-40B4-BE49-F238E27FC236}">
                    <a16:creationId xmlns:a16="http://schemas.microsoft.com/office/drawing/2014/main" id="{95E34D5E-662B-3023-6E16-0B11BE6C22D5}"/>
                  </a:ext>
                </a:extLst>
              </p:cNvPr>
              <p:cNvSpPr txBox="1"/>
              <p:nvPr/>
            </p:nvSpPr>
            <p:spPr>
              <a:xfrm>
                <a:off x="667498" y="4475251"/>
                <a:ext cx="1085774" cy="338554"/>
              </a:xfrm>
              <a:prstGeom prst="rect">
                <a:avLst/>
              </a:prstGeom>
              <a:solidFill>
                <a:schemeClr val="bg1"/>
              </a:solidFill>
              <a:ln>
                <a:solidFill>
                  <a:schemeClr val="accent6">
                    <a:lumMod val="75000"/>
                  </a:schemeClr>
                </a:solidFill>
              </a:ln>
            </p:spPr>
            <p:txBody>
              <a:bodyPr wrap="square" lIns="91440" tIns="45720" rIns="91440" bIns="45720" rtlCol="0" anchor="t">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800"/>
                  <a:t>PVCFC Source Systems (1)</a:t>
                </a:r>
              </a:p>
            </p:txBody>
          </p:sp>
          <p:pic>
            <p:nvPicPr>
              <p:cNvPr id="17" name="Picture 16" descr="Multimedia, Cloud computing, Cloud Data, Hosting, web development,  networking, Seo And Web icon">
                <a:extLst>
                  <a:ext uri="{FF2B5EF4-FFF2-40B4-BE49-F238E27FC236}">
                    <a16:creationId xmlns:a16="http://schemas.microsoft.com/office/drawing/2014/main" id="{0F40B206-734D-4B32-4C2C-7D5204EE5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04" y="4401657"/>
                <a:ext cx="391082" cy="39108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3">
              <a:extLst>
                <a:ext uri="{FF2B5EF4-FFF2-40B4-BE49-F238E27FC236}">
                  <a16:creationId xmlns:a16="http://schemas.microsoft.com/office/drawing/2014/main" id="{F2656965-341A-D4E3-CBAC-29B35836C6BF}"/>
                </a:ext>
              </a:extLst>
            </p:cNvPr>
            <p:cNvSpPr txBox="1"/>
            <p:nvPr/>
          </p:nvSpPr>
          <p:spPr>
            <a:xfrm rot="16200000" flipV="1">
              <a:off x="1149476" y="4294245"/>
              <a:ext cx="984171" cy="215444"/>
            </a:xfrm>
            <a:prstGeom prst="rect">
              <a:avLst/>
            </a:prstGeom>
            <a:solidFill>
              <a:srgbClr val="FF0000"/>
            </a:solidFill>
            <a:ln>
              <a:solidFill>
                <a:schemeClr val="tx1">
                  <a:lumMod val="65000"/>
                  <a:lumOff val="35000"/>
                </a:schemeClr>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800">
                  <a:solidFill>
                    <a:srgbClr val="FFFF00"/>
                  </a:solidFill>
                </a:rPr>
                <a:t>Firewall</a:t>
              </a:r>
            </a:p>
          </p:txBody>
        </p:sp>
      </p:grpSp>
      <p:grpSp>
        <p:nvGrpSpPr>
          <p:cNvPr id="27" name="Group 26">
            <a:extLst>
              <a:ext uri="{FF2B5EF4-FFF2-40B4-BE49-F238E27FC236}">
                <a16:creationId xmlns:a16="http://schemas.microsoft.com/office/drawing/2014/main" id="{01731AB3-55B1-E06B-B41E-24DADFBA7A8B}"/>
              </a:ext>
            </a:extLst>
          </p:cNvPr>
          <p:cNvGrpSpPr/>
          <p:nvPr/>
        </p:nvGrpSpPr>
        <p:grpSpPr>
          <a:xfrm>
            <a:off x="2127218" y="1161077"/>
            <a:ext cx="1220369" cy="2453722"/>
            <a:chOff x="3022499" y="2430978"/>
            <a:chExt cx="1220369" cy="2453722"/>
          </a:xfrm>
        </p:grpSpPr>
        <p:sp>
          <p:nvSpPr>
            <p:cNvPr id="28" name="TextBox 2">
              <a:extLst>
                <a:ext uri="{FF2B5EF4-FFF2-40B4-BE49-F238E27FC236}">
                  <a16:creationId xmlns:a16="http://schemas.microsoft.com/office/drawing/2014/main" id="{F2187C60-E5E8-2067-CBED-38AB7286505F}"/>
                </a:ext>
              </a:extLst>
            </p:cNvPr>
            <p:cNvSpPr txBox="1"/>
            <p:nvPr/>
          </p:nvSpPr>
          <p:spPr>
            <a:xfrm>
              <a:off x="3229517" y="4474017"/>
              <a:ext cx="728424"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subnet</a:t>
              </a:r>
            </a:p>
          </p:txBody>
        </p:sp>
        <p:grpSp>
          <p:nvGrpSpPr>
            <p:cNvPr id="29" name="Group 28">
              <a:extLst>
                <a:ext uri="{FF2B5EF4-FFF2-40B4-BE49-F238E27FC236}">
                  <a16:creationId xmlns:a16="http://schemas.microsoft.com/office/drawing/2014/main" id="{A05AC4A4-C0B8-C7B4-E31D-41F409EAD12E}"/>
                </a:ext>
              </a:extLst>
            </p:cNvPr>
            <p:cNvGrpSpPr/>
            <p:nvPr/>
          </p:nvGrpSpPr>
          <p:grpSpPr>
            <a:xfrm>
              <a:off x="3134995" y="2668761"/>
              <a:ext cx="954079" cy="723362"/>
              <a:chOff x="4832987" y="3033454"/>
              <a:chExt cx="954079" cy="723362"/>
            </a:xfrm>
          </p:grpSpPr>
          <p:pic>
            <p:nvPicPr>
              <p:cNvPr id="44" name="Picture 43" descr="VPN Gateway | Microsoft Azure Mono">
                <a:extLst>
                  <a:ext uri="{FF2B5EF4-FFF2-40B4-BE49-F238E27FC236}">
                    <a16:creationId xmlns:a16="http://schemas.microsoft.com/office/drawing/2014/main" id="{99C11908-749F-3DEA-D50B-AB34D1FC0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1994" y="3033454"/>
                <a:ext cx="278648" cy="31845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9">
                <a:extLst>
                  <a:ext uri="{FF2B5EF4-FFF2-40B4-BE49-F238E27FC236}">
                    <a16:creationId xmlns:a16="http://schemas.microsoft.com/office/drawing/2014/main" id="{BEA4A6D8-3351-4C6D-E11B-BADD59BC8E72}"/>
                  </a:ext>
                </a:extLst>
              </p:cNvPr>
              <p:cNvSpPr txBox="1"/>
              <p:nvPr/>
            </p:nvSpPr>
            <p:spPr>
              <a:xfrm>
                <a:off x="4832987" y="3387484"/>
                <a:ext cx="954079" cy="369332"/>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S2S VPN / ExpressRoute gateway</a:t>
                </a:r>
              </a:p>
            </p:txBody>
          </p:sp>
        </p:grpSp>
        <p:grpSp>
          <p:nvGrpSpPr>
            <p:cNvPr id="30" name="Group 29">
              <a:extLst>
                <a:ext uri="{FF2B5EF4-FFF2-40B4-BE49-F238E27FC236}">
                  <a16:creationId xmlns:a16="http://schemas.microsoft.com/office/drawing/2014/main" id="{44098230-3ABB-05C1-8A12-069E140707D6}"/>
                </a:ext>
              </a:extLst>
            </p:cNvPr>
            <p:cNvGrpSpPr/>
            <p:nvPr/>
          </p:nvGrpSpPr>
          <p:grpSpPr>
            <a:xfrm>
              <a:off x="3022499" y="2430978"/>
              <a:ext cx="1220369" cy="2453722"/>
              <a:chOff x="4607177" y="1600799"/>
              <a:chExt cx="1220369" cy="2453722"/>
            </a:xfrm>
          </p:grpSpPr>
          <p:sp>
            <p:nvSpPr>
              <p:cNvPr id="38" name="Rectangle: Rounded Corners 133">
                <a:extLst>
                  <a:ext uri="{FF2B5EF4-FFF2-40B4-BE49-F238E27FC236}">
                    <a16:creationId xmlns:a16="http://schemas.microsoft.com/office/drawing/2014/main" id="{7157D5AC-3F80-00F9-9905-5C7C0804D31C}"/>
                  </a:ext>
                </a:extLst>
              </p:cNvPr>
              <p:cNvSpPr/>
              <p:nvPr/>
            </p:nvSpPr>
            <p:spPr>
              <a:xfrm>
                <a:off x="4862152" y="1760274"/>
                <a:ext cx="673635" cy="838547"/>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39" name="TextBox 13">
                <a:extLst>
                  <a:ext uri="{FF2B5EF4-FFF2-40B4-BE49-F238E27FC236}">
                    <a16:creationId xmlns:a16="http://schemas.microsoft.com/office/drawing/2014/main" id="{22356C53-E586-4996-A7BD-640A64D5FD7D}"/>
                  </a:ext>
                </a:extLst>
              </p:cNvPr>
              <p:cNvSpPr txBox="1"/>
              <p:nvPr/>
            </p:nvSpPr>
            <p:spPr>
              <a:xfrm>
                <a:off x="4725004" y="2630635"/>
                <a:ext cx="906807"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Gateway subnet</a:t>
                </a:r>
              </a:p>
            </p:txBody>
          </p:sp>
          <p:pic>
            <p:nvPicPr>
              <p:cNvPr id="40" name="Graphic 14">
                <a:extLst>
                  <a:ext uri="{FF2B5EF4-FFF2-40B4-BE49-F238E27FC236}">
                    <a16:creationId xmlns:a16="http://schemas.microsoft.com/office/drawing/2014/main" id="{B373F64F-196E-D910-EE8B-FA12CA5CA7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68692" y="1686207"/>
                <a:ext cx="169021" cy="169021"/>
              </a:xfrm>
              <a:prstGeom prst="rect">
                <a:avLst/>
              </a:prstGeom>
            </p:spPr>
          </p:pic>
          <p:sp>
            <p:nvSpPr>
              <p:cNvPr id="41" name="Rectangle: Rounded Corners 151">
                <a:extLst>
                  <a:ext uri="{FF2B5EF4-FFF2-40B4-BE49-F238E27FC236}">
                    <a16:creationId xmlns:a16="http://schemas.microsoft.com/office/drawing/2014/main" id="{132F1011-1E8B-A83F-C12B-05E6686D9FB1}"/>
                  </a:ext>
                </a:extLst>
              </p:cNvPr>
              <p:cNvSpPr/>
              <p:nvPr/>
            </p:nvSpPr>
            <p:spPr>
              <a:xfrm>
                <a:off x="4682470" y="1600799"/>
                <a:ext cx="1006322" cy="2233694"/>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42" name="TextBox 16">
                <a:extLst>
                  <a:ext uri="{FF2B5EF4-FFF2-40B4-BE49-F238E27FC236}">
                    <a16:creationId xmlns:a16="http://schemas.microsoft.com/office/drawing/2014/main" id="{E9302793-726C-262B-B3FA-760659B131B8}"/>
                  </a:ext>
                </a:extLst>
              </p:cNvPr>
              <p:cNvSpPr txBox="1"/>
              <p:nvPr/>
            </p:nvSpPr>
            <p:spPr>
              <a:xfrm>
                <a:off x="4607177" y="3854466"/>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Hub VNET</a:t>
                </a:r>
              </a:p>
            </p:txBody>
          </p:sp>
          <p:pic>
            <p:nvPicPr>
              <p:cNvPr id="43" name="Picture 42" descr="Two Azure IP Addresses You Need to Know About - ciraltos">
                <a:extLst>
                  <a:ext uri="{FF2B5EF4-FFF2-40B4-BE49-F238E27FC236}">
                    <a16:creationId xmlns:a16="http://schemas.microsoft.com/office/drawing/2014/main" id="{87EAF2CD-75E3-9448-7E75-B216F9D7DC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4194" y="3748234"/>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60F9370D-FEF1-B9B1-CEFE-A556B6CE7703}"/>
                </a:ext>
              </a:extLst>
            </p:cNvPr>
            <p:cNvGrpSpPr/>
            <p:nvPr/>
          </p:nvGrpSpPr>
          <p:grpSpPr>
            <a:xfrm>
              <a:off x="3137690" y="3784448"/>
              <a:ext cx="916643" cy="613969"/>
              <a:chOff x="4610741" y="3139623"/>
              <a:chExt cx="916643" cy="613969"/>
            </a:xfrm>
          </p:grpSpPr>
          <p:grpSp>
            <p:nvGrpSpPr>
              <p:cNvPr id="34" name="Group 33">
                <a:extLst>
                  <a:ext uri="{FF2B5EF4-FFF2-40B4-BE49-F238E27FC236}">
                    <a16:creationId xmlns:a16="http://schemas.microsoft.com/office/drawing/2014/main" id="{AD903021-BAD4-3E17-7867-A1504BE91539}"/>
                  </a:ext>
                </a:extLst>
              </p:cNvPr>
              <p:cNvGrpSpPr/>
              <p:nvPr/>
            </p:nvGrpSpPr>
            <p:grpSpPr>
              <a:xfrm>
                <a:off x="4868558" y="3139623"/>
                <a:ext cx="411423" cy="411423"/>
                <a:chOff x="4864457" y="3105941"/>
                <a:chExt cx="411423" cy="411423"/>
              </a:xfrm>
            </p:grpSpPr>
            <p:pic>
              <p:nvPicPr>
                <p:cNvPr id="36" name="Graphic 10">
                  <a:extLst>
                    <a:ext uri="{FF2B5EF4-FFF2-40B4-BE49-F238E27FC236}">
                      <a16:creationId xmlns:a16="http://schemas.microsoft.com/office/drawing/2014/main" id="{759BA8EB-793A-8D30-8AA5-3F5EA360A7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64457" y="3105941"/>
                  <a:ext cx="411423" cy="411423"/>
                </a:xfrm>
                <a:prstGeom prst="rect">
                  <a:avLst/>
                </a:prstGeom>
              </p:spPr>
            </p:pic>
            <p:pic>
              <p:nvPicPr>
                <p:cNvPr id="37" name="Picture 36" descr="DNS in Detail. Learn how DNS works and how it helps… | by shadowmaster |  Medium">
                  <a:extLst>
                    <a:ext uri="{FF2B5EF4-FFF2-40B4-BE49-F238E27FC236}">
                      <a16:creationId xmlns:a16="http://schemas.microsoft.com/office/drawing/2014/main" id="{5A970813-8F7C-D7DE-DFCD-BBE7964D5B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3799" y="3167125"/>
                  <a:ext cx="199688" cy="199319"/>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9">
                <a:extLst>
                  <a:ext uri="{FF2B5EF4-FFF2-40B4-BE49-F238E27FC236}">
                    <a16:creationId xmlns:a16="http://schemas.microsoft.com/office/drawing/2014/main" id="{B49A9AD4-6A43-F92C-1B56-A1CAAE73D233}"/>
                  </a:ext>
                </a:extLst>
              </p:cNvPr>
              <p:cNvSpPr txBox="1"/>
              <p:nvPr/>
            </p:nvSpPr>
            <p:spPr>
              <a:xfrm>
                <a:off x="4610741" y="3568926"/>
                <a:ext cx="916643"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server</a:t>
                </a:r>
              </a:p>
            </p:txBody>
          </p:sp>
        </p:grpSp>
        <p:sp>
          <p:nvSpPr>
            <p:cNvPr id="32" name="Rectangle: Rounded Corners 133">
              <a:extLst>
                <a:ext uri="{FF2B5EF4-FFF2-40B4-BE49-F238E27FC236}">
                  <a16:creationId xmlns:a16="http://schemas.microsoft.com/office/drawing/2014/main" id="{C301D589-E213-0AA0-4FBC-DCA62E74C4B3}"/>
                </a:ext>
              </a:extLst>
            </p:cNvPr>
            <p:cNvSpPr/>
            <p:nvPr/>
          </p:nvSpPr>
          <p:spPr>
            <a:xfrm>
              <a:off x="3257367" y="3694171"/>
              <a:ext cx="709254" cy="75460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33" name="Graphic 7">
              <a:extLst>
                <a:ext uri="{FF2B5EF4-FFF2-40B4-BE49-F238E27FC236}">
                  <a16:creationId xmlns:a16="http://schemas.microsoft.com/office/drawing/2014/main" id="{1448B32A-6F3B-05E1-EE1C-E4853B7C2E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9655" y="3618124"/>
              <a:ext cx="169021" cy="169021"/>
            </a:xfrm>
            <a:prstGeom prst="rect">
              <a:avLst/>
            </a:prstGeom>
          </p:spPr>
        </p:pic>
      </p:grpSp>
      <p:grpSp>
        <p:nvGrpSpPr>
          <p:cNvPr id="46" name="Group 45">
            <a:extLst>
              <a:ext uri="{FF2B5EF4-FFF2-40B4-BE49-F238E27FC236}">
                <a16:creationId xmlns:a16="http://schemas.microsoft.com/office/drawing/2014/main" id="{E78E49A1-7259-3817-3EA5-191F21D5F53B}"/>
              </a:ext>
            </a:extLst>
          </p:cNvPr>
          <p:cNvGrpSpPr/>
          <p:nvPr/>
        </p:nvGrpSpPr>
        <p:grpSpPr>
          <a:xfrm>
            <a:off x="3944159" y="882441"/>
            <a:ext cx="3661510" cy="3899628"/>
            <a:chOff x="4298217" y="1906077"/>
            <a:chExt cx="3661510" cy="3899628"/>
          </a:xfrm>
        </p:grpSpPr>
        <p:sp>
          <p:nvSpPr>
            <p:cNvPr id="47" name="TextBox 2">
              <a:extLst>
                <a:ext uri="{FF2B5EF4-FFF2-40B4-BE49-F238E27FC236}">
                  <a16:creationId xmlns:a16="http://schemas.microsoft.com/office/drawing/2014/main" id="{EFDF8560-13A5-58E4-A3BC-CCAFAD79B11E}"/>
                </a:ext>
              </a:extLst>
            </p:cNvPr>
            <p:cNvSpPr txBox="1"/>
            <p:nvPr/>
          </p:nvSpPr>
          <p:spPr>
            <a:xfrm>
              <a:off x="5686455" y="5605650"/>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Data Platform VNET</a:t>
              </a:r>
            </a:p>
          </p:txBody>
        </p:sp>
        <p:sp>
          <p:nvSpPr>
            <p:cNvPr id="48" name="Rectangle: Rounded Corners 151">
              <a:extLst>
                <a:ext uri="{FF2B5EF4-FFF2-40B4-BE49-F238E27FC236}">
                  <a16:creationId xmlns:a16="http://schemas.microsoft.com/office/drawing/2014/main" id="{71EF7681-37EA-CEAD-047A-552FA07C0D66}"/>
                </a:ext>
              </a:extLst>
            </p:cNvPr>
            <p:cNvSpPr/>
            <p:nvPr/>
          </p:nvSpPr>
          <p:spPr>
            <a:xfrm>
              <a:off x="4298217" y="1906077"/>
              <a:ext cx="3661510" cy="3699573"/>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49" name="Picture 48" descr="Two Azure IP Addresses You Need to Know About - ciraltos">
              <a:extLst>
                <a:ext uri="{FF2B5EF4-FFF2-40B4-BE49-F238E27FC236}">
                  <a16:creationId xmlns:a16="http://schemas.microsoft.com/office/drawing/2014/main" id="{69CA7B91-3818-CB2A-D758-F876A6EA7B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3792" y="5533749"/>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2D6F322C-43EE-6E7A-9F91-B4AE70AD2191}"/>
              </a:ext>
            </a:extLst>
          </p:cNvPr>
          <p:cNvGrpSpPr/>
          <p:nvPr/>
        </p:nvGrpSpPr>
        <p:grpSpPr>
          <a:xfrm>
            <a:off x="4030135" y="3472611"/>
            <a:ext cx="3475261" cy="858254"/>
            <a:chOff x="4678437" y="1886495"/>
            <a:chExt cx="3475261" cy="858254"/>
          </a:xfrm>
        </p:grpSpPr>
        <p:sp>
          <p:nvSpPr>
            <p:cNvPr id="53" name="Rectangle: Rounded Corners 133">
              <a:extLst>
                <a:ext uri="{FF2B5EF4-FFF2-40B4-BE49-F238E27FC236}">
                  <a16:creationId xmlns:a16="http://schemas.microsoft.com/office/drawing/2014/main" id="{46EFE0D6-0901-4D63-E79F-4DBC64D8422D}"/>
                </a:ext>
              </a:extLst>
            </p:cNvPr>
            <p:cNvSpPr/>
            <p:nvPr/>
          </p:nvSpPr>
          <p:spPr>
            <a:xfrm>
              <a:off x="4762947" y="1928436"/>
              <a:ext cx="3390751" cy="81631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2" name="Graphic 51">
              <a:extLst>
                <a:ext uri="{FF2B5EF4-FFF2-40B4-BE49-F238E27FC236}">
                  <a16:creationId xmlns:a16="http://schemas.microsoft.com/office/drawing/2014/main" id="{812D6B28-67AA-7978-BEC7-A6170DF07B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8437" y="1886495"/>
              <a:ext cx="169021" cy="169021"/>
            </a:xfrm>
            <a:prstGeom prst="rect">
              <a:avLst/>
            </a:prstGeom>
          </p:spPr>
        </p:pic>
      </p:grpSp>
      <p:grpSp>
        <p:nvGrpSpPr>
          <p:cNvPr id="66" name="Group 65">
            <a:extLst>
              <a:ext uri="{FF2B5EF4-FFF2-40B4-BE49-F238E27FC236}">
                <a16:creationId xmlns:a16="http://schemas.microsoft.com/office/drawing/2014/main" id="{0C0285BB-8D99-1000-7606-B042930C94BD}"/>
              </a:ext>
            </a:extLst>
          </p:cNvPr>
          <p:cNvGrpSpPr/>
          <p:nvPr/>
        </p:nvGrpSpPr>
        <p:grpSpPr>
          <a:xfrm>
            <a:off x="4895336" y="3596457"/>
            <a:ext cx="649692" cy="675881"/>
            <a:chOff x="4141383" y="737606"/>
            <a:chExt cx="649692" cy="675881"/>
          </a:xfrm>
        </p:grpSpPr>
        <p:pic>
          <p:nvPicPr>
            <p:cNvPr id="55" name="Graphic 54">
              <a:extLst>
                <a:ext uri="{FF2B5EF4-FFF2-40B4-BE49-F238E27FC236}">
                  <a16:creationId xmlns:a16="http://schemas.microsoft.com/office/drawing/2014/main" id="{347B6C21-C368-23B1-60B1-B72E675DFD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70886" y="737606"/>
              <a:ext cx="409470" cy="409470"/>
            </a:xfrm>
            <a:prstGeom prst="rect">
              <a:avLst/>
            </a:prstGeom>
          </p:spPr>
        </p:pic>
        <p:pic>
          <p:nvPicPr>
            <p:cNvPr id="56" name="Picture 2" descr="Official Azure Icon Set">
              <a:extLst>
                <a:ext uri="{FF2B5EF4-FFF2-40B4-BE49-F238E27FC236}">
                  <a16:creationId xmlns:a16="http://schemas.microsoft.com/office/drawing/2014/main" id="{199E88BD-D396-0F8D-2B95-C2FA814E14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0185" y="782666"/>
              <a:ext cx="213062" cy="21306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1F690B-F68D-680B-1B19-AA3D6A9B4546}"/>
                </a:ext>
              </a:extLst>
            </p:cNvPr>
            <p:cNvSpPr txBox="1"/>
            <p:nvPr/>
          </p:nvSpPr>
          <p:spPr>
            <a:xfrm>
              <a:off x="4141383" y="1136488"/>
              <a:ext cx="649692"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Data gateway VM</a:t>
              </a:r>
            </a:p>
          </p:txBody>
        </p:sp>
        <p:pic>
          <p:nvPicPr>
            <p:cNvPr id="58" name="Picture 57" descr="Icon&#10;&#10;Description automatically generated">
              <a:extLst>
                <a:ext uri="{FF2B5EF4-FFF2-40B4-BE49-F238E27FC236}">
                  <a16:creationId xmlns:a16="http://schemas.microsoft.com/office/drawing/2014/main" id="{7412DA94-B0F5-AD88-58D5-0E0EB1D0FD3A}"/>
                </a:ext>
              </a:extLst>
            </p:cNvPr>
            <p:cNvPicPr>
              <a:picLocks noChangeAspect="1"/>
            </p:cNvPicPr>
            <p:nvPr/>
          </p:nvPicPr>
          <p:blipFill>
            <a:blip r:embed="rId15"/>
            <a:stretch>
              <a:fillRect/>
            </a:stretch>
          </p:blipFill>
          <p:spPr>
            <a:xfrm>
              <a:off x="4569719" y="1066901"/>
              <a:ext cx="149380" cy="191718"/>
            </a:xfrm>
            <a:prstGeom prst="rect">
              <a:avLst/>
            </a:prstGeom>
          </p:spPr>
        </p:pic>
      </p:grpSp>
      <p:grpSp>
        <p:nvGrpSpPr>
          <p:cNvPr id="65" name="Group 64">
            <a:extLst>
              <a:ext uri="{FF2B5EF4-FFF2-40B4-BE49-F238E27FC236}">
                <a16:creationId xmlns:a16="http://schemas.microsoft.com/office/drawing/2014/main" id="{A6A57E31-70B0-D754-4D17-4E52C8038510}"/>
              </a:ext>
            </a:extLst>
          </p:cNvPr>
          <p:cNvGrpSpPr/>
          <p:nvPr/>
        </p:nvGrpSpPr>
        <p:grpSpPr>
          <a:xfrm>
            <a:off x="5801149" y="3568693"/>
            <a:ext cx="916643" cy="765884"/>
            <a:chOff x="5256167" y="2074886"/>
            <a:chExt cx="916643" cy="765884"/>
          </a:xfrm>
        </p:grpSpPr>
        <p:pic>
          <p:nvPicPr>
            <p:cNvPr id="63" name="Picture 62" descr="Icon&#10;&#10;Description automatically generated">
              <a:extLst>
                <a:ext uri="{FF2B5EF4-FFF2-40B4-BE49-F238E27FC236}">
                  <a16:creationId xmlns:a16="http://schemas.microsoft.com/office/drawing/2014/main" id="{88678F23-71B2-FC82-1D4A-196EA1D652BA}"/>
                </a:ext>
              </a:extLst>
            </p:cNvPr>
            <p:cNvPicPr>
              <a:picLocks noChangeAspect="1"/>
            </p:cNvPicPr>
            <p:nvPr/>
          </p:nvPicPr>
          <p:blipFill>
            <a:blip r:embed="rId15"/>
            <a:stretch>
              <a:fillRect/>
            </a:stretch>
          </p:blipFill>
          <p:spPr>
            <a:xfrm>
              <a:off x="5829826" y="2375579"/>
              <a:ext cx="149380" cy="191718"/>
            </a:xfrm>
            <a:prstGeom prst="rect">
              <a:avLst/>
            </a:prstGeom>
          </p:spPr>
        </p:pic>
        <p:pic>
          <p:nvPicPr>
            <p:cNvPr id="60" name="Graphic 59">
              <a:extLst>
                <a:ext uri="{FF2B5EF4-FFF2-40B4-BE49-F238E27FC236}">
                  <a16:creationId xmlns:a16="http://schemas.microsoft.com/office/drawing/2014/main" id="{279CC65B-E508-5630-70A3-50B856CA21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12692" y="2074886"/>
              <a:ext cx="411423" cy="411423"/>
            </a:xfrm>
            <a:prstGeom prst="rect">
              <a:avLst/>
            </a:prstGeom>
          </p:spPr>
        </p:pic>
        <p:pic>
          <p:nvPicPr>
            <p:cNvPr id="61" name="Picture 14">
              <a:extLst>
                <a:ext uri="{FF2B5EF4-FFF2-40B4-BE49-F238E27FC236}">
                  <a16:creationId xmlns:a16="http://schemas.microsoft.com/office/drawing/2014/main" id="{A7452C89-A6E0-C314-4A26-DFD10EF339EA}"/>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78415" t="16600" r="12410" b="68532"/>
            <a:stretch/>
          </p:blipFill>
          <p:spPr bwMode="auto">
            <a:xfrm>
              <a:off x="5637881" y="2139781"/>
              <a:ext cx="170797" cy="20024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4CF8957-F1C5-2282-F55B-3CBF925BB1FE}"/>
                </a:ext>
              </a:extLst>
            </p:cNvPr>
            <p:cNvSpPr txBox="1"/>
            <p:nvPr/>
          </p:nvSpPr>
          <p:spPr>
            <a:xfrm>
              <a:off x="5256167" y="2471438"/>
              <a:ext cx="916643"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Self-hosted Integration Runtime (SHIR) VM</a:t>
              </a:r>
            </a:p>
          </p:txBody>
        </p:sp>
      </p:grpSp>
      <p:sp>
        <p:nvSpPr>
          <p:cNvPr id="82" name="TextBox 81">
            <a:extLst>
              <a:ext uri="{FF2B5EF4-FFF2-40B4-BE49-F238E27FC236}">
                <a16:creationId xmlns:a16="http://schemas.microsoft.com/office/drawing/2014/main" id="{D0A2A31F-09CD-FEFF-5EF7-3F2AB564328B}"/>
              </a:ext>
            </a:extLst>
          </p:cNvPr>
          <p:cNvSpPr txBox="1"/>
          <p:nvPr/>
        </p:nvSpPr>
        <p:spPr>
          <a:xfrm>
            <a:off x="7658181" y="4033636"/>
            <a:ext cx="116013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Managed private endpoints</a:t>
            </a:r>
          </a:p>
        </p:txBody>
      </p:sp>
      <p:grpSp>
        <p:nvGrpSpPr>
          <p:cNvPr id="69" name="Group 68">
            <a:extLst>
              <a:ext uri="{FF2B5EF4-FFF2-40B4-BE49-F238E27FC236}">
                <a16:creationId xmlns:a16="http://schemas.microsoft.com/office/drawing/2014/main" id="{58B66892-FD60-14F3-77C0-A07CE6022A28}"/>
              </a:ext>
            </a:extLst>
          </p:cNvPr>
          <p:cNvGrpSpPr/>
          <p:nvPr/>
        </p:nvGrpSpPr>
        <p:grpSpPr>
          <a:xfrm>
            <a:off x="7611389" y="880926"/>
            <a:ext cx="1220369" cy="3931881"/>
            <a:chOff x="7892062" y="1870299"/>
            <a:chExt cx="1220369" cy="3931881"/>
          </a:xfrm>
        </p:grpSpPr>
        <p:sp>
          <p:nvSpPr>
            <p:cNvPr id="77" name="Rectangle: Rounded Corners 151">
              <a:extLst>
                <a:ext uri="{FF2B5EF4-FFF2-40B4-BE49-F238E27FC236}">
                  <a16:creationId xmlns:a16="http://schemas.microsoft.com/office/drawing/2014/main" id="{14AD942B-06EE-2881-11DB-C7E18E222605}"/>
                </a:ext>
              </a:extLst>
            </p:cNvPr>
            <p:cNvSpPr/>
            <p:nvPr/>
          </p:nvSpPr>
          <p:spPr>
            <a:xfrm>
              <a:off x="7978119" y="1870299"/>
              <a:ext cx="1084293" cy="3699573"/>
            </a:xfrm>
            <a:prstGeom prst="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9" name="Picture 8" descr="Azure for Students – Free Account Credit | Microsoft Azure">
              <a:extLst>
                <a:ext uri="{FF2B5EF4-FFF2-40B4-BE49-F238E27FC236}">
                  <a16:creationId xmlns:a16="http://schemas.microsoft.com/office/drawing/2014/main" id="{633DF067-BCE2-000C-B74D-5D7AC500F5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12434" y="5474415"/>
              <a:ext cx="200056" cy="200056"/>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118FF44F-4A9F-85CC-983A-1DD292513FDE}"/>
                </a:ext>
              </a:extLst>
            </p:cNvPr>
            <p:cNvSpPr txBox="1"/>
            <p:nvPr/>
          </p:nvSpPr>
          <p:spPr>
            <a:xfrm>
              <a:off x="7892062" y="5602125"/>
              <a:ext cx="1220369"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Synapse managed VNET</a:t>
              </a:r>
            </a:p>
          </p:txBody>
        </p:sp>
      </p:grpSp>
      <p:grpSp>
        <p:nvGrpSpPr>
          <p:cNvPr id="102" name="Group 101">
            <a:extLst>
              <a:ext uri="{FF2B5EF4-FFF2-40B4-BE49-F238E27FC236}">
                <a16:creationId xmlns:a16="http://schemas.microsoft.com/office/drawing/2014/main" id="{665DA51C-9A88-6F30-F3E7-712D00F9F3A8}"/>
              </a:ext>
            </a:extLst>
          </p:cNvPr>
          <p:cNvGrpSpPr/>
          <p:nvPr/>
        </p:nvGrpSpPr>
        <p:grpSpPr>
          <a:xfrm>
            <a:off x="4018975" y="933708"/>
            <a:ext cx="3485891" cy="2333054"/>
            <a:chOff x="4678437" y="513380"/>
            <a:chExt cx="2369901" cy="2333054"/>
          </a:xfrm>
        </p:grpSpPr>
        <p:sp>
          <p:nvSpPr>
            <p:cNvPr id="103" name="Rectangle: Rounded Corners 133">
              <a:extLst>
                <a:ext uri="{FF2B5EF4-FFF2-40B4-BE49-F238E27FC236}">
                  <a16:creationId xmlns:a16="http://schemas.microsoft.com/office/drawing/2014/main" id="{221DC9F6-E839-2292-D7BD-C54E664DC682}"/>
                </a:ext>
              </a:extLst>
            </p:cNvPr>
            <p:cNvSpPr/>
            <p:nvPr/>
          </p:nvSpPr>
          <p:spPr>
            <a:xfrm>
              <a:off x="4762948" y="570293"/>
              <a:ext cx="2285390" cy="2276141"/>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4" name="Graphic 103">
              <a:extLst>
                <a:ext uri="{FF2B5EF4-FFF2-40B4-BE49-F238E27FC236}">
                  <a16:creationId xmlns:a16="http://schemas.microsoft.com/office/drawing/2014/main" id="{B2418E88-90A5-2A0F-7639-BDDFC51742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8437" y="513380"/>
              <a:ext cx="169021" cy="276081"/>
            </a:xfrm>
            <a:prstGeom prst="rect">
              <a:avLst/>
            </a:prstGeom>
          </p:spPr>
        </p:pic>
      </p:grpSp>
      <p:sp>
        <p:nvSpPr>
          <p:cNvPr id="106" name="TextBox 105">
            <a:extLst>
              <a:ext uri="{FF2B5EF4-FFF2-40B4-BE49-F238E27FC236}">
                <a16:creationId xmlns:a16="http://schemas.microsoft.com/office/drawing/2014/main" id="{94D8D683-5A67-8BE7-58DD-E0282402AE7A}"/>
              </a:ext>
            </a:extLst>
          </p:cNvPr>
          <p:cNvSpPr txBox="1"/>
          <p:nvPr/>
        </p:nvSpPr>
        <p:spPr>
          <a:xfrm>
            <a:off x="5322659" y="4366524"/>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Gateway subnet</a:t>
            </a:r>
          </a:p>
        </p:txBody>
      </p:sp>
      <p:grpSp>
        <p:nvGrpSpPr>
          <p:cNvPr id="108" name="Group 107">
            <a:extLst>
              <a:ext uri="{FF2B5EF4-FFF2-40B4-BE49-F238E27FC236}">
                <a16:creationId xmlns:a16="http://schemas.microsoft.com/office/drawing/2014/main" id="{58921B11-6A2E-2273-21DF-72F5FEE9BF1F}"/>
              </a:ext>
            </a:extLst>
          </p:cNvPr>
          <p:cNvGrpSpPr/>
          <p:nvPr/>
        </p:nvGrpSpPr>
        <p:grpSpPr>
          <a:xfrm>
            <a:off x="9512121" y="801324"/>
            <a:ext cx="897286" cy="5802217"/>
            <a:chOff x="10370069" y="1184940"/>
            <a:chExt cx="897286" cy="5385839"/>
          </a:xfrm>
        </p:grpSpPr>
        <p:grpSp>
          <p:nvGrpSpPr>
            <p:cNvPr id="109" name="Group 108">
              <a:extLst>
                <a:ext uri="{FF2B5EF4-FFF2-40B4-BE49-F238E27FC236}">
                  <a16:creationId xmlns:a16="http://schemas.microsoft.com/office/drawing/2014/main" id="{0417E52C-FE37-0BC5-E542-B8A5EFD08552}"/>
                </a:ext>
              </a:extLst>
            </p:cNvPr>
            <p:cNvGrpSpPr/>
            <p:nvPr/>
          </p:nvGrpSpPr>
          <p:grpSpPr>
            <a:xfrm>
              <a:off x="10391254" y="3922377"/>
              <a:ext cx="773152" cy="809794"/>
              <a:chOff x="11914805" y="3490736"/>
              <a:chExt cx="773152" cy="809794"/>
            </a:xfrm>
          </p:grpSpPr>
          <p:pic>
            <p:nvPicPr>
              <p:cNvPr id="123" name="Picture 2" descr="Official Azure Icon Set">
                <a:extLst>
                  <a:ext uri="{FF2B5EF4-FFF2-40B4-BE49-F238E27FC236}">
                    <a16:creationId xmlns:a16="http://schemas.microsoft.com/office/drawing/2014/main" id="{4C4D6737-E4E7-8724-F76C-8CF64D475FE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0660" y="3490736"/>
                <a:ext cx="241661" cy="241661"/>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2DC3DD8C-2937-1A08-8243-1B28E55914A8}"/>
                  </a:ext>
                </a:extLst>
              </p:cNvPr>
              <p:cNvSpPr txBox="1"/>
              <p:nvPr/>
            </p:nvSpPr>
            <p:spPr>
              <a:xfrm>
                <a:off x="11914805" y="3746532"/>
                <a:ext cx="773152"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Automation account</a:t>
                </a:r>
              </a:p>
              <a:p>
                <a:pPr algn="ctr"/>
                <a:r>
                  <a:rPr lang="en-SG" sz="600">
                    <a:latin typeface="Arial" panose="020B0604020202020204" pitchFamily="34" charset="0"/>
                    <a:cs typeface="Arial" panose="020B0604020202020204" pitchFamily="34" charset="0"/>
                  </a:rPr>
                  <a:t>(Automation scripts to save cost)</a:t>
                </a:r>
              </a:p>
            </p:txBody>
          </p:sp>
        </p:grpSp>
        <p:grpSp>
          <p:nvGrpSpPr>
            <p:cNvPr id="110" name="Group 109">
              <a:extLst>
                <a:ext uri="{FF2B5EF4-FFF2-40B4-BE49-F238E27FC236}">
                  <a16:creationId xmlns:a16="http://schemas.microsoft.com/office/drawing/2014/main" id="{A318CC8F-54DF-C18C-0F58-5B3184B2058B}"/>
                </a:ext>
              </a:extLst>
            </p:cNvPr>
            <p:cNvGrpSpPr/>
            <p:nvPr/>
          </p:nvGrpSpPr>
          <p:grpSpPr>
            <a:xfrm>
              <a:off x="10416350" y="1564302"/>
              <a:ext cx="728322" cy="935914"/>
              <a:chOff x="14381266" y="-1108652"/>
              <a:chExt cx="728322" cy="935914"/>
            </a:xfrm>
          </p:grpSpPr>
          <p:pic>
            <p:nvPicPr>
              <p:cNvPr id="121" name="Picture 24" descr="Pricing - Azure Active Directory | Microsoft Azure">
                <a:extLst>
                  <a:ext uri="{FF2B5EF4-FFF2-40B4-BE49-F238E27FC236}">
                    <a16:creationId xmlns:a16="http://schemas.microsoft.com/office/drawing/2014/main" id="{5BA7162D-36C1-5557-62BA-958E43E14A8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85453" y="-1108652"/>
                <a:ext cx="552906" cy="290276"/>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5F45FFC8-F7D3-1C81-B12B-313444F7A29C}"/>
                  </a:ext>
                </a:extLst>
              </p:cNvPr>
              <p:cNvSpPr txBox="1"/>
              <p:nvPr/>
            </p:nvSpPr>
            <p:spPr>
              <a:xfrm>
                <a:off x="14381266" y="-819069"/>
                <a:ext cx="728322" cy="646331"/>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Active Directory</a:t>
                </a:r>
              </a:p>
              <a:p>
                <a:pPr algn="ctr"/>
                <a:r>
                  <a:rPr lang="en-SG" sz="600">
                    <a:latin typeface="Arial" panose="020B0604020202020204" pitchFamily="34" charset="0"/>
                    <a:cs typeface="Arial" panose="020B0604020202020204" pitchFamily="34" charset="0"/>
                  </a:rPr>
                  <a:t>(IAM service, manages </a:t>
                </a:r>
                <a:r>
                  <a:rPr lang="en-SG" sz="600" err="1">
                    <a:latin typeface="Arial" panose="020B0604020202020204" pitchFamily="34" charset="0"/>
                    <a:cs typeface="Arial" panose="020B0604020202020204" pitchFamily="34" charset="0"/>
                  </a:rPr>
                  <a:t>AuthN</a:t>
                </a:r>
                <a:r>
                  <a:rPr lang="en-SG" sz="600">
                    <a:latin typeface="Arial" panose="020B0604020202020204" pitchFamily="34" charset="0"/>
                    <a:cs typeface="Arial" panose="020B0604020202020204" pitchFamily="34" charset="0"/>
                  </a:rPr>
                  <a:t> and </a:t>
                </a:r>
                <a:r>
                  <a:rPr lang="en-SG" sz="600" err="1">
                    <a:latin typeface="Arial" panose="020B0604020202020204" pitchFamily="34" charset="0"/>
                    <a:cs typeface="Arial" panose="020B0604020202020204" pitchFamily="34" charset="0"/>
                  </a:rPr>
                  <a:t>AuthZ</a:t>
                </a:r>
                <a:r>
                  <a:rPr lang="en-SG" sz="600">
                    <a:latin typeface="Arial" panose="020B0604020202020204" pitchFamily="34" charset="0"/>
                    <a:cs typeface="Arial" panose="020B0604020202020204" pitchFamily="34" charset="0"/>
                  </a:rPr>
                  <a:t>)</a:t>
                </a:r>
              </a:p>
            </p:txBody>
          </p:sp>
        </p:grpSp>
        <p:grpSp>
          <p:nvGrpSpPr>
            <p:cNvPr id="111" name="Group 110">
              <a:extLst>
                <a:ext uri="{FF2B5EF4-FFF2-40B4-BE49-F238E27FC236}">
                  <a16:creationId xmlns:a16="http://schemas.microsoft.com/office/drawing/2014/main" id="{FC928DEA-B4EC-3682-556E-9F4A8251E4F5}"/>
                </a:ext>
              </a:extLst>
            </p:cNvPr>
            <p:cNvGrpSpPr/>
            <p:nvPr/>
          </p:nvGrpSpPr>
          <p:grpSpPr>
            <a:xfrm>
              <a:off x="10463477" y="5073568"/>
              <a:ext cx="667206" cy="850687"/>
              <a:chOff x="12272615" y="1637003"/>
              <a:chExt cx="667206" cy="850687"/>
            </a:xfrm>
          </p:grpSpPr>
          <p:pic>
            <p:nvPicPr>
              <p:cNvPr id="118" name="Picture 26" descr="Azure DevOps Services | Microsoft Azure">
                <a:extLst>
                  <a:ext uri="{FF2B5EF4-FFF2-40B4-BE49-F238E27FC236}">
                    <a16:creationId xmlns:a16="http://schemas.microsoft.com/office/drawing/2014/main" id="{BA4B1E55-33DE-B6B2-C629-E5FD4814EDC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58554" y="1637003"/>
                <a:ext cx="271051" cy="271051"/>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EF78EDEF-04B9-EEC6-9839-3FAF318AF1E0}"/>
                  </a:ext>
                </a:extLst>
              </p:cNvPr>
              <p:cNvSpPr txBox="1"/>
              <p:nvPr/>
            </p:nvSpPr>
            <p:spPr>
              <a:xfrm>
                <a:off x="12272615" y="1933692"/>
                <a:ext cx="667206"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DevOps Repos </a:t>
                </a:r>
              </a:p>
              <a:p>
                <a:pPr algn="ctr"/>
                <a:r>
                  <a:rPr lang="en-SG" sz="600">
                    <a:latin typeface="Arial" panose="020B0604020202020204" pitchFamily="34" charset="0"/>
                    <a:cs typeface="Arial" panose="020B0604020202020204" pitchFamily="34" charset="0"/>
                  </a:rPr>
                  <a:t>(Source code management)</a:t>
                </a:r>
              </a:p>
            </p:txBody>
          </p:sp>
          <p:pic>
            <p:nvPicPr>
              <p:cNvPr id="120" name="Picture 30" descr="Visual Studio Team Services - Git repository | Microsoft Azure Color">
                <a:extLst>
                  <a:ext uri="{FF2B5EF4-FFF2-40B4-BE49-F238E27FC236}">
                    <a16:creationId xmlns:a16="http://schemas.microsoft.com/office/drawing/2014/main" id="{011AA1A6-569D-A2EB-F022-64F236BD824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657726" y="1786003"/>
                <a:ext cx="184666" cy="1846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97FA9B2-FD60-D1BF-5625-E4F3BA356A5B}"/>
                </a:ext>
              </a:extLst>
            </p:cNvPr>
            <p:cNvGrpSpPr/>
            <p:nvPr/>
          </p:nvGrpSpPr>
          <p:grpSpPr>
            <a:xfrm>
              <a:off x="10399237" y="2949308"/>
              <a:ext cx="792510" cy="569136"/>
              <a:chOff x="9442155" y="1669949"/>
              <a:chExt cx="792510" cy="569136"/>
            </a:xfrm>
          </p:grpSpPr>
          <p:pic>
            <p:nvPicPr>
              <p:cNvPr id="116" name="Picture 4" descr="Monitoring data from an API with Azure Monitor aka. Monitoring Endpoints  with Sentinel - OpsMan">
                <a:extLst>
                  <a:ext uri="{FF2B5EF4-FFF2-40B4-BE49-F238E27FC236}">
                    <a16:creationId xmlns:a16="http://schemas.microsoft.com/office/drawing/2014/main" id="{43C5D9BF-295F-4C85-F1BF-5B431668BB8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44814" y="1669949"/>
                <a:ext cx="566194" cy="29725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AB23A304-0CA1-D481-6D5D-50E8CAF043CB}"/>
                  </a:ext>
                </a:extLst>
              </p:cNvPr>
              <p:cNvSpPr txBox="1"/>
              <p:nvPr/>
            </p:nvSpPr>
            <p:spPr>
              <a:xfrm>
                <a:off x="9442155" y="1962086"/>
                <a:ext cx="792510"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Monitor</a:t>
                </a:r>
              </a:p>
              <a:p>
                <a:pPr algn="ctr"/>
                <a:r>
                  <a:rPr lang="en-SG" sz="600">
                    <a:latin typeface="Arial" panose="020B0604020202020204" pitchFamily="34" charset="0"/>
                    <a:cs typeface="Arial" panose="020B0604020202020204" pitchFamily="34" charset="0"/>
                  </a:rPr>
                  <a:t>(Logs, Metrics)</a:t>
                </a:r>
              </a:p>
            </p:txBody>
          </p:sp>
        </p:grpSp>
        <p:grpSp>
          <p:nvGrpSpPr>
            <p:cNvPr id="113" name="Group 112">
              <a:extLst>
                <a:ext uri="{FF2B5EF4-FFF2-40B4-BE49-F238E27FC236}">
                  <a16:creationId xmlns:a16="http://schemas.microsoft.com/office/drawing/2014/main" id="{37001ED5-6DE1-22C0-B278-FB9B9F59E812}"/>
                </a:ext>
              </a:extLst>
            </p:cNvPr>
            <p:cNvGrpSpPr/>
            <p:nvPr/>
          </p:nvGrpSpPr>
          <p:grpSpPr>
            <a:xfrm>
              <a:off x="10370069" y="1184940"/>
              <a:ext cx="897286" cy="5385839"/>
              <a:chOff x="10370069" y="1184940"/>
              <a:chExt cx="897286" cy="5385839"/>
            </a:xfrm>
          </p:grpSpPr>
          <p:sp>
            <p:nvSpPr>
              <p:cNvPr id="114" name="TextBox 113">
                <a:extLst>
                  <a:ext uri="{FF2B5EF4-FFF2-40B4-BE49-F238E27FC236}">
                    <a16:creationId xmlns:a16="http://schemas.microsoft.com/office/drawing/2014/main" id="{5606FC00-0387-CD63-29BC-BD50FDC13808}"/>
                  </a:ext>
                </a:extLst>
              </p:cNvPr>
              <p:cNvSpPr txBox="1"/>
              <p:nvPr/>
            </p:nvSpPr>
            <p:spPr>
              <a:xfrm>
                <a:off x="10370069" y="6370724"/>
                <a:ext cx="897286"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Shared services</a:t>
                </a:r>
              </a:p>
            </p:txBody>
          </p:sp>
          <p:sp>
            <p:nvSpPr>
              <p:cNvPr id="115" name="Rectangle: Rounded Corners 133">
                <a:extLst>
                  <a:ext uri="{FF2B5EF4-FFF2-40B4-BE49-F238E27FC236}">
                    <a16:creationId xmlns:a16="http://schemas.microsoft.com/office/drawing/2014/main" id="{E04107A4-D761-C345-6980-F7D41C2A69DB}"/>
                  </a:ext>
                </a:extLst>
              </p:cNvPr>
              <p:cNvSpPr/>
              <p:nvPr/>
            </p:nvSpPr>
            <p:spPr>
              <a:xfrm>
                <a:off x="10471911" y="1184940"/>
                <a:ext cx="628908" cy="5156016"/>
              </a:xfrm>
              <a:prstGeom prst="rect">
                <a:avLst/>
              </a:prstGeom>
              <a:noFill/>
              <a:ln w="19050">
                <a:solidFill>
                  <a:schemeClr val="accent4">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28" name="Group 127">
            <a:extLst>
              <a:ext uri="{FF2B5EF4-FFF2-40B4-BE49-F238E27FC236}">
                <a16:creationId xmlns:a16="http://schemas.microsoft.com/office/drawing/2014/main" id="{E08CB3D4-1845-9F98-0282-575297BED009}"/>
              </a:ext>
            </a:extLst>
          </p:cNvPr>
          <p:cNvGrpSpPr/>
          <p:nvPr/>
        </p:nvGrpSpPr>
        <p:grpSpPr>
          <a:xfrm>
            <a:off x="2408610" y="4421852"/>
            <a:ext cx="684694" cy="632853"/>
            <a:chOff x="4381120" y="894601"/>
            <a:chExt cx="684694" cy="632853"/>
          </a:xfrm>
        </p:grpSpPr>
        <p:pic>
          <p:nvPicPr>
            <p:cNvPr id="125" name="Picture 124" descr="Logo&#10;&#10;Description automatically generated">
              <a:extLst>
                <a:ext uri="{FF2B5EF4-FFF2-40B4-BE49-F238E27FC236}">
                  <a16:creationId xmlns:a16="http://schemas.microsoft.com/office/drawing/2014/main" id="{B11DC878-CAE1-35DD-4E64-30AFBA98038A}"/>
                </a:ext>
              </a:extLst>
            </p:cNvPr>
            <p:cNvPicPr>
              <a:picLocks noChangeAspect="1"/>
            </p:cNvPicPr>
            <p:nvPr/>
          </p:nvPicPr>
          <p:blipFill>
            <a:blip r:embed="rId23"/>
            <a:stretch>
              <a:fillRect/>
            </a:stretch>
          </p:blipFill>
          <p:spPr>
            <a:xfrm>
              <a:off x="4515942" y="894601"/>
              <a:ext cx="351885" cy="351884"/>
            </a:xfrm>
            <a:prstGeom prst="rect">
              <a:avLst/>
            </a:prstGeom>
          </p:spPr>
        </p:pic>
        <p:sp>
          <p:nvSpPr>
            <p:cNvPr id="126" name="TextBox 125">
              <a:extLst>
                <a:ext uri="{FF2B5EF4-FFF2-40B4-BE49-F238E27FC236}">
                  <a16:creationId xmlns:a16="http://schemas.microsoft.com/office/drawing/2014/main" id="{9E5B26C2-5033-798E-FF73-31198D47F97A}"/>
                </a:ext>
              </a:extLst>
            </p:cNvPr>
            <p:cNvSpPr txBox="1"/>
            <p:nvPr/>
          </p:nvSpPr>
          <p:spPr>
            <a:xfrm>
              <a:off x="4381120" y="1250455"/>
              <a:ext cx="684694"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 Staging</a:t>
              </a:r>
            </a:p>
          </p:txBody>
        </p:sp>
      </p:grpSp>
      <p:grpSp>
        <p:nvGrpSpPr>
          <p:cNvPr id="146" name="Group 145">
            <a:extLst>
              <a:ext uri="{FF2B5EF4-FFF2-40B4-BE49-F238E27FC236}">
                <a16:creationId xmlns:a16="http://schemas.microsoft.com/office/drawing/2014/main" id="{8C90C0D5-0797-4992-AC51-16AB93A00A71}"/>
              </a:ext>
            </a:extLst>
          </p:cNvPr>
          <p:cNvGrpSpPr/>
          <p:nvPr/>
        </p:nvGrpSpPr>
        <p:grpSpPr>
          <a:xfrm>
            <a:off x="4810886" y="2179039"/>
            <a:ext cx="786889" cy="764254"/>
            <a:chOff x="5994145" y="2107477"/>
            <a:chExt cx="786889" cy="764254"/>
          </a:xfrm>
        </p:grpSpPr>
        <p:sp>
          <p:nvSpPr>
            <p:cNvPr id="143" name="TextBox 142">
              <a:extLst>
                <a:ext uri="{FF2B5EF4-FFF2-40B4-BE49-F238E27FC236}">
                  <a16:creationId xmlns:a16="http://schemas.microsoft.com/office/drawing/2014/main" id="{5C66852F-4613-528A-1305-84004A352EFC}"/>
                </a:ext>
              </a:extLst>
            </p:cNvPr>
            <p:cNvSpPr txBox="1"/>
            <p:nvPr/>
          </p:nvSpPr>
          <p:spPr>
            <a:xfrm>
              <a:off x="5994145" y="2502399"/>
              <a:ext cx="786889"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Key Vault </a:t>
              </a:r>
            </a:p>
            <a:p>
              <a:pPr algn="ctr"/>
              <a:r>
                <a:rPr lang="en-SG" sz="600">
                  <a:latin typeface="Arial" panose="020B0604020202020204" pitchFamily="34" charset="0"/>
                  <a:cs typeface="Arial" panose="020B0604020202020204" pitchFamily="34" charset="0"/>
                </a:rPr>
                <a:t>(Protects app credentials)</a:t>
              </a:r>
            </a:p>
          </p:txBody>
        </p:sp>
        <p:pic>
          <p:nvPicPr>
            <p:cNvPr id="144" name="Graphic 143">
              <a:extLst>
                <a:ext uri="{FF2B5EF4-FFF2-40B4-BE49-F238E27FC236}">
                  <a16:creationId xmlns:a16="http://schemas.microsoft.com/office/drawing/2014/main" id="{F585A3A5-8153-8B5E-B00F-BA6B63DB528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87084" y="2107477"/>
              <a:ext cx="388661" cy="388662"/>
            </a:xfrm>
            <a:prstGeom prst="rect">
              <a:avLst/>
            </a:prstGeom>
          </p:spPr>
        </p:pic>
        <p:pic>
          <p:nvPicPr>
            <p:cNvPr id="145" name="Graphic 144">
              <a:extLst>
                <a:ext uri="{FF2B5EF4-FFF2-40B4-BE49-F238E27FC236}">
                  <a16:creationId xmlns:a16="http://schemas.microsoft.com/office/drawing/2014/main" id="{6DA46C52-911A-9377-C306-B9347C9762F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489077" y="2388839"/>
              <a:ext cx="141989" cy="141989"/>
            </a:xfrm>
            <a:prstGeom prst="rect">
              <a:avLst/>
            </a:prstGeom>
          </p:spPr>
        </p:pic>
      </p:grpSp>
      <p:grpSp>
        <p:nvGrpSpPr>
          <p:cNvPr id="154" name="Group 153">
            <a:extLst>
              <a:ext uri="{FF2B5EF4-FFF2-40B4-BE49-F238E27FC236}">
                <a16:creationId xmlns:a16="http://schemas.microsoft.com/office/drawing/2014/main" id="{4074A488-7102-881F-F289-FB3533FD7D3A}"/>
              </a:ext>
            </a:extLst>
          </p:cNvPr>
          <p:cNvGrpSpPr/>
          <p:nvPr/>
        </p:nvGrpSpPr>
        <p:grpSpPr>
          <a:xfrm>
            <a:off x="6152803" y="1279227"/>
            <a:ext cx="764353" cy="758934"/>
            <a:chOff x="5612327" y="854015"/>
            <a:chExt cx="711758" cy="698275"/>
          </a:xfrm>
        </p:grpSpPr>
        <p:grpSp>
          <p:nvGrpSpPr>
            <p:cNvPr id="147" name="Group 146">
              <a:extLst>
                <a:ext uri="{FF2B5EF4-FFF2-40B4-BE49-F238E27FC236}">
                  <a16:creationId xmlns:a16="http://schemas.microsoft.com/office/drawing/2014/main" id="{9015C019-4208-E4AA-C3E8-C4F81F9D5872}"/>
                </a:ext>
              </a:extLst>
            </p:cNvPr>
            <p:cNvGrpSpPr/>
            <p:nvPr/>
          </p:nvGrpSpPr>
          <p:grpSpPr>
            <a:xfrm>
              <a:off x="5612327" y="854015"/>
              <a:ext cx="711758" cy="698275"/>
              <a:chOff x="3933171" y="5472778"/>
              <a:chExt cx="711758" cy="698275"/>
            </a:xfrm>
          </p:grpSpPr>
          <p:pic>
            <p:nvPicPr>
              <p:cNvPr id="148" name="Picture 6" descr="Integration | Microsoft Azure Blob Storage | Y42">
                <a:extLst>
                  <a:ext uri="{FF2B5EF4-FFF2-40B4-BE49-F238E27FC236}">
                    <a16:creationId xmlns:a16="http://schemas.microsoft.com/office/drawing/2014/main" id="{3D5BB9AD-1C97-51FD-E1D3-CA8099E17C8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94266" y="5472778"/>
                <a:ext cx="389567" cy="389567"/>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4D5A7BB6-2CCB-B7BA-3A84-BF68C16751FB}"/>
                  </a:ext>
                </a:extLst>
              </p:cNvPr>
              <p:cNvSpPr txBox="1"/>
              <p:nvPr/>
            </p:nvSpPr>
            <p:spPr>
              <a:xfrm>
                <a:off x="3933171" y="5831240"/>
                <a:ext cx="711758" cy="339813"/>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Blob storage (for user files upload)</a:t>
                </a:r>
              </a:p>
            </p:txBody>
          </p:sp>
        </p:grpSp>
        <p:pic>
          <p:nvPicPr>
            <p:cNvPr id="153" name="Graphic 152">
              <a:extLst>
                <a:ext uri="{FF2B5EF4-FFF2-40B4-BE49-F238E27FC236}">
                  <a16:creationId xmlns:a16="http://schemas.microsoft.com/office/drawing/2014/main" id="{C5EDB424-9E37-C572-7DAA-DA45810095A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046988" y="1135849"/>
              <a:ext cx="141989" cy="141989"/>
            </a:xfrm>
            <a:prstGeom prst="rect">
              <a:avLst/>
            </a:prstGeom>
          </p:spPr>
        </p:pic>
      </p:grpSp>
      <p:grpSp>
        <p:nvGrpSpPr>
          <p:cNvPr id="157" name="Group 156">
            <a:extLst>
              <a:ext uri="{FF2B5EF4-FFF2-40B4-BE49-F238E27FC236}">
                <a16:creationId xmlns:a16="http://schemas.microsoft.com/office/drawing/2014/main" id="{769949D3-E353-6EA1-7EEB-C274129C91C0}"/>
              </a:ext>
            </a:extLst>
          </p:cNvPr>
          <p:cNvGrpSpPr/>
          <p:nvPr/>
        </p:nvGrpSpPr>
        <p:grpSpPr>
          <a:xfrm>
            <a:off x="8852894" y="2095888"/>
            <a:ext cx="701355" cy="560323"/>
            <a:chOff x="9503052" y="4513245"/>
            <a:chExt cx="701355" cy="560323"/>
          </a:xfrm>
        </p:grpSpPr>
        <p:sp>
          <p:nvSpPr>
            <p:cNvPr id="158" name="TextBox 157">
              <a:extLst>
                <a:ext uri="{FF2B5EF4-FFF2-40B4-BE49-F238E27FC236}">
                  <a16:creationId xmlns:a16="http://schemas.microsoft.com/office/drawing/2014/main" id="{29F19C49-302B-40A5-F488-3A2309E0CB15}"/>
                </a:ext>
              </a:extLst>
            </p:cNvPr>
            <p:cNvSpPr txBox="1"/>
            <p:nvPr/>
          </p:nvSpPr>
          <p:spPr>
            <a:xfrm>
              <a:off x="9503052" y="4796569"/>
              <a:ext cx="701355" cy="276999"/>
            </a:xfrm>
            <a:prstGeom prst="rect">
              <a:avLst/>
            </a:prstGeom>
            <a:solidFill>
              <a:srgbClr val="FFFFFF">
                <a:alpha val="50196"/>
              </a:srgbClr>
            </a:solidFill>
          </p:spPr>
          <p:txBody>
            <a:bodyPr wrap="square" lIns="91440" tIns="45720" rIns="91440" bIns="45720" rtlCol="0" anchor="t">
              <a:spAutoFit/>
            </a:bodyPr>
            <a:lstStyle/>
            <a:p>
              <a:pPr algn="ctr"/>
              <a:r>
                <a:rPr lang="en-US" sz="600">
                  <a:latin typeface="Arial"/>
                  <a:cs typeface="Arial"/>
                </a:rPr>
                <a:t>Synapse Data Analytics</a:t>
              </a:r>
            </a:p>
          </p:txBody>
        </p:sp>
        <p:pic>
          <p:nvPicPr>
            <p:cNvPr id="159" name="Graphic 158">
              <a:extLst>
                <a:ext uri="{FF2B5EF4-FFF2-40B4-BE49-F238E27FC236}">
                  <a16:creationId xmlns:a16="http://schemas.microsoft.com/office/drawing/2014/main" id="{5A4DEDD4-FBF2-EA3E-6F8E-6B561B81BEB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733717" y="4513245"/>
              <a:ext cx="288870" cy="288870"/>
            </a:xfrm>
            <a:prstGeom prst="rect">
              <a:avLst/>
            </a:prstGeom>
          </p:spPr>
        </p:pic>
      </p:grpSp>
      <p:grpSp>
        <p:nvGrpSpPr>
          <p:cNvPr id="197" name="Group 196">
            <a:extLst>
              <a:ext uri="{FF2B5EF4-FFF2-40B4-BE49-F238E27FC236}">
                <a16:creationId xmlns:a16="http://schemas.microsoft.com/office/drawing/2014/main" id="{C782EB1C-37B7-2E2C-7BF0-4886D7A6F75E}"/>
              </a:ext>
            </a:extLst>
          </p:cNvPr>
          <p:cNvGrpSpPr/>
          <p:nvPr/>
        </p:nvGrpSpPr>
        <p:grpSpPr>
          <a:xfrm>
            <a:off x="3273696" y="1910384"/>
            <a:ext cx="593452" cy="533332"/>
            <a:chOff x="5977156" y="5809540"/>
            <a:chExt cx="593452" cy="533332"/>
          </a:xfrm>
        </p:grpSpPr>
        <p:sp>
          <p:nvSpPr>
            <p:cNvPr id="198" name="TextBox 197">
              <a:extLst>
                <a:ext uri="{FF2B5EF4-FFF2-40B4-BE49-F238E27FC236}">
                  <a16:creationId xmlns:a16="http://schemas.microsoft.com/office/drawing/2014/main" id="{37ED82DF-6C74-B8E4-BBC5-635849660B84}"/>
                </a:ext>
              </a:extLst>
            </p:cNvPr>
            <p:cNvSpPr txBox="1"/>
            <p:nvPr/>
          </p:nvSpPr>
          <p:spPr>
            <a:xfrm>
              <a:off x="5977156" y="6065873"/>
              <a:ext cx="593452"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VNET Peering</a:t>
              </a:r>
            </a:p>
          </p:txBody>
        </p:sp>
        <p:pic>
          <p:nvPicPr>
            <p:cNvPr id="199" name="Graphic 198">
              <a:extLst>
                <a:ext uri="{FF2B5EF4-FFF2-40B4-BE49-F238E27FC236}">
                  <a16:creationId xmlns:a16="http://schemas.microsoft.com/office/drawing/2014/main" id="{9CFD38CF-FF9A-1405-82F1-24B654DCDDB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136276" y="5809540"/>
              <a:ext cx="268547" cy="268547"/>
            </a:xfrm>
            <a:prstGeom prst="rect">
              <a:avLst/>
            </a:prstGeom>
          </p:spPr>
        </p:pic>
      </p:grpSp>
      <p:cxnSp>
        <p:nvCxnSpPr>
          <p:cNvPr id="203" name="Connector: Elbow 202">
            <a:extLst>
              <a:ext uri="{FF2B5EF4-FFF2-40B4-BE49-F238E27FC236}">
                <a16:creationId xmlns:a16="http://schemas.microsoft.com/office/drawing/2014/main" id="{25B57C64-614E-CED2-4FDD-96E1AB7ED755}"/>
              </a:ext>
            </a:extLst>
          </p:cNvPr>
          <p:cNvCxnSpPr>
            <a:cxnSpLocks/>
            <a:stCxn id="11" idx="3"/>
            <a:endCxn id="41" idx="1"/>
          </p:cNvCxnSpPr>
          <p:nvPr/>
        </p:nvCxnSpPr>
        <p:spPr>
          <a:xfrm>
            <a:off x="1644752" y="1872980"/>
            <a:ext cx="557759" cy="404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646B0EC5-0012-AB9D-61DA-CAE09F6449F9}"/>
              </a:ext>
            </a:extLst>
          </p:cNvPr>
          <p:cNvCxnSpPr>
            <a:cxnSpLocks/>
            <a:stCxn id="41" idx="3"/>
            <a:endCxn id="199" idx="1"/>
          </p:cNvCxnSpPr>
          <p:nvPr/>
        </p:nvCxnSpPr>
        <p:spPr>
          <a:xfrm flipV="1">
            <a:off x="3208833" y="2044658"/>
            <a:ext cx="223983" cy="2332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C8646D1D-D95A-4971-B2A4-29C07C2DA4A3}"/>
              </a:ext>
            </a:extLst>
          </p:cNvPr>
          <p:cNvCxnSpPr>
            <a:cxnSpLocks/>
            <a:stCxn id="199" idx="3"/>
            <a:endCxn id="48" idx="1"/>
          </p:cNvCxnSpPr>
          <p:nvPr/>
        </p:nvCxnSpPr>
        <p:spPr>
          <a:xfrm>
            <a:off x="3701363" y="2044658"/>
            <a:ext cx="242796" cy="6875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4" name="Text Placeholder 1">
            <a:extLst>
              <a:ext uri="{FF2B5EF4-FFF2-40B4-BE49-F238E27FC236}">
                <a16:creationId xmlns:a16="http://schemas.microsoft.com/office/drawing/2014/main" id="{99B00854-A14A-6B00-30BA-54F352E4276B}"/>
              </a:ext>
            </a:extLst>
          </p:cNvPr>
          <p:cNvSpPr txBox="1">
            <a:spLocks/>
          </p:cNvSpPr>
          <p:nvPr/>
        </p:nvSpPr>
        <p:spPr>
          <a:xfrm>
            <a:off x="-2968" y="82689"/>
            <a:ext cx="10364920" cy="460737"/>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IN" sz="1800" b="1">
                <a:solidFill>
                  <a:srgbClr val="172B4D"/>
                </a:solidFill>
                <a:latin typeface="Arial" panose="020B0604020202020204" pitchFamily="34" charset="0"/>
                <a:cs typeface="Arial" panose="020B0604020202020204" pitchFamily="34" charset="0"/>
              </a:rPr>
              <a:t>Network Diagram</a:t>
            </a:r>
          </a:p>
        </p:txBody>
      </p:sp>
      <p:sp>
        <p:nvSpPr>
          <p:cNvPr id="216" name="TextBox 215">
            <a:extLst>
              <a:ext uri="{FF2B5EF4-FFF2-40B4-BE49-F238E27FC236}">
                <a16:creationId xmlns:a16="http://schemas.microsoft.com/office/drawing/2014/main" id="{7C596AC2-4A9E-9CD5-87B4-AF073E4D545E}"/>
              </a:ext>
            </a:extLst>
          </p:cNvPr>
          <p:cNvSpPr txBox="1"/>
          <p:nvPr/>
        </p:nvSpPr>
        <p:spPr>
          <a:xfrm>
            <a:off x="164501" y="3584234"/>
            <a:ext cx="1523625" cy="861774"/>
          </a:xfrm>
          <a:prstGeom prst="rect">
            <a:avLst/>
          </a:prstGeom>
          <a:noFill/>
        </p:spPr>
        <p:txBody>
          <a:bodyPr wrap="square" lIns="91440" tIns="45720" rIns="91440" bIns="45720" anchor="t">
            <a:spAutoFit/>
          </a:bodyPr>
          <a:lstStyle/>
          <a:p>
            <a:r>
              <a:rPr lang="en-US" sz="1000"/>
              <a:t>PVCFC Source Systems*</a:t>
            </a:r>
          </a:p>
          <a:p>
            <a:pPr marL="228600" indent="-228600">
              <a:buFont typeface="+mj-lt"/>
              <a:buAutoNum type="arabicPeriod"/>
            </a:pPr>
            <a:r>
              <a:rPr lang="en-US" sz="1000"/>
              <a:t>Source system which are on On-premise: S2S VPN (SAP ECC, DMS)</a:t>
            </a:r>
            <a:endParaRPr lang="en-US" sz="1000">
              <a:cs typeface="Calibri"/>
            </a:endParaRPr>
          </a:p>
        </p:txBody>
      </p:sp>
      <p:grpSp>
        <p:nvGrpSpPr>
          <p:cNvPr id="222" name="Group 221">
            <a:extLst>
              <a:ext uri="{FF2B5EF4-FFF2-40B4-BE49-F238E27FC236}">
                <a16:creationId xmlns:a16="http://schemas.microsoft.com/office/drawing/2014/main" id="{B3C6FAA0-A04A-6A22-9B8E-719147076C96}"/>
              </a:ext>
            </a:extLst>
          </p:cNvPr>
          <p:cNvGrpSpPr/>
          <p:nvPr/>
        </p:nvGrpSpPr>
        <p:grpSpPr>
          <a:xfrm>
            <a:off x="8746386" y="3181435"/>
            <a:ext cx="985200" cy="467535"/>
            <a:chOff x="3494599" y="1680956"/>
            <a:chExt cx="985200" cy="467535"/>
          </a:xfrm>
        </p:grpSpPr>
        <p:pic>
          <p:nvPicPr>
            <p:cNvPr id="223" name="Picture 2">
              <a:extLst>
                <a:ext uri="{FF2B5EF4-FFF2-40B4-BE49-F238E27FC236}">
                  <a16:creationId xmlns:a16="http://schemas.microsoft.com/office/drawing/2014/main" id="{B8EC3E27-7AA1-D27E-C4C6-989753C0217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809857" y="1680956"/>
              <a:ext cx="271117" cy="271117"/>
            </a:xfrm>
            <a:prstGeom prst="rect">
              <a:avLst/>
            </a:prstGeom>
            <a:noFill/>
            <a:extLst>
              <a:ext uri="{909E8E84-426E-40DD-AFC4-6F175D3DCCD1}">
                <a14:hiddenFill xmlns:a14="http://schemas.microsoft.com/office/drawing/2010/main">
                  <a:solidFill>
                    <a:srgbClr val="FFFFFF"/>
                  </a:solidFill>
                </a14:hiddenFill>
              </a:ext>
            </a:extLst>
          </p:spPr>
        </p:pic>
        <p:sp>
          <p:nvSpPr>
            <p:cNvPr id="224" name="TextBox 223">
              <a:extLst>
                <a:ext uri="{FF2B5EF4-FFF2-40B4-BE49-F238E27FC236}">
                  <a16:creationId xmlns:a16="http://schemas.microsoft.com/office/drawing/2014/main" id="{6AC6821B-06A8-AF1B-1ED8-C6241DD81032}"/>
                </a:ext>
              </a:extLst>
            </p:cNvPr>
            <p:cNvSpPr txBox="1"/>
            <p:nvPr/>
          </p:nvSpPr>
          <p:spPr>
            <a:xfrm>
              <a:off x="3494599" y="1963825"/>
              <a:ext cx="985200" cy="184666"/>
            </a:xfrm>
            <a:prstGeom prst="rect">
              <a:avLst/>
            </a:prstGeom>
            <a:noFill/>
          </p:spPr>
          <p:txBody>
            <a:bodyPr wrap="square" rtlCol="0">
              <a:spAutoFit/>
            </a:bodyPr>
            <a:lstStyle/>
            <a:p>
              <a:pPr algn="ctr"/>
              <a:r>
                <a:rPr lang="en-SG" sz="600">
                  <a:latin typeface="Arial" panose="020B0604020202020204" pitchFamily="34" charset="0"/>
                  <a:cs typeface="Arial" panose="020B0604020202020204" pitchFamily="34" charset="0"/>
                </a:rPr>
                <a:t>PBI Service</a:t>
              </a:r>
            </a:p>
          </p:txBody>
        </p:sp>
      </p:grpSp>
      <p:sp>
        <p:nvSpPr>
          <p:cNvPr id="228" name="TextBox 227">
            <a:extLst>
              <a:ext uri="{FF2B5EF4-FFF2-40B4-BE49-F238E27FC236}">
                <a16:creationId xmlns:a16="http://schemas.microsoft.com/office/drawing/2014/main" id="{C6F106C8-F973-D49E-5E37-1D1B05BDA935}"/>
              </a:ext>
            </a:extLst>
          </p:cNvPr>
          <p:cNvSpPr txBox="1"/>
          <p:nvPr/>
        </p:nvSpPr>
        <p:spPr>
          <a:xfrm>
            <a:off x="5342226" y="3290004"/>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Application subnet</a:t>
            </a:r>
          </a:p>
        </p:txBody>
      </p:sp>
      <p:pic>
        <p:nvPicPr>
          <p:cNvPr id="2" name="Picture 2">
            <a:extLst>
              <a:ext uri="{FF2B5EF4-FFF2-40B4-BE49-F238E27FC236}">
                <a16:creationId xmlns:a16="http://schemas.microsoft.com/office/drawing/2014/main" id="{16AAB28F-6592-2EE1-BD2B-1DC252E9A22F}"/>
              </a:ext>
            </a:extLst>
          </p:cNvPr>
          <p:cNvPicPr>
            <a:picLocks noChangeAspect="1"/>
          </p:cNvPicPr>
          <p:nvPr/>
        </p:nvPicPr>
        <p:blipFill>
          <a:blip r:embed="rId34"/>
          <a:stretch>
            <a:fillRect/>
          </a:stretch>
        </p:blipFill>
        <p:spPr>
          <a:xfrm>
            <a:off x="468126" y="1982881"/>
            <a:ext cx="695325" cy="400050"/>
          </a:xfrm>
          <a:prstGeom prst="rect">
            <a:avLst/>
          </a:prstGeom>
        </p:spPr>
      </p:pic>
      <p:grpSp>
        <p:nvGrpSpPr>
          <p:cNvPr id="70" name="Group 69">
            <a:extLst>
              <a:ext uri="{FF2B5EF4-FFF2-40B4-BE49-F238E27FC236}">
                <a16:creationId xmlns:a16="http://schemas.microsoft.com/office/drawing/2014/main" id="{3E52EB79-DB06-7F42-C441-19BBD8B65B8D}"/>
              </a:ext>
            </a:extLst>
          </p:cNvPr>
          <p:cNvGrpSpPr/>
          <p:nvPr/>
        </p:nvGrpSpPr>
        <p:grpSpPr>
          <a:xfrm>
            <a:off x="7744724" y="3038389"/>
            <a:ext cx="942741" cy="790355"/>
            <a:chOff x="7744724" y="3038389"/>
            <a:chExt cx="942741" cy="790355"/>
          </a:xfrm>
        </p:grpSpPr>
        <p:sp>
          <p:nvSpPr>
            <p:cNvPr id="164" name="TextBox 163">
              <a:extLst>
                <a:ext uri="{FF2B5EF4-FFF2-40B4-BE49-F238E27FC236}">
                  <a16:creationId xmlns:a16="http://schemas.microsoft.com/office/drawing/2014/main" id="{C293660C-A917-B0C2-41C8-A0A8E3E48481}"/>
                </a:ext>
              </a:extLst>
            </p:cNvPr>
            <p:cNvSpPr txBox="1"/>
            <p:nvPr/>
          </p:nvSpPr>
          <p:spPr>
            <a:xfrm>
              <a:off x="7744724" y="3551745"/>
              <a:ext cx="942741" cy="276999"/>
            </a:xfrm>
            <a:prstGeom prst="rect">
              <a:avLst/>
            </a:prstGeom>
            <a:solidFill>
              <a:srgbClr val="FFFFFF">
                <a:alpha val="50196"/>
              </a:srgbClr>
            </a:solidFill>
          </p:spPr>
          <p:txBody>
            <a:bodyPr wrap="square" lIns="91440" tIns="45720" rIns="91440" bIns="45720" rtlCol="0" anchor="t">
              <a:spAutoFit/>
            </a:bodyPr>
            <a:lstStyle/>
            <a:p>
              <a:pPr algn="ctr"/>
              <a:r>
                <a:rPr lang="en-SG" sz="600">
                  <a:latin typeface="Arial"/>
                  <a:cs typeface="Arial"/>
                </a:rPr>
                <a:t>Synapse </a:t>
              </a:r>
              <a:r>
                <a:rPr lang="en-US" sz="600">
                  <a:latin typeface="Arial"/>
                  <a:cs typeface="Arial"/>
                </a:rPr>
                <a:t>Serverless </a:t>
              </a:r>
              <a:r>
                <a:rPr lang="vi-VN" sz="600" err="1">
                  <a:latin typeface="Arial"/>
                  <a:cs typeface="Arial"/>
                </a:rPr>
                <a:t>Pool</a:t>
              </a:r>
              <a:endParaRPr lang="en-SG" sz="600" err="1">
                <a:latin typeface="Arial"/>
                <a:cs typeface="Arial"/>
              </a:endParaRPr>
            </a:p>
          </p:txBody>
        </p:sp>
        <p:pic>
          <p:nvPicPr>
            <p:cNvPr id="170" name="Graphic 169">
              <a:extLst>
                <a:ext uri="{FF2B5EF4-FFF2-40B4-BE49-F238E27FC236}">
                  <a16:creationId xmlns:a16="http://schemas.microsoft.com/office/drawing/2014/main" id="{AC1F6874-8EAB-75B6-75C1-15AD14BC457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03715" y="3482130"/>
              <a:ext cx="141989" cy="141989"/>
            </a:xfrm>
            <a:prstGeom prst="rect">
              <a:avLst/>
            </a:prstGeom>
          </p:spPr>
        </p:pic>
        <p:pic>
          <p:nvPicPr>
            <p:cNvPr id="12" name="Picture 11">
              <a:extLst>
                <a:ext uri="{FF2B5EF4-FFF2-40B4-BE49-F238E27FC236}">
                  <a16:creationId xmlns:a16="http://schemas.microsoft.com/office/drawing/2014/main" id="{CE7C4E56-3C76-FA96-9384-14EE423471A2}"/>
                </a:ext>
              </a:extLst>
            </p:cNvPr>
            <p:cNvPicPr>
              <a:picLocks noChangeAspect="1"/>
            </p:cNvPicPr>
            <p:nvPr/>
          </p:nvPicPr>
          <p:blipFill>
            <a:blip r:embed="rId35"/>
            <a:stretch>
              <a:fillRect/>
            </a:stretch>
          </p:blipFill>
          <p:spPr>
            <a:xfrm>
              <a:off x="7945101" y="3038389"/>
              <a:ext cx="553571" cy="510989"/>
            </a:xfrm>
            <a:prstGeom prst="rect">
              <a:avLst/>
            </a:prstGeom>
          </p:spPr>
        </p:pic>
      </p:grpSp>
      <p:grpSp>
        <p:nvGrpSpPr>
          <p:cNvPr id="68" name="Group 67">
            <a:extLst>
              <a:ext uri="{FF2B5EF4-FFF2-40B4-BE49-F238E27FC236}">
                <a16:creationId xmlns:a16="http://schemas.microsoft.com/office/drawing/2014/main" id="{B8492878-3358-9A0F-AAB8-AC4B2C635A8B}"/>
              </a:ext>
            </a:extLst>
          </p:cNvPr>
          <p:cNvGrpSpPr/>
          <p:nvPr/>
        </p:nvGrpSpPr>
        <p:grpSpPr>
          <a:xfrm>
            <a:off x="7808562" y="1569167"/>
            <a:ext cx="862059" cy="779373"/>
            <a:chOff x="7789548" y="2045325"/>
            <a:chExt cx="862059" cy="779373"/>
          </a:xfrm>
        </p:grpSpPr>
        <p:pic>
          <p:nvPicPr>
            <p:cNvPr id="3" name="Picture 2">
              <a:extLst>
                <a:ext uri="{FF2B5EF4-FFF2-40B4-BE49-F238E27FC236}">
                  <a16:creationId xmlns:a16="http://schemas.microsoft.com/office/drawing/2014/main" id="{611BAD5C-EF87-FE9E-8803-00A088536F6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77844" y="2045325"/>
              <a:ext cx="481185" cy="481185"/>
            </a:xfrm>
            <a:prstGeom prst="rect">
              <a:avLst/>
            </a:prstGeom>
            <a:noFill/>
            <a:extLst>
              <a:ext uri="{909E8E84-426E-40DD-AFC4-6F175D3DCCD1}">
                <a14:hiddenFill xmlns:a14="http://schemas.microsoft.com/office/drawing/2010/main">
                  <a:solidFill>
                    <a:srgbClr val="FFFFFF"/>
                  </a:solidFill>
                </a14:hiddenFill>
              </a:ext>
            </a:extLst>
          </p:spPr>
        </p:pic>
        <p:pic>
          <p:nvPicPr>
            <p:cNvPr id="59" name="Graphic 58">
              <a:extLst>
                <a:ext uri="{FF2B5EF4-FFF2-40B4-BE49-F238E27FC236}">
                  <a16:creationId xmlns:a16="http://schemas.microsoft.com/office/drawing/2014/main" id="{A094AC04-3FE0-B456-18CC-14E404C1B65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462449" y="2422954"/>
              <a:ext cx="141989" cy="141989"/>
            </a:xfrm>
            <a:prstGeom prst="rect">
              <a:avLst/>
            </a:prstGeom>
          </p:spPr>
        </p:pic>
        <p:sp>
          <p:nvSpPr>
            <p:cNvPr id="67" name="TextBox 66">
              <a:extLst>
                <a:ext uri="{FF2B5EF4-FFF2-40B4-BE49-F238E27FC236}">
                  <a16:creationId xmlns:a16="http://schemas.microsoft.com/office/drawing/2014/main" id="{FD4B5CB2-F873-E72A-7195-FA9F28C83CEB}"/>
                </a:ext>
              </a:extLst>
            </p:cNvPr>
            <p:cNvSpPr txBox="1"/>
            <p:nvPr/>
          </p:nvSpPr>
          <p:spPr>
            <a:xfrm>
              <a:off x="7789548" y="2547699"/>
              <a:ext cx="862059" cy="276999"/>
            </a:xfrm>
            <a:prstGeom prst="rect">
              <a:avLst/>
            </a:prstGeom>
            <a:solidFill>
              <a:srgbClr val="FFFFFF">
                <a:alpha val="50196"/>
              </a:srgbClr>
            </a:solidFill>
          </p:spPr>
          <p:txBody>
            <a:bodyPr wrap="square" lIns="91440" tIns="45720" rIns="91440" bIns="45720" rtlCol="0" anchor="t">
              <a:spAutoFit/>
            </a:bodyPr>
            <a:lstStyle/>
            <a:p>
              <a:pPr algn="ctr"/>
              <a:r>
                <a:rPr lang="en-SG" sz="600">
                  <a:latin typeface="Arial"/>
                  <a:cs typeface="Arial"/>
                </a:rPr>
                <a:t>Synapse </a:t>
              </a:r>
              <a:r>
                <a:rPr lang="vi-VN" sz="600" err="1">
                  <a:latin typeface="Arial"/>
                  <a:cs typeface="Arial"/>
                </a:rPr>
                <a:t>Dedicated</a:t>
              </a:r>
              <a:r>
                <a:rPr lang="en-US" sz="600">
                  <a:latin typeface="Arial"/>
                  <a:cs typeface="Arial"/>
                </a:rPr>
                <a:t> </a:t>
              </a:r>
              <a:r>
                <a:rPr lang="vi-VN" sz="600" err="1">
                  <a:latin typeface="Arial"/>
                  <a:cs typeface="Arial"/>
                </a:rPr>
                <a:t>Pool</a:t>
              </a:r>
              <a:endParaRPr lang="en-SG" sz="600" err="1">
                <a:latin typeface="Arial"/>
                <a:cs typeface="Arial"/>
              </a:endParaRPr>
            </a:p>
          </p:txBody>
        </p:sp>
      </p:grpSp>
      <p:grpSp>
        <p:nvGrpSpPr>
          <p:cNvPr id="64" name="Group 63">
            <a:extLst>
              <a:ext uri="{FF2B5EF4-FFF2-40B4-BE49-F238E27FC236}">
                <a16:creationId xmlns:a16="http://schemas.microsoft.com/office/drawing/2014/main" id="{721B785F-5107-1A8A-3AA7-5AFCD27143A6}"/>
              </a:ext>
            </a:extLst>
          </p:cNvPr>
          <p:cNvGrpSpPr/>
          <p:nvPr/>
        </p:nvGrpSpPr>
        <p:grpSpPr>
          <a:xfrm>
            <a:off x="6156918" y="2276899"/>
            <a:ext cx="772947" cy="649903"/>
            <a:chOff x="6109845" y="2321488"/>
            <a:chExt cx="772947" cy="649903"/>
          </a:xfrm>
        </p:grpSpPr>
        <p:pic>
          <p:nvPicPr>
            <p:cNvPr id="15" name="Graphic 14">
              <a:extLst>
                <a:ext uri="{FF2B5EF4-FFF2-40B4-BE49-F238E27FC236}">
                  <a16:creationId xmlns:a16="http://schemas.microsoft.com/office/drawing/2014/main" id="{61F51282-B258-5039-A21B-35A3566E4DCC}"/>
                </a:ext>
              </a:extLst>
            </p:cNvPr>
            <p:cNvPicPr>
              <a:picLocks noChangeAspect="1"/>
            </p:cNvPicPr>
            <p:nvPr/>
          </p:nvPicPr>
          <p:blipFill>
            <a:blip r:embed="rId29">
              <a:extLst>
                <a:ext uri="{96DAC541-7B7A-43D3-8B79-37D633B846F1}">
                  <asvg:svgBlip xmlns:asvg="http://schemas.microsoft.com/office/drawing/2016/SVG/main" r:embed="rId37"/>
                </a:ext>
              </a:extLst>
            </a:blip>
            <a:stretch>
              <a:fillRect/>
            </a:stretch>
          </p:blipFill>
          <p:spPr>
            <a:xfrm>
              <a:off x="6318192" y="2321488"/>
              <a:ext cx="356254" cy="356254"/>
            </a:xfrm>
            <a:prstGeom prst="rect">
              <a:avLst/>
            </a:prstGeom>
          </p:spPr>
        </p:pic>
        <p:sp>
          <p:nvSpPr>
            <p:cNvPr id="50" name="TextBox 49">
              <a:extLst>
                <a:ext uri="{FF2B5EF4-FFF2-40B4-BE49-F238E27FC236}">
                  <a16:creationId xmlns:a16="http://schemas.microsoft.com/office/drawing/2014/main" id="{1C1E441A-FB90-AF73-B1FF-CEBFA526DF32}"/>
                </a:ext>
              </a:extLst>
            </p:cNvPr>
            <p:cNvSpPr txBox="1"/>
            <p:nvPr/>
          </p:nvSpPr>
          <p:spPr>
            <a:xfrm>
              <a:off x="6109845" y="2694392"/>
              <a:ext cx="772947" cy="276999"/>
            </a:xfrm>
            <a:prstGeom prst="rect">
              <a:avLst/>
            </a:prstGeom>
            <a:noFill/>
          </p:spPr>
          <p:txBody>
            <a:bodyPr wrap="square" rtlCol="0">
              <a:spAutoFit/>
            </a:bodyPr>
            <a:lstStyle/>
            <a:p>
              <a:pPr algn="ctr"/>
              <a:r>
                <a:rPr lang="en-US" sz="600"/>
                <a:t>Synapse Analytics</a:t>
              </a:r>
            </a:p>
          </p:txBody>
        </p:sp>
        <p:pic>
          <p:nvPicPr>
            <p:cNvPr id="51" name="Graphic 50">
              <a:extLst>
                <a:ext uri="{FF2B5EF4-FFF2-40B4-BE49-F238E27FC236}">
                  <a16:creationId xmlns:a16="http://schemas.microsoft.com/office/drawing/2014/main" id="{137ADD86-6A39-0607-89CB-7E28B1914D8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626912" y="2560864"/>
              <a:ext cx="152481" cy="154324"/>
            </a:xfrm>
            <a:prstGeom prst="rect">
              <a:avLst/>
            </a:prstGeom>
          </p:spPr>
        </p:pic>
      </p:grpSp>
      <p:grpSp>
        <p:nvGrpSpPr>
          <p:cNvPr id="18" name="Group 17">
            <a:extLst>
              <a:ext uri="{FF2B5EF4-FFF2-40B4-BE49-F238E27FC236}">
                <a16:creationId xmlns:a16="http://schemas.microsoft.com/office/drawing/2014/main" id="{4E664F2C-132E-CCB4-56D5-4AE56E78AD74}"/>
              </a:ext>
            </a:extLst>
          </p:cNvPr>
          <p:cNvGrpSpPr/>
          <p:nvPr/>
        </p:nvGrpSpPr>
        <p:grpSpPr>
          <a:xfrm>
            <a:off x="10978953" y="151442"/>
            <a:ext cx="1138811" cy="1009635"/>
            <a:chOff x="11237963" y="56107"/>
            <a:chExt cx="1138811" cy="1009635"/>
          </a:xfrm>
        </p:grpSpPr>
        <p:sp>
          <p:nvSpPr>
            <p:cNvPr id="19" name="TextBox 18">
              <a:extLst>
                <a:ext uri="{FF2B5EF4-FFF2-40B4-BE49-F238E27FC236}">
                  <a16:creationId xmlns:a16="http://schemas.microsoft.com/office/drawing/2014/main" id="{4183AA08-E03D-F6E4-324C-10B8FA1484C7}"/>
                </a:ext>
              </a:extLst>
            </p:cNvPr>
            <p:cNvSpPr txBox="1"/>
            <p:nvPr/>
          </p:nvSpPr>
          <p:spPr>
            <a:xfrm>
              <a:off x="11237963" y="56107"/>
              <a:ext cx="939654" cy="184666"/>
            </a:xfrm>
            <a:prstGeom prst="rect">
              <a:avLst/>
            </a:prstGeom>
            <a:solidFill>
              <a:schemeClr val="bg1"/>
            </a:solidFill>
            <a:ln>
              <a:solidFill>
                <a:schemeClr val="tx1">
                  <a:lumMod val="85000"/>
                  <a:lumOff val="15000"/>
                </a:schemeClr>
              </a:solidFill>
            </a:ln>
          </p:spPr>
          <p:txBody>
            <a:bodyPr wrap="square" rtlCol="0">
              <a:spAutoFit/>
            </a:bodyPr>
            <a:lstStyle/>
            <a:p>
              <a:pPr algn="ctr"/>
              <a:r>
                <a:rPr lang="en-US" sz="600"/>
                <a:t>Legend</a:t>
              </a:r>
            </a:p>
          </p:txBody>
        </p:sp>
        <p:grpSp>
          <p:nvGrpSpPr>
            <p:cNvPr id="20" name="Group 19">
              <a:extLst>
                <a:ext uri="{FF2B5EF4-FFF2-40B4-BE49-F238E27FC236}">
                  <a16:creationId xmlns:a16="http://schemas.microsoft.com/office/drawing/2014/main" id="{657A9E7D-E7CF-68D3-E4AA-5C99DD297728}"/>
                </a:ext>
              </a:extLst>
            </p:cNvPr>
            <p:cNvGrpSpPr/>
            <p:nvPr/>
          </p:nvGrpSpPr>
          <p:grpSpPr>
            <a:xfrm>
              <a:off x="11291489" y="283399"/>
              <a:ext cx="914201" cy="169277"/>
              <a:chOff x="11070902" y="258347"/>
              <a:chExt cx="914201" cy="169277"/>
            </a:xfrm>
          </p:grpSpPr>
          <p:pic>
            <p:nvPicPr>
              <p:cNvPr id="74" name="Graphic 73">
                <a:extLst>
                  <a:ext uri="{FF2B5EF4-FFF2-40B4-BE49-F238E27FC236}">
                    <a16:creationId xmlns:a16="http://schemas.microsoft.com/office/drawing/2014/main" id="{5438ED88-97F7-14E7-BC35-455516FE862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070902" y="264755"/>
                <a:ext cx="141989" cy="141989"/>
              </a:xfrm>
              <a:prstGeom prst="rect">
                <a:avLst/>
              </a:prstGeom>
            </p:spPr>
          </p:pic>
          <p:sp>
            <p:nvSpPr>
              <p:cNvPr id="75" name="TextBox 74">
                <a:extLst>
                  <a:ext uri="{FF2B5EF4-FFF2-40B4-BE49-F238E27FC236}">
                    <a16:creationId xmlns:a16="http://schemas.microsoft.com/office/drawing/2014/main" id="{81866F4A-12B4-F420-78ED-3F2A1E16AD83}"/>
                  </a:ext>
                </a:extLst>
              </p:cNvPr>
              <p:cNvSpPr txBox="1"/>
              <p:nvPr/>
            </p:nvSpPr>
            <p:spPr>
              <a:xfrm>
                <a:off x="11188687" y="25834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Private endpoint</a:t>
                </a:r>
              </a:p>
            </p:txBody>
          </p:sp>
        </p:grpSp>
        <p:grpSp>
          <p:nvGrpSpPr>
            <p:cNvPr id="21" name="Group 20">
              <a:extLst>
                <a:ext uri="{FF2B5EF4-FFF2-40B4-BE49-F238E27FC236}">
                  <a16:creationId xmlns:a16="http://schemas.microsoft.com/office/drawing/2014/main" id="{C3B4A0CA-C0E4-F15C-7AAD-FB12CEC196F2}"/>
                </a:ext>
              </a:extLst>
            </p:cNvPr>
            <p:cNvGrpSpPr/>
            <p:nvPr/>
          </p:nvGrpSpPr>
          <p:grpSpPr>
            <a:xfrm>
              <a:off x="11259147" y="818427"/>
              <a:ext cx="1030038" cy="247315"/>
              <a:chOff x="11038560" y="612894"/>
              <a:chExt cx="1030038" cy="247315"/>
            </a:xfrm>
          </p:grpSpPr>
          <p:sp>
            <p:nvSpPr>
              <p:cNvPr id="72" name="TextBox 71">
                <a:extLst>
                  <a:ext uri="{FF2B5EF4-FFF2-40B4-BE49-F238E27FC236}">
                    <a16:creationId xmlns:a16="http://schemas.microsoft.com/office/drawing/2014/main" id="{BE99EE9C-5100-0EA5-C146-ADB839DF88DF}"/>
                  </a:ext>
                </a:extLst>
              </p:cNvPr>
              <p:cNvSpPr txBox="1"/>
              <p:nvPr/>
            </p:nvSpPr>
            <p:spPr>
              <a:xfrm>
                <a:off x="11171312" y="612894"/>
                <a:ext cx="897286" cy="169277"/>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Future </a:t>
                </a:r>
                <a:r>
                  <a:rPr lang="en-SG" sz="500">
                    <a:solidFill>
                      <a:srgbClr val="FF0000"/>
                    </a:solidFill>
                    <a:latin typeface="Arial" panose="020B0604020202020204" pitchFamily="34" charset="0"/>
                    <a:cs typeface="Arial" panose="020B0604020202020204" pitchFamily="34" charset="0"/>
                  </a:rPr>
                  <a:t>phase</a:t>
                </a:r>
                <a:endPar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985C646-08A7-ADE2-8F42-E79658BBF0C4}"/>
                  </a:ext>
                </a:extLst>
              </p:cNvPr>
              <p:cNvSpPr txBox="1"/>
              <p:nvPr/>
            </p:nvSpPr>
            <p:spPr>
              <a:xfrm>
                <a:off x="11038560" y="613988"/>
                <a:ext cx="174331" cy="246221"/>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10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grpSp>
        <p:grpSp>
          <p:nvGrpSpPr>
            <p:cNvPr id="22" name="Group 21">
              <a:extLst>
                <a:ext uri="{FF2B5EF4-FFF2-40B4-BE49-F238E27FC236}">
                  <a16:creationId xmlns:a16="http://schemas.microsoft.com/office/drawing/2014/main" id="{1C68E36C-EA6C-FB6E-AEB7-071BAD09D377}"/>
                </a:ext>
              </a:extLst>
            </p:cNvPr>
            <p:cNvGrpSpPr/>
            <p:nvPr/>
          </p:nvGrpSpPr>
          <p:grpSpPr>
            <a:xfrm>
              <a:off x="11302396" y="655825"/>
              <a:ext cx="1074378" cy="169277"/>
              <a:chOff x="11081809" y="426222"/>
              <a:chExt cx="1074378" cy="169277"/>
            </a:xfrm>
          </p:grpSpPr>
          <p:pic>
            <p:nvPicPr>
              <p:cNvPr id="26" name="Graphic 25">
                <a:extLst>
                  <a:ext uri="{FF2B5EF4-FFF2-40B4-BE49-F238E27FC236}">
                    <a16:creationId xmlns:a16="http://schemas.microsoft.com/office/drawing/2014/main" id="{06A091CB-6C63-D33B-F9AD-109F58984C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81809" y="459761"/>
                <a:ext cx="121522" cy="121522"/>
              </a:xfrm>
              <a:prstGeom prst="rect">
                <a:avLst/>
              </a:prstGeom>
            </p:spPr>
          </p:pic>
          <p:sp>
            <p:nvSpPr>
              <p:cNvPr id="71" name="TextBox 70">
                <a:extLst>
                  <a:ext uri="{FF2B5EF4-FFF2-40B4-BE49-F238E27FC236}">
                    <a16:creationId xmlns:a16="http://schemas.microsoft.com/office/drawing/2014/main" id="{836D57D3-B18D-D853-DCE7-A32AFA5936A6}"/>
                  </a:ext>
                </a:extLst>
              </p:cNvPr>
              <p:cNvSpPr txBox="1"/>
              <p:nvPr/>
            </p:nvSpPr>
            <p:spPr>
              <a:xfrm>
                <a:off x="11168636" y="426222"/>
                <a:ext cx="987551"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Network security group</a:t>
                </a:r>
              </a:p>
            </p:txBody>
          </p:sp>
        </p:grpSp>
        <p:grpSp>
          <p:nvGrpSpPr>
            <p:cNvPr id="23" name="Group 22">
              <a:extLst>
                <a:ext uri="{FF2B5EF4-FFF2-40B4-BE49-F238E27FC236}">
                  <a16:creationId xmlns:a16="http://schemas.microsoft.com/office/drawing/2014/main" id="{9FCDDCDA-2B8C-5EEB-28B9-C670FC573902}"/>
                </a:ext>
              </a:extLst>
            </p:cNvPr>
            <p:cNvGrpSpPr/>
            <p:nvPr/>
          </p:nvGrpSpPr>
          <p:grpSpPr>
            <a:xfrm>
              <a:off x="11286637" y="475357"/>
              <a:ext cx="916106" cy="169277"/>
              <a:chOff x="11286637" y="475357"/>
              <a:chExt cx="916106" cy="169277"/>
            </a:xfrm>
          </p:grpSpPr>
          <p:pic>
            <p:nvPicPr>
              <p:cNvPr id="24" name="Picture 2" descr="PaaSにプライベート接続を提供する サービスエンドポイント とは？">
                <a:extLst>
                  <a:ext uri="{FF2B5EF4-FFF2-40B4-BE49-F238E27FC236}">
                    <a16:creationId xmlns:a16="http://schemas.microsoft.com/office/drawing/2014/main" id="{E80C7CE3-CBCD-2C51-9CFF-C3682C07B52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286637" y="486802"/>
                <a:ext cx="146841" cy="1464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E2BACC41-C788-1F8A-7FBF-E8386DE3EB64}"/>
                  </a:ext>
                </a:extLst>
              </p:cNvPr>
              <p:cNvSpPr txBox="1"/>
              <p:nvPr/>
            </p:nvSpPr>
            <p:spPr>
              <a:xfrm>
                <a:off x="11406327" y="47535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Service endpoint</a:t>
                </a:r>
              </a:p>
            </p:txBody>
          </p:sp>
        </p:grpSp>
      </p:grpSp>
      <p:pic>
        <p:nvPicPr>
          <p:cNvPr id="76" name="Graphic 75">
            <a:extLst>
              <a:ext uri="{FF2B5EF4-FFF2-40B4-BE49-F238E27FC236}">
                <a16:creationId xmlns:a16="http://schemas.microsoft.com/office/drawing/2014/main" id="{9F0C81F7-5724-9311-D91C-98B886070AA5}"/>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005523" y="4861159"/>
            <a:ext cx="362363" cy="362363"/>
          </a:xfrm>
          <a:prstGeom prst="rect">
            <a:avLst/>
          </a:prstGeom>
        </p:spPr>
      </p:pic>
      <p:sp>
        <p:nvSpPr>
          <p:cNvPr id="80" name="Rectangle 79">
            <a:extLst>
              <a:ext uri="{FF2B5EF4-FFF2-40B4-BE49-F238E27FC236}">
                <a16:creationId xmlns:a16="http://schemas.microsoft.com/office/drawing/2014/main" id="{8B73FFB5-A141-C054-D648-1EA37C5A92A2}"/>
              </a:ext>
            </a:extLst>
          </p:cNvPr>
          <p:cNvSpPr/>
          <p:nvPr/>
        </p:nvSpPr>
        <p:spPr>
          <a:xfrm>
            <a:off x="841171" y="5298608"/>
            <a:ext cx="682667"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800" b="0" i="0" u="none" strike="noStrike" kern="0" cap="none" spc="0" normalizeH="0" baseline="0" noProof="0" err="1">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rPr>
              <a:t>PowerApp</a:t>
            </a:r>
            <a:endParaRPr kumimoji="0" lang="en-US" sz="800" b="0" i="0" u="none" strike="noStrike" kern="0" cap="none" spc="0" normalizeH="0" baseline="0" noProof="0">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endParaRPr>
          </a:p>
        </p:txBody>
      </p:sp>
      <p:grpSp>
        <p:nvGrpSpPr>
          <p:cNvPr id="81" name="Group 80">
            <a:extLst>
              <a:ext uri="{FF2B5EF4-FFF2-40B4-BE49-F238E27FC236}">
                <a16:creationId xmlns:a16="http://schemas.microsoft.com/office/drawing/2014/main" id="{71DD3431-D671-6A21-6ED6-15D2CE5C4F83}"/>
              </a:ext>
            </a:extLst>
          </p:cNvPr>
          <p:cNvGrpSpPr/>
          <p:nvPr/>
        </p:nvGrpSpPr>
        <p:grpSpPr>
          <a:xfrm>
            <a:off x="440056" y="2613263"/>
            <a:ext cx="849366" cy="682562"/>
            <a:chOff x="7603183" y="5408911"/>
            <a:chExt cx="849366" cy="682562"/>
          </a:xfrm>
        </p:grpSpPr>
        <p:pic>
          <p:nvPicPr>
            <p:cNvPr id="83" name="Picture 82">
              <a:extLst>
                <a:ext uri="{FF2B5EF4-FFF2-40B4-BE49-F238E27FC236}">
                  <a16:creationId xmlns:a16="http://schemas.microsoft.com/office/drawing/2014/main" id="{EDFA1C36-9751-E1EB-4740-5E8F00CDA312}"/>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7851237" y="5408911"/>
              <a:ext cx="313230" cy="313230"/>
            </a:xfrm>
            <a:prstGeom prst="rect">
              <a:avLst/>
            </a:prstGeom>
          </p:spPr>
        </p:pic>
        <p:sp>
          <p:nvSpPr>
            <p:cNvPr id="84" name="TextBox 83">
              <a:extLst>
                <a:ext uri="{FF2B5EF4-FFF2-40B4-BE49-F238E27FC236}">
                  <a16:creationId xmlns:a16="http://schemas.microsoft.com/office/drawing/2014/main" id="{DD52D4D2-E416-DCE7-12AD-6FD1AA063D19}"/>
                </a:ext>
              </a:extLst>
            </p:cNvPr>
            <p:cNvSpPr txBox="1"/>
            <p:nvPr/>
          </p:nvSpPr>
          <p:spPr>
            <a:xfrm>
              <a:off x="7603183" y="5722141"/>
              <a:ext cx="849366"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RXT engineers (accessed into PVCFC VPN)</a:t>
              </a:r>
            </a:p>
          </p:txBody>
        </p:sp>
      </p:grpSp>
      <p:grpSp>
        <p:nvGrpSpPr>
          <p:cNvPr id="85" name="Group 84">
            <a:extLst>
              <a:ext uri="{FF2B5EF4-FFF2-40B4-BE49-F238E27FC236}">
                <a16:creationId xmlns:a16="http://schemas.microsoft.com/office/drawing/2014/main" id="{A54B114E-382C-D47C-C269-284F32778A8F}"/>
              </a:ext>
            </a:extLst>
          </p:cNvPr>
          <p:cNvGrpSpPr/>
          <p:nvPr/>
        </p:nvGrpSpPr>
        <p:grpSpPr>
          <a:xfrm>
            <a:off x="4844292" y="1336595"/>
            <a:ext cx="684694" cy="540520"/>
            <a:chOff x="4381120" y="894601"/>
            <a:chExt cx="684694" cy="540520"/>
          </a:xfrm>
        </p:grpSpPr>
        <p:pic>
          <p:nvPicPr>
            <p:cNvPr id="86" name="Picture 85" descr="Logo&#10;&#10;Description automatically generated">
              <a:extLst>
                <a:ext uri="{FF2B5EF4-FFF2-40B4-BE49-F238E27FC236}">
                  <a16:creationId xmlns:a16="http://schemas.microsoft.com/office/drawing/2014/main" id="{CDD9B8BD-4B00-2285-6CDE-A062780A4E98}"/>
                </a:ext>
              </a:extLst>
            </p:cNvPr>
            <p:cNvPicPr>
              <a:picLocks noChangeAspect="1"/>
            </p:cNvPicPr>
            <p:nvPr/>
          </p:nvPicPr>
          <p:blipFill>
            <a:blip r:embed="rId23"/>
            <a:stretch>
              <a:fillRect/>
            </a:stretch>
          </p:blipFill>
          <p:spPr>
            <a:xfrm>
              <a:off x="4515942" y="894601"/>
              <a:ext cx="351885" cy="351884"/>
            </a:xfrm>
            <a:prstGeom prst="rect">
              <a:avLst/>
            </a:prstGeom>
          </p:spPr>
        </p:pic>
        <p:sp>
          <p:nvSpPr>
            <p:cNvPr id="87" name="TextBox 86">
              <a:extLst>
                <a:ext uri="{FF2B5EF4-FFF2-40B4-BE49-F238E27FC236}">
                  <a16:creationId xmlns:a16="http://schemas.microsoft.com/office/drawing/2014/main" id="{67DC38DF-6AB9-C34C-B232-63488F481286}"/>
                </a:ext>
              </a:extLst>
            </p:cNvPr>
            <p:cNvSpPr txBox="1"/>
            <p:nvPr/>
          </p:nvSpPr>
          <p:spPr>
            <a:xfrm>
              <a:off x="4381120" y="1250455"/>
              <a:ext cx="68469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Gen2</a:t>
              </a:r>
            </a:p>
          </p:txBody>
        </p:sp>
        <p:pic>
          <p:nvPicPr>
            <p:cNvPr id="88" name="Graphic 87">
              <a:extLst>
                <a:ext uri="{FF2B5EF4-FFF2-40B4-BE49-F238E27FC236}">
                  <a16:creationId xmlns:a16="http://schemas.microsoft.com/office/drawing/2014/main" id="{823B1AB1-0D63-2D2F-8E7A-C7E9D6CA372B}"/>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849622" y="1147893"/>
              <a:ext cx="141989" cy="141989"/>
            </a:xfrm>
            <a:prstGeom prst="rect">
              <a:avLst/>
            </a:prstGeom>
          </p:spPr>
        </p:pic>
      </p:grpSp>
      <p:cxnSp>
        <p:nvCxnSpPr>
          <p:cNvPr id="89" name="Connector: Elbow 88">
            <a:extLst>
              <a:ext uri="{FF2B5EF4-FFF2-40B4-BE49-F238E27FC236}">
                <a16:creationId xmlns:a16="http://schemas.microsoft.com/office/drawing/2014/main" id="{50466983-C65F-CA0E-18DF-2C01D03F2FD8}"/>
              </a:ext>
            </a:extLst>
          </p:cNvPr>
          <p:cNvCxnSpPr>
            <a:cxnSpLocks/>
            <a:stCxn id="125" idx="3"/>
            <a:endCxn id="199" idx="1"/>
          </p:cNvCxnSpPr>
          <p:nvPr/>
        </p:nvCxnSpPr>
        <p:spPr>
          <a:xfrm flipV="1">
            <a:off x="2895317" y="2044658"/>
            <a:ext cx="537499" cy="2553136"/>
          </a:xfrm>
          <a:prstGeom prst="bentConnector3">
            <a:avLst>
              <a:gd name="adj1" fmla="val 78061"/>
            </a:avLst>
          </a:prstGeom>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3881B2A-F3C8-C3AB-088A-5D2A3A75F079}"/>
              </a:ext>
            </a:extLst>
          </p:cNvPr>
          <p:cNvCxnSpPr>
            <a:cxnSpLocks/>
            <a:stCxn id="76" idx="3"/>
            <a:endCxn id="125" idx="1"/>
          </p:cNvCxnSpPr>
          <p:nvPr/>
        </p:nvCxnSpPr>
        <p:spPr>
          <a:xfrm flipV="1">
            <a:off x="1367886" y="4597794"/>
            <a:ext cx="1175546" cy="44454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143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82EA30-57A5-C2E0-25A7-AF6A1E523501}"/>
              </a:ext>
            </a:extLst>
          </p:cNvPr>
          <p:cNvGrpSpPr/>
          <p:nvPr/>
        </p:nvGrpSpPr>
        <p:grpSpPr>
          <a:xfrm>
            <a:off x="1614875" y="1200084"/>
            <a:ext cx="6554459" cy="5275711"/>
            <a:chOff x="2003326" y="1002235"/>
            <a:chExt cx="7178184" cy="5848033"/>
          </a:xfrm>
        </p:grpSpPr>
        <p:sp>
          <p:nvSpPr>
            <p:cNvPr id="5" name="Rectangle 4">
              <a:extLst>
                <a:ext uri="{FF2B5EF4-FFF2-40B4-BE49-F238E27FC236}">
                  <a16:creationId xmlns:a16="http://schemas.microsoft.com/office/drawing/2014/main" id="{9FEB9354-D393-A7CB-6475-D7F1650E1DBB}"/>
                </a:ext>
              </a:extLst>
            </p:cNvPr>
            <p:cNvSpPr/>
            <p:nvPr/>
          </p:nvSpPr>
          <p:spPr>
            <a:xfrm>
              <a:off x="2146831" y="1150660"/>
              <a:ext cx="7034679" cy="5699608"/>
            </a:xfrm>
            <a:prstGeom prst="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6" name="TextBox 3">
              <a:extLst>
                <a:ext uri="{FF2B5EF4-FFF2-40B4-BE49-F238E27FC236}">
                  <a16:creationId xmlns:a16="http://schemas.microsoft.com/office/drawing/2014/main" id="{2D66B883-061D-1DDF-3619-11A6E9949DC1}"/>
                </a:ext>
              </a:extLst>
            </p:cNvPr>
            <p:cNvSpPr txBox="1"/>
            <p:nvPr/>
          </p:nvSpPr>
          <p:spPr>
            <a:xfrm>
              <a:off x="8162384" y="1002235"/>
              <a:ext cx="987552" cy="246221"/>
            </a:xfrm>
            <a:prstGeom prst="rect">
              <a:avLst/>
            </a:prstGeom>
            <a:solidFill>
              <a:schemeClr val="bg1"/>
            </a:solidFill>
            <a:ln>
              <a:solidFill>
                <a:srgbClr val="0070C0"/>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1000"/>
                <a:t>Azure Tenant</a:t>
              </a:r>
            </a:p>
          </p:txBody>
        </p:sp>
        <p:pic>
          <p:nvPicPr>
            <p:cNvPr id="7" name="Picture 6" descr="Azure has a new logo, but where do you download it? Here!">
              <a:extLst>
                <a:ext uri="{FF2B5EF4-FFF2-40B4-BE49-F238E27FC236}">
                  <a16:creationId xmlns:a16="http://schemas.microsoft.com/office/drawing/2014/main" id="{85C1FE73-8626-6C2A-E3A2-975BE4B2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326" y="1002955"/>
              <a:ext cx="306793" cy="306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0667D434-95A5-7B27-F7E3-4C7343C2BAA6}"/>
              </a:ext>
            </a:extLst>
          </p:cNvPr>
          <p:cNvGrpSpPr/>
          <p:nvPr/>
        </p:nvGrpSpPr>
        <p:grpSpPr>
          <a:xfrm>
            <a:off x="74236" y="1586854"/>
            <a:ext cx="1638068" cy="1492781"/>
            <a:chOff x="273556" y="3497792"/>
            <a:chExt cx="1638068" cy="1492781"/>
          </a:xfrm>
        </p:grpSpPr>
        <p:grpSp>
          <p:nvGrpSpPr>
            <p:cNvPr id="9" name="Group 8">
              <a:extLst>
                <a:ext uri="{FF2B5EF4-FFF2-40B4-BE49-F238E27FC236}">
                  <a16:creationId xmlns:a16="http://schemas.microsoft.com/office/drawing/2014/main" id="{FDEB83E7-8443-E8F2-E61F-CDCE71E24120}"/>
                </a:ext>
              </a:extLst>
            </p:cNvPr>
            <p:cNvGrpSpPr/>
            <p:nvPr/>
          </p:nvGrpSpPr>
          <p:grpSpPr>
            <a:xfrm>
              <a:off x="273556" y="3497792"/>
              <a:ext cx="1638068" cy="1492781"/>
              <a:chOff x="115204" y="4401657"/>
              <a:chExt cx="1638068" cy="1492781"/>
            </a:xfrm>
          </p:grpSpPr>
          <p:sp>
            <p:nvSpPr>
              <p:cNvPr id="11" name="Rectangle 10">
                <a:extLst>
                  <a:ext uri="{FF2B5EF4-FFF2-40B4-BE49-F238E27FC236}">
                    <a16:creationId xmlns:a16="http://schemas.microsoft.com/office/drawing/2014/main" id="{33FBA292-41A6-CA4E-17A7-27880B925C54}"/>
                  </a:ext>
                </a:extLst>
              </p:cNvPr>
              <p:cNvSpPr/>
              <p:nvPr/>
            </p:nvSpPr>
            <p:spPr>
              <a:xfrm>
                <a:off x="269703" y="4596695"/>
                <a:ext cx="1416017" cy="1297743"/>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13" name="Picture 12" descr="Database - Free technology icons">
                <a:extLst>
                  <a:ext uri="{FF2B5EF4-FFF2-40B4-BE49-F238E27FC236}">
                    <a16:creationId xmlns:a16="http://schemas.microsoft.com/office/drawing/2014/main" id="{373A4AB7-8B85-790F-7AE1-997A4B444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80" y="4919352"/>
                <a:ext cx="296636" cy="2966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8E4CDBA-B4D5-BD13-4903-15D29E1552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189" y="4913745"/>
                <a:ext cx="322457" cy="3224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9">
                <a:extLst>
                  <a:ext uri="{FF2B5EF4-FFF2-40B4-BE49-F238E27FC236}">
                    <a16:creationId xmlns:a16="http://schemas.microsoft.com/office/drawing/2014/main" id="{95E34D5E-662B-3023-6E16-0B11BE6C22D5}"/>
                  </a:ext>
                </a:extLst>
              </p:cNvPr>
              <p:cNvSpPr txBox="1"/>
              <p:nvPr/>
            </p:nvSpPr>
            <p:spPr>
              <a:xfrm>
                <a:off x="667498" y="4475251"/>
                <a:ext cx="1085774" cy="338554"/>
              </a:xfrm>
              <a:prstGeom prst="rect">
                <a:avLst/>
              </a:prstGeom>
              <a:solidFill>
                <a:schemeClr val="bg1"/>
              </a:solidFill>
              <a:ln>
                <a:solidFill>
                  <a:schemeClr val="accent6">
                    <a:lumMod val="75000"/>
                  </a:schemeClr>
                </a:solidFill>
              </a:ln>
            </p:spPr>
            <p:txBody>
              <a:bodyPr wrap="square" lIns="91440" tIns="45720" rIns="91440" bIns="45720" rtlCol="0" anchor="t">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800"/>
                  <a:t>PVCFC Source Systems (1)</a:t>
                </a:r>
              </a:p>
            </p:txBody>
          </p:sp>
          <p:pic>
            <p:nvPicPr>
              <p:cNvPr id="17" name="Picture 16" descr="Multimedia, Cloud computing, Cloud Data, Hosting, web development,  networking, Seo And Web icon">
                <a:extLst>
                  <a:ext uri="{FF2B5EF4-FFF2-40B4-BE49-F238E27FC236}">
                    <a16:creationId xmlns:a16="http://schemas.microsoft.com/office/drawing/2014/main" id="{0F40B206-734D-4B32-4C2C-7D5204EE5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04" y="4401657"/>
                <a:ext cx="391082" cy="39108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3">
              <a:extLst>
                <a:ext uri="{FF2B5EF4-FFF2-40B4-BE49-F238E27FC236}">
                  <a16:creationId xmlns:a16="http://schemas.microsoft.com/office/drawing/2014/main" id="{F2656965-341A-D4E3-CBAC-29B35836C6BF}"/>
                </a:ext>
              </a:extLst>
            </p:cNvPr>
            <p:cNvSpPr txBox="1"/>
            <p:nvPr/>
          </p:nvSpPr>
          <p:spPr>
            <a:xfrm rot="16200000" flipV="1">
              <a:off x="1149476" y="4294245"/>
              <a:ext cx="984171" cy="215444"/>
            </a:xfrm>
            <a:prstGeom prst="rect">
              <a:avLst/>
            </a:prstGeom>
            <a:solidFill>
              <a:srgbClr val="FF0000"/>
            </a:solidFill>
            <a:ln>
              <a:solidFill>
                <a:schemeClr val="tx1">
                  <a:lumMod val="65000"/>
                  <a:lumOff val="35000"/>
                </a:schemeClr>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800">
                  <a:solidFill>
                    <a:srgbClr val="FFFF00"/>
                  </a:solidFill>
                </a:rPr>
                <a:t>Firewall</a:t>
              </a:r>
            </a:p>
          </p:txBody>
        </p:sp>
      </p:grpSp>
      <p:grpSp>
        <p:nvGrpSpPr>
          <p:cNvPr id="27" name="Group 26">
            <a:extLst>
              <a:ext uri="{FF2B5EF4-FFF2-40B4-BE49-F238E27FC236}">
                <a16:creationId xmlns:a16="http://schemas.microsoft.com/office/drawing/2014/main" id="{01731AB3-55B1-E06B-B41E-24DADFBA7A8B}"/>
              </a:ext>
            </a:extLst>
          </p:cNvPr>
          <p:cNvGrpSpPr/>
          <p:nvPr/>
        </p:nvGrpSpPr>
        <p:grpSpPr>
          <a:xfrm>
            <a:off x="2106528" y="1718861"/>
            <a:ext cx="1220369" cy="2453722"/>
            <a:chOff x="3001809" y="2430978"/>
            <a:chExt cx="1220369" cy="2453722"/>
          </a:xfrm>
        </p:grpSpPr>
        <p:sp>
          <p:nvSpPr>
            <p:cNvPr id="28" name="TextBox 2">
              <a:extLst>
                <a:ext uri="{FF2B5EF4-FFF2-40B4-BE49-F238E27FC236}">
                  <a16:creationId xmlns:a16="http://schemas.microsoft.com/office/drawing/2014/main" id="{F2187C60-E5E8-2067-CBED-38AB7286505F}"/>
                </a:ext>
              </a:extLst>
            </p:cNvPr>
            <p:cNvSpPr txBox="1"/>
            <p:nvPr/>
          </p:nvSpPr>
          <p:spPr>
            <a:xfrm>
              <a:off x="3229517" y="4474017"/>
              <a:ext cx="728424"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subnet</a:t>
              </a:r>
            </a:p>
          </p:txBody>
        </p:sp>
        <p:grpSp>
          <p:nvGrpSpPr>
            <p:cNvPr id="29" name="Group 28">
              <a:extLst>
                <a:ext uri="{FF2B5EF4-FFF2-40B4-BE49-F238E27FC236}">
                  <a16:creationId xmlns:a16="http://schemas.microsoft.com/office/drawing/2014/main" id="{A05AC4A4-C0B8-C7B4-E31D-41F409EAD12E}"/>
                </a:ext>
              </a:extLst>
            </p:cNvPr>
            <p:cNvGrpSpPr/>
            <p:nvPr/>
          </p:nvGrpSpPr>
          <p:grpSpPr>
            <a:xfrm>
              <a:off x="3134995" y="2668761"/>
              <a:ext cx="954079" cy="723362"/>
              <a:chOff x="4832987" y="3033454"/>
              <a:chExt cx="954079" cy="723362"/>
            </a:xfrm>
          </p:grpSpPr>
          <p:pic>
            <p:nvPicPr>
              <p:cNvPr id="44" name="Picture 43" descr="VPN Gateway | Microsoft Azure Mono">
                <a:extLst>
                  <a:ext uri="{FF2B5EF4-FFF2-40B4-BE49-F238E27FC236}">
                    <a16:creationId xmlns:a16="http://schemas.microsoft.com/office/drawing/2014/main" id="{99C11908-749F-3DEA-D50B-AB34D1FC0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1994" y="3033454"/>
                <a:ext cx="278648" cy="31845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9">
                <a:extLst>
                  <a:ext uri="{FF2B5EF4-FFF2-40B4-BE49-F238E27FC236}">
                    <a16:creationId xmlns:a16="http://schemas.microsoft.com/office/drawing/2014/main" id="{BEA4A6D8-3351-4C6D-E11B-BADD59BC8E72}"/>
                  </a:ext>
                </a:extLst>
              </p:cNvPr>
              <p:cNvSpPr txBox="1"/>
              <p:nvPr/>
            </p:nvSpPr>
            <p:spPr>
              <a:xfrm>
                <a:off x="4832987" y="3387484"/>
                <a:ext cx="954079" cy="369332"/>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S2S VPN / ExpressRoute gateway</a:t>
                </a:r>
              </a:p>
            </p:txBody>
          </p:sp>
        </p:grpSp>
        <p:grpSp>
          <p:nvGrpSpPr>
            <p:cNvPr id="30" name="Group 29">
              <a:extLst>
                <a:ext uri="{FF2B5EF4-FFF2-40B4-BE49-F238E27FC236}">
                  <a16:creationId xmlns:a16="http://schemas.microsoft.com/office/drawing/2014/main" id="{44098230-3ABB-05C1-8A12-069E140707D6}"/>
                </a:ext>
              </a:extLst>
            </p:cNvPr>
            <p:cNvGrpSpPr/>
            <p:nvPr/>
          </p:nvGrpSpPr>
          <p:grpSpPr>
            <a:xfrm>
              <a:off x="3001809" y="2430978"/>
              <a:ext cx="1220369" cy="2453722"/>
              <a:chOff x="4586487" y="1600799"/>
              <a:chExt cx="1220369" cy="2453722"/>
            </a:xfrm>
          </p:grpSpPr>
          <p:sp>
            <p:nvSpPr>
              <p:cNvPr id="38" name="Rectangle: Rounded Corners 133">
                <a:extLst>
                  <a:ext uri="{FF2B5EF4-FFF2-40B4-BE49-F238E27FC236}">
                    <a16:creationId xmlns:a16="http://schemas.microsoft.com/office/drawing/2014/main" id="{7157D5AC-3F80-00F9-9905-5C7C0804D31C}"/>
                  </a:ext>
                </a:extLst>
              </p:cNvPr>
              <p:cNvSpPr/>
              <p:nvPr/>
            </p:nvSpPr>
            <p:spPr>
              <a:xfrm>
                <a:off x="4862152" y="1760274"/>
                <a:ext cx="673635" cy="838547"/>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39" name="TextBox 13">
                <a:extLst>
                  <a:ext uri="{FF2B5EF4-FFF2-40B4-BE49-F238E27FC236}">
                    <a16:creationId xmlns:a16="http://schemas.microsoft.com/office/drawing/2014/main" id="{22356C53-E586-4996-A7BD-640A64D5FD7D}"/>
                  </a:ext>
                </a:extLst>
              </p:cNvPr>
              <p:cNvSpPr txBox="1"/>
              <p:nvPr/>
            </p:nvSpPr>
            <p:spPr>
              <a:xfrm>
                <a:off x="4725004" y="2630635"/>
                <a:ext cx="906807"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Gateway subnet</a:t>
                </a:r>
              </a:p>
            </p:txBody>
          </p:sp>
          <p:pic>
            <p:nvPicPr>
              <p:cNvPr id="40" name="Graphic 14">
                <a:extLst>
                  <a:ext uri="{FF2B5EF4-FFF2-40B4-BE49-F238E27FC236}">
                    <a16:creationId xmlns:a16="http://schemas.microsoft.com/office/drawing/2014/main" id="{B373F64F-196E-D910-EE8B-FA12CA5CA7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68692" y="1686207"/>
                <a:ext cx="169021" cy="169021"/>
              </a:xfrm>
              <a:prstGeom prst="rect">
                <a:avLst/>
              </a:prstGeom>
            </p:spPr>
          </p:pic>
          <p:sp>
            <p:nvSpPr>
              <p:cNvPr id="41" name="Rectangle: Rounded Corners 151">
                <a:extLst>
                  <a:ext uri="{FF2B5EF4-FFF2-40B4-BE49-F238E27FC236}">
                    <a16:creationId xmlns:a16="http://schemas.microsoft.com/office/drawing/2014/main" id="{132F1011-1E8B-A83F-C12B-05E6686D9FB1}"/>
                  </a:ext>
                </a:extLst>
              </p:cNvPr>
              <p:cNvSpPr/>
              <p:nvPr/>
            </p:nvSpPr>
            <p:spPr>
              <a:xfrm>
                <a:off x="4682470" y="1600799"/>
                <a:ext cx="1006322" cy="2233694"/>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42" name="TextBox 16">
                <a:extLst>
                  <a:ext uri="{FF2B5EF4-FFF2-40B4-BE49-F238E27FC236}">
                    <a16:creationId xmlns:a16="http://schemas.microsoft.com/office/drawing/2014/main" id="{E9302793-726C-262B-B3FA-760659B131B8}"/>
                  </a:ext>
                </a:extLst>
              </p:cNvPr>
              <p:cNvSpPr txBox="1"/>
              <p:nvPr/>
            </p:nvSpPr>
            <p:spPr>
              <a:xfrm>
                <a:off x="4586487" y="3854466"/>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Hub VNET</a:t>
                </a:r>
              </a:p>
            </p:txBody>
          </p:sp>
          <p:pic>
            <p:nvPicPr>
              <p:cNvPr id="43" name="Picture 42" descr="Two Azure IP Addresses You Need to Know About - ciraltos">
                <a:extLst>
                  <a:ext uri="{FF2B5EF4-FFF2-40B4-BE49-F238E27FC236}">
                    <a16:creationId xmlns:a16="http://schemas.microsoft.com/office/drawing/2014/main" id="{87EAF2CD-75E3-9448-7E75-B216F9D7DC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4194" y="3748234"/>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60F9370D-FEF1-B9B1-CEFE-A556B6CE7703}"/>
                </a:ext>
              </a:extLst>
            </p:cNvPr>
            <p:cNvGrpSpPr/>
            <p:nvPr/>
          </p:nvGrpSpPr>
          <p:grpSpPr>
            <a:xfrm>
              <a:off x="3137690" y="3784448"/>
              <a:ext cx="916643" cy="613969"/>
              <a:chOff x="4610741" y="3139623"/>
              <a:chExt cx="916643" cy="613969"/>
            </a:xfrm>
          </p:grpSpPr>
          <p:grpSp>
            <p:nvGrpSpPr>
              <p:cNvPr id="34" name="Group 33">
                <a:extLst>
                  <a:ext uri="{FF2B5EF4-FFF2-40B4-BE49-F238E27FC236}">
                    <a16:creationId xmlns:a16="http://schemas.microsoft.com/office/drawing/2014/main" id="{AD903021-BAD4-3E17-7867-A1504BE91539}"/>
                  </a:ext>
                </a:extLst>
              </p:cNvPr>
              <p:cNvGrpSpPr/>
              <p:nvPr/>
            </p:nvGrpSpPr>
            <p:grpSpPr>
              <a:xfrm>
                <a:off x="4868558" y="3139623"/>
                <a:ext cx="411423" cy="411423"/>
                <a:chOff x="4864457" y="3105941"/>
                <a:chExt cx="411423" cy="411423"/>
              </a:xfrm>
            </p:grpSpPr>
            <p:pic>
              <p:nvPicPr>
                <p:cNvPr id="36" name="Graphic 10">
                  <a:extLst>
                    <a:ext uri="{FF2B5EF4-FFF2-40B4-BE49-F238E27FC236}">
                      <a16:creationId xmlns:a16="http://schemas.microsoft.com/office/drawing/2014/main" id="{759BA8EB-793A-8D30-8AA5-3F5EA360A7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64457" y="3105941"/>
                  <a:ext cx="411423" cy="411423"/>
                </a:xfrm>
                <a:prstGeom prst="rect">
                  <a:avLst/>
                </a:prstGeom>
              </p:spPr>
            </p:pic>
            <p:pic>
              <p:nvPicPr>
                <p:cNvPr id="37" name="Picture 36" descr="DNS in Detail. Learn how DNS works and how it helps… | by shadowmaster |  Medium">
                  <a:extLst>
                    <a:ext uri="{FF2B5EF4-FFF2-40B4-BE49-F238E27FC236}">
                      <a16:creationId xmlns:a16="http://schemas.microsoft.com/office/drawing/2014/main" id="{5A970813-8F7C-D7DE-DFCD-BBE7964D5B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3799" y="3167125"/>
                  <a:ext cx="199688" cy="199319"/>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9">
                <a:extLst>
                  <a:ext uri="{FF2B5EF4-FFF2-40B4-BE49-F238E27FC236}">
                    <a16:creationId xmlns:a16="http://schemas.microsoft.com/office/drawing/2014/main" id="{B49A9AD4-6A43-F92C-1B56-A1CAAE73D233}"/>
                  </a:ext>
                </a:extLst>
              </p:cNvPr>
              <p:cNvSpPr txBox="1"/>
              <p:nvPr/>
            </p:nvSpPr>
            <p:spPr>
              <a:xfrm>
                <a:off x="4610741" y="3568926"/>
                <a:ext cx="916643" cy="184666"/>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600">
                    <a:latin typeface="Arial" panose="020B0604020202020204" pitchFamily="34" charset="0"/>
                    <a:cs typeface="Arial" panose="020B0604020202020204" pitchFamily="34" charset="0"/>
                  </a:rPr>
                  <a:t>DNS server</a:t>
                </a:r>
              </a:p>
            </p:txBody>
          </p:sp>
        </p:grpSp>
        <p:sp>
          <p:nvSpPr>
            <p:cNvPr id="32" name="Rectangle: Rounded Corners 133">
              <a:extLst>
                <a:ext uri="{FF2B5EF4-FFF2-40B4-BE49-F238E27FC236}">
                  <a16:creationId xmlns:a16="http://schemas.microsoft.com/office/drawing/2014/main" id="{C301D589-E213-0AA0-4FBC-DCA62E74C4B3}"/>
                </a:ext>
              </a:extLst>
            </p:cNvPr>
            <p:cNvSpPr/>
            <p:nvPr/>
          </p:nvSpPr>
          <p:spPr>
            <a:xfrm>
              <a:off x="3257367" y="3694171"/>
              <a:ext cx="709254" cy="75460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33" name="Graphic 7">
              <a:extLst>
                <a:ext uri="{FF2B5EF4-FFF2-40B4-BE49-F238E27FC236}">
                  <a16:creationId xmlns:a16="http://schemas.microsoft.com/office/drawing/2014/main" id="{1448B32A-6F3B-05E1-EE1C-E4853B7C2E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9655" y="3618124"/>
              <a:ext cx="169021" cy="169021"/>
            </a:xfrm>
            <a:prstGeom prst="rect">
              <a:avLst/>
            </a:prstGeom>
          </p:spPr>
        </p:pic>
      </p:grpSp>
      <p:grpSp>
        <p:nvGrpSpPr>
          <p:cNvPr id="46" name="Group 45">
            <a:extLst>
              <a:ext uri="{FF2B5EF4-FFF2-40B4-BE49-F238E27FC236}">
                <a16:creationId xmlns:a16="http://schemas.microsoft.com/office/drawing/2014/main" id="{E78E49A1-7259-3817-3EA5-191F21D5F53B}"/>
              </a:ext>
            </a:extLst>
          </p:cNvPr>
          <p:cNvGrpSpPr/>
          <p:nvPr/>
        </p:nvGrpSpPr>
        <p:grpSpPr>
          <a:xfrm>
            <a:off x="4395159" y="1692619"/>
            <a:ext cx="2580507" cy="3914475"/>
            <a:chOff x="4298217" y="1906077"/>
            <a:chExt cx="2580507" cy="3914475"/>
          </a:xfrm>
        </p:grpSpPr>
        <p:sp>
          <p:nvSpPr>
            <p:cNvPr id="47" name="TextBox 2">
              <a:extLst>
                <a:ext uri="{FF2B5EF4-FFF2-40B4-BE49-F238E27FC236}">
                  <a16:creationId xmlns:a16="http://schemas.microsoft.com/office/drawing/2014/main" id="{EFDF8560-13A5-58E4-A3BC-CCAFAD79B11E}"/>
                </a:ext>
              </a:extLst>
            </p:cNvPr>
            <p:cNvSpPr txBox="1"/>
            <p:nvPr/>
          </p:nvSpPr>
          <p:spPr>
            <a:xfrm>
              <a:off x="5534325" y="5620497"/>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Data Platform VNET</a:t>
              </a:r>
            </a:p>
          </p:txBody>
        </p:sp>
        <p:sp>
          <p:nvSpPr>
            <p:cNvPr id="48" name="Rectangle: Rounded Corners 151">
              <a:extLst>
                <a:ext uri="{FF2B5EF4-FFF2-40B4-BE49-F238E27FC236}">
                  <a16:creationId xmlns:a16="http://schemas.microsoft.com/office/drawing/2014/main" id="{71EF7681-37EA-CEAD-047A-552FA07C0D66}"/>
                </a:ext>
              </a:extLst>
            </p:cNvPr>
            <p:cNvSpPr/>
            <p:nvPr/>
          </p:nvSpPr>
          <p:spPr>
            <a:xfrm>
              <a:off x="4298217" y="1906077"/>
              <a:ext cx="2580507" cy="3699573"/>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49" name="Picture 48" descr="Two Azure IP Addresses You Need to Know About - ciraltos">
              <a:extLst>
                <a:ext uri="{FF2B5EF4-FFF2-40B4-BE49-F238E27FC236}">
                  <a16:creationId xmlns:a16="http://schemas.microsoft.com/office/drawing/2014/main" id="{69CA7B91-3818-CB2A-D758-F876A6EA7B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6864" y="5527352"/>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2D6F322C-43EE-6E7A-9F91-B4AE70AD2191}"/>
              </a:ext>
            </a:extLst>
          </p:cNvPr>
          <p:cNvGrpSpPr/>
          <p:nvPr/>
        </p:nvGrpSpPr>
        <p:grpSpPr>
          <a:xfrm>
            <a:off x="4481135" y="4282789"/>
            <a:ext cx="2088897" cy="858254"/>
            <a:chOff x="4678437" y="1886495"/>
            <a:chExt cx="2088897" cy="858254"/>
          </a:xfrm>
        </p:grpSpPr>
        <p:sp>
          <p:nvSpPr>
            <p:cNvPr id="53" name="Rectangle: Rounded Corners 133">
              <a:extLst>
                <a:ext uri="{FF2B5EF4-FFF2-40B4-BE49-F238E27FC236}">
                  <a16:creationId xmlns:a16="http://schemas.microsoft.com/office/drawing/2014/main" id="{46EFE0D6-0901-4D63-E79F-4DBC64D8422D}"/>
                </a:ext>
              </a:extLst>
            </p:cNvPr>
            <p:cNvSpPr/>
            <p:nvPr/>
          </p:nvSpPr>
          <p:spPr>
            <a:xfrm>
              <a:off x="4762948" y="1928436"/>
              <a:ext cx="2004386" cy="81631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2" name="Graphic 51">
              <a:extLst>
                <a:ext uri="{FF2B5EF4-FFF2-40B4-BE49-F238E27FC236}">
                  <a16:creationId xmlns:a16="http://schemas.microsoft.com/office/drawing/2014/main" id="{812D6B28-67AA-7978-BEC7-A6170DF07B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8437" y="1886495"/>
              <a:ext cx="169021" cy="169021"/>
            </a:xfrm>
            <a:prstGeom prst="rect">
              <a:avLst/>
            </a:prstGeom>
          </p:spPr>
        </p:pic>
      </p:grpSp>
      <p:grpSp>
        <p:nvGrpSpPr>
          <p:cNvPr id="65" name="Group 64">
            <a:extLst>
              <a:ext uri="{FF2B5EF4-FFF2-40B4-BE49-F238E27FC236}">
                <a16:creationId xmlns:a16="http://schemas.microsoft.com/office/drawing/2014/main" id="{A6A57E31-70B0-D754-4D17-4E52C8038510}"/>
              </a:ext>
            </a:extLst>
          </p:cNvPr>
          <p:cNvGrpSpPr/>
          <p:nvPr/>
        </p:nvGrpSpPr>
        <p:grpSpPr>
          <a:xfrm>
            <a:off x="5091063" y="4384012"/>
            <a:ext cx="916643" cy="765884"/>
            <a:chOff x="5256167" y="2074886"/>
            <a:chExt cx="916643" cy="765884"/>
          </a:xfrm>
        </p:grpSpPr>
        <p:pic>
          <p:nvPicPr>
            <p:cNvPr id="63" name="Picture 62" descr="Icon&#10;&#10;Description automatically generated">
              <a:extLst>
                <a:ext uri="{FF2B5EF4-FFF2-40B4-BE49-F238E27FC236}">
                  <a16:creationId xmlns:a16="http://schemas.microsoft.com/office/drawing/2014/main" id="{88678F23-71B2-FC82-1D4A-196EA1D652BA}"/>
                </a:ext>
              </a:extLst>
            </p:cNvPr>
            <p:cNvPicPr>
              <a:picLocks noChangeAspect="1"/>
            </p:cNvPicPr>
            <p:nvPr/>
          </p:nvPicPr>
          <p:blipFill>
            <a:blip r:embed="rId14"/>
            <a:stretch>
              <a:fillRect/>
            </a:stretch>
          </p:blipFill>
          <p:spPr>
            <a:xfrm>
              <a:off x="5829826" y="2375579"/>
              <a:ext cx="149380" cy="191718"/>
            </a:xfrm>
            <a:prstGeom prst="rect">
              <a:avLst/>
            </a:prstGeom>
          </p:spPr>
        </p:pic>
        <p:pic>
          <p:nvPicPr>
            <p:cNvPr id="60" name="Graphic 59">
              <a:extLst>
                <a:ext uri="{FF2B5EF4-FFF2-40B4-BE49-F238E27FC236}">
                  <a16:creationId xmlns:a16="http://schemas.microsoft.com/office/drawing/2014/main" id="{279CC65B-E508-5630-70A3-50B856CA21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12692" y="2074886"/>
              <a:ext cx="411423" cy="411423"/>
            </a:xfrm>
            <a:prstGeom prst="rect">
              <a:avLst/>
            </a:prstGeom>
          </p:spPr>
        </p:pic>
        <p:pic>
          <p:nvPicPr>
            <p:cNvPr id="61" name="Picture 14">
              <a:extLst>
                <a:ext uri="{FF2B5EF4-FFF2-40B4-BE49-F238E27FC236}">
                  <a16:creationId xmlns:a16="http://schemas.microsoft.com/office/drawing/2014/main" id="{A7452C89-A6E0-C314-4A26-DFD10EF339E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8415" t="16600" r="12410" b="68532"/>
            <a:stretch/>
          </p:blipFill>
          <p:spPr bwMode="auto">
            <a:xfrm>
              <a:off x="5637881" y="2139781"/>
              <a:ext cx="170797" cy="20024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4CF8957-F1C5-2282-F55B-3CBF925BB1FE}"/>
                </a:ext>
              </a:extLst>
            </p:cNvPr>
            <p:cNvSpPr txBox="1"/>
            <p:nvPr/>
          </p:nvSpPr>
          <p:spPr>
            <a:xfrm>
              <a:off x="5256167" y="2471438"/>
              <a:ext cx="916643"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Self-hosted Integration Runtime (SHIR) VM</a:t>
              </a:r>
            </a:p>
          </p:txBody>
        </p:sp>
      </p:grpSp>
      <p:grpSp>
        <p:nvGrpSpPr>
          <p:cNvPr id="102" name="Group 101">
            <a:extLst>
              <a:ext uri="{FF2B5EF4-FFF2-40B4-BE49-F238E27FC236}">
                <a16:creationId xmlns:a16="http://schemas.microsoft.com/office/drawing/2014/main" id="{665DA51C-9A88-6F30-F3E7-712D00F9F3A8}"/>
              </a:ext>
            </a:extLst>
          </p:cNvPr>
          <p:cNvGrpSpPr/>
          <p:nvPr/>
        </p:nvGrpSpPr>
        <p:grpSpPr>
          <a:xfrm>
            <a:off x="4469974" y="1804269"/>
            <a:ext cx="1121048" cy="2337447"/>
            <a:chOff x="4678435" y="513380"/>
            <a:chExt cx="2263833" cy="2333054"/>
          </a:xfrm>
        </p:grpSpPr>
        <p:sp>
          <p:nvSpPr>
            <p:cNvPr id="103" name="Rectangle: Rounded Corners 133">
              <a:extLst>
                <a:ext uri="{FF2B5EF4-FFF2-40B4-BE49-F238E27FC236}">
                  <a16:creationId xmlns:a16="http://schemas.microsoft.com/office/drawing/2014/main" id="{221DC9F6-E839-2292-D7BD-C54E664DC682}"/>
                </a:ext>
              </a:extLst>
            </p:cNvPr>
            <p:cNvSpPr/>
            <p:nvPr/>
          </p:nvSpPr>
          <p:spPr>
            <a:xfrm>
              <a:off x="4762947" y="570293"/>
              <a:ext cx="2179321" cy="2276141"/>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4" name="Graphic 103">
              <a:extLst>
                <a:ext uri="{FF2B5EF4-FFF2-40B4-BE49-F238E27FC236}">
                  <a16:creationId xmlns:a16="http://schemas.microsoft.com/office/drawing/2014/main" id="{B2418E88-90A5-2A0F-7639-BDDFC51742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8435" y="513380"/>
              <a:ext cx="311158" cy="196912"/>
            </a:xfrm>
            <a:prstGeom prst="rect">
              <a:avLst/>
            </a:prstGeom>
          </p:spPr>
        </p:pic>
      </p:grpSp>
      <p:sp>
        <p:nvSpPr>
          <p:cNvPr id="106" name="TextBox 105">
            <a:extLst>
              <a:ext uri="{FF2B5EF4-FFF2-40B4-BE49-F238E27FC236}">
                <a16:creationId xmlns:a16="http://schemas.microsoft.com/office/drawing/2014/main" id="{94D8D683-5A67-8BE7-58DD-E0282402AE7A}"/>
              </a:ext>
            </a:extLst>
          </p:cNvPr>
          <p:cNvSpPr txBox="1"/>
          <p:nvPr/>
        </p:nvSpPr>
        <p:spPr>
          <a:xfrm>
            <a:off x="5773659" y="5176702"/>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Gateway subnet</a:t>
            </a:r>
          </a:p>
        </p:txBody>
      </p:sp>
      <p:sp>
        <p:nvSpPr>
          <p:cNvPr id="107" name="TextBox 106">
            <a:extLst>
              <a:ext uri="{FF2B5EF4-FFF2-40B4-BE49-F238E27FC236}">
                <a16:creationId xmlns:a16="http://schemas.microsoft.com/office/drawing/2014/main" id="{ADF6346A-F802-208F-0A41-CEEE03FAD336}"/>
              </a:ext>
            </a:extLst>
          </p:cNvPr>
          <p:cNvSpPr txBox="1"/>
          <p:nvPr/>
        </p:nvSpPr>
        <p:spPr>
          <a:xfrm>
            <a:off x="4613315" y="4116693"/>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Application subnet</a:t>
            </a:r>
          </a:p>
        </p:txBody>
      </p:sp>
      <p:grpSp>
        <p:nvGrpSpPr>
          <p:cNvPr id="108" name="Group 107">
            <a:extLst>
              <a:ext uri="{FF2B5EF4-FFF2-40B4-BE49-F238E27FC236}">
                <a16:creationId xmlns:a16="http://schemas.microsoft.com/office/drawing/2014/main" id="{58921B11-6A2E-2273-21DF-72F5FEE9BF1F}"/>
              </a:ext>
            </a:extLst>
          </p:cNvPr>
          <p:cNvGrpSpPr/>
          <p:nvPr/>
        </p:nvGrpSpPr>
        <p:grpSpPr>
          <a:xfrm>
            <a:off x="9206515" y="1322481"/>
            <a:ext cx="897286" cy="5260144"/>
            <a:chOff x="10370069" y="1184940"/>
            <a:chExt cx="897286" cy="5385839"/>
          </a:xfrm>
        </p:grpSpPr>
        <p:grpSp>
          <p:nvGrpSpPr>
            <p:cNvPr id="109" name="Group 108">
              <a:extLst>
                <a:ext uri="{FF2B5EF4-FFF2-40B4-BE49-F238E27FC236}">
                  <a16:creationId xmlns:a16="http://schemas.microsoft.com/office/drawing/2014/main" id="{0417E52C-FE37-0BC5-E542-B8A5EFD08552}"/>
                </a:ext>
              </a:extLst>
            </p:cNvPr>
            <p:cNvGrpSpPr/>
            <p:nvPr/>
          </p:nvGrpSpPr>
          <p:grpSpPr>
            <a:xfrm>
              <a:off x="10391254" y="3922377"/>
              <a:ext cx="773152" cy="809794"/>
              <a:chOff x="11914805" y="3490736"/>
              <a:chExt cx="773152" cy="809794"/>
            </a:xfrm>
          </p:grpSpPr>
          <p:pic>
            <p:nvPicPr>
              <p:cNvPr id="123" name="Picture 2" descr="Official Azure Icon Set">
                <a:extLst>
                  <a:ext uri="{FF2B5EF4-FFF2-40B4-BE49-F238E27FC236}">
                    <a16:creationId xmlns:a16="http://schemas.microsoft.com/office/drawing/2014/main" id="{4C4D6737-E4E7-8724-F76C-8CF64D475FE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0660" y="3490736"/>
                <a:ext cx="241661" cy="241661"/>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2DC3DD8C-2937-1A08-8243-1B28E55914A8}"/>
                  </a:ext>
                </a:extLst>
              </p:cNvPr>
              <p:cNvSpPr txBox="1"/>
              <p:nvPr/>
            </p:nvSpPr>
            <p:spPr>
              <a:xfrm>
                <a:off x="11914805" y="3746532"/>
                <a:ext cx="773152"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Automation account</a:t>
                </a:r>
              </a:p>
              <a:p>
                <a:pPr algn="ctr"/>
                <a:r>
                  <a:rPr lang="en-SG" sz="600">
                    <a:latin typeface="Arial" panose="020B0604020202020204" pitchFamily="34" charset="0"/>
                    <a:cs typeface="Arial" panose="020B0604020202020204" pitchFamily="34" charset="0"/>
                  </a:rPr>
                  <a:t>(Automation scripts to save cost)</a:t>
                </a:r>
              </a:p>
            </p:txBody>
          </p:sp>
        </p:grpSp>
        <p:grpSp>
          <p:nvGrpSpPr>
            <p:cNvPr id="110" name="Group 109">
              <a:extLst>
                <a:ext uri="{FF2B5EF4-FFF2-40B4-BE49-F238E27FC236}">
                  <a16:creationId xmlns:a16="http://schemas.microsoft.com/office/drawing/2014/main" id="{A318CC8F-54DF-C18C-0F58-5B3184B2058B}"/>
                </a:ext>
              </a:extLst>
            </p:cNvPr>
            <p:cNvGrpSpPr/>
            <p:nvPr/>
          </p:nvGrpSpPr>
          <p:grpSpPr>
            <a:xfrm>
              <a:off x="10416350" y="1564302"/>
              <a:ext cx="728322" cy="935914"/>
              <a:chOff x="14381266" y="-1108652"/>
              <a:chExt cx="728322" cy="935914"/>
            </a:xfrm>
          </p:grpSpPr>
          <p:pic>
            <p:nvPicPr>
              <p:cNvPr id="121" name="Picture 24" descr="Pricing - Azure Active Directory | Microsoft Azure">
                <a:extLst>
                  <a:ext uri="{FF2B5EF4-FFF2-40B4-BE49-F238E27FC236}">
                    <a16:creationId xmlns:a16="http://schemas.microsoft.com/office/drawing/2014/main" id="{5BA7162D-36C1-5557-62BA-958E43E14A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85453" y="-1108652"/>
                <a:ext cx="552906" cy="290276"/>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5F45FFC8-F7D3-1C81-B12B-313444F7A29C}"/>
                  </a:ext>
                </a:extLst>
              </p:cNvPr>
              <p:cNvSpPr txBox="1"/>
              <p:nvPr/>
            </p:nvSpPr>
            <p:spPr>
              <a:xfrm>
                <a:off x="14381266" y="-819069"/>
                <a:ext cx="728322" cy="646331"/>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Active Directory</a:t>
                </a:r>
              </a:p>
              <a:p>
                <a:pPr algn="ctr"/>
                <a:r>
                  <a:rPr lang="en-SG" sz="600">
                    <a:latin typeface="Arial" panose="020B0604020202020204" pitchFamily="34" charset="0"/>
                    <a:cs typeface="Arial" panose="020B0604020202020204" pitchFamily="34" charset="0"/>
                  </a:rPr>
                  <a:t>(IAM service, manages </a:t>
                </a:r>
                <a:r>
                  <a:rPr lang="en-SG" sz="600" err="1">
                    <a:latin typeface="Arial" panose="020B0604020202020204" pitchFamily="34" charset="0"/>
                    <a:cs typeface="Arial" panose="020B0604020202020204" pitchFamily="34" charset="0"/>
                  </a:rPr>
                  <a:t>AuthN</a:t>
                </a:r>
                <a:r>
                  <a:rPr lang="en-SG" sz="600">
                    <a:latin typeface="Arial" panose="020B0604020202020204" pitchFamily="34" charset="0"/>
                    <a:cs typeface="Arial" panose="020B0604020202020204" pitchFamily="34" charset="0"/>
                  </a:rPr>
                  <a:t> and </a:t>
                </a:r>
                <a:r>
                  <a:rPr lang="en-SG" sz="600" err="1">
                    <a:latin typeface="Arial" panose="020B0604020202020204" pitchFamily="34" charset="0"/>
                    <a:cs typeface="Arial" panose="020B0604020202020204" pitchFamily="34" charset="0"/>
                  </a:rPr>
                  <a:t>AuthZ</a:t>
                </a:r>
                <a:r>
                  <a:rPr lang="en-SG" sz="600">
                    <a:latin typeface="Arial" panose="020B0604020202020204" pitchFamily="34" charset="0"/>
                    <a:cs typeface="Arial" panose="020B0604020202020204" pitchFamily="34" charset="0"/>
                  </a:rPr>
                  <a:t>)</a:t>
                </a:r>
              </a:p>
            </p:txBody>
          </p:sp>
        </p:grpSp>
        <p:grpSp>
          <p:nvGrpSpPr>
            <p:cNvPr id="111" name="Group 110">
              <a:extLst>
                <a:ext uri="{FF2B5EF4-FFF2-40B4-BE49-F238E27FC236}">
                  <a16:creationId xmlns:a16="http://schemas.microsoft.com/office/drawing/2014/main" id="{FC928DEA-B4EC-3682-556E-9F4A8251E4F5}"/>
                </a:ext>
              </a:extLst>
            </p:cNvPr>
            <p:cNvGrpSpPr/>
            <p:nvPr/>
          </p:nvGrpSpPr>
          <p:grpSpPr>
            <a:xfrm>
              <a:off x="10463477" y="5073568"/>
              <a:ext cx="667206" cy="850687"/>
              <a:chOff x="12272615" y="1637003"/>
              <a:chExt cx="667206" cy="850687"/>
            </a:xfrm>
          </p:grpSpPr>
          <p:pic>
            <p:nvPicPr>
              <p:cNvPr id="118" name="Picture 26" descr="Azure DevOps Services | Microsoft Azure">
                <a:extLst>
                  <a:ext uri="{FF2B5EF4-FFF2-40B4-BE49-F238E27FC236}">
                    <a16:creationId xmlns:a16="http://schemas.microsoft.com/office/drawing/2014/main" id="{BA4B1E55-33DE-B6B2-C629-E5FD4814EDC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58554" y="1637003"/>
                <a:ext cx="271051" cy="271051"/>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EF78EDEF-04B9-EEC6-9839-3FAF318AF1E0}"/>
                  </a:ext>
                </a:extLst>
              </p:cNvPr>
              <p:cNvSpPr txBox="1"/>
              <p:nvPr/>
            </p:nvSpPr>
            <p:spPr>
              <a:xfrm>
                <a:off x="12272615" y="1933692"/>
                <a:ext cx="667206"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DevOps Repos </a:t>
                </a:r>
              </a:p>
              <a:p>
                <a:pPr algn="ctr"/>
                <a:r>
                  <a:rPr lang="en-SG" sz="600">
                    <a:latin typeface="Arial" panose="020B0604020202020204" pitchFamily="34" charset="0"/>
                    <a:cs typeface="Arial" panose="020B0604020202020204" pitchFamily="34" charset="0"/>
                  </a:rPr>
                  <a:t>(Source code management)</a:t>
                </a:r>
              </a:p>
            </p:txBody>
          </p:sp>
          <p:pic>
            <p:nvPicPr>
              <p:cNvPr id="120" name="Picture 30" descr="Visual Studio Team Services - Git repository | Microsoft Azure Color">
                <a:extLst>
                  <a:ext uri="{FF2B5EF4-FFF2-40B4-BE49-F238E27FC236}">
                    <a16:creationId xmlns:a16="http://schemas.microsoft.com/office/drawing/2014/main" id="{011AA1A6-569D-A2EB-F022-64F236BD824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657726" y="1786003"/>
                <a:ext cx="184666" cy="1846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97FA9B2-FD60-D1BF-5625-E4F3BA356A5B}"/>
                </a:ext>
              </a:extLst>
            </p:cNvPr>
            <p:cNvGrpSpPr/>
            <p:nvPr/>
          </p:nvGrpSpPr>
          <p:grpSpPr>
            <a:xfrm>
              <a:off x="10399237" y="2949308"/>
              <a:ext cx="792510" cy="569136"/>
              <a:chOff x="9442155" y="1669949"/>
              <a:chExt cx="792510" cy="569136"/>
            </a:xfrm>
          </p:grpSpPr>
          <p:pic>
            <p:nvPicPr>
              <p:cNvPr id="116" name="Picture 4" descr="Monitoring data from an API with Azure Monitor aka. Monitoring Endpoints  with Sentinel - OpsMan">
                <a:extLst>
                  <a:ext uri="{FF2B5EF4-FFF2-40B4-BE49-F238E27FC236}">
                    <a16:creationId xmlns:a16="http://schemas.microsoft.com/office/drawing/2014/main" id="{43C5D9BF-295F-4C85-F1BF-5B431668BB8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44814" y="1669949"/>
                <a:ext cx="566194" cy="29725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AB23A304-0CA1-D481-6D5D-50E8CAF043CB}"/>
                  </a:ext>
                </a:extLst>
              </p:cNvPr>
              <p:cNvSpPr txBox="1"/>
              <p:nvPr/>
            </p:nvSpPr>
            <p:spPr>
              <a:xfrm>
                <a:off x="9442155" y="1962086"/>
                <a:ext cx="792510"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Monitor</a:t>
                </a:r>
              </a:p>
              <a:p>
                <a:pPr algn="ctr"/>
                <a:r>
                  <a:rPr lang="en-SG" sz="600">
                    <a:latin typeface="Arial" panose="020B0604020202020204" pitchFamily="34" charset="0"/>
                    <a:cs typeface="Arial" panose="020B0604020202020204" pitchFamily="34" charset="0"/>
                  </a:rPr>
                  <a:t>(Logs, Metrics)</a:t>
                </a:r>
              </a:p>
            </p:txBody>
          </p:sp>
        </p:grpSp>
        <p:grpSp>
          <p:nvGrpSpPr>
            <p:cNvPr id="113" name="Group 112">
              <a:extLst>
                <a:ext uri="{FF2B5EF4-FFF2-40B4-BE49-F238E27FC236}">
                  <a16:creationId xmlns:a16="http://schemas.microsoft.com/office/drawing/2014/main" id="{37001ED5-6DE1-22C0-B278-FB9B9F59E812}"/>
                </a:ext>
              </a:extLst>
            </p:cNvPr>
            <p:cNvGrpSpPr/>
            <p:nvPr/>
          </p:nvGrpSpPr>
          <p:grpSpPr>
            <a:xfrm>
              <a:off x="10370069" y="1184940"/>
              <a:ext cx="897286" cy="5385839"/>
              <a:chOff x="10370069" y="1184940"/>
              <a:chExt cx="897286" cy="5385839"/>
            </a:xfrm>
          </p:grpSpPr>
          <p:sp>
            <p:nvSpPr>
              <p:cNvPr id="114" name="TextBox 113">
                <a:extLst>
                  <a:ext uri="{FF2B5EF4-FFF2-40B4-BE49-F238E27FC236}">
                    <a16:creationId xmlns:a16="http://schemas.microsoft.com/office/drawing/2014/main" id="{5606FC00-0387-CD63-29BC-BD50FDC13808}"/>
                  </a:ext>
                </a:extLst>
              </p:cNvPr>
              <p:cNvSpPr txBox="1"/>
              <p:nvPr/>
            </p:nvSpPr>
            <p:spPr>
              <a:xfrm>
                <a:off x="10370069" y="6370724"/>
                <a:ext cx="897286"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Shared services</a:t>
                </a:r>
              </a:p>
            </p:txBody>
          </p:sp>
          <p:sp>
            <p:nvSpPr>
              <p:cNvPr id="115" name="Rectangle: Rounded Corners 133">
                <a:extLst>
                  <a:ext uri="{FF2B5EF4-FFF2-40B4-BE49-F238E27FC236}">
                    <a16:creationId xmlns:a16="http://schemas.microsoft.com/office/drawing/2014/main" id="{E04107A4-D761-C345-6980-F7D41C2A69DB}"/>
                  </a:ext>
                </a:extLst>
              </p:cNvPr>
              <p:cNvSpPr/>
              <p:nvPr/>
            </p:nvSpPr>
            <p:spPr>
              <a:xfrm>
                <a:off x="10471911" y="1184940"/>
                <a:ext cx="628908" cy="5156016"/>
              </a:xfrm>
              <a:prstGeom prst="rect">
                <a:avLst/>
              </a:prstGeom>
              <a:noFill/>
              <a:ln w="19050">
                <a:solidFill>
                  <a:schemeClr val="accent4">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28" name="Group 127">
            <a:extLst>
              <a:ext uri="{FF2B5EF4-FFF2-40B4-BE49-F238E27FC236}">
                <a16:creationId xmlns:a16="http://schemas.microsoft.com/office/drawing/2014/main" id="{E08CB3D4-1845-9F98-0282-575297BED009}"/>
              </a:ext>
            </a:extLst>
          </p:cNvPr>
          <p:cNvGrpSpPr/>
          <p:nvPr/>
        </p:nvGrpSpPr>
        <p:grpSpPr>
          <a:xfrm>
            <a:off x="4729849" y="3146732"/>
            <a:ext cx="684694" cy="540520"/>
            <a:chOff x="4381120" y="894601"/>
            <a:chExt cx="684694" cy="540520"/>
          </a:xfrm>
        </p:grpSpPr>
        <p:pic>
          <p:nvPicPr>
            <p:cNvPr id="125" name="Picture 124" descr="Logo&#10;&#10;Description automatically generated">
              <a:extLst>
                <a:ext uri="{FF2B5EF4-FFF2-40B4-BE49-F238E27FC236}">
                  <a16:creationId xmlns:a16="http://schemas.microsoft.com/office/drawing/2014/main" id="{B11DC878-CAE1-35DD-4E64-30AFBA98038A}"/>
                </a:ext>
              </a:extLst>
            </p:cNvPr>
            <p:cNvPicPr>
              <a:picLocks noChangeAspect="1"/>
            </p:cNvPicPr>
            <p:nvPr/>
          </p:nvPicPr>
          <p:blipFill>
            <a:blip r:embed="rId21"/>
            <a:stretch>
              <a:fillRect/>
            </a:stretch>
          </p:blipFill>
          <p:spPr>
            <a:xfrm>
              <a:off x="4515942" y="894601"/>
              <a:ext cx="351885" cy="351884"/>
            </a:xfrm>
            <a:prstGeom prst="rect">
              <a:avLst/>
            </a:prstGeom>
          </p:spPr>
        </p:pic>
        <p:sp>
          <p:nvSpPr>
            <p:cNvPr id="126" name="TextBox 125">
              <a:extLst>
                <a:ext uri="{FF2B5EF4-FFF2-40B4-BE49-F238E27FC236}">
                  <a16:creationId xmlns:a16="http://schemas.microsoft.com/office/drawing/2014/main" id="{9E5B26C2-5033-798E-FF73-31198D47F97A}"/>
                </a:ext>
              </a:extLst>
            </p:cNvPr>
            <p:cNvSpPr txBox="1"/>
            <p:nvPr/>
          </p:nvSpPr>
          <p:spPr>
            <a:xfrm>
              <a:off x="4381120" y="1250455"/>
              <a:ext cx="68469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Gen2</a:t>
              </a:r>
            </a:p>
          </p:txBody>
        </p:sp>
        <p:pic>
          <p:nvPicPr>
            <p:cNvPr id="127" name="Graphic 126">
              <a:extLst>
                <a:ext uri="{FF2B5EF4-FFF2-40B4-BE49-F238E27FC236}">
                  <a16:creationId xmlns:a16="http://schemas.microsoft.com/office/drawing/2014/main" id="{B33F6D14-E092-477A-3639-45549283C70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849622" y="1147893"/>
              <a:ext cx="141989" cy="141989"/>
            </a:xfrm>
            <a:prstGeom prst="rect">
              <a:avLst/>
            </a:prstGeom>
          </p:spPr>
        </p:pic>
      </p:grpSp>
      <p:grpSp>
        <p:nvGrpSpPr>
          <p:cNvPr id="146" name="Group 145">
            <a:extLst>
              <a:ext uri="{FF2B5EF4-FFF2-40B4-BE49-F238E27FC236}">
                <a16:creationId xmlns:a16="http://schemas.microsoft.com/office/drawing/2014/main" id="{8C90C0D5-0797-4992-AC51-16AB93A00A71}"/>
              </a:ext>
            </a:extLst>
          </p:cNvPr>
          <p:cNvGrpSpPr/>
          <p:nvPr/>
        </p:nvGrpSpPr>
        <p:grpSpPr>
          <a:xfrm>
            <a:off x="5866531" y="2527493"/>
            <a:ext cx="786889" cy="764254"/>
            <a:chOff x="5994145" y="2107477"/>
            <a:chExt cx="786889" cy="764254"/>
          </a:xfrm>
        </p:grpSpPr>
        <p:sp>
          <p:nvSpPr>
            <p:cNvPr id="143" name="TextBox 142">
              <a:extLst>
                <a:ext uri="{FF2B5EF4-FFF2-40B4-BE49-F238E27FC236}">
                  <a16:creationId xmlns:a16="http://schemas.microsoft.com/office/drawing/2014/main" id="{5C66852F-4613-528A-1305-84004A352EFC}"/>
                </a:ext>
              </a:extLst>
            </p:cNvPr>
            <p:cNvSpPr txBox="1"/>
            <p:nvPr/>
          </p:nvSpPr>
          <p:spPr>
            <a:xfrm>
              <a:off x="5994145" y="2502399"/>
              <a:ext cx="786889"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Key Vault </a:t>
              </a:r>
            </a:p>
            <a:p>
              <a:pPr algn="ctr"/>
              <a:r>
                <a:rPr lang="en-SG" sz="600">
                  <a:latin typeface="Arial" panose="020B0604020202020204" pitchFamily="34" charset="0"/>
                  <a:cs typeface="Arial" panose="020B0604020202020204" pitchFamily="34" charset="0"/>
                </a:rPr>
                <a:t>(Protects app credentials)</a:t>
              </a:r>
            </a:p>
          </p:txBody>
        </p:sp>
        <p:pic>
          <p:nvPicPr>
            <p:cNvPr id="144" name="Graphic 143">
              <a:extLst>
                <a:ext uri="{FF2B5EF4-FFF2-40B4-BE49-F238E27FC236}">
                  <a16:creationId xmlns:a16="http://schemas.microsoft.com/office/drawing/2014/main" id="{F585A3A5-8153-8B5E-B00F-BA6B63DB528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87084" y="2107477"/>
              <a:ext cx="388661" cy="388662"/>
            </a:xfrm>
            <a:prstGeom prst="rect">
              <a:avLst/>
            </a:prstGeom>
          </p:spPr>
        </p:pic>
        <p:pic>
          <p:nvPicPr>
            <p:cNvPr id="145" name="Graphic 144">
              <a:extLst>
                <a:ext uri="{FF2B5EF4-FFF2-40B4-BE49-F238E27FC236}">
                  <a16:creationId xmlns:a16="http://schemas.microsoft.com/office/drawing/2014/main" id="{6DA46C52-911A-9377-C306-B9347C9762F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489077" y="2388839"/>
              <a:ext cx="141989" cy="141989"/>
            </a:xfrm>
            <a:prstGeom prst="rect">
              <a:avLst/>
            </a:prstGeom>
          </p:spPr>
        </p:pic>
      </p:grpSp>
      <p:grpSp>
        <p:nvGrpSpPr>
          <p:cNvPr id="157" name="Group 156">
            <a:extLst>
              <a:ext uri="{FF2B5EF4-FFF2-40B4-BE49-F238E27FC236}">
                <a16:creationId xmlns:a16="http://schemas.microsoft.com/office/drawing/2014/main" id="{769949D3-E353-6EA1-7EEB-C274129C91C0}"/>
              </a:ext>
            </a:extLst>
          </p:cNvPr>
          <p:cNvGrpSpPr/>
          <p:nvPr/>
        </p:nvGrpSpPr>
        <p:grpSpPr>
          <a:xfrm>
            <a:off x="7256403" y="2781122"/>
            <a:ext cx="701355" cy="652656"/>
            <a:chOff x="9503052" y="4513245"/>
            <a:chExt cx="701355" cy="652656"/>
          </a:xfrm>
        </p:grpSpPr>
        <p:sp>
          <p:nvSpPr>
            <p:cNvPr id="158" name="TextBox 157">
              <a:extLst>
                <a:ext uri="{FF2B5EF4-FFF2-40B4-BE49-F238E27FC236}">
                  <a16:creationId xmlns:a16="http://schemas.microsoft.com/office/drawing/2014/main" id="{29F19C49-302B-40A5-F488-3A2309E0CB15}"/>
                </a:ext>
              </a:extLst>
            </p:cNvPr>
            <p:cNvSpPr txBox="1"/>
            <p:nvPr/>
          </p:nvSpPr>
          <p:spPr>
            <a:xfrm>
              <a:off x="9503052" y="4796569"/>
              <a:ext cx="701355"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Synapse Dedicated Pool</a:t>
              </a:r>
            </a:p>
          </p:txBody>
        </p:sp>
        <p:pic>
          <p:nvPicPr>
            <p:cNvPr id="159" name="Graphic 158">
              <a:extLst>
                <a:ext uri="{FF2B5EF4-FFF2-40B4-BE49-F238E27FC236}">
                  <a16:creationId xmlns:a16="http://schemas.microsoft.com/office/drawing/2014/main" id="{5A4DEDD4-FBF2-EA3E-6F8E-6B561B81BEB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733717" y="4513245"/>
              <a:ext cx="288870" cy="288870"/>
            </a:xfrm>
            <a:prstGeom prst="rect">
              <a:avLst/>
            </a:prstGeom>
          </p:spPr>
        </p:pic>
      </p:grpSp>
      <p:sp>
        <p:nvSpPr>
          <p:cNvPr id="216" name="TextBox 215">
            <a:extLst>
              <a:ext uri="{FF2B5EF4-FFF2-40B4-BE49-F238E27FC236}">
                <a16:creationId xmlns:a16="http://schemas.microsoft.com/office/drawing/2014/main" id="{7C596AC2-4A9E-9CD5-87B4-AF073E4D545E}"/>
              </a:ext>
            </a:extLst>
          </p:cNvPr>
          <p:cNvSpPr txBox="1"/>
          <p:nvPr/>
        </p:nvSpPr>
        <p:spPr>
          <a:xfrm>
            <a:off x="155659" y="3261639"/>
            <a:ext cx="1523625" cy="861774"/>
          </a:xfrm>
          <a:prstGeom prst="rect">
            <a:avLst/>
          </a:prstGeom>
          <a:noFill/>
        </p:spPr>
        <p:txBody>
          <a:bodyPr wrap="square" lIns="91440" tIns="45720" rIns="91440" bIns="45720" anchor="t">
            <a:spAutoFit/>
          </a:bodyPr>
          <a:lstStyle/>
          <a:p>
            <a:r>
              <a:rPr lang="en-US" sz="1000">
                <a:cs typeface="Calibri"/>
              </a:rPr>
              <a:t>PVCFC Source Systems*</a:t>
            </a:r>
          </a:p>
          <a:p>
            <a:pPr marL="228600" indent="-228600">
              <a:buAutoNum type="arabicPeriod"/>
            </a:pPr>
            <a:r>
              <a:rPr lang="en-US" sz="1000">
                <a:cs typeface="Calibri"/>
              </a:rPr>
              <a:t>Source system which are on On-premise: S2S VPN (SAP ECC, DMS)</a:t>
            </a:r>
          </a:p>
        </p:txBody>
      </p:sp>
      <p:sp>
        <p:nvSpPr>
          <p:cNvPr id="2" name="Text Placeholder 1">
            <a:extLst>
              <a:ext uri="{FF2B5EF4-FFF2-40B4-BE49-F238E27FC236}">
                <a16:creationId xmlns:a16="http://schemas.microsoft.com/office/drawing/2014/main" id="{416F8A19-8A6D-1253-FBA5-417B6FFAEC9D}"/>
              </a:ext>
            </a:extLst>
          </p:cNvPr>
          <p:cNvSpPr txBox="1">
            <a:spLocks/>
          </p:cNvSpPr>
          <p:nvPr/>
        </p:nvSpPr>
        <p:spPr>
          <a:xfrm>
            <a:off x="258941" y="51654"/>
            <a:ext cx="10427672" cy="648995"/>
          </a:xfrm>
          <a:prstGeom prst="rect">
            <a:avLst/>
          </a:prstGeom>
        </p:spPr>
        <p:txBody>
          <a:bodyPr lIns="91440" tIns="45720" rIns="91440" bIns="45720" anchor="t"/>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IN" sz="1800" b="1">
                <a:solidFill>
                  <a:srgbClr val="172B4D"/>
                </a:solidFill>
                <a:latin typeface="Arial"/>
                <a:cs typeface="Arial"/>
              </a:rPr>
              <a:t>Ingestion Network Flow</a:t>
            </a:r>
          </a:p>
          <a:p>
            <a:r>
              <a:rPr lang="en-IN" sz="1000">
                <a:solidFill>
                  <a:srgbClr val="172B4D"/>
                </a:solidFill>
                <a:latin typeface="Arial"/>
                <a:cs typeface="Arial"/>
              </a:rPr>
              <a:t>Ingest data from PVCFC application (SAP ECC system and DMS on-premise) and load it into Azure Data Lake. Copy activity of Synapse pipeline shall be used for ingesting data into landing layer.</a:t>
            </a:r>
          </a:p>
          <a:p>
            <a:r>
              <a:rPr lang="en-IN" sz="1000">
                <a:solidFill>
                  <a:srgbClr val="172B4D"/>
                </a:solidFill>
                <a:latin typeface="Arial"/>
                <a:cs typeface="Arial"/>
              </a:rPr>
              <a:t>Users upload manual files into Blob Storage via Azure Storage Explorer or Azure Portal</a:t>
            </a:r>
            <a:endParaRPr lang="en-SG" sz="1000">
              <a:solidFill>
                <a:srgbClr val="172B4D"/>
              </a:solidFill>
              <a:latin typeface="Arial"/>
              <a:cs typeface="Arial"/>
            </a:endParaRPr>
          </a:p>
        </p:txBody>
      </p:sp>
      <p:cxnSp>
        <p:nvCxnSpPr>
          <p:cNvPr id="51" name="Connector: Elbow 50">
            <a:extLst>
              <a:ext uri="{FF2B5EF4-FFF2-40B4-BE49-F238E27FC236}">
                <a16:creationId xmlns:a16="http://schemas.microsoft.com/office/drawing/2014/main" id="{4386AD87-1674-2C3E-08DC-EFE2C93D2C3B}"/>
              </a:ext>
            </a:extLst>
          </p:cNvPr>
          <p:cNvCxnSpPr>
            <a:cxnSpLocks/>
            <a:stCxn id="60" idx="1"/>
            <a:endCxn id="11" idx="3"/>
          </p:cNvCxnSpPr>
          <p:nvPr/>
        </p:nvCxnSpPr>
        <p:spPr>
          <a:xfrm rot="10800000">
            <a:off x="1644752" y="2430764"/>
            <a:ext cx="3702836" cy="2158960"/>
          </a:xfrm>
          <a:prstGeom prst="bentConnector3">
            <a:avLst>
              <a:gd name="adj1" fmla="val 4426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60160AA4-AEA3-6AFD-9CA2-63775BAE04A7}"/>
              </a:ext>
            </a:extLst>
          </p:cNvPr>
          <p:cNvCxnSpPr>
            <a:cxnSpLocks/>
            <a:stCxn id="61" idx="0"/>
            <a:endCxn id="125" idx="1"/>
          </p:cNvCxnSpPr>
          <p:nvPr/>
        </p:nvCxnSpPr>
        <p:spPr>
          <a:xfrm rot="16200000" flipV="1">
            <a:off x="4648308" y="3539038"/>
            <a:ext cx="1126233" cy="693505"/>
          </a:xfrm>
          <a:prstGeom prst="bentConnector4">
            <a:avLst>
              <a:gd name="adj1" fmla="val 42189"/>
              <a:gd name="adj2" fmla="val 13296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FE60FAC-3F61-8527-C072-3D9334D630F4}"/>
              </a:ext>
            </a:extLst>
          </p:cNvPr>
          <p:cNvCxnSpPr>
            <a:cxnSpLocks/>
            <a:stCxn id="60" idx="3"/>
            <a:endCxn id="144" idx="1"/>
          </p:cNvCxnSpPr>
          <p:nvPr/>
        </p:nvCxnSpPr>
        <p:spPr>
          <a:xfrm flipV="1">
            <a:off x="5759011" y="2721824"/>
            <a:ext cx="300459" cy="1867900"/>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45679420-908F-DE8A-2D0A-0315DF6CD2A8}"/>
              </a:ext>
            </a:extLst>
          </p:cNvPr>
          <p:cNvCxnSpPr>
            <a:cxnSpLocks/>
            <a:stCxn id="60" idx="3"/>
            <a:endCxn id="159" idx="1"/>
          </p:cNvCxnSpPr>
          <p:nvPr/>
        </p:nvCxnSpPr>
        <p:spPr>
          <a:xfrm flipV="1">
            <a:off x="5759011" y="2925557"/>
            <a:ext cx="1728057" cy="1664167"/>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C2B59844-DB0C-AE8D-6C43-90127F5B4982}"/>
              </a:ext>
            </a:extLst>
          </p:cNvPr>
          <p:cNvGrpSpPr/>
          <p:nvPr/>
        </p:nvGrpSpPr>
        <p:grpSpPr>
          <a:xfrm>
            <a:off x="4493111" y="3510213"/>
            <a:ext cx="274046" cy="184666"/>
            <a:chOff x="679827" y="1285080"/>
            <a:chExt cx="274046" cy="184666"/>
          </a:xfrm>
        </p:grpSpPr>
        <p:sp>
          <p:nvSpPr>
            <p:cNvPr id="202" name="Oval 201">
              <a:extLst>
                <a:ext uri="{FF2B5EF4-FFF2-40B4-BE49-F238E27FC236}">
                  <a16:creationId xmlns:a16="http://schemas.microsoft.com/office/drawing/2014/main" id="{D992ABDB-5E96-551A-0674-B579D6442146}"/>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04" name="TextBox 203">
              <a:extLst>
                <a:ext uri="{FF2B5EF4-FFF2-40B4-BE49-F238E27FC236}">
                  <a16:creationId xmlns:a16="http://schemas.microsoft.com/office/drawing/2014/main" id="{BE895287-3C8C-9207-3AA4-8DA87877B7C2}"/>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4</a:t>
              </a:r>
            </a:p>
          </p:txBody>
        </p:sp>
      </p:grpSp>
      <p:grpSp>
        <p:nvGrpSpPr>
          <p:cNvPr id="206" name="Group 205">
            <a:extLst>
              <a:ext uri="{FF2B5EF4-FFF2-40B4-BE49-F238E27FC236}">
                <a16:creationId xmlns:a16="http://schemas.microsoft.com/office/drawing/2014/main" id="{29595ABB-6BF0-DB43-9817-B9BC818BB8EB}"/>
              </a:ext>
            </a:extLst>
          </p:cNvPr>
          <p:cNvGrpSpPr/>
          <p:nvPr/>
        </p:nvGrpSpPr>
        <p:grpSpPr>
          <a:xfrm>
            <a:off x="5778648" y="2789142"/>
            <a:ext cx="274046" cy="184666"/>
            <a:chOff x="679827" y="1285080"/>
            <a:chExt cx="274046" cy="184666"/>
          </a:xfrm>
        </p:grpSpPr>
        <p:sp>
          <p:nvSpPr>
            <p:cNvPr id="208" name="Oval 207">
              <a:extLst>
                <a:ext uri="{FF2B5EF4-FFF2-40B4-BE49-F238E27FC236}">
                  <a16:creationId xmlns:a16="http://schemas.microsoft.com/office/drawing/2014/main" id="{ED637015-3053-6B53-F4CF-89A9703295D8}"/>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10" name="TextBox 209">
              <a:extLst>
                <a:ext uri="{FF2B5EF4-FFF2-40B4-BE49-F238E27FC236}">
                  <a16:creationId xmlns:a16="http://schemas.microsoft.com/office/drawing/2014/main" id="{AA196B4D-EC40-7519-03AF-CD631244740F}"/>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6</a:t>
              </a:r>
            </a:p>
          </p:txBody>
        </p:sp>
      </p:grpSp>
      <p:grpSp>
        <p:nvGrpSpPr>
          <p:cNvPr id="212" name="Group 211">
            <a:extLst>
              <a:ext uri="{FF2B5EF4-FFF2-40B4-BE49-F238E27FC236}">
                <a16:creationId xmlns:a16="http://schemas.microsoft.com/office/drawing/2014/main" id="{55059CBC-3C85-313E-5656-846FA34567CF}"/>
              </a:ext>
            </a:extLst>
          </p:cNvPr>
          <p:cNvGrpSpPr/>
          <p:nvPr/>
        </p:nvGrpSpPr>
        <p:grpSpPr>
          <a:xfrm>
            <a:off x="7106702" y="2824455"/>
            <a:ext cx="274046" cy="184666"/>
            <a:chOff x="679827" y="1285080"/>
            <a:chExt cx="274046" cy="184666"/>
          </a:xfrm>
        </p:grpSpPr>
        <p:sp>
          <p:nvSpPr>
            <p:cNvPr id="213" name="Oval 212">
              <a:extLst>
                <a:ext uri="{FF2B5EF4-FFF2-40B4-BE49-F238E27FC236}">
                  <a16:creationId xmlns:a16="http://schemas.microsoft.com/office/drawing/2014/main" id="{15A8DCC4-60DC-FEB3-DBAB-2D3C32B058B8}"/>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17" name="TextBox 216">
              <a:extLst>
                <a:ext uri="{FF2B5EF4-FFF2-40B4-BE49-F238E27FC236}">
                  <a16:creationId xmlns:a16="http://schemas.microsoft.com/office/drawing/2014/main" id="{7460FC4D-109E-A702-46D2-674C6A11F16F}"/>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7</a:t>
              </a:r>
            </a:p>
          </p:txBody>
        </p:sp>
      </p:grpSp>
      <p:grpSp>
        <p:nvGrpSpPr>
          <p:cNvPr id="129" name="Group 128">
            <a:extLst>
              <a:ext uri="{FF2B5EF4-FFF2-40B4-BE49-F238E27FC236}">
                <a16:creationId xmlns:a16="http://schemas.microsoft.com/office/drawing/2014/main" id="{4113D534-0D3F-4A60-84AC-997185A57B66}"/>
              </a:ext>
            </a:extLst>
          </p:cNvPr>
          <p:cNvGrpSpPr/>
          <p:nvPr/>
        </p:nvGrpSpPr>
        <p:grpSpPr>
          <a:xfrm>
            <a:off x="5613738" y="1804270"/>
            <a:ext cx="1272468" cy="2344648"/>
            <a:chOff x="4678437" y="513380"/>
            <a:chExt cx="2263831" cy="2333054"/>
          </a:xfrm>
        </p:grpSpPr>
        <p:sp>
          <p:nvSpPr>
            <p:cNvPr id="130" name="Rectangle: Rounded Corners 133">
              <a:extLst>
                <a:ext uri="{FF2B5EF4-FFF2-40B4-BE49-F238E27FC236}">
                  <a16:creationId xmlns:a16="http://schemas.microsoft.com/office/drawing/2014/main" id="{EE185767-3275-418D-B075-A7AE529B03C7}"/>
                </a:ext>
              </a:extLst>
            </p:cNvPr>
            <p:cNvSpPr/>
            <p:nvPr/>
          </p:nvSpPr>
          <p:spPr>
            <a:xfrm>
              <a:off x="4762947" y="570293"/>
              <a:ext cx="2179321" cy="2276141"/>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1" name="Graphic 130">
              <a:extLst>
                <a:ext uri="{FF2B5EF4-FFF2-40B4-BE49-F238E27FC236}">
                  <a16:creationId xmlns:a16="http://schemas.microsoft.com/office/drawing/2014/main" id="{85489F46-11B9-4981-8E1B-4C71A84B62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8437" y="513380"/>
              <a:ext cx="264529" cy="166814"/>
            </a:xfrm>
            <a:prstGeom prst="rect">
              <a:avLst/>
            </a:prstGeom>
          </p:spPr>
        </p:pic>
      </p:grpSp>
      <p:sp>
        <p:nvSpPr>
          <p:cNvPr id="132" name="TextBox 131">
            <a:extLst>
              <a:ext uri="{FF2B5EF4-FFF2-40B4-BE49-F238E27FC236}">
                <a16:creationId xmlns:a16="http://schemas.microsoft.com/office/drawing/2014/main" id="{B2E1EFB1-291E-41E8-B6E7-B1D98172EBB5}"/>
              </a:ext>
            </a:extLst>
          </p:cNvPr>
          <p:cNvSpPr txBox="1"/>
          <p:nvPr/>
        </p:nvSpPr>
        <p:spPr>
          <a:xfrm>
            <a:off x="5737457" y="4123335"/>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Control Plane subnet</a:t>
            </a:r>
          </a:p>
        </p:txBody>
      </p:sp>
      <p:grpSp>
        <p:nvGrpSpPr>
          <p:cNvPr id="3" name="Group 2">
            <a:extLst>
              <a:ext uri="{FF2B5EF4-FFF2-40B4-BE49-F238E27FC236}">
                <a16:creationId xmlns:a16="http://schemas.microsoft.com/office/drawing/2014/main" id="{78C20FFA-28B7-2E3F-B101-0ABF9435590A}"/>
              </a:ext>
            </a:extLst>
          </p:cNvPr>
          <p:cNvGrpSpPr/>
          <p:nvPr/>
        </p:nvGrpSpPr>
        <p:grpSpPr>
          <a:xfrm>
            <a:off x="10794248" y="190449"/>
            <a:ext cx="1138811" cy="1009635"/>
            <a:chOff x="11237963" y="56107"/>
            <a:chExt cx="1138811" cy="1009635"/>
          </a:xfrm>
        </p:grpSpPr>
        <p:sp>
          <p:nvSpPr>
            <p:cNvPr id="15" name="TextBox 14">
              <a:extLst>
                <a:ext uri="{FF2B5EF4-FFF2-40B4-BE49-F238E27FC236}">
                  <a16:creationId xmlns:a16="http://schemas.microsoft.com/office/drawing/2014/main" id="{BA3F4985-3A96-1F7F-F7CA-5484869C5F7F}"/>
                </a:ext>
              </a:extLst>
            </p:cNvPr>
            <p:cNvSpPr txBox="1"/>
            <p:nvPr/>
          </p:nvSpPr>
          <p:spPr>
            <a:xfrm>
              <a:off x="11237963" y="56107"/>
              <a:ext cx="939654" cy="184666"/>
            </a:xfrm>
            <a:prstGeom prst="rect">
              <a:avLst/>
            </a:prstGeom>
            <a:solidFill>
              <a:schemeClr val="bg1"/>
            </a:solidFill>
            <a:ln>
              <a:solidFill>
                <a:schemeClr val="tx1">
                  <a:lumMod val="85000"/>
                  <a:lumOff val="15000"/>
                </a:schemeClr>
              </a:solidFill>
            </a:ln>
          </p:spPr>
          <p:txBody>
            <a:bodyPr wrap="square" rtlCol="0">
              <a:spAutoFit/>
            </a:bodyPr>
            <a:lstStyle/>
            <a:p>
              <a:pPr algn="ctr"/>
              <a:r>
                <a:rPr lang="en-US" sz="600"/>
                <a:t>Legend</a:t>
              </a:r>
            </a:p>
          </p:txBody>
        </p:sp>
        <p:grpSp>
          <p:nvGrpSpPr>
            <p:cNvPr id="18" name="Group 17">
              <a:extLst>
                <a:ext uri="{FF2B5EF4-FFF2-40B4-BE49-F238E27FC236}">
                  <a16:creationId xmlns:a16="http://schemas.microsoft.com/office/drawing/2014/main" id="{15749E7D-334C-680F-F1EC-0CD89BAA3A0F}"/>
                </a:ext>
              </a:extLst>
            </p:cNvPr>
            <p:cNvGrpSpPr/>
            <p:nvPr/>
          </p:nvGrpSpPr>
          <p:grpSpPr>
            <a:xfrm>
              <a:off x="11291489" y="283399"/>
              <a:ext cx="914201" cy="169277"/>
              <a:chOff x="11070902" y="258347"/>
              <a:chExt cx="914201" cy="169277"/>
            </a:xfrm>
          </p:grpSpPr>
          <p:pic>
            <p:nvPicPr>
              <p:cNvPr id="55" name="Graphic 54">
                <a:extLst>
                  <a:ext uri="{FF2B5EF4-FFF2-40B4-BE49-F238E27FC236}">
                    <a16:creationId xmlns:a16="http://schemas.microsoft.com/office/drawing/2014/main" id="{C148201F-4FDD-32EA-C6D8-D36AB3AA57D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070902" y="264755"/>
                <a:ext cx="141989" cy="141989"/>
              </a:xfrm>
              <a:prstGeom prst="rect">
                <a:avLst/>
              </a:prstGeom>
            </p:spPr>
          </p:pic>
          <p:sp>
            <p:nvSpPr>
              <p:cNvPr id="56" name="TextBox 55">
                <a:extLst>
                  <a:ext uri="{FF2B5EF4-FFF2-40B4-BE49-F238E27FC236}">
                    <a16:creationId xmlns:a16="http://schemas.microsoft.com/office/drawing/2014/main" id="{D7EB598A-20EC-82C4-C8BD-7CDA01723A32}"/>
                  </a:ext>
                </a:extLst>
              </p:cNvPr>
              <p:cNvSpPr txBox="1"/>
              <p:nvPr/>
            </p:nvSpPr>
            <p:spPr>
              <a:xfrm>
                <a:off x="11188687" y="25834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Private endpoint</a:t>
                </a:r>
              </a:p>
            </p:txBody>
          </p:sp>
        </p:grpSp>
        <p:grpSp>
          <p:nvGrpSpPr>
            <p:cNvPr id="19" name="Group 18">
              <a:extLst>
                <a:ext uri="{FF2B5EF4-FFF2-40B4-BE49-F238E27FC236}">
                  <a16:creationId xmlns:a16="http://schemas.microsoft.com/office/drawing/2014/main" id="{5640017F-4871-F86A-0120-C803EAB2F841}"/>
                </a:ext>
              </a:extLst>
            </p:cNvPr>
            <p:cNvGrpSpPr/>
            <p:nvPr/>
          </p:nvGrpSpPr>
          <p:grpSpPr>
            <a:xfrm>
              <a:off x="11259147" y="818427"/>
              <a:ext cx="1030038" cy="247315"/>
              <a:chOff x="11038560" y="612894"/>
              <a:chExt cx="1030038" cy="247315"/>
            </a:xfrm>
          </p:grpSpPr>
          <p:sp>
            <p:nvSpPr>
              <p:cNvPr id="26" name="TextBox 25">
                <a:extLst>
                  <a:ext uri="{FF2B5EF4-FFF2-40B4-BE49-F238E27FC236}">
                    <a16:creationId xmlns:a16="http://schemas.microsoft.com/office/drawing/2014/main" id="{24633E61-90EA-A0C9-5D68-8BEC7B3F8EC4}"/>
                  </a:ext>
                </a:extLst>
              </p:cNvPr>
              <p:cNvSpPr txBox="1"/>
              <p:nvPr/>
            </p:nvSpPr>
            <p:spPr>
              <a:xfrm>
                <a:off x="11171312" y="612894"/>
                <a:ext cx="897286" cy="169277"/>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Future </a:t>
                </a:r>
                <a:r>
                  <a:rPr lang="en-SG" sz="500">
                    <a:solidFill>
                      <a:srgbClr val="FF0000"/>
                    </a:solidFill>
                    <a:latin typeface="Arial" panose="020B0604020202020204" pitchFamily="34" charset="0"/>
                    <a:cs typeface="Arial" panose="020B0604020202020204" pitchFamily="34" charset="0"/>
                  </a:rPr>
                  <a:t>phase</a:t>
                </a:r>
                <a:endPar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C71BD3C6-54C8-6004-62BE-D7FC3FA8306E}"/>
                  </a:ext>
                </a:extLst>
              </p:cNvPr>
              <p:cNvSpPr txBox="1"/>
              <p:nvPr/>
            </p:nvSpPr>
            <p:spPr>
              <a:xfrm>
                <a:off x="11038560" y="613988"/>
                <a:ext cx="174331" cy="246221"/>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10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grpSp>
        <p:grpSp>
          <p:nvGrpSpPr>
            <p:cNvPr id="20" name="Group 19">
              <a:extLst>
                <a:ext uri="{FF2B5EF4-FFF2-40B4-BE49-F238E27FC236}">
                  <a16:creationId xmlns:a16="http://schemas.microsoft.com/office/drawing/2014/main" id="{D01CEA8D-A4BF-C2DD-140B-8E6E7BBB8D48}"/>
                </a:ext>
              </a:extLst>
            </p:cNvPr>
            <p:cNvGrpSpPr/>
            <p:nvPr/>
          </p:nvGrpSpPr>
          <p:grpSpPr>
            <a:xfrm>
              <a:off x="11302396" y="655825"/>
              <a:ext cx="1074378" cy="169277"/>
              <a:chOff x="11081809" y="426222"/>
              <a:chExt cx="1074378" cy="169277"/>
            </a:xfrm>
          </p:grpSpPr>
          <p:pic>
            <p:nvPicPr>
              <p:cNvPr id="24" name="Graphic 23">
                <a:extLst>
                  <a:ext uri="{FF2B5EF4-FFF2-40B4-BE49-F238E27FC236}">
                    <a16:creationId xmlns:a16="http://schemas.microsoft.com/office/drawing/2014/main" id="{0B14220F-6FF6-F3CD-2FEE-A43396D509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81809" y="459761"/>
                <a:ext cx="121522" cy="121522"/>
              </a:xfrm>
              <a:prstGeom prst="rect">
                <a:avLst/>
              </a:prstGeom>
            </p:spPr>
          </p:pic>
          <p:sp>
            <p:nvSpPr>
              <p:cNvPr id="25" name="TextBox 24">
                <a:extLst>
                  <a:ext uri="{FF2B5EF4-FFF2-40B4-BE49-F238E27FC236}">
                    <a16:creationId xmlns:a16="http://schemas.microsoft.com/office/drawing/2014/main" id="{D8C2B0EF-2DCF-E215-79A0-E1FF458B96DD}"/>
                  </a:ext>
                </a:extLst>
              </p:cNvPr>
              <p:cNvSpPr txBox="1"/>
              <p:nvPr/>
            </p:nvSpPr>
            <p:spPr>
              <a:xfrm>
                <a:off x="11168636" y="426222"/>
                <a:ext cx="987551"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Network security group</a:t>
                </a:r>
              </a:p>
            </p:txBody>
          </p:sp>
        </p:grpSp>
        <p:grpSp>
          <p:nvGrpSpPr>
            <p:cNvPr id="21" name="Group 20">
              <a:extLst>
                <a:ext uri="{FF2B5EF4-FFF2-40B4-BE49-F238E27FC236}">
                  <a16:creationId xmlns:a16="http://schemas.microsoft.com/office/drawing/2014/main" id="{2B903B53-509C-0BB2-05FB-66BCF7CF4DC8}"/>
                </a:ext>
              </a:extLst>
            </p:cNvPr>
            <p:cNvGrpSpPr/>
            <p:nvPr/>
          </p:nvGrpSpPr>
          <p:grpSpPr>
            <a:xfrm>
              <a:off x="11286637" y="475357"/>
              <a:ext cx="916106" cy="169277"/>
              <a:chOff x="11286637" y="475357"/>
              <a:chExt cx="916106" cy="169277"/>
            </a:xfrm>
          </p:grpSpPr>
          <p:pic>
            <p:nvPicPr>
              <p:cNvPr id="22" name="Picture 2" descr="PaaSにプライベート接続を提供する サービスエンドポイント とは？">
                <a:extLst>
                  <a:ext uri="{FF2B5EF4-FFF2-40B4-BE49-F238E27FC236}">
                    <a16:creationId xmlns:a16="http://schemas.microsoft.com/office/drawing/2014/main" id="{5B562B28-8ADA-4E49-ABF0-6CB9C20AB3A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286637" y="486802"/>
                <a:ext cx="146841" cy="14641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56A7CC8-D108-279B-4300-182F6E415549}"/>
                  </a:ext>
                </a:extLst>
              </p:cNvPr>
              <p:cNvSpPr txBox="1"/>
              <p:nvPr/>
            </p:nvSpPr>
            <p:spPr>
              <a:xfrm>
                <a:off x="11406327" y="47535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Service endpoint</a:t>
                </a:r>
              </a:p>
            </p:txBody>
          </p:sp>
        </p:grpSp>
      </p:grpSp>
      <p:grpSp>
        <p:nvGrpSpPr>
          <p:cNvPr id="57" name="Group 56">
            <a:extLst>
              <a:ext uri="{FF2B5EF4-FFF2-40B4-BE49-F238E27FC236}">
                <a16:creationId xmlns:a16="http://schemas.microsoft.com/office/drawing/2014/main" id="{50B72841-8C88-94A5-ED90-B047DBAD539F}"/>
              </a:ext>
            </a:extLst>
          </p:cNvPr>
          <p:cNvGrpSpPr/>
          <p:nvPr/>
        </p:nvGrpSpPr>
        <p:grpSpPr>
          <a:xfrm>
            <a:off x="4643639" y="2119969"/>
            <a:ext cx="764353" cy="758934"/>
            <a:chOff x="5612327" y="854015"/>
            <a:chExt cx="711758" cy="698275"/>
          </a:xfrm>
        </p:grpSpPr>
        <p:grpSp>
          <p:nvGrpSpPr>
            <p:cNvPr id="58" name="Group 57">
              <a:extLst>
                <a:ext uri="{FF2B5EF4-FFF2-40B4-BE49-F238E27FC236}">
                  <a16:creationId xmlns:a16="http://schemas.microsoft.com/office/drawing/2014/main" id="{4D84CBC1-4D94-1AA4-8716-098E77901197}"/>
                </a:ext>
              </a:extLst>
            </p:cNvPr>
            <p:cNvGrpSpPr/>
            <p:nvPr/>
          </p:nvGrpSpPr>
          <p:grpSpPr>
            <a:xfrm>
              <a:off x="5612327" y="854015"/>
              <a:ext cx="711758" cy="698275"/>
              <a:chOff x="3933171" y="5472778"/>
              <a:chExt cx="711758" cy="698275"/>
            </a:xfrm>
          </p:grpSpPr>
          <p:pic>
            <p:nvPicPr>
              <p:cNvPr id="64" name="Picture 6" descr="Integration | Microsoft Azure Blob Storage | Y42">
                <a:extLst>
                  <a:ext uri="{FF2B5EF4-FFF2-40B4-BE49-F238E27FC236}">
                    <a16:creationId xmlns:a16="http://schemas.microsoft.com/office/drawing/2014/main" id="{D894B2CF-21EA-6A9C-8BDA-9039B10080D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94266" y="5472778"/>
                <a:ext cx="389567" cy="389567"/>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E8E8EF5-6737-0242-92A3-C3CE040A40DA}"/>
                  </a:ext>
                </a:extLst>
              </p:cNvPr>
              <p:cNvSpPr txBox="1"/>
              <p:nvPr/>
            </p:nvSpPr>
            <p:spPr>
              <a:xfrm>
                <a:off x="3933171" y="5831240"/>
                <a:ext cx="711758" cy="339813"/>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Blob storage (for user files upload)</a:t>
                </a:r>
              </a:p>
            </p:txBody>
          </p:sp>
        </p:grpSp>
        <p:pic>
          <p:nvPicPr>
            <p:cNvPr id="59" name="Graphic 58">
              <a:extLst>
                <a:ext uri="{FF2B5EF4-FFF2-40B4-BE49-F238E27FC236}">
                  <a16:creationId xmlns:a16="http://schemas.microsoft.com/office/drawing/2014/main" id="{D02437D5-B08D-B7FD-A501-632788430A7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46988" y="1135849"/>
              <a:ext cx="141989" cy="141989"/>
            </a:xfrm>
            <a:prstGeom prst="rect">
              <a:avLst/>
            </a:prstGeom>
          </p:spPr>
        </p:pic>
      </p:grpSp>
      <p:pic>
        <p:nvPicPr>
          <p:cNvPr id="67" name="Picture 2">
            <a:extLst>
              <a:ext uri="{FF2B5EF4-FFF2-40B4-BE49-F238E27FC236}">
                <a16:creationId xmlns:a16="http://schemas.microsoft.com/office/drawing/2014/main" id="{7D95D321-49F5-549F-9534-34B5F76F622F}"/>
              </a:ext>
            </a:extLst>
          </p:cNvPr>
          <p:cNvPicPr>
            <a:picLocks noChangeAspect="1"/>
          </p:cNvPicPr>
          <p:nvPr/>
        </p:nvPicPr>
        <p:blipFill>
          <a:blip r:embed="rId30"/>
          <a:stretch>
            <a:fillRect/>
          </a:stretch>
        </p:blipFill>
        <p:spPr>
          <a:xfrm>
            <a:off x="497200" y="2550794"/>
            <a:ext cx="695325" cy="400050"/>
          </a:xfrm>
          <a:prstGeom prst="rect">
            <a:avLst/>
          </a:prstGeom>
        </p:spPr>
      </p:pic>
      <p:cxnSp>
        <p:nvCxnSpPr>
          <p:cNvPr id="92" name="Connector: Elbow 91">
            <a:extLst>
              <a:ext uri="{FF2B5EF4-FFF2-40B4-BE49-F238E27FC236}">
                <a16:creationId xmlns:a16="http://schemas.microsoft.com/office/drawing/2014/main" id="{ED957BFD-F729-4D69-D8C0-3D352BCE39A5}"/>
              </a:ext>
            </a:extLst>
          </p:cNvPr>
          <p:cNvCxnSpPr>
            <a:cxnSpLocks/>
            <a:stCxn id="60" idx="0"/>
            <a:endCxn id="64" idx="3"/>
          </p:cNvCxnSpPr>
          <p:nvPr/>
        </p:nvCxnSpPr>
        <p:spPr>
          <a:xfrm rot="16200000" flipV="1">
            <a:off x="4367977" y="3198689"/>
            <a:ext cx="2052338" cy="318308"/>
          </a:xfrm>
          <a:prstGeom prst="bentConnector2">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E851741D-D032-EDAE-00D4-34F79C018935}"/>
              </a:ext>
            </a:extLst>
          </p:cNvPr>
          <p:cNvGrpSpPr/>
          <p:nvPr/>
        </p:nvGrpSpPr>
        <p:grpSpPr>
          <a:xfrm>
            <a:off x="5308981" y="2245917"/>
            <a:ext cx="274046" cy="184666"/>
            <a:chOff x="679827" y="1285080"/>
            <a:chExt cx="274046" cy="184666"/>
          </a:xfrm>
        </p:grpSpPr>
        <p:sp>
          <p:nvSpPr>
            <p:cNvPr id="96" name="Oval 95">
              <a:extLst>
                <a:ext uri="{FF2B5EF4-FFF2-40B4-BE49-F238E27FC236}">
                  <a16:creationId xmlns:a16="http://schemas.microsoft.com/office/drawing/2014/main" id="{13B5AFD5-8B9B-1623-C71F-4FBC7C18458B}"/>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97" name="TextBox 96">
              <a:extLst>
                <a:ext uri="{FF2B5EF4-FFF2-40B4-BE49-F238E27FC236}">
                  <a16:creationId xmlns:a16="http://schemas.microsoft.com/office/drawing/2014/main" id="{BB8E7679-BFB8-6DA2-1B64-B73A2288BBFF}"/>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5</a:t>
              </a:r>
            </a:p>
          </p:txBody>
        </p:sp>
      </p:grpSp>
      <p:pic>
        <p:nvPicPr>
          <p:cNvPr id="98" name="Graphic 97">
            <a:extLst>
              <a:ext uri="{FF2B5EF4-FFF2-40B4-BE49-F238E27FC236}">
                <a16:creationId xmlns:a16="http://schemas.microsoft.com/office/drawing/2014/main" id="{D4DAB0D6-C3D3-2BF1-7812-88E556AE663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09829" y="5029829"/>
            <a:ext cx="362363" cy="362363"/>
          </a:xfrm>
          <a:prstGeom prst="rect">
            <a:avLst/>
          </a:prstGeom>
        </p:spPr>
      </p:pic>
      <p:sp>
        <p:nvSpPr>
          <p:cNvPr id="99" name="Rectangle 98">
            <a:extLst>
              <a:ext uri="{FF2B5EF4-FFF2-40B4-BE49-F238E27FC236}">
                <a16:creationId xmlns:a16="http://schemas.microsoft.com/office/drawing/2014/main" id="{AD738711-83F2-6D93-8A18-F92A13B18BAD}"/>
              </a:ext>
            </a:extLst>
          </p:cNvPr>
          <p:cNvSpPr/>
          <p:nvPr/>
        </p:nvSpPr>
        <p:spPr>
          <a:xfrm>
            <a:off x="745477" y="5467278"/>
            <a:ext cx="682667"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800" b="0" i="0" u="none" strike="noStrike" kern="0" cap="none" spc="0" normalizeH="0" baseline="0" noProof="0" err="1">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rPr>
              <a:t>PowerApp</a:t>
            </a:r>
            <a:endParaRPr kumimoji="0" lang="en-US" sz="800" b="0" i="0" u="none" strike="noStrike" kern="0" cap="none" spc="0" normalizeH="0" baseline="0" noProof="0">
              <a:ln>
                <a:noFill/>
              </a:ln>
              <a:solidFill>
                <a:prstClr val="black"/>
              </a:solidFill>
              <a:effectLst/>
              <a:uLnTx/>
              <a:uFillTx/>
              <a:latin typeface="Calibri" panose="020F0502020204030204"/>
              <a:ea typeface="MS PGothic" panose="020B0600070205080204" pitchFamily="34" charset="-128"/>
              <a:cs typeface="Segoe UI Semibold" panose="020B0702040204020203" pitchFamily="34" charset="0"/>
            </a:endParaRPr>
          </a:p>
        </p:txBody>
      </p:sp>
      <p:cxnSp>
        <p:nvCxnSpPr>
          <p:cNvPr id="100" name="Connector: Elbow 99">
            <a:extLst>
              <a:ext uri="{FF2B5EF4-FFF2-40B4-BE49-F238E27FC236}">
                <a16:creationId xmlns:a16="http://schemas.microsoft.com/office/drawing/2014/main" id="{66451474-3FE6-E1BC-AB76-BD13461F1610}"/>
              </a:ext>
            </a:extLst>
          </p:cNvPr>
          <p:cNvCxnSpPr>
            <a:cxnSpLocks/>
            <a:stCxn id="60" idx="1"/>
            <a:endCxn id="69" idx="3"/>
          </p:cNvCxnSpPr>
          <p:nvPr/>
        </p:nvCxnSpPr>
        <p:spPr>
          <a:xfrm rot="10800000" flipV="1">
            <a:off x="3018812" y="4589724"/>
            <a:ext cx="2328776" cy="460816"/>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CCDA54F9-104C-3FC3-B5D2-4F6BF9BDC101}"/>
              </a:ext>
            </a:extLst>
          </p:cNvPr>
          <p:cNvGrpSpPr/>
          <p:nvPr/>
        </p:nvGrpSpPr>
        <p:grpSpPr>
          <a:xfrm>
            <a:off x="1821995" y="2325502"/>
            <a:ext cx="274046" cy="184666"/>
            <a:chOff x="679827" y="1285080"/>
            <a:chExt cx="274046" cy="184666"/>
          </a:xfrm>
        </p:grpSpPr>
        <p:sp>
          <p:nvSpPr>
            <p:cNvPr id="88" name="Oval 87">
              <a:extLst>
                <a:ext uri="{FF2B5EF4-FFF2-40B4-BE49-F238E27FC236}">
                  <a16:creationId xmlns:a16="http://schemas.microsoft.com/office/drawing/2014/main" id="{B227B14E-2A1C-2240-2D88-7E8EE77632A0}"/>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89" name="TextBox 88">
              <a:extLst>
                <a:ext uri="{FF2B5EF4-FFF2-40B4-BE49-F238E27FC236}">
                  <a16:creationId xmlns:a16="http://schemas.microsoft.com/office/drawing/2014/main" id="{92AC2535-FBEE-C6A0-CD9F-E034CB45D70C}"/>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1</a:t>
              </a:r>
            </a:p>
          </p:txBody>
        </p:sp>
      </p:grpSp>
      <p:pic>
        <p:nvPicPr>
          <p:cNvPr id="138" name="Graphic 137">
            <a:extLst>
              <a:ext uri="{FF2B5EF4-FFF2-40B4-BE49-F238E27FC236}">
                <a16:creationId xmlns:a16="http://schemas.microsoft.com/office/drawing/2014/main" id="{4A003D24-B1AA-3F9C-1913-76A46FAC14E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721552" y="3000420"/>
            <a:ext cx="141989" cy="141989"/>
          </a:xfrm>
          <a:prstGeom prst="rect">
            <a:avLst/>
          </a:prstGeom>
        </p:spPr>
      </p:pic>
      <p:grpSp>
        <p:nvGrpSpPr>
          <p:cNvPr id="139" name="Group 138">
            <a:extLst>
              <a:ext uri="{FF2B5EF4-FFF2-40B4-BE49-F238E27FC236}">
                <a16:creationId xmlns:a16="http://schemas.microsoft.com/office/drawing/2014/main" id="{8410DC6A-F398-EFD6-0365-F16C10AA016F}"/>
              </a:ext>
            </a:extLst>
          </p:cNvPr>
          <p:cNvGrpSpPr/>
          <p:nvPr/>
        </p:nvGrpSpPr>
        <p:grpSpPr>
          <a:xfrm>
            <a:off x="6936677" y="1689833"/>
            <a:ext cx="1220369" cy="3931881"/>
            <a:chOff x="7892062" y="1870299"/>
            <a:chExt cx="1220369" cy="3931881"/>
          </a:xfrm>
        </p:grpSpPr>
        <p:sp>
          <p:nvSpPr>
            <p:cNvPr id="140" name="Rectangle: Rounded Corners 151">
              <a:extLst>
                <a:ext uri="{FF2B5EF4-FFF2-40B4-BE49-F238E27FC236}">
                  <a16:creationId xmlns:a16="http://schemas.microsoft.com/office/drawing/2014/main" id="{04D95EEC-2641-9DB0-03F5-E4F9ABCFC97A}"/>
                </a:ext>
              </a:extLst>
            </p:cNvPr>
            <p:cNvSpPr/>
            <p:nvPr/>
          </p:nvSpPr>
          <p:spPr>
            <a:xfrm>
              <a:off x="7978119" y="1870299"/>
              <a:ext cx="1084293" cy="36995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1" name="Picture 8" descr="Azure for Students – Free Account Credit | Microsoft Azure">
              <a:extLst>
                <a:ext uri="{FF2B5EF4-FFF2-40B4-BE49-F238E27FC236}">
                  <a16:creationId xmlns:a16="http://schemas.microsoft.com/office/drawing/2014/main" id="{85427A43-1AC5-8CE5-A423-B1F7FA7819FD}"/>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812434" y="5474415"/>
              <a:ext cx="200056" cy="200056"/>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D423C7F7-8373-DD83-B876-9D994AFFC127}"/>
                </a:ext>
              </a:extLst>
            </p:cNvPr>
            <p:cNvSpPr txBox="1"/>
            <p:nvPr/>
          </p:nvSpPr>
          <p:spPr>
            <a:xfrm>
              <a:off x="7892062" y="5602125"/>
              <a:ext cx="1220369"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Synapse managed VNET</a:t>
              </a:r>
            </a:p>
          </p:txBody>
        </p:sp>
      </p:grpSp>
      <p:grpSp>
        <p:nvGrpSpPr>
          <p:cNvPr id="12" name="Group 11">
            <a:extLst>
              <a:ext uri="{FF2B5EF4-FFF2-40B4-BE49-F238E27FC236}">
                <a16:creationId xmlns:a16="http://schemas.microsoft.com/office/drawing/2014/main" id="{67939F2A-111A-AB94-A093-E597AB1996C9}"/>
              </a:ext>
            </a:extLst>
          </p:cNvPr>
          <p:cNvGrpSpPr/>
          <p:nvPr/>
        </p:nvGrpSpPr>
        <p:grpSpPr>
          <a:xfrm>
            <a:off x="2532105" y="4874598"/>
            <a:ext cx="684694" cy="632853"/>
            <a:chOff x="4381120" y="894601"/>
            <a:chExt cx="684694" cy="632853"/>
          </a:xfrm>
        </p:grpSpPr>
        <p:pic>
          <p:nvPicPr>
            <p:cNvPr id="69" name="Picture 68" descr="Logo&#10;&#10;Description automatically generated">
              <a:extLst>
                <a:ext uri="{FF2B5EF4-FFF2-40B4-BE49-F238E27FC236}">
                  <a16:creationId xmlns:a16="http://schemas.microsoft.com/office/drawing/2014/main" id="{A70EA391-72DB-908F-AA5F-543830F121BB}"/>
                </a:ext>
              </a:extLst>
            </p:cNvPr>
            <p:cNvPicPr>
              <a:picLocks noChangeAspect="1"/>
            </p:cNvPicPr>
            <p:nvPr/>
          </p:nvPicPr>
          <p:blipFill>
            <a:blip r:embed="rId21"/>
            <a:stretch>
              <a:fillRect/>
            </a:stretch>
          </p:blipFill>
          <p:spPr>
            <a:xfrm>
              <a:off x="4515942" y="894601"/>
              <a:ext cx="351885" cy="351884"/>
            </a:xfrm>
            <a:prstGeom prst="rect">
              <a:avLst/>
            </a:prstGeom>
          </p:spPr>
        </p:pic>
        <p:sp>
          <p:nvSpPr>
            <p:cNvPr id="70" name="TextBox 69">
              <a:extLst>
                <a:ext uri="{FF2B5EF4-FFF2-40B4-BE49-F238E27FC236}">
                  <a16:creationId xmlns:a16="http://schemas.microsoft.com/office/drawing/2014/main" id="{BFB85980-9C05-07B0-4BB2-F9610EB73551}"/>
                </a:ext>
              </a:extLst>
            </p:cNvPr>
            <p:cNvSpPr txBox="1"/>
            <p:nvPr/>
          </p:nvSpPr>
          <p:spPr>
            <a:xfrm>
              <a:off x="4381120" y="1250455"/>
              <a:ext cx="684694"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 Staging</a:t>
              </a:r>
            </a:p>
          </p:txBody>
        </p:sp>
      </p:grpSp>
      <p:cxnSp>
        <p:nvCxnSpPr>
          <p:cNvPr id="80" name="Connector: Elbow 79">
            <a:extLst>
              <a:ext uri="{FF2B5EF4-FFF2-40B4-BE49-F238E27FC236}">
                <a16:creationId xmlns:a16="http://schemas.microsoft.com/office/drawing/2014/main" id="{2ED37189-FDE1-70E4-D5A2-BA07199C3142}"/>
              </a:ext>
            </a:extLst>
          </p:cNvPr>
          <p:cNvCxnSpPr>
            <a:cxnSpLocks/>
            <a:stCxn id="98" idx="3"/>
            <a:endCxn id="69" idx="1"/>
          </p:cNvCxnSpPr>
          <p:nvPr/>
        </p:nvCxnSpPr>
        <p:spPr>
          <a:xfrm flipV="1">
            <a:off x="1272192" y="5050540"/>
            <a:ext cx="1394735" cy="160471"/>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0886F422-51DD-F338-CCFE-8631CC592B83}"/>
              </a:ext>
            </a:extLst>
          </p:cNvPr>
          <p:cNvGrpSpPr/>
          <p:nvPr/>
        </p:nvGrpSpPr>
        <p:grpSpPr>
          <a:xfrm>
            <a:off x="2294675" y="4953117"/>
            <a:ext cx="274046" cy="184666"/>
            <a:chOff x="679827" y="1285080"/>
            <a:chExt cx="274046" cy="184666"/>
          </a:xfrm>
        </p:grpSpPr>
        <p:sp>
          <p:nvSpPr>
            <p:cNvPr id="90" name="Oval 89">
              <a:extLst>
                <a:ext uri="{FF2B5EF4-FFF2-40B4-BE49-F238E27FC236}">
                  <a16:creationId xmlns:a16="http://schemas.microsoft.com/office/drawing/2014/main" id="{4C2345D7-0B03-3B8C-A741-B018190B1856}"/>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91" name="TextBox 90">
              <a:extLst>
                <a:ext uri="{FF2B5EF4-FFF2-40B4-BE49-F238E27FC236}">
                  <a16:creationId xmlns:a16="http://schemas.microsoft.com/office/drawing/2014/main" id="{3CC66FD5-B31A-483E-D69E-F8EAEBBE5A8E}"/>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2</a:t>
              </a:r>
            </a:p>
          </p:txBody>
        </p:sp>
      </p:grpSp>
      <p:grpSp>
        <p:nvGrpSpPr>
          <p:cNvPr id="84" name="Group 83">
            <a:extLst>
              <a:ext uri="{FF2B5EF4-FFF2-40B4-BE49-F238E27FC236}">
                <a16:creationId xmlns:a16="http://schemas.microsoft.com/office/drawing/2014/main" id="{DEE25ADA-A606-6B56-E223-FC45887EF720}"/>
              </a:ext>
            </a:extLst>
          </p:cNvPr>
          <p:cNvGrpSpPr/>
          <p:nvPr/>
        </p:nvGrpSpPr>
        <p:grpSpPr>
          <a:xfrm>
            <a:off x="3110136" y="4964053"/>
            <a:ext cx="274046" cy="184666"/>
            <a:chOff x="679827" y="1285080"/>
            <a:chExt cx="274046" cy="184666"/>
          </a:xfrm>
        </p:grpSpPr>
        <p:sp>
          <p:nvSpPr>
            <p:cNvPr id="85" name="Oval 84">
              <a:extLst>
                <a:ext uri="{FF2B5EF4-FFF2-40B4-BE49-F238E27FC236}">
                  <a16:creationId xmlns:a16="http://schemas.microsoft.com/office/drawing/2014/main" id="{E90F0E02-9B4B-7AD6-5DAA-64506DC3B827}"/>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93" name="TextBox 92">
              <a:extLst>
                <a:ext uri="{FF2B5EF4-FFF2-40B4-BE49-F238E27FC236}">
                  <a16:creationId xmlns:a16="http://schemas.microsoft.com/office/drawing/2014/main" id="{CA3A02D7-0D40-45A0-8B30-7EF8E7334B30}"/>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280264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3C7B17-5228-4C8D-90BF-9C29F6F5E782}"/>
              </a:ext>
            </a:extLst>
          </p:cNvPr>
          <p:cNvSpPr>
            <a:spLocks noGrp="1"/>
          </p:cNvSpPr>
          <p:nvPr>
            <p:ph type="sldNum" sz="quarter" idx="11"/>
          </p:nvPr>
        </p:nvSpPr>
        <p:spPr/>
        <p:txBody>
          <a:bodyPr/>
          <a:lstStyle/>
          <a:p>
            <a:fld id="{762E77F0-FB5B-4E8E-9BC9-34F14560A017}" type="slidenum">
              <a:rPr lang="en-US" smtClean="0"/>
              <a:pPr/>
              <a:t>8</a:t>
            </a:fld>
            <a:endParaRPr lang="en-US"/>
          </a:p>
        </p:txBody>
      </p:sp>
      <p:graphicFrame>
        <p:nvGraphicFramePr>
          <p:cNvPr id="10" name="Table 9">
            <a:extLst>
              <a:ext uri="{FF2B5EF4-FFF2-40B4-BE49-F238E27FC236}">
                <a16:creationId xmlns:a16="http://schemas.microsoft.com/office/drawing/2014/main" id="{765BB37E-34AC-485A-8F9B-40FDFF086B45}"/>
              </a:ext>
            </a:extLst>
          </p:cNvPr>
          <p:cNvGraphicFramePr>
            <a:graphicFrameLocks noGrp="1"/>
          </p:cNvGraphicFramePr>
          <p:nvPr>
            <p:extLst>
              <p:ext uri="{D42A27DB-BD31-4B8C-83A1-F6EECF244321}">
                <p14:modId xmlns:p14="http://schemas.microsoft.com/office/powerpoint/2010/main" val="356849383"/>
              </p:ext>
            </p:extLst>
          </p:nvPr>
        </p:nvGraphicFramePr>
        <p:xfrm>
          <a:off x="350702" y="897195"/>
          <a:ext cx="10679852" cy="4143435"/>
        </p:xfrm>
        <a:graphic>
          <a:graphicData uri="http://schemas.openxmlformats.org/drawingml/2006/table">
            <a:tbl>
              <a:tblPr firstRow="1">
                <a:tableStyleId>{5C22544A-7EE6-4342-B048-85BDC9FD1C3A}</a:tableStyleId>
              </a:tblPr>
              <a:tblGrid>
                <a:gridCol w="427967">
                  <a:extLst>
                    <a:ext uri="{9D8B030D-6E8A-4147-A177-3AD203B41FA5}">
                      <a16:colId xmlns:a16="http://schemas.microsoft.com/office/drawing/2014/main" val="1525111598"/>
                    </a:ext>
                  </a:extLst>
                </a:gridCol>
                <a:gridCol w="1040419">
                  <a:extLst>
                    <a:ext uri="{9D8B030D-6E8A-4147-A177-3AD203B41FA5}">
                      <a16:colId xmlns:a16="http://schemas.microsoft.com/office/drawing/2014/main" val="413326514"/>
                    </a:ext>
                  </a:extLst>
                </a:gridCol>
                <a:gridCol w="1014773">
                  <a:extLst>
                    <a:ext uri="{9D8B030D-6E8A-4147-A177-3AD203B41FA5}">
                      <a16:colId xmlns:a16="http://schemas.microsoft.com/office/drawing/2014/main" val="4022728780"/>
                    </a:ext>
                  </a:extLst>
                </a:gridCol>
                <a:gridCol w="805374">
                  <a:extLst>
                    <a:ext uri="{9D8B030D-6E8A-4147-A177-3AD203B41FA5}">
                      <a16:colId xmlns:a16="http://schemas.microsoft.com/office/drawing/2014/main" val="24627082"/>
                    </a:ext>
                  </a:extLst>
                </a:gridCol>
                <a:gridCol w="1804038">
                  <a:extLst>
                    <a:ext uri="{9D8B030D-6E8A-4147-A177-3AD203B41FA5}">
                      <a16:colId xmlns:a16="http://schemas.microsoft.com/office/drawing/2014/main" val="3283684257"/>
                    </a:ext>
                  </a:extLst>
                </a:gridCol>
                <a:gridCol w="1862427">
                  <a:extLst>
                    <a:ext uri="{9D8B030D-6E8A-4147-A177-3AD203B41FA5}">
                      <a16:colId xmlns:a16="http://schemas.microsoft.com/office/drawing/2014/main" val="2636090047"/>
                    </a:ext>
                  </a:extLst>
                </a:gridCol>
                <a:gridCol w="1862427">
                  <a:extLst>
                    <a:ext uri="{9D8B030D-6E8A-4147-A177-3AD203B41FA5}">
                      <a16:colId xmlns:a16="http://schemas.microsoft.com/office/drawing/2014/main" val="1299811339"/>
                    </a:ext>
                  </a:extLst>
                </a:gridCol>
                <a:gridCol w="1862427">
                  <a:extLst>
                    <a:ext uri="{9D8B030D-6E8A-4147-A177-3AD203B41FA5}">
                      <a16:colId xmlns:a16="http://schemas.microsoft.com/office/drawing/2014/main" val="2043067802"/>
                    </a:ext>
                  </a:extLst>
                </a:gridCol>
              </a:tblGrid>
              <a:tr h="395817">
                <a:tc>
                  <a:txBody>
                    <a:bodyPr/>
                    <a:lstStyle/>
                    <a:p>
                      <a:r>
                        <a:rPr lang="en-US" sz="900" b="1" kern="1200">
                          <a:solidFill>
                            <a:schemeClr val="bg1"/>
                          </a:solidFill>
                          <a:latin typeface="+mn-lt"/>
                          <a:ea typeface="+mn-ea"/>
                          <a:cs typeface="+mn-cs"/>
                        </a:rPr>
                        <a:t>#</a:t>
                      </a:r>
                    </a:p>
                  </a:txBody>
                  <a:tcPr marL="164592" marR="164592"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Source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Target</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Protocol / Port</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Authentication Mechanism </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Purpose of Connection</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Traffic Type</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tc>
                  <a:txBody>
                    <a:bodyPr/>
                    <a:lstStyle/>
                    <a:p>
                      <a:r>
                        <a:rPr lang="en-US" sz="900" b="1" kern="1200">
                          <a:solidFill>
                            <a:schemeClr val="bg1"/>
                          </a:solidFill>
                          <a:latin typeface="+mn-lt"/>
                          <a:ea typeface="+mn-ea"/>
                          <a:cs typeface="+mn-cs"/>
                        </a:rPr>
                        <a:t>Notes (latency , through put, special security)</a:t>
                      </a:r>
                    </a:p>
                  </a:txBody>
                  <a:tcPr marL="164592" marR="164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C00000"/>
                    </a:solidFill>
                  </a:tcPr>
                </a:tc>
                <a:extLst>
                  <a:ext uri="{0D108BD9-81ED-4DB2-BD59-A6C34878D82A}">
                    <a16:rowId xmlns:a16="http://schemas.microsoft.com/office/drawing/2014/main" val="3866110780"/>
                  </a:ext>
                </a:extLst>
              </a:tr>
              <a:tr h="615375">
                <a:tc>
                  <a:txBody>
                    <a:bodyPr/>
                    <a:lstStyle/>
                    <a:p>
                      <a:pPr fontAlgn="base"/>
                      <a:r>
                        <a:rPr lang="en-US" sz="900" b="1"/>
                        <a:t>1</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Data Source  type 1</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SHIR VM</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/16</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AAD user credential / SAS</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Ingest data from Data Source type 1 (SAP ECC and DMS)</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North-South (is network traffic flowing into and out of a data center)</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Requires high throughput </a:t>
                      </a:r>
                    </a:p>
                  </a:txBody>
                  <a:tcPr marL="164592" marR="164592"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1255259"/>
                  </a:ext>
                </a:extLst>
              </a:tr>
              <a:tr h="571500">
                <a:tc>
                  <a:txBody>
                    <a:bodyPr/>
                    <a:lstStyle/>
                    <a:p>
                      <a:r>
                        <a:rPr lang="en-US" sz="900" b="1"/>
                        <a:t>2</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Power App</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ADLS - Staging</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Upload manual files via Power App or input data through data form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North-South</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Require high throughput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0703880"/>
                  </a:ext>
                </a:extLst>
              </a:tr>
              <a:tr h="571500">
                <a:tc>
                  <a:txBody>
                    <a:bodyPr/>
                    <a:lstStyle/>
                    <a:p>
                      <a:r>
                        <a:rPr lang="en-US" sz="900" b="1"/>
                        <a:t>3</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ADLS - Staging</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Read Data from ADLS - Staging</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Require high throughput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988482"/>
                  </a:ext>
                </a:extLst>
              </a:tr>
              <a:tr h="571500">
                <a:tc>
                  <a:txBody>
                    <a:bodyPr/>
                    <a:lstStyle/>
                    <a:p>
                      <a:r>
                        <a:rPr lang="en-US" sz="900" b="1"/>
                        <a:t>4</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ADLS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Write Data to Landing on ADLS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East –West (transfer of data packets among different </a:t>
                      </a:r>
                      <a:r>
                        <a:rPr lang="en-US" sz="900" err="1"/>
                        <a:t>Vnet</a:t>
                      </a:r>
                      <a:r>
                        <a:rPr lang="en-US" sz="900"/>
                        <a:t> within a data center)</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Require high throughput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834442"/>
                  </a:ext>
                </a:extLst>
              </a:tr>
              <a:tr h="610446">
                <a:tc>
                  <a:txBody>
                    <a:bodyPr/>
                    <a:lstStyle/>
                    <a:p>
                      <a:r>
                        <a:rPr lang="en-US" sz="900" b="1"/>
                        <a:t>5</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Blob Storage</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Read Data from Blob Storage, where users upload manual files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East –West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Require high throughput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8862898"/>
                  </a:ext>
                </a:extLst>
              </a:tr>
              <a:tr h="395817">
                <a:tc>
                  <a:txBody>
                    <a:bodyPr/>
                    <a:lstStyle/>
                    <a:p>
                      <a:r>
                        <a:rPr lang="en-US" sz="900" b="1"/>
                        <a:t>6</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Key Vault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Read Secrets keys to access source system authentication</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Within VNET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160793"/>
                  </a:ext>
                </a:extLst>
              </a:tr>
              <a:tr h="395817">
                <a:tc>
                  <a:txBody>
                    <a:bodyPr/>
                    <a:lstStyle/>
                    <a:p>
                      <a:r>
                        <a:rPr lang="en-US" sz="900" b="1"/>
                        <a:t>7</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SHIR VM</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n-lt"/>
                          <a:ea typeface="+mn-ea"/>
                          <a:cs typeface="+mn-cs"/>
                        </a:rPr>
                        <a:t>Synapse Dedicated Pool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HTTPS</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Managed Identity</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Read Data From Synapse Dedicated Pool</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t>East-West</a:t>
                      </a:r>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p>
                  </a:txBody>
                  <a:tcPr marL="164592" marR="16459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6191414"/>
                  </a:ext>
                </a:extLst>
              </a:tr>
            </a:tbl>
          </a:graphicData>
        </a:graphic>
      </p:graphicFrame>
      <p:sp>
        <p:nvSpPr>
          <p:cNvPr id="2" name="Text Placeholder 1">
            <a:extLst>
              <a:ext uri="{FF2B5EF4-FFF2-40B4-BE49-F238E27FC236}">
                <a16:creationId xmlns:a16="http://schemas.microsoft.com/office/drawing/2014/main" id="{459BBBDA-85FB-F8CE-D160-073E87F2587F}"/>
              </a:ext>
            </a:extLst>
          </p:cNvPr>
          <p:cNvSpPr txBox="1">
            <a:spLocks/>
          </p:cNvSpPr>
          <p:nvPr/>
        </p:nvSpPr>
        <p:spPr>
          <a:xfrm>
            <a:off x="274195" y="189328"/>
            <a:ext cx="11887782" cy="418675"/>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SG" sz="1800" b="1">
                <a:solidFill>
                  <a:srgbClr val="172B4D"/>
                </a:solidFill>
                <a:latin typeface="Arial" panose="020B0604020202020204" pitchFamily="34" charset="0"/>
                <a:cs typeface="Arial" panose="020B0604020202020204" pitchFamily="34" charset="0"/>
              </a:rPr>
              <a:t>Ingestion Connection Table</a:t>
            </a:r>
          </a:p>
        </p:txBody>
      </p:sp>
    </p:spTree>
    <p:extLst>
      <p:ext uri="{BB962C8B-B14F-4D97-AF65-F5344CB8AC3E}">
        <p14:creationId xmlns:p14="http://schemas.microsoft.com/office/powerpoint/2010/main" val="195880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82EA30-57A5-C2E0-25A7-AF6A1E523501}"/>
              </a:ext>
            </a:extLst>
          </p:cNvPr>
          <p:cNvGrpSpPr/>
          <p:nvPr/>
        </p:nvGrpSpPr>
        <p:grpSpPr>
          <a:xfrm>
            <a:off x="1146209" y="1083191"/>
            <a:ext cx="6649462" cy="4613569"/>
            <a:chOff x="2003326" y="936552"/>
            <a:chExt cx="7189234" cy="5913716"/>
          </a:xfrm>
        </p:grpSpPr>
        <p:sp>
          <p:nvSpPr>
            <p:cNvPr id="5" name="Rectangle 4">
              <a:extLst>
                <a:ext uri="{FF2B5EF4-FFF2-40B4-BE49-F238E27FC236}">
                  <a16:creationId xmlns:a16="http://schemas.microsoft.com/office/drawing/2014/main" id="{9FEB9354-D393-A7CB-6475-D7F1650E1DBB}"/>
                </a:ext>
              </a:extLst>
            </p:cNvPr>
            <p:cNvSpPr/>
            <p:nvPr/>
          </p:nvSpPr>
          <p:spPr>
            <a:xfrm>
              <a:off x="2146831" y="1150660"/>
              <a:ext cx="7045729" cy="5699608"/>
            </a:xfrm>
            <a:prstGeom prst="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sp>
          <p:nvSpPr>
            <p:cNvPr id="6" name="TextBox 3">
              <a:extLst>
                <a:ext uri="{FF2B5EF4-FFF2-40B4-BE49-F238E27FC236}">
                  <a16:creationId xmlns:a16="http://schemas.microsoft.com/office/drawing/2014/main" id="{2D66B883-061D-1DDF-3619-11A6E9949DC1}"/>
                </a:ext>
              </a:extLst>
            </p:cNvPr>
            <p:cNvSpPr txBox="1"/>
            <p:nvPr/>
          </p:nvSpPr>
          <p:spPr>
            <a:xfrm>
              <a:off x="8181559" y="936552"/>
              <a:ext cx="987552" cy="246221"/>
            </a:xfrm>
            <a:prstGeom prst="rect">
              <a:avLst/>
            </a:prstGeom>
            <a:solidFill>
              <a:schemeClr val="bg1"/>
            </a:solidFill>
            <a:ln>
              <a:solidFill>
                <a:srgbClr val="0070C0"/>
              </a:solidFill>
            </a:ln>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1000"/>
                <a:t>Azure Tenant</a:t>
              </a:r>
            </a:p>
          </p:txBody>
        </p:sp>
        <p:pic>
          <p:nvPicPr>
            <p:cNvPr id="7" name="Picture 6" descr="Azure has a new logo, but where do you download it? Here!">
              <a:extLst>
                <a:ext uri="{FF2B5EF4-FFF2-40B4-BE49-F238E27FC236}">
                  <a16:creationId xmlns:a16="http://schemas.microsoft.com/office/drawing/2014/main" id="{85C1FE73-8626-6C2A-E3A2-975BE4B2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326" y="1002955"/>
              <a:ext cx="306793" cy="306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E78E49A1-7259-3817-3EA5-191F21D5F53B}"/>
              </a:ext>
            </a:extLst>
          </p:cNvPr>
          <p:cNvGrpSpPr/>
          <p:nvPr/>
        </p:nvGrpSpPr>
        <p:grpSpPr>
          <a:xfrm>
            <a:off x="2258094" y="1389014"/>
            <a:ext cx="5074275" cy="4260517"/>
            <a:chOff x="4298217" y="1906077"/>
            <a:chExt cx="3661510" cy="3899628"/>
          </a:xfrm>
        </p:grpSpPr>
        <p:sp>
          <p:nvSpPr>
            <p:cNvPr id="47" name="TextBox 2">
              <a:extLst>
                <a:ext uri="{FF2B5EF4-FFF2-40B4-BE49-F238E27FC236}">
                  <a16:creationId xmlns:a16="http://schemas.microsoft.com/office/drawing/2014/main" id="{EFDF8560-13A5-58E4-A3BC-CCAFAD79B11E}"/>
                </a:ext>
              </a:extLst>
            </p:cNvPr>
            <p:cNvSpPr txBox="1"/>
            <p:nvPr/>
          </p:nvSpPr>
          <p:spPr>
            <a:xfrm>
              <a:off x="5686455" y="5605650"/>
              <a:ext cx="1220369" cy="200055"/>
            </a:xfrm>
            <a:prstGeom prst="rect">
              <a:avLst/>
            </a:prstGeom>
            <a:solidFill>
              <a:srgbClr val="FFFFFF">
                <a:alpha val="50196"/>
              </a:srgbClr>
            </a:solidFill>
          </p:spPr>
          <p:txBody>
            <a:bodyPr wrap="square" rtlCol="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SG" sz="700">
                  <a:latin typeface="Arial" panose="020B0604020202020204" pitchFamily="34" charset="0"/>
                  <a:cs typeface="Arial" panose="020B0604020202020204" pitchFamily="34" charset="0"/>
                </a:rPr>
                <a:t>Data Platform VNET</a:t>
              </a:r>
            </a:p>
          </p:txBody>
        </p:sp>
        <p:sp>
          <p:nvSpPr>
            <p:cNvPr id="48" name="Rectangle: Rounded Corners 151">
              <a:extLst>
                <a:ext uri="{FF2B5EF4-FFF2-40B4-BE49-F238E27FC236}">
                  <a16:creationId xmlns:a16="http://schemas.microsoft.com/office/drawing/2014/main" id="{71EF7681-37EA-CEAD-047A-552FA07C0D66}"/>
                </a:ext>
              </a:extLst>
            </p:cNvPr>
            <p:cNvSpPr/>
            <p:nvPr/>
          </p:nvSpPr>
          <p:spPr>
            <a:xfrm>
              <a:off x="4298217" y="1906077"/>
              <a:ext cx="3661510" cy="3699573"/>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8600" rtl="0" eaLnBrk="1" latinLnBrk="0" hangingPunct="1">
                <a:defRPr sz="900" kern="1200">
                  <a:solidFill>
                    <a:schemeClr val="lt1"/>
                  </a:solidFill>
                  <a:latin typeface="+mn-lt"/>
                  <a:ea typeface="+mn-ea"/>
                  <a:cs typeface="+mn-cs"/>
                </a:defRPr>
              </a:lvl1pPr>
              <a:lvl2pPr marL="228600" algn="l" defTabSz="228600" rtl="0" eaLnBrk="1" latinLnBrk="0" hangingPunct="1">
                <a:defRPr sz="900" kern="1200">
                  <a:solidFill>
                    <a:schemeClr val="lt1"/>
                  </a:solidFill>
                  <a:latin typeface="+mn-lt"/>
                  <a:ea typeface="+mn-ea"/>
                  <a:cs typeface="+mn-cs"/>
                </a:defRPr>
              </a:lvl2pPr>
              <a:lvl3pPr marL="457200" algn="l" defTabSz="228600" rtl="0" eaLnBrk="1" latinLnBrk="0" hangingPunct="1">
                <a:defRPr sz="900" kern="1200">
                  <a:solidFill>
                    <a:schemeClr val="lt1"/>
                  </a:solidFill>
                  <a:latin typeface="+mn-lt"/>
                  <a:ea typeface="+mn-ea"/>
                  <a:cs typeface="+mn-cs"/>
                </a:defRPr>
              </a:lvl3pPr>
              <a:lvl4pPr marL="685800" algn="l" defTabSz="228600" rtl="0" eaLnBrk="1" latinLnBrk="0" hangingPunct="1">
                <a:defRPr sz="900" kern="1200">
                  <a:solidFill>
                    <a:schemeClr val="lt1"/>
                  </a:solidFill>
                  <a:latin typeface="+mn-lt"/>
                  <a:ea typeface="+mn-ea"/>
                  <a:cs typeface="+mn-cs"/>
                </a:defRPr>
              </a:lvl4pPr>
              <a:lvl5pPr marL="914400" algn="l" defTabSz="228600" rtl="0" eaLnBrk="1" latinLnBrk="0" hangingPunct="1">
                <a:defRPr sz="900" kern="1200">
                  <a:solidFill>
                    <a:schemeClr val="lt1"/>
                  </a:solidFill>
                  <a:latin typeface="+mn-lt"/>
                  <a:ea typeface="+mn-ea"/>
                  <a:cs typeface="+mn-cs"/>
                </a:defRPr>
              </a:lvl5pPr>
              <a:lvl6pPr marL="1143000" algn="l" defTabSz="228600" rtl="0" eaLnBrk="1" latinLnBrk="0" hangingPunct="1">
                <a:defRPr sz="900" kern="1200">
                  <a:solidFill>
                    <a:schemeClr val="lt1"/>
                  </a:solidFill>
                  <a:latin typeface="+mn-lt"/>
                  <a:ea typeface="+mn-ea"/>
                  <a:cs typeface="+mn-cs"/>
                </a:defRPr>
              </a:lvl6pPr>
              <a:lvl7pPr marL="1371600" algn="l" defTabSz="228600" rtl="0" eaLnBrk="1" latinLnBrk="0" hangingPunct="1">
                <a:defRPr sz="900" kern="1200">
                  <a:solidFill>
                    <a:schemeClr val="lt1"/>
                  </a:solidFill>
                  <a:latin typeface="+mn-lt"/>
                  <a:ea typeface="+mn-ea"/>
                  <a:cs typeface="+mn-cs"/>
                </a:defRPr>
              </a:lvl7pPr>
              <a:lvl8pPr marL="1600200" algn="l" defTabSz="228600" rtl="0" eaLnBrk="1" latinLnBrk="0" hangingPunct="1">
                <a:defRPr sz="900" kern="1200">
                  <a:solidFill>
                    <a:schemeClr val="lt1"/>
                  </a:solidFill>
                  <a:latin typeface="+mn-lt"/>
                  <a:ea typeface="+mn-ea"/>
                  <a:cs typeface="+mn-cs"/>
                </a:defRPr>
              </a:lvl8pPr>
              <a:lvl9pPr marL="1828800" algn="l" defTabSz="228600" rtl="0" eaLnBrk="1" latinLnBrk="0" hangingPunct="1">
                <a:defRPr sz="900" kern="1200">
                  <a:solidFill>
                    <a:schemeClr val="lt1"/>
                  </a:solidFill>
                  <a:latin typeface="+mn-lt"/>
                  <a:ea typeface="+mn-ea"/>
                  <a:cs typeface="+mn-cs"/>
                </a:defRPr>
              </a:lvl9pPr>
            </a:lstStyle>
            <a:p>
              <a:pPr algn="ctr"/>
              <a:endParaRPr lang="en-SG"/>
            </a:p>
          </p:txBody>
        </p:sp>
        <p:pic>
          <p:nvPicPr>
            <p:cNvPr id="49" name="Picture 48" descr="Two Azure IP Addresses You Need to Know About - ciraltos">
              <a:extLst>
                <a:ext uri="{FF2B5EF4-FFF2-40B4-BE49-F238E27FC236}">
                  <a16:creationId xmlns:a16="http://schemas.microsoft.com/office/drawing/2014/main" id="{69CA7B91-3818-CB2A-D758-F876A6EA7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792" y="5533749"/>
              <a:ext cx="204939" cy="156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2D6F322C-43EE-6E7A-9F91-B4AE70AD2191}"/>
              </a:ext>
            </a:extLst>
          </p:cNvPr>
          <p:cNvGrpSpPr/>
          <p:nvPr/>
        </p:nvGrpSpPr>
        <p:grpSpPr>
          <a:xfrm>
            <a:off x="2974057" y="3979185"/>
            <a:ext cx="2088897" cy="858254"/>
            <a:chOff x="4678437" y="1886495"/>
            <a:chExt cx="2088897" cy="858254"/>
          </a:xfrm>
        </p:grpSpPr>
        <p:sp>
          <p:nvSpPr>
            <p:cNvPr id="53" name="Rectangle: Rounded Corners 133">
              <a:extLst>
                <a:ext uri="{FF2B5EF4-FFF2-40B4-BE49-F238E27FC236}">
                  <a16:creationId xmlns:a16="http://schemas.microsoft.com/office/drawing/2014/main" id="{46EFE0D6-0901-4D63-E79F-4DBC64D8422D}"/>
                </a:ext>
              </a:extLst>
            </p:cNvPr>
            <p:cNvSpPr/>
            <p:nvPr/>
          </p:nvSpPr>
          <p:spPr>
            <a:xfrm>
              <a:off x="4762948" y="1928436"/>
              <a:ext cx="2004386" cy="816313"/>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2" name="Graphic 51">
              <a:extLst>
                <a:ext uri="{FF2B5EF4-FFF2-40B4-BE49-F238E27FC236}">
                  <a16:creationId xmlns:a16="http://schemas.microsoft.com/office/drawing/2014/main" id="{812D6B28-67AA-7978-BEC7-A6170DF07B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437" y="1886495"/>
              <a:ext cx="169021" cy="169021"/>
            </a:xfrm>
            <a:prstGeom prst="rect">
              <a:avLst/>
            </a:prstGeom>
          </p:spPr>
        </p:pic>
      </p:grpSp>
      <p:grpSp>
        <p:nvGrpSpPr>
          <p:cNvPr id="66" name="Group 65">
            <a:extLst>
              <a:ext uri="{FF2B5EF4-FFF2-40B4-BE49-F238E27FC236}">
                <a16:creationId xmlns:a16="http://schemas.microsoft.com/office/drawing/2014/main" id="{0C0285BB-8D99-1000-7606-B042930C94BD}"/>
              </a:ext>
            </a:extLst>
          </p:cNvPr>
          <p:cNvGrpSpPr/>
          <p:nvPr/>
        </p:nvGrpSpPr>
        <p:grpSpPr>
          <a:xfrm>
            <a:off x="3763252" y="4103031"/>
            <a:ext cx="649692" cy="675881"/>
            <a:chOff x="4141383" y="737606"/>
            <a:chExt cx="649692" cy="675881"/>
          </a:xfrm>
        </p:grpSpPr>
        <p:pic>
          <p:nvPicPr>
            <p:cNvPr id="55" name="Graphic 54">
              <a:extLst>
                <a:ext uri="{FF2B5EF4-FFF2-40B4-BE49-F238E27FC236}">
                  <a16:creationId xmlns:a16="http://schemas.microsoft.com/office/drawing/2014/main" id="{347B6C21-C368-23B1-60B1-B72E675DFD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0886" y="737606"/>
              <a:ext cx="409470" cy="409470"/>
            </a:xfrm>
            <a:prstGeom prst="rect">
              <a:avLst/>
            </a:prstGeom>
          </p:spPr>
        </p:pic>
        <p:pic>
          <p:nvPicPr>
            <p:cNvPr id="56" name="Picture 2" descr="Official Azure Icon Set">
              <a:extLst>
                <a:ext uri="{FF2B5EF4-FFF2-40B4-BE49-F238E27FC236}">
                  <a16:creationId xmlns:a16="http://schemas.microsoft.com/office/drawing/2014/main" id="{199E88BD-D396-0F8D-2B95-C2FA814E1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0185" y="782666"/>
              <a:ext cx="213062" cy="21306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1F690B-F68D-680B-1B19-AA3D6A9B4546}"/>
                </a:ext>
              </a:extLst>
            </p:cNvPr>
            <p:cNvSpPr txBox="1"/>
            <p:nvPr/>
          </p:nvSpPr>
          <p:spPr>
            <a:xfrm>
              <a:off x="4141383" y="1136488"/>
              <a:ext cx="649692"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Data gateway VM</a:t>
              </a:r>
            </a:p>
          </p:txBody>
        </p:sp>
        <p:pic>
          <p:nvPicPr>
            <p:cNvPr id="58" name="Picture 57" descr="Icon&#10;&#10;Description automatically generated">
              <a:extLst>
                <a:ext uri="{FF2B5EF4-FFF2-40B4-BE49-F238E27FC236}">
                  <a16:creationId xmlns:a16="http://schemas.microsoft.com/office/drawing/2014/main" id="{7412DA94-B0F5-AD88-58D5-0E0EB1D0FD3A}"/>
                </a:ext>
              </a:extLst>
            </p:cNvPr>
            <p:cNvPicPr>
              <a:picLocks noChangeAspect="1"/>
            </p:cNvPicPr>
            <p:nvPr/>
          </p:nvPicPr>
          <p:blipFill>
            <a:blip r:embed="rId10"/>
            <a:stretch>
              <a:fillRect/>
            </a:stretch>
          </p:blipFill>
          <p:spPr>
            <a:xfrm>
              <a:off x="4569719" y="1066901"/>
              <a:ext cx="149380" cy="191718"/>
            </a:xfrm>
            <a:prstGeom prst="rect">
              <a:avLst/>
            </a:prstGeom>
          </p:spPr>
        </p:pic>
      </p:grpSp>
      <p:grpSp>
        <p:nvGrpSpPr>
          <p:cNvPr id="102" name="Group 101">
            <a:extLst>
              <a:ext uri="{FF2B5EF4-FFF2-40B4-BE49-F238E27FC236}">
                <a16:creationId xmlns:a16="http://schemas.microsoft.com/office/drawing/2014/main" id="{665DA51C-9A88-6F30-F3E7-712D00F9F3A8}"/>
              </a:ext>
            </a:extLst>
          </p:cNvPr>
          <p:cNvGrpSpPr/>
          <p:nvPr/>
        </p:nvGrpSpPr>
        <p:grpSpPr>
          <a:xfrm>
            <a:off x="2962897" y="1440282"/>
            <a:ext cx="2088897" cy="2333054"/>
            <a:chOff x="4678437" y="513380"/>
            <a:chExt cx="2088897" cy="2333054"/>
          </a:xfrm>
        </p:grpSpPr>
        <p:sp>
          <p:nvSpPr>
            <p:cNvPr id="103" name="Rectangle: Rounded Corners 133">
              <a:extLst>
                <a:ext uri="{FF2B5EF4-FFF2-40B4-BE49-F238E27FC236}">
                  <a16:creationId xmlns:a16="http://schemas.microsoft.com/office/drawing/2014/main" id="{221DC9F6-E839-2292-D7BD-C54E664DC682}"/>
                </a:ext>
              </a:extLst>
            </p:cNvPr>
            <p:cNvSpPr/>
            <p:nvPr/>
          </p:nvSpPr>
          <p:spPr>
            <a:xfrm>
              <a:off x="4762948" y="570293"/>
              <a:ext cx="2004386" cy="2276141"/>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4" name="Graphic 103">
              <a:extLst>
                <a:ext uri="{FF2B5EF4-FFF2-40B4-BE49-F238E27FC236}">
                  <a16:creationId xmlns:a16="http://schemas.microsoft.com/office/drawing/2014/main" id="{B2418E88-90A5-2A0F-7639-BDDFC51742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437" y="513380"/>
              <a:ext cx="169021" cy="169021"/>
            </a:xfrm>
            <a:prstGeom prst="rect">
              <a:avLst/>
            </a:prstGeom>
          </p:spPr>
        </p:pic>
      </p:grpSp>
      <p:sp>
        <p:nvSpPr>
          <p:cNvPr id="106" name="TextBox 105">
            <a:extLst>
              <a:ext uri="{FF2B5EF4-FFF2-40B4-BE49-F238E27FC236}">
                <a16:creationId xmlns:a16="http://schemas.microsoft.com/office/drawing/2014/main" id="{94D8D683-5A67-8BE7-58DD-E0282402AE7A}"/>
              </a:ext>
            </a:extLst>
          </p:cNvPr>
          <p:cNvSpPr txBox="1"/>
          <p:nvPr/>
        </p:nvSpPr>
        <p:spPr>
          <a:xfrm>
            <a:off x="2856050" y="4860338"/>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Gateway subnet</a:t>
            </a:r>
          </a:p>
        </p:txBody>
      </p:sp>
      <p:grpSp>
        <p:nvGrpSpPr>
          <p:cNvPr id="108" name="Group 107">
            <a:extLst>
              <a:ext uri="{FF2B5EF4-FFF2-40B4-BE49-F238E27FC236}">
                <a16:creationId xmlns:a16="http://schemas.microsoft.com/office/drawing/2014/main" id="{58921B11-6A2E-2273-21DF-72F5FEE9BF1F}"/>
              </a:ext>
            </a:extLst>
          </p:cNvPr>
          <p:cNvGrpSpPr/>
          <p:nvPr/>
        </p:nvGrpSpPr>
        <p:grpSpPr>
          <a:xfrm>
            <a:off x="8377759" y="1073505"/>
            <a:ext cx="897286" cy="4674773"/>
            <a:chOff x="10370069" y="1184940"/>
            <a:chExt cx="897286" cy="5385839"/>
          </a:xfrm>
        </p:grpSpPr>
        <p:grpSp>
          <p:nvGrpSpPr>
            <p:cNvPr id="109" name="Group 108">
              <a:extLst>
                <a:ext uri="{FF2B5EF4-FFF2-40B4-BE49-F238E27FC236}">
                  <a16:creationId xmlns:a16="http://schemas.microsoft.com/office/drawing/2014/main" id="{0417E52C-FE37-0BC5-E542-B8A5EFD08552}"/>
                </a:ext>
              </a:extLst>
            </p:cNvPr>
            <p:cNvGrpSpPr/>
            <p:nvPr/>
          </p:nvGrpSpPr>
          <p:grpSpPr>
            <a:xfrm>
              <a:off x="10391254" y="3922377"/>
              <a:ext cx="773152" cy="809794"/>
              <a:chOff x="11914805" y="3490736"/>
              <a:chExt cx="773152" cy="809794"/>
            </a:xfrm>
          </p:grpSpPr>
          <p:pic>
            <p:nvPicPr>
              <p:cNvPr id="123" name="Picture 2" descr="Official Azure Icon Set">
                <a:extLst>
                  <a:ext uri="{FF2B5EF4-FFF2-40B4-BE49-F238E27FC236}">
                    <a16:creationId xmlns:a16="http://schemas.microsoft.com/office/drawing/2014/main" id="{4C4D6737-E4E7-8724-F76C-8CF64D475F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0660" y="3490736"/>
                <a:ext cx="241661" cy="241661"/>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2DC3DD8C-2937-1A08-8243-1B28E55914A8}"/>
                  </a:ext>
                </a:extLst>
              </p:cNvPr>
              <p:cNvSpPr txBox="1"/>
              <p:nvPr/>
            </p:nvSpPr>
            <p:spPr>
              <a:xfrm>
                <a:off x="11914805" y="3746532"/>
                <a:ext cx="773152"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Automation account</a:t>
                </a:r>
              </a:p>
              <a:p>
                <a:pPr algn="ctr"/>
                <a:r>
                  <a:rPr lang="en-SG" sz="600">
                    <a:latin typeface="Arial" panose="020B0604020202020204" pitchFamily="34" charset="0"/>
                    <a:cs typeface="Arial" panose="020B0604020202020204" pitchFamily="34" charset="0"/>
                  </a:rPr>
                  <a:t>(Automation scripts to save cost)</a:t>
                </a:r>
              </a:p>
            </p:txBody>
          </p:sp>
        </p:grpSp>
        <p:grpSp>
          <p:nvGrpSpPr>
            <p:cNvPr id="110" name="Group 109">
              <a:extLst>
                <a:ext uri="{FF2B5EF4-FFF2-40B4-BE49-F238E27FC236}">
                  <a16:creationId xmlns:a16="http://schemas.microsoft.com/office/drawing/2014/main" id="{A318CC8F-54DF-C18C-0F58-5B3184B2058B}"/>
                </a:ext>
              </a:extLst>
            </p:cNvPr>
            <p:cNvGrpSpPr/>
            <p:nvPr/>
          </p:nvGrpSpPr>
          <p:grpSpPr>
            <a:xfrm>
              <a:off x="10416350" y="1564302"/>
              <a:ext cx="728322" cy="935914"/>
              <a:chOff x="14381266" y="-1108652"/>
              <a:chExt cx="728322" cy="935914"/>
            </a:xfrm>
          </p:grpSpPr>
          <p:pic>
            <p:nvPicPr>
              <p:cNvPr id="121" name="Picture 24" descr="Pricing - Azure Active Directory | Microsoft Azure">
                <a:extLst>
                  <a:ext uri="{FF2B5EF4-FFF2-40B4-BE49-F238E27FC236}">
                    <a16:creationId xmlns:a16="http://schemas.microsoft.com/office/drawing/2014/main" id="{5BA7162D-36C1-5557-62BA-958E43E14A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85453" y="-1108652"/>
                <a:ext cx="552906" cy="290276"/>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5F45FFC8-F7D3-1C81-B12B-313444F7A29C}"/>
                  </a:ext>
                </a:extLst>
              </p:cNvPr>
              <p:cNvSpPr txBox="1"/>
              <p:nvPr/>
            </p:nvSpPr>
            <p:spPr>
              <a:xfrm>
                <a:off x="14381266" y="-819069"/>
                <a:ext cx="728322" cy="646331"/>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Active Directory</a:t>
                </a:r>
              </a:p>
              <a:p>
                <a:pPr algn="ctr"/>
                <a:r>
                  <a:rPr lang="en-SG" sz="600">
                    <a:latin typeface="Arial" panose="020B0604020202020204" pitchFamily="34" charset="0"/>
                    <a:cs typeface="Arial" panose="020B0604020202020204" pitchFamily="34" charset="0"/>
                  </a:rPr>
                  <a:t>(IAM service, manages </a:t>
                </a:r>
                <a:r>
                  <a:rPr lang="en-SG" sz="600" err="1">
                    <a:latin typeface="Arial" panose="020B0604020202020204" pitchFamily="34" charset="0"/>
                    <a:cs typeface="Arial" panose="020B0604020202020204" pitchFamily="34" charset="0"/>
                  </a:rPr>
                  <a:t>AuthN</a:t>
                </a:r>
                <a:r>
                  <a:rPr lang="en-SG" sz="600">
                    <a:latin typeface="Arial" panose="020B0604020202020204" pitchFamily="34" charset="0"/>
                    <a:cs typeface="Arial" panose="020B0604020202020204" pitchFamily="34" charset="0"/>
                  </a:rPr>
                  <a:t> and </a:t>
                </a:r>
                <a:r>
                  <a:rPr lang="en-SG" sz="600" err="1">
                    <a:latin typeface="Arial" panose="020B0604020202020204" pitchFamily="34" charset="0"/>
                    <a:cs typeface="Arial" panose="020B0604020202020204" pitchFamily="34" charset="0"/>
                  </a:rPr>
                  <a:t>AuthZ</a:t>
                </a:r>
                <a:r>
                  <a:rPr lang="en-SG" sz="600">
                    <a:latin typeface="Arial" panose="020B0604020202020204" pitchFamily="34" charset="0"/>
                    <a:cs typeface="Arial" panose="020B0604020202020204" pitchFamily="34" charset="0"/>
                  </a:rPr>
                  <a:t>)</a:t>
                </a:r>
              </a:p>
            </p:txBody>
          </p:sp>
        </p:grpSp>
        <p:grpSp>
          <p:nvGrpSpPr>
            <p:cNvPr id="111" name="Group 110">
              <a:extLst>
                <a:ext uri="{FF2B5EF4-FFF2-40B4-BE49-F238E27FC236}">
                  <a16:creationId xmlns:a16="http://schemas.microsoft.com/office/drawing/2014/main" id="{FC928DEA-B4EC-3682-556E-9F4A8251E4F5}"/>
                </a:ext>
              </a:extLst>
            </p:cNvPr>
            <p:cNvGrpSpPr/>
            <p:nvPr/>
          </p:nvGrpSpPr>
          <p:grpSpPr>
            <a:xfrm>
              <a:off x="10463477" y="5073568"/>
              <a:ext cx="667206" cy="850687"/>
              <a:chOff x="12272615" y="1637003"/>
              <a:chExt cx="667206" cy="850687"/>
            </a:xfrm>
          </p:grpSpPr>
          <p:pic>
            <p:nvPicPr>
              <p:cNvPr id="118" name="Picture 26" descr="Azure DevOps Services | Microsoft Azure">
                <a:extLst>
                  <a:ext uri="{FF2B5EF4-FFF2-40B4-BE49-F238E27FC236}">
                    <a16:creationId xmlns:a16="http://schemas.microsoft.com/office/drawing/2014/main" id="{BA4B1E55-33DE-B6B2-C629-E5FD4814ED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58554" y="1637003"/>
                <a:ext cx="271051" cy="271051"/>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EF78EDEF-04B9-EEC6-9839-3FAF318AF1E0}"/>
                  </a:ext>
                </a:extLst>
              </p:cNvPr>
              <p:cNvSpPr txBox="1"/>
              <p:nvPr/>
            </p:nvSpPr>
            <p:spPr>
              <a:xfrm>
                <a:off x="12272615" y="1933692"/>
                <a:ext cx="667206" cy="553998"/>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DevOps Repos </a:t>
                </a:r>
              </a:p>
              <a:p>
                <a:pPr algn="ctr"/>
                <a:r>
                  <a:rPr lang="en-SG" sz="600">
                    <a:latin typeface="Arial" panose="020B0604020202020204" pitchFamily="34" charset="0"/>
                    <a:cs typeface="Arial" panose="020B0604020202020204" pitchFamily="34" charset="0"/>
                  </a:rPr>
                  <a:t>(Source code management)</a:t>
                </a:r>
              </a:p>
            </p:txBody>
          </p:sp>
          <p:pic>
            <p:nvPicPr>
              <p:cNvPr id="120" name="Picture 30" descr="Visual Studio Team Services - Git repository | Microsoft Azure Color">
                <a:extLst>
                  <a:ext uri="{FF2B5EF4-FFF2-40B4-BE49-F238E27FC236}">
                    <a16:creationId xmlns:a16="http://schemas.microsoft.com/office/drawing/2014/main" id="{011AA1A6-569D-A2EB-F022-64F236BD82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57726" y="1786003"/>
                <a:ext cx="184666" cy="1846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97FA9B2-FD60-D1BF-5625-E4F3BA356A5B}"/>
                </a:ext>
              </a:extLst>
            </p:cNvPr>
            <p:cNvGrpSpPr/>
            <p:nvPr/>
          </p:nvGrpSpPr>
          <p:grpSpPr>
            <a:xfrm>
              <a:off x="10399237" y="2949308"/>
              <a:ext cx="792510" cy="569136"/>
              <a:chOff x="9442155" y="1669949"/>
              <a:chExt cx="792510" cy="569136"/>
            </a:xfrm>
          </p:grpSpPr>
          <p:pic>
            <p:nvPicPr>
              <p:cNvPr id="116" name="Picture 4" descr="Monitoring data from an API with Azure Monitor aka. Monitoring Endpoints  with Sentinel - OpsMan">
                <a:extLst>
                  <a:ext uri="{FF2B5EF4-FFF2-40B4-BE49-F238E27FC236}">
                    <a16:creationId xmlns:a16="http://schemas.microsoft.com/office/drawing/2014/main" id="{43C5D9BF-295F-4C85-F1BF-5B431668BB8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44814" y="1669949"/>
                <a:ext cx="566194" cy="29725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AB23A304-0CA1-D481-6D5D-50E8CAF043CB}"/>
                  </a:ext>
                </a:extLst>
              </p:cNvPr>
              <p:cNvSpPr txBox="1"/>
              <p:nvPr/>
            </p:nvSpPr>
            <p:spPr>
              <a:xfrm>
                <a:off x="9442155" y="1962086"/>
                <a:ext cx="792510"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Azure Monitor</a:t>
                </a:r>
              </a:p>
              <a:p>
                <a:pPr algn="ctr"/>
                <a:r>
                  <a:rPr lang="en-SG" sz="600">
                    <a:latin typeface="Arial" panose="020B0604020202020204" pitchFamily="34" charset="0"/>
                    <a:cs typeface="Arial" panose="020B0604020202020204" pitchFamily="34" charset="0"/>
                  </a:rPr>
                  <a:t>(Logs, Metrics)</a:t>
                </a:r>
              </a:p>
            </p:txBody>
          </p:sp>
        </p:grpSp>
        <p:grpSp>
          <p:nvGrpSpPr>
            <p:cNvPr id="113" name="Group 112">
              <a:extLst>
                <a:ext uri="{FF2B5EF4-FFF2-40B4-BE49-F238E27FC236}">
                  <a16:creationId xmlns:a16="http://schemas.microsoft.com/office/drawing/2014/main" id="{37001ED5-6DE1-22C0-B278-FB9B9F59E812}"/>
                </a:ext>
              </a:extLst>
            </p:cNvPr>
            <p:cNvGrpSpPr/>
            <p:nvPr/>
          </p:nvGrpSpPr>
          <p:grpSpPr>
            <a:xfrm>
              <a:off x="10370069" y="1184940"/>
              <a:ext cx="897286" cy="5385839"/>
              <a:chOff x="10370069" y="1184940"/>
              <a:chExt cx="897286" cy="5385839"/>
            </a:xfrm>
          </p:grpSpPr>
          <p:sp>
            <p:nvSpPr>
              <p:cNvPr id="114" name="TextBox 113">
                <a:extLst>
                  <a:ext uri="{FF2B5EF4-FFF2-40B4-BE49-F238E27FC236}">
                    <a16:creationId xmlns:a16="http://schemas.microsoft.com/office/drawing/2014/main" id="{5606FC00-0387-CD63-29BC-BD50FDC13808}"/>
                  </a:ext>
                </a:extLst>
              </p:cNvPr>
              <p:cNvSpPr txBox="1"/>
              <p:nvPr/>
            </p:nvSpPr>
            <p:spPr>
              <a:xfrm>
                <a:off x="10370069" y="6370724"/>
                <a:ext cx="897286" cy="200055"/>
              </a:xfrm>
              <a:prstGeom prst="rect">
                <a:avLst/>
              </a:prstGeom>
              <a:solidFill>
                <a:srgbClr val="FFFFFF">
                  <a:alpha val="50196"/>
                </a:srgbClr>
              </a:solidFill>
            </p:spPr>
            <p:txBody>
              <a:bodyPr wrap="square" rtlCol="0">
                <a:spAutoFit/>
              </a:bodyPr>
              <a:lstStyle/>
              <a:p>
                <a:pPr algn="ctr"/>
                <a:r>
                  <a:rPr lang="en-SG" sz="700">
                    <a:latin typeface="Arial" panose="020B0604020202020204" pitchFamily="34" charset="0"/>
                    <a:cs typeface="Arial" panose="020B0604020202020204" pitchFamily="34" charset="0"/>
                  </a:rPr>
                  <a:t>Shared services</a:t>
                </a:r>
              </a:p>
            </p:txBody>
          </p:sp>
          <p:sp>
            <p:nvSpPr>
              <p:cNvPr id="115" name="Rectangle: Rounded Corners 133">
                <a:extLst>
                  <a:ext uri="{FF2B5EF4-FFF2-40B4-BE49-F238E27FC236}">
                    <a16:creationId xmlns:a16="http://schemas.microsoft.com/office/drawing/2014/main" id="{E04107A4-D761-C345-6980-F7D41C2A69DB}"/>
                  </a:ext>
                </a:extLst>
              </p:cNvPr>
              <p:cNvSpPr/>
              <p:nvPr/>
            </p:nvSpPr>
            <p:spPr>
              <a:xfrm>
                <a:off x="10471911" y="1184940"/>
                <a:ext cx="628908" cy="5156016"/>
              </a:xfrm>
              <a:prstGeom prst="rect">
                <a:avLst/>
              </a:prstGeom>
              <a:noFill/>
              <a:ln w="19050">
                <a:solidFill>
                  <a:schemeClr val="accent4">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28" name="Group 127">
            <a:extLst>
              <a:ext uri="{FF2B5EF4-FFF2-40B4-BE49-F238E27FC236}">
                <a16:creationId xmlns:a16="http://schemas.microsoft.com/office/drawing/2014/main" id="{E08CB3D4-1845-9F98-0282-575297BED009}"/>
              </a:ext>
            </a:extLst>
          </p:cNvPr>
          <p:cNvGrpSpPr/>
          <p:nvPr/>
        </p:nvGrpSpPr>
        <p:grpSpPr>
          <a:xfrm>
            <a:off x="3472310" y="1733680"/>
            <a:ext cx="684694" cy="540520"/>
            <a:chOff x="4381120" y="894601"/>
            <a:chExt cx="684694" cy="540520"/>
          </a:xfrm>
        </p:grpSpPr>
        <p:pic>
          <p:nvPicPr>
            <p:cNvPr id="125" name="Picture 124" descr="Logo&#10;&#10;Description automatically generated">
              <a:extLst>
                <a:ext uri="{FF2B5EF4-FFF2-40B4-BE49-F238E27FC236}">
                  <a16:creationId xmlns:a16="http://schemas.microsoft.com/office/drawing/2014/main" id="{B11DC878-CAE1-35DD-4E64-30AFBA98038A}"/>
                </a:ext>
              </a:extLst>
            </p:cNvPr>
            <p:cNvPicPr>
              <a:picLocks noChangeAspect="1"/>
            </p:cNvPicPr>
            <p:nvPr/>
          </p:nvPicPr>
          <p:blipFill>
            <a:blip r:embed="rId16"/>
            <a:stretch>
              <a:fillRect/>
            </a:stretch>
          </p:blipFill>
          <p:spPr>
            <a:xfrm>
              <a:off x="4515942" y="894601"/>
              <a:ext cx="351885" cy="351884"/>
            </a:xfrm>
            <a:prstGeom prst="rect">
              <a:avLst/>
            </a:prstGeom>
          </p:spPr>
        </p:pic>
        <p:sp>
          <p:nvSpPr>
            <p:cNvPr id="126" name="TextBox 125">
              <a:extLst>
                <a:ext uri="{FF2B5EF4-FFF2-40B4-BE49-F238E27FC236}">
                  <a16:creationId xmlns:a16="http://schemas.microsoft.com/office/drawing/2014/main" id="{9E5B26C2-5033-798E-FF73-31198D47F97A}"/>
                </a:ext>
              </a:extLst>
            </p:cNvPr>
            <p:cNvSpPr txBox="1"/>
            <p:nvPr/>
          </p:nvSpPr>
          <p:spPr>
            <a:xfrm>
              <a:off x="4381120" y="1250455"/>
              <a:ext cx="684694"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ADLS Gen2</a:t>
              </a:r>
            </a:p>
          </p:txBody>
        </p:sp>
        <p:pic>
          <p:nvPicPr>
            <p:cNvPr id="127" name="Graphic 126">
              <a:extLst>
                <a:ext uri="{FF2B5EF4-FFF2-40B4-BE49-F238E27FC236}">
                  <a16:creationId xmlns:a16="http://schemas.microsoft.com/office/drawing/2014/main" id="{B33F6D14-E092-477A-3639-45549283C70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849622" y="1147893"/>
              <a:ext cx="141989" cy="141989"/>
            </a:xfrm>
            <a:prstGeom prst="rect">
              <a:avLst/>
            </a:prstGeom>
          </p:spPr>
        </p:pic>
      </p:grpSp>
      <p:grpSp>
        <p:nvGrpSpPr>
          <p:cNvPr id="154" name="Group 153">
            <a:extLst>
              <a:ext uri="{FF2B5EF4-FFF2-40B4-BE49-F238E27FC236}">
                <a16:creationId xmlns:a16="http://schemas.microsoft.com/office/drawing/2014/main" id="{4074A488-7102-881F-F289-FB3533FD7D3A}"/>
              </a:ext>
            </a:extLst>
          </p:cNvPr>
          <p:cNvGrpSpPr/>
          <p:nvPr/>
        </p:nvGrpSpPr>
        <p:grpSpPr>
          <a:xfrm>
            <a:off x="3425212" y="2592631"/>
            <a:ext cx="711758" cy="727794"/>
            <a:chOff x="5612327" y="854015"/>
            <a:chExt cx="711758" cy="727794"/>
          </a:xfrm>
        </p:grpSpPr>
        <p:grpSp>
          <p:nvGrpSpPr>
            <p:cNvPr id="147" name="Group 146">
              <a:extLst>
                <a:ext uri="{FF2B5EF4-FFF2-40B4-BE49-F238E27FC236}">
                  <a16:creationId xmlns:a16="http://schemas.microsoft.com/office/drawing/2014/main" id="{9015C019-4208-E4AA-C3E8-C4F81F9D5872}"/>
                </a:ext>
              </a:extLst>
            </p:cNvPr>
            <p:cNvGrpSpPr/>
            <p:nvPr/>
          </p:nvGrpSpPr>
          <p:grpSpPr>
            <a:xfrm>
              <a:off x="5612327" y="854015"/>
              <a:ext cx="711758" cy="727794"/>
              <a:chOff x="3933171" y="5472778"/>
              <a:chExt cx="711758" cy="727794"/>
            </a:xfrm>
          </p:grpSpPr>
          <p:pic>
            <p:nvPicPr>
              <p:cNvPr id="148" name="Picture 6" descr="Integration | Microsoft Azure Blob Storage | Y42">
                <a:extLst>
                  <a:ext uri="{FF2B5EF4-FFF2-40B4-BE49-F238E27FC236}">
                    <a16:creationId xmlns:a16="http://schemas.microsoft.com/office/drawing/2014/main" id="{3D5BB9AD-1C97-51FD-E1D3-CA8099E17C8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94266" y="5472778"/>
                <a:ext cx="389567" cy="389567"/>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4D5A7BB6-2CCB-B7BA-3A84-BF68C16751FB}"/>
                  </a:ext>
                </a:extLst>
              </p:cNvPr>
              <p:cNvSpPr txBox="1"/>
              <p:nvPr/>
            </p:nvSpPr>
            <p:spPr>
              <a:xfrm>
                <a:off x="3933171" y="5831240"/>
                <a:ext cx="711758" cy="369332"/>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Blob storage (for user’s files upload)</a:t>
                </a:r>
              </a:p>
            </p:txBody>
          </p:sp>
        </p:grpSp>
        <p:pic>
          <p:nvPicPr>
            <p:cNvPr id="153" name="Graphic 152">
              <a:extLst>
                <a:ext uri="{FF2B5EF4-FFF2-40B4-BE49-F238E27FC236}">
                  <a16:creationId xmlns:a16="http://schemas.microsoft.com/office/drawing/2014/main" id="{C5EDB424-9E37-C572-7DAA-DA45810095A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46988" y="1135849"/>
              <a:ext cx="141989" cy="141989"/>
            </a:xfrm>
            <a:prstGeom prst="rect">
              <a:avLst/>
            </a:prstGeom>
          </p:spPr>
        </p:pic>
      </p:grpSp>
      <p:grpSp>
        <p:nvGrpSpPr>
          <p:cNvPr id="171" name="Group 170">
            <a:extLst>
              <a:ext uri="{FF2B5EF4-FFF2-40B4-BE49-F238E27FC236}">
                <a16:creationId xmlns:a16="http://schemas.microsoft.com/office/drawing/2014/main" id="{4DD2FAEA-B947-1176-7253-31EEB5D61351}"/>
              </a:ext>
            </a:extLst>
          </p:cNvPr>
          <p:cNvGrpSpPr/>
          <p:nvPr/>
        </p:nvGrpSpPr>
        <p:grpSpPr>
          <a:xfrm>
            <a:off x="5552106" y="2448196"/>
            <a:ext cx="862059" cy="558594"/>
            <a:chOff x="7789548" y="3179429"/>
            <a:chExt cx="862059" cy="558594"/>
          </a:xfrm>
        </p:grpSpPr>
        <p:grpSp>
          <p:nvGrpSpPr>
            <p:cNvPr id="163" name="Group 162">
              <a:extLst>
                <a:ext uri="{FF2B5EF4-FFF2-40B4-BE49-F238E27FC236}">
                  <a16:creationId xmlns:a16="http://schemas.microsoft.com/office/drawing/2014/main" id="{2D59FF06-DD9C-F24D-BE75-21EB0B357F0A}"/>
                </a:ext>
              </a:extLst>
            </p:cNvPr>
            <p:cNvGrpSpPr/>
            <p:nvPr/>
          </p:nvGrpSpPr>
          <p:grpSpPr>
            <a:xfrm>
              <a:off x="7789548" y="3179429"/>
              <a:ext cx="862059" cy="558594"/>
              <a:chOff x="9455432" y="4513245"/>
              <a:chExt cx="862059" cy="558594"/>
            </a:xfrm>
          </p:grpSpPr>
          <p:sp>
            <p:nvSpPr>
              <p:cNvPr id="164" name="TextBox 163">
                <a:extLst>
                  <a:ext uri="{FF2B5EF4-FFF2-40B4-BE49-F238E27FC236}">
                    <a16:creationId xmlns:a16="http://schemas.microsoft.com/office/drawing/2014/main" id="{C293660C-A917-B0C2-41C8-A0A8E3E48481}"/>
                  </a:ext>
                </a:extLst>
              </p:cNvPr>
              <p:cNvSpPr txBox="1"/>
              <p:nvPr/>
            </p:nvSpPr>
            <p:spPr>
              <a:xfrm>
                <a:off x="9455432" y="4794840"/>
                <a:ext cx="862059" cy="276999"/>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Synapse </a:t>
                </a:r>
                <a:r>
                  <a:rPr lang="vi-VN" sz="600">
                    <a:latin typeface="Arial" panose="020B0604020202020204" pitchFamily="34" charset="0"/>
                    <a:cs typeface="Arial" panose="020B0604020202020204" pitchFamily="34" charset="0"/>
                  </a:rPr>
                  <a:t>Dedicated</a:t>
                </a:r>
                <a:r>
                  <a:rPr lang="en-US" sz="600">
                    <a:latin typeface="Arial" panose="020B0604020202020204" pitchFamily="34" charset="0"/>
                    <a:cs typeface="Arial" panose="020B0604020202020204" pitchFamily="34" charset="0"/>
                  </a:rPr>
                  <a:t> /Serverless </a:t>
                </a:r>
                <a:r>
                  <a:rPr lang="vi-VN" sz="600">
                    <a:latin typeface="Arial" panose="020B0604020202020204" pitchFamily="34" charset="0"/>
                    <a:cs typeface="Arial" panose="020B0604020202020204" pitchFamily="34" charset="0"/>
                  </a:rPr>
                  <a:t>Pool</a:t>
                </a:r>
                <a:endParaRPr lang="en-SG" sz="600">
                  <a:latin typeface="Arial" panose="020B0604020202020204" pitchFamily="34" charset="0"/>
                  <a:cs typeface="Arial" panose="020B0604020202020204" pitchFamily="34" charset="0"/>
                </a:endParaRPr>
              </a:p>
            </p:txBody>
          </p:sp>
          <p:pic>
            <p:nvPicPr>
              <p:cNvPr id="165" name="Graphic 164">
                <a:extLst>
                  <a:ext uri="{FF2B5EF4-FFF2-40B4-BE49-F238E27FC236}">
                    <a16:creationId xmlns:a16="http://schemas.microsoft.com/office/drawing/2014/main" id="{0B600593-3690-417D-463E-B3F00E9E2B8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33717" y="4513245"/>
                <a:ext cx="288870" cy="288870"/>
              </a:xfrm>
              <a:prstGeom prst="rect">
                <a:avLst/>
              </a:prstGeom>
            </p:spPr>
          </p:pic>
        </p:grpSp>
        <p:pic>
          <p:nvPicPr>
            <p:cNvPr id="170" name="Graphic 169">
              <a:extLst>
                <a:ext uri="{FF2B5EF4-FFF2-40B4-BE49-F238E27FC236}">
                  <a16:creationId xmlns:a16="http://schemas.microsoft.com/office/drawing/2014/main" id="{AC1F6874-8EAB-75B6-75C1-15AD14BC457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306491" y="3346585"/>
              <a:ext cx="141989" cy="141989"/>
            </a:xfrm>
            <a:prstGeom prst="rect">
              <a:avLst/>
            </a:prstGeom>
          </p:spPr>
        </p:pic>
      </p:grpSp>
      <p:sp>
        <p:nvSpPr>
          <p:cNvPr id="214" name="Text Placeholder 1">
            <a:extLst>
              <a:ext uri="{FF2B5EF4-FFF2-40B4-BE49-F238E27FC236}">
                <a16:creationId xmlns:a16="http://schemas.microsoft.com/office/drawing/2014/main" id="{99B00854-A14A-6B00-30BA-54F352E4276B}"/>
              </a:ext>
            </a:extLst>
          </p:cNvPr>
          <p:cNvSpPr txBox="1">
            <a:spLocks/>
          </p:cNvSpPr>
          <p:nvPr/>
        </p:nvSpPr>
        <p:spPr>
          <a:xfrm>
            <a:off x="274195" y="189328"/>
            <a:ext cx="10427672" cy="648995"/>
          </a:xfrm>
          <a:prstGeom prst="rect">
            <a:avLst/>
          </a:prstGeom>
        </p:spPr>
        <p:txBody>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indent="0">
              <a:buNone/>
            </a:pPr>
            <a:r>
              <a:rPr lang="en-IN" sz="1800" b="1">
                <a:solidFill>
                  <a:srgbClr val="172B4D"/>
                </a:solidFill>
                <a:latin typeface="Arial" panose="020B0604020202020204" pitchFamily="34" charset="0"/>
                <a:cs typeface="Arial" panose="020B0604020202020204" pitchFamily="34" charset="0"/>
              </a:rPr>
              <a:t>PBI Network Flow</a:t>
            </a:r>
            <a:endParaRPr lang="en-SG" sz="1800" b="1">
              <a:solidFill>
                <a:srgbClr val="172B4D"/>
              </a:solidFill>
              <a:latin typeface="Arial" panose="020B0604020202020204" pitchFamily="34" charset="0"/>
              <a:cs typeface="Arial" panose="020B0604020202020204" pitchFamily="34" charset="0"/>
            </a:endParaRPr>
          </a:p>
        </p:txBody>
      </p:sp>
      <p:grpSp>
        <p:nvGrpSpPr>
          <p:cNvPr id="222" name="Group 221">
            <a:extLst>
              <a:ext uri="{FF2B5EF4-FFF2-40B4-BE49-F238E27FC236}">
                <a16:creationId xmlns:a16="http://schemas.microsoft.com/office/drawing/2014/main" id="{B3C6FAA0-A04A-6A22-9B8E-719147076C96}"/>
              </a:ext>
            </a:extLst>
          </p:cNvPr>
          <p:cNvGrpSpPr/>
          <p:nvPr/>
        </p:nvGrpSpPr>
        <p:grpSpPr>
          <a:xfrm>
            <a:off x="3814657" y="802387"/>
            <a:ext cx="985200" cy="467535"/>
            <a:chOff x="3494599" y="1680956"/>
            <a:chExt cx="985200" cy="467535"/>
          </a:xfrm>
        </p:grpSpPr>
        <p:pic>
          <p:nvPicPr>
            <p:cNvPr id="223" name="Picture 2">
              <a:extLst>
                <a:ext uri="{FF2B5EF4-FFF2-40B4-BE49-F238E27FC236}">
                  <a16:creationId xmlns:a16="http://schemas.microsoft.com/office/drawing/2014/main" id="{B8EC3E27-7AA1-D27E-C4C6-989753C0217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09857" y="1680956"/>
              <a:ext cx="271117" cy="271117"/>
            </a:xfrm>
            <a:prstGeom prst="rect">
              <a:avLst/>
            </a:prstGeom>
            <a:noFill/>
            <a:extLst>
              <a:ext uri="{909E8E84-426E-40DD-AFC4-6F175D3DCCD1}">
                <a14:hiddenFill xmlns:a14="http://schemas.microsoft.com/office/drawing/2010/main">
                  <a:solidFill>
                    <a:srgbClr val="FFFFFF"/>
                  </a:solidFill>
                </a14:hiddenFill>
              </a:ext>
            </a:extLst>
          </p:spPr>
        </p:pic>
        <p:sp>
          <p:nvSpPr>
            <p:cNvPr id="224" name="TextBox 223">
              <a:extLst>
                <a:ext uri="{FF2B5EF4-FFF2-40B4-BE49-F238E27FC236}">
                  <a16:creationId xmlns:a16="http://schemas.microsoft.com/office/drawing/2014/main" id="{6AC6821B-06A8-AF1B-1ED8-C6241DD81032}"/>
                </a:ext>
              </a:extLst>
            </p:cNvPr>
            <p:cNvSpPr txBox="1"/>
            <p:nvPr/>
          </p:nvSpPr>
          <p:spPr>
            <a:xfrm>
              <a:off x="3494599" y="1963825"/>
              <a:ext cx="985200" cy="184666"/>
            </a:xfrm>
            <a:prstGeom prst="rect">
              <a:avLst/>
            </a:prstGeom>
            <a:noFill/>
          </p:spPr>
          <p:txBody>
            <a:bodyPr wrap="square" rtlCol="0">
              <a:spAutoFit/>
            </a:bodyPr>
            <a:lstStyle/>
            <a:p>
              <a:pPr algn="ctr"/>
              <a:r>
                <a:rPr lang="en-SG" sz="600">
                  <a:latin typeface="Arial" panose="020B0604020202020204" pitchFamily="34" charset="0"/>
                  <a:cs typeface="Arial" panose="020B0604020202020204" pitchFamily="34" charset="0"/>
                </a:rPr>
                <a:t>PBI Service</a:t>
              </a:r>
            </a:p>
          </p:txBody>
        </p:sp>
      </p:grpSp>
      <p:sp>
        <p:nvSpPr>
          <p:cNvPr id="228" name="TextBox 227">
            <a:extLst>
              <a:ext uri="{FF2B5EF4-FFF2-40B4-BE49-F238E27FC236}">
                <a16:creationId xmlns:a16="http://schemas.microsoft.com/office/drawing/2014/main" id="{C6F106C8-F973-D49E-5E37-1D1B05BDA935}"/>
              </a:ext>
            </a:extLst>
          </p:cNvPr>
          <p:cNvSpPr txBox="1"/>
          <p:nvPr/>
        </p:nvSpPr>
        <p:spPr>
          <a:xfrm>
            <a:off x="4481524" y="3800713"/>
            <a:ext cx="935587" cy="184666"/>
          </a:xfrm>
          <a:prstGeom prst="rect">
            <a:avLst/>
          </a:prstGeom>
          <a:solidFill>
            <a:srgbClr val="FFFFFF">
              <a:alpha val="50196"/>
            </a:srgbClr>
          </a:solidFill>
        </p:spPr>
        <p:txBody>
          <a:bodyPr wrap="square" rtlCol="0">
            <a:spAutoFit/>
          </a:bodyPr>
          <a:lstStyle/>
          <a:p>
            <a:pPr algn="ctr"/>
            <a:r>
              <a:rPr lang="en-SG" sz="600">
                <a:latin typeface="Arial" panose="020B0604020202020204" pitchFamily="34" charset="0"/>
                <a:cs typeface="Arial" panose="020B0604020202020204" pitchFamily="34" charset="0"/>
              </a:rPr>
              <a:t>Application subnet</a:t>
            </a:r>
          </a:p>
        </p:txBody>
      </p:sp>
      <p:cxnSp>
        <p:nvCxnSpPr>
          <p:cNvPr id="2" name="Connector: Elbow 1">
            <a:extLst>
              <a:ext uri="{FF2B5EF4-FFF2-40B4-BE49-F238E27FC236}">
                <a16:creationId xmlns:a16="http://schemas.microsoft.com/office/drawing/2014/main" id="{CAB64B3A-1118-3354-C504-174907E99220}"/>
              </a:ext>
            </a:extLst>
          </p:cNvPr>
          <p:cNvCxnSpPr>
            <a:cxnSpLocks/>
            <a:stCxn id="55" idx="1"/>
            <a:endCxn id="125" idx="1"/>
          </p:cNvCxnSpPr>
          <p:nvPr/>
        </p:nvCxnSpPr>
        <p:spPr>
          <a:xfrm rot="10800000">
            <a:off x="3607133" y="1909622"/>
            <a:ext cx="285623" cy="2398144"/>
          </a:xfrm>
          <a:prstGeom prst="bentConnector3">
            <a:avLst>
              <a:gd name="adj1" fmla="val 433482"/>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C5096772-B2CC-7753-B418-2BDDC55F3EE9}"/>
              </a:ext>
            </a:extLst>
          </p:cNvPr>
          <p:cNvCxnSpPr>
            <a:cxnSpLocks/>
            <a:stCxn id="55" idx="1"/>
            <a:endCxn id="148" idx="1"/>
          </p:cNvCxnSpPr>
          <p:nvPr/>
        </p:nvCxnSpPr>
        <p:spPr>
          <a:xfrm rot="10800000">
            <a:off x="3586307" y="2787416"/>
            <a:ext cx="306448" cy="1520351"/>
          </a:xfrm>
          <a:prstGeom prst="bentConnector3">
            <a:avLst>
              <a:gd name="adj1" fmla="val 40460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B6BBD17-49A1-F40F-A669-06C8874ADCF6}"/>
              </a:ext>
            </a:extLst>
          </p:cNvPr>
          <p:cNvCxnSpPr>
            <a:cxnSpLocks/>
            <a:stCxn id="57" idx="2"/>
            <a:endCxn id="165" idx="3"/>
          </p:cNvCxnSpPr>
          <p:nvPr/>
        </p:nvCxnSpPr>
        <p:spPr>
          <a:xfrm rot="5400000" flipH="1" flipV="1">
            <a:off x="4010538" y="2670190"/>
            <a:ext cx="2186281" cy="2031163"/>
          </a:xfrm>
          <a:prstGeom prst="bentConnector4">
            <a:avLst>
              <a:gd name="adj1" fmla="val -10456"/>
              <a:gd name="adj2" fmla="val 111255"/>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C509B06D-92C8-680A-7CB8-7BFB4FC4EA5E}"/>
              </a:ext>
            </a:extLst>
          </p:cNvPr>
          <p:cNvCxnSpPr>
            <a:cxnSpLocks/>
            <a:stCxn id="55" idx="3"/>
            <a:endCxn id="223" idx="3"/>
          </p:cNvCxnSpPr>
          <p:nvPr/>
        </p:nvCxnSpPr>
        <p:spPr>
          <a:xfrm flipV="1">
            <a:off x="4302225" y="937946"/>
            <a:ext cx="98807" cy="3369820"/>
          </a:xfrm>
          <a:prstGeom prst="bentConnector3">
            <a:avLst>
              <a:gd name="adj1" fmla="val 33136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8891FD09-D956-CF14-0E7F-D20093A54633}"/>
              </a:ext>
            </a:extLst>
          </p:cNvPr>
          <p:cNvGrpSpPr/>
          <p:nvPr/>
        </p:nvGrpSpPr>
        <p:grpSpPr>
          <a:xfrm>
            <a:off x="4507880" y="845612"/>
            <a:ext cx="274046" cy="184666"/>
            <a:chOff x="679827" y="1285080"/>
            <a:chExt cx="274046" cy="184666"/>
          </a:xfrm>
        </p:grpSpPr>
        <p:sp>
          <p:nvSpPr>
            <p:cNvPr id="204" name="Oval 203">
              <a:extLst>
                <a:ext uri="{FF2B5EF4-FFF2-40B4-BE49-F238E27FC236}">
                  <a16:creationId xmlns:a16="http://schemas.microsoft.com/office/drawing/2014/main" id="{D805A055-0875-A0FC-3026-D0B96840091D}"/>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06" name="TextBox 205">
              <a:extLst>
                <a:ext uri="{FF2B5EF4-FFF2-40B4-BE49-F238E27FC236}">
                  <a16:creationId xmlns:a16="http://schemas.microsoft.com/office/drawing/2014/main" id="{9DEA2CA7-45D2-FBC8-E88E-CAE1A5E6CFDD}"/>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1</a:t>
              </a:r>
            </a:p>
          </p:txBody>
        </p:sp>
      </p:grpSp>
      <p:grpSp>
        <p:nvGrpSpPr>
          <p:cNvPr id="208" name="Group 207">
            <a:extLst>
              <a:ext uri="{FF2B5EF4-FFF2-40B4-BE49-F238E27FC236}">
                <a16:creationId xmlns:a16="http://schemas.microsoft.com/office/drawing/2014/main" id="{B1AC7813-3785-B266-3135-C3F711A9A087}"/>
              </a:ext>
            </a:extLst>
          </p:cNvPr>
          <p:cNvGrpSpPr/>
          <p:nvPr/>
        </p:nvGrpSpPr>
        <p:grpSpPr>
          <a:xfrm>
            <a:off x="3200516" y="1817603"/>
            <a:ext cx="274046" cy="184666"/>
            <a:chOff x="679827" y="1285080"/>
            <a:chExt cx="274046" cy="184666"/>
          </a:xfrm>
        </p:grpSpPr>
        <p:sp>
          <p:nvSpPr>
            <p:cNvPr id="210" name="Oval 209">
              <a:extLst>
                <a:ext uri="{FF2B5EF4-FFF2-40B4-BE49-F238E27FC236}">
                  <a16:creationId xmlns:a16="http://schemas.microsoft.com/office/drawing/2014/main" id="{7AF9360F-F803-3000-589C-26ACDC046BA6}"/>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12" name="TextBox 211">
              <a:extLst>
                <a:ext uri="{FF2B5EF4-FFF2-40B4-BE49-F238E27FC236}">
                  <a16:creationId xmlns:a16="http://schemas.microsoft.com/office/drawing/2014/main" id="{CCD03FA4-C36C-A61B-566F-BA0060E73CB7}"/>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2</a:t>
              </a:r>
            </a:p>
          </p:txBody>
        </p:sp>
      </p:grpSp>
      <p:grpSp>
        <p:nvGrpSpPr>
          <p:cNvPr id="219" name="Group 218">
            <a:extLst>
              <a:ext uri="{FF2B5EF4-FFF2-40B4-BE49-F238E27FC236}">
                <a16:creationId xmlns:a16="http://schemas.microsoft.com/office/drawing/2014/main" id="{D4509B54-6234-8A36-3D66-B04E9522F50E}"/>
              </a:ext>
            </a:extLst>
          </p:cNvPr>
          <p:cNvGrpSpPr/>
          <p:nvPr/>
        </p:nvGrpSpPr>
        <p:grpSpPr>
          <a:xfrm>
            <a:off x="3198264" y="2695118"/>
            <a:ext cx="274046" cy="184666"/>
            <a:chOff x="679827" y="1285080"/>
            <a:chExt cx="274046" cy="184666"/>
          </a:xfrm>
        </p:grpSpPr>
        <p:sp>
          <p:nvSpPr>
            <p:cNvPr id="220" name="Oval 219">
              <a:extLst>
                <a:ext uri="{FF2B5EF4-FFF2-40B4-BE49-F238E27FC236}">
                  <a16:creationId xmlns:a16="http://schemas.microsoft.com/office/drawing/2014/main" id="{DCA23ADD-8383-F60A-E93F-638DC9652A91}"/>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29" name="TextBox 228">
              <a:extLst>
                <a:ext uri="{FF2B5EF4-FFF2-40B4-BE49-F238E27FC236}">
                  <a16:creationId xmlns:a16="http://schemas.microsoft.com/office/drawing/2014/main" id="{8AB601C0-8CE5-773A-8F00-425EE8B76CCE}"/>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3</a:t>
              </a:r>
            </a:p>
          </p:txBody>
        </p:sp>
      </p:grpSp>
      <p:grpSp>
        <p:nvGrpSpPr>
          <p:cNvPr id="230" name="Group 229">
            <a:extLst>
              <a:ext uri="{FF2B5EF4-FFF2-40B4-BE49-F238E27FC236}">
                <a16:creationId xmlns:a16="http://schemas.microsoft.com/office/drawing/2014/main" id="{57139E38-C8AF-67E9-FC23-4A26E2D3837C}"/>
              </a:ext>
            </a:extLst>
          </p:cNvPr>
          <p:cNvGrpSpPr/>
          <p:nvPr/>
        </p:nvGrpSpPr>
        <p:grpSpPr>
          <a:xfrm>
            <a:off x="6319985" y="2577912"/>
            <a:ext cx="274046" cy="184666"/>
            <a:chOff x="679827" y="1285080"/>
            <a:chExt cx="274046" cy="184666"/>
          </a:xfrm>
        </p:grpSpPr>
        <p:sp>
          <p:nvSpPr>
            <p:cNvPr id="231" name="Oval 230">
              <a:extLst>
                <a:ext uri="{FF2B5EF4-FFF2-40B4-BE49-F238E27FC236}">
                  <a16:creationId xmlns:a16="http://schemas.microsoft.com/office/drawing/2014/main" id="{CECD75EA-566F-709D-F81F-DD12E02B5903}"/>
                </a:ext>
              </a:extLst>
            </p:cNvPr>
            <p:cNvSpPr/>
            <p:nvPr/>
          </p:nvSpPr>
          <p:spPr>
            <a:xfrm>
              <a:off x="735645" y="1303478"/>
              <a:ext cx="159865" cy="153371"/>
            </a:xfrm>
            <a:prstGeom prst="ellipse">
              <a:avLst/>
            </a:prstGeom>
            <a:solidFill>
              <a:schemeClr val="accent5">
                <a:lumMod val="90000"/>
              </a:schemeClr>
            </a:solidFill>
            <a:ln w="9525">
              <a:solidFill>
                <a:srgbClr val="1C1C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a:solidFill>
                  <a:schemeClr val="tx1"/>
                </a:solidFill>
              </a:endParaRPr>
            </a:p>
          </p:txBody>
        </p:sp>
        <p:sp>
          <p:nvSpPr>
            <p:cNvPr id="232" name="TextBox 231">
              <a:extLst>
                <a:ext uri="{FF2B5EF4-FFF2-40B4-BE49-F238E27FC236}">
                  <a16:creationId xmlns:a16="http://schemas.microsoft.com/office/drawing/2014/main" id="{0AADDA4A-7D88-5B77-419C-B05B64D48A99}"/>
                </a:ext>
              </a:extLst>
            </p:cNvPr>
            <p:cNvSpPr txBox="1"/>
            <p:nvPr/>
          </p:nvSpPr>
          <p:spPr>
            <a:xfrm>
              <a:off x="679827" y="1285080"/>
              <a:ext cx="274046" cy="184666"/>
            </a:xfrm>
            <a:prstGeom prst="rect">
              <a:avLst/>
            </a:prstGeom>
            <a:noFill/>
          </p:spPr>
          <p:txBody>
            <a:bodyPr wrap="square" rtlCol="0">
              <a:spAutoFit/>
            </a:bodyPr>
            <a:lstStyle/>
            <a:p>
              <a:pPr algn="ctr"/>
              <a:r>
                <a:rPr lang="en-SG" sz="600" b="1">
                  <a:solidFill>
                    <a:schemeClr val="bg1"/>
                  </a:solidFill>
                  <a:latin typeface="Arial" panose="020B0604020202020204" pitchFamily="34" charset="0"/>
                  <a:cs typeface="Arial" panose="020B0604020202020204" pitchFamily="34" charset="0"/>
                </a:rPr>
                <a:t>4</a:t>
              </a:r>
            </a:p>
          </p:txBody>
        </p:sp>
      </p:grpSp>
      <p:grpSp>
        <p:nvGrpSpPr>
          <p:cNvPr id="3" name="Group 2">
            <a:extLst>
              <a:ext uri="{FF2B5EF4-FFF2-40B4-BE49-F238E27FC236}">
                <a16:creationId xmlns:a16="http://schemas.microsoft.com/office/drawing/2014/main" id="{4E9B0B49-5639-7287-C5DA-485602983BAC}"/>
              </a:ext>
            </a:extLst>
          </p:cNvPr>
          <p:cNvGrpSpPr/>
          <p:nvPr/>
        </p:nvGrpSpPr>
        <p:grpSpPr>
          <a:xfrm>
            <a:off x="10794248" y="190449"/>
            <a:ext cx="1138811" cy="1009635"/>
            <a:chOff x="11237963" y="56107"/>
            <a:chExt cx="1138811" cy="1009635"/>
          </a:xfrm>
        </p:grpSpPr>
        <p:sp>
          <p:nvSpPr>
            <p:cNvPr id="8" name="TextBox 7">
              <a:extLst>
                <a:ext uri="{FF2B5EF4-FFF2-40B4-BE49-F238E27FC236}">
                  <a16:creationId xmlns:a16="http://schemas.microsoft.com/office/drawing/2014/main" id="{9940F153-EF8F-64E1-8697-BC11F2A09C0D}"/>
                </a:ext>
              </a:extLst>
            </p:cNvPr>
            <p:cNvSpPr txBox="1"/>
            <p:nvPr/>
          </p:nvSpPr>
          <p:spPr>
            <a:xfrm>
              <a:off x="11237963" y="56107"/>
              <a:ext cx="939654" cy="184666"/>
            </a:xfrm>
            <a:prstGeom prst="rect">
              <a:avLst/>
            </a:prstGeom>
            <a:solidFill>
              <a:schemeClr val="bg1"/>
            </a:solidFill>
            <a:ln>
              <a:solidFill>
                <a:schemeClr val="tx1">
                  <a:lumMod val="85000"/>
                  <a:lumOff val="15000"/>
                </a:schemeClr>
              </a:solidFill>
            </a:ln>
          </p:spPr>
          <p:txBody>
            <a:bodyPr wrap="square" rtlCol="0">
              <a:spAutoFit/>
            </a:bodyPr>
            <a:lstStyle/>
            <a:p>
              <a:pPr algn="ctr"/>
              <a:r>
                <a:rPr lang="en-US" sz="600"/>
                <a:t>Legend</a:t>
              </a:r>
            </a:p>
          </p:txBody>
        </p:sp>
        <p:grpSp>
          <p:nvGrpSpPr>
            <p:cNvPr id="9" name="Group 8">
              <a:extLst>
                <a:ext uri="{FF2B5EF4-FFF2-40B4-BE49-F238E27FC236}">
                  <a16:creationId xmlns:a16="http://schemas.microsoft.com/office/drawing/2014/main" id="{6816E12A-4893-C154-5F46-70BEF1D8C7EB}"/>
                </a:ext>
              </a:extLst>
            </p:cNvPr>
            <p:cNvGrpSpPr/>
            <p:nvPr/>
          </p:nvGrpSpPr>
          <p:grpSpPr>
            <a:xfrm>
              <a:off x="11291489" y="283399"/>
              <a:ext cx="914201" cy="169277"/>
              <a:chOff x="11070902" y="258347"/>
              <a:chExt cx="914201" cy="169277"/>
            </a:xfrm>
          </p:grpSpPr>
          <p:pic>
            <p:nvPicPr>
              <p:cNvPr id="19" name="Graphic 18">
                <a:extLst>
                  <a:ext uri="{FF2B5EF4-FFF2-40B4-BE49-F238E27FC236}">
                    <a16:creationId xmlns:a16="http://schemas.microsoft.com/office/drawing/2014/main" id="{89C667E6-893E-ADB4-C3A4-DA21136F25A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070902" y="264755"/>
                <a:ext cx="141989" cy="141989"/>
              </a:xfrm>
              <a:prstGeom prst="rect">
                <a:avLst/>
              </a:prstGeom>
            </p:spPr>
          </p:pic>
          <p:sp>
            <p:nvSpPr>
              <p:cNvPr id="20" name="TextBox 19">
                <a:extLst>
                  <a:ext uri="{FF2B5EF4-FFF2-40B4-BE49-F238E27FC236}">
                    <a16:creationId xmlns:a16="http://schemas.microsoft.com/office/drawing/2014/main" id="{02F30489-F96B-6B74-3E11-C2BC79094141}"/>
                  </a:ext>
                </a:extLst>
              </p:cNvPr>
              <p:cNvSpPr txBox="1"/>
              <p:nvPr/>
            </p:nvSpPr>
            <p:spPr>
              <a:xfrm>
                <a:off x="11188687" y="25834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Private endpoint</a:t>
                </a:r>
              </a:p>
            </p:txBody>
          </p:sp>
        </p:grpSp>
        <p:grpSp>
          <p:nvGrpSpPr>
            <p:cNvPr id="10" name="Group 9">
              <a:extLst>
                <a:ext uri="{FF2B5EF4-FFF2-40B4-BE49-F238E27FC236}">
                  <a16:creationId xmlns:a16="http://schemas.microsoft.com/office/drawing/2014/main" id="{4B0AC0FE-4577-61D0-2877-CCABDEF23A36}"/>
                </a:ext>
              </a:extLst>
            </p:cNvPr>
            <p:cNvGrpSpPr/>
            <p:nvPr/>
          </p:nvGrpSpPr>
          <p:grpSpPr>
            <a:xfrm>
              <a:off x="11259147" y="818427"/>
              <a:ext cx="1030038" cy="247315"/>
              <a:chOff x="11038560" y="612894"/>
              <a:chExt cx="1030038" cy="247315"/>
            </a:xfrm>
          </p:grpSpPr>
          <p:sp>
            <p:nvSpPr>
              <p:cNvPr id="17" name="TextBox 16">
                <a:extLst>
                  <a:ext uri="{FF2B5EF4-FFF2-40B4-BE49-F238E27FC236}">
                    <a16:creationId xmlns:a16="http://schemas.microsoft.com/office/drawing/2014/main" id="{0BA9874A-500F-70DC-071D-051BED952BC5}"/>
                  </a:ext>
                </a:extLst>
              </p:cNvPr>
              <p:cNvSpPr txBox="1"/>
              <p:nvPr/>
            </p:nvSpPr>
            <p:spPr>
              <a:xfrm>
                <a:off x="11171312" y="612894"/>
                <a:ext cx="897286" cy="169277"/>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Future </a:t>
                </a:r>
                <a:r>
                  <a:rPr lang="en-SG" sz="500">
                    <a:solidFill>
                      <a:srgbClr val="FF0000"/>
                    </a:solidFill>
                    <a:latin typeface="Arial" panose="020B0604020202020204" pitchFamily="34" charset="0"/>
                    <a:cs typeface="Arial" panose="020B0604020202020204" pitchFamily="34" charset="0"/>
                  </a:rPr>
                  <a:t>phase</a:t>
                </a:r>
                <a:endParaRPr kumimoji="0" lang="en-SG" sz="5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9F7BD2B-0D3F-BA4E-8AB2-B2379A209E1D}"/>
                  </a:ext>
                </a:extLst>
              </p:cNvPr>
              <p:cNvSpPr txBox="1"/>
              <p:nvPr/>
            </p:nvSpPr>
            <p:spPr>
              <a:xfrm>
                <a:off x="11038560" y="613988"/>
                <a:ext cx="174331" cy="246221"/>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SG" sz="10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grpSp>
        <p:grpSp>
          <p:nvGrpSpPr>
            <p:cNvPr id="11" name="Group 10">
              <a:extLst>
                <a:ext uri="{FF2B5EF4-FFF2-40B4-BE49-F238E27FC236}">
                  <a16:creationId xmlns:a16="http://schemas.microsoft.com/office/drawing/2014/main" id="{04629A99-6933-8BEF-67D5-48815BE5B651}"/>
                </a:ext>
              </a:extLst>
            </p:cNvPr>
            <p:cNvGrpSpPr/>
            <p:nvPr/>
          </p:nvGrpSpPr>
          <p:grpSpPr>
            <a:xfrm>
              <a:off x="11302396" y="655825"/>
              <a:ext cx="1074378" cy="169277"/>
              <a:chOff x="11081809" y="426222"/>
              <a:chExt cx="1074378" cy="169277"/>
            </a:xfrm>
          </p:grpSpPr>
          <p:pic>
            <p:nvPicPr>
              <p:cNvPr id="15" name="Graphic 14">
                <a:extLst>
                  <a:ext uri="{FF2B5EF4-FFF2-40B4-BE49-F238E27FC236}">
                    <a16:creationId xmlns:a16="http://schemas.microsoft.com/office/drawing/2014/main" id="{031F2AFC-3DF1-67D4-82CA-4CD7040ECF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1809" y="459761"/>
                <a:ext cx="121522" cy="121522"/>
              </a:xfrm>
              <a:prstGeom prst="rect">
                <a:avLst/>
              </a:prstGeom>
            </p:spPr>
          </p:pic>
          <p:sp>
            <p:nvSpPr>
              <p:cNvPr id="16" name="TextBox 15">
                <a:extLst>
                  <a:ext uri="{FF2B5EF4-FFF2-40B4-BE49-F238E27FC236}">
                    <a16:creationId xmlns:a16="http://schemas.microsoft.com/office/drawing/2014/main" id="{5CD83469-ABFE-E67C-1D06-AFB49E1CF42E}"/>
                  </a:ext>
                </a:extLst>
              </p:cNvPr>
              <p:cNvSpPr txBox="1"/>
              <p:nvPr/>
            </p:nvSpPr>
            <p:spPr>
              <a:xfrm>
                <a:off x="11168636" y="426222"/>
                <a:ext cx="987551"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Network security group</a:t>
                </a:r>
              </a:p>
            </p:txBody>
          </p:sp>
        </p:grpSp>
        <p:grpSp>
          <p:nvGrpSpPr>
            <p:cNvPr id="12" name="Group 11">
              <a:extLst>
                <a:ext uri="{FF2B5EF4-FFF2-40B4-BE49-F238E27FC236}">
                  <a16:creationId xmlns:a16="http://schemas.microsoft.com/office/drawing/2014/main" id="{1EF68198-9F19-DD95-1B05-C227D21C4BFC}"/>
                </a:ext>
              </a:extLst>
            </p:cNvPr>
            <p:cNvGrpSpPr/>
            <p:nvPr/>
          </p:nvGrpSpPr>
          <p:grpSpPr>
            <a:xfrm>
              <a:off x="11286637" y="475357"/>
              <a:ext cx="916106" cy="169277"/>
              <a:chOff x="11286637" y="475357"/>
              <a:chExt cx="916106" cy="169277"/>
            </a:xfrm>
          </p:grpSpPr>
          <p:pic>
            <p:nvPicPr>
              <p:cNvPr id="13" name="Picture 2" descr="PaaSにプライベート接続を提供する サービスエンドポイント とは？">
                <a:extLst>
                  <a:ext uri="{FF2B5EF4-FFF2-40B4-BE49-F238E27FC236}">
                    <a16:creationId xmlns:a16="http://schemas.microsoft.com/office/drawing/2014/main" id="{2B3E2391-EB21-21EB-3792-4F49A5085CD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286637" y="486802"/>
                <a:ext cx="146841" cy="1464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510415-B76C-5DEC-405B-7E80563BB014}"/>
                  </a:ext>
                </a:extLst>
              </p:cNvPr>
              <p:cNvSpPr txBox="1"/>
              <p:nvPr/>
            </p:nvSpPr>
            <p:spPr>
              <a:xfrm>
                <a:off x="11406327" y="475357"/>
                <a:ext cx="796416" cy="169277"/>
              </a:xfrm>
              <a:prstGeom prst="rect">
                <a:avLst/>
              </a:prstGeom>
              <a:noFill/>
            </p:spPr>
            <p:txBody>
              <a:bodyPr wrap="square" rtlCol="0">
                <a:spAutoFit/>
              </a:bodyPr>
              <a:lstStyle/>
              <a:p>
                <a:r>
                  <a:rPr lang="en-SG" sz="500">
                    <a:latin typeface="Arial" panose="020B0604020202020204" pitchFamily="34" charset="0"/>
                    <a:cs typeface="Arial" panose="020B0604020202020204" pitchFamily="34" charset="0"/>
                  </a:rPr>
                  <a:t>Service endpoint</a:t>
                </a:r>
              </a:p>
            </p:txBody>
          </p:sp>
        </p:grpSp>
      </p:grpSp>
    </p:spTree>
    <p:extLst>
      <p:ext uri="{BB962C8B-B14F-4D97-AF65-F5344CB8AC3E}">
        <p14:creationId xmlns:p14="http://schemas.microsoft.com/office/powerpoint/2010/main" val="29695152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8C1D3F-DAA3-436B-BB97-30822E47DCAB}">
  <we:reference id="f1abd87f-a3ba-42fb-91d5-100000000000"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578140C04474FAA309E3DE2F4979E" ma:contentTypeVersion="3" ma:contentTypeDescription="Create a new document." ma:contentTypeScope="" ma:versionID="2ad7428f0b6a7d89c34aca9e742400d3">
  <xsd:schema xmlns:xsd="http://www.w3.org/2001/XMLSchema" xmlns:xs="http://www.w3.org/2001/XMLSchema" xmlns:p="http://schemas.microsoft.com/office/2006/metadata/properties" xmlns:ns2="5441dc7f-8975-4ba8-90b2-7bb2a7ca8230" targetNamespace="http://schemas.microsoft.com/office/2006/metadata/properties" ma:root="true" ma:fieldsID="efcc8013c8a0e850c0af6fbad0716400" ns2:_="">
    <xsd:import namespace="5441dc7f-8975-4ba8-90b2-7bb2a7ca8230"/>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41dc7f-8975-4ba8-90b2-7bb2a7ca82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5A8C4C-02DC-4F47-BF5D-BC5708C878A8}">
  <ds:schemaRefs>
    <ds:schemaRef ds:uri="http://schemas.openxmlformats.org/package/2006/metadata/core-properties"/>
    <ds:schemaRef ds:uri="http://schemas.microsoft.com/office/2006/metadata/properties"/>
    <ds:schemaRef ds:uri="http://www.w3.org/XML/1998/namespace"/>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5441dc7f-8975-4ba8-90b2-7bb2a7ca8230"/>
  </ds:schemaRefs>
</ds:datastoreItem>
</file>

<file path=customXml/itemProps2.xml><?xml version="1.0" encoding="utf-8"?>
<ds:datastoreItem xmlns:ds="http://schemas.openxmlformats.org/officeDocument/2006/customXml" ds:itemID="{9DDCEECE-E51B-485C-B317-7A78C517207C}">
  <ds:schemaRefs>
    <ds:schemaRef ds:uri="http://schemas.microsoft.com/sharepoint/v3/contenttype/forms"/>
  </ds:schemaRefs>
</ds:datastoreItem>
</file>

<file path=customXml/itemProps3.xml><?xml version="1.0" encoding="utf-8"?>
<ds:datastoreItem xmlns:ds="http://schemas.openxmlformats.org/officeDocument/2006/customXml" ds:itemID="{BFC6B6CF-C97B-4013-90BE-00BBC381C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41dc7f-8975-4ba8-90b2-7bb2a7ca8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3497</Words>
  <Application>Microsoft Office PowerPoint</Application>
  <PresentationFormat>Widescreen</PresentationFormat>
  <Paragraphs>647</Paragraphs>
  <Slides>15</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open sans</vt:lpstr>
      <vt:lpstr>Segoe UI</vt:lpstr>
      <vt:lpstr>Segoe UI Light</vt:lpstr>
      <vt:lpstr>Office Theme</vt:lpstr>
      <vt:lpstr>Table of Contents</vt:lpstr>
      <vt:lpstr>Version of Controls</vt:lpstr>
      <vt:lpstr>PowerPoint Presentation</vt:lpstr>
      <vt:lpstr>PowerPoint Presentation</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Medallion Architecture</vt:lpstr>
      <vt:lpstr>Synapse Dedicated Pool vs Serverless Pool</vt:lpstr>
      <vt:lpstr>Considerations for network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Hsiao Vy</dc:creator>
  <cp:lastModifiedBy>Trinh Quang</cp:lastModifiedBy>
  <cp:revision>8</cp:revision>
  <dcterms:created xsi:type="dcterms:W3CDTF">2022-12-06T05:54:20Z</dcterms:created>
  <dcterms:modified xsi:type="dcterms:W3CDTF">2023-06-08T08:03:42Z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eeafb4-2fbe-49b4-8691-4d82df237167_Enabled">
    <vt:lpwstr>true</vt:lpwstr>
  </property>
  <property fmtid="{D5CDD505-2E9C-101B-9397-08002B2CF9AE}" pid="3" name="MSIP_Label_abeeafb4-2fbe-49b4-8691-4d82df237167_SetDate">
    <vt:lpwstr>2022-12-06T05:54:20Z</vt:lpwstr>
  </property>
  <property fmtid="{D5CDD505-2E9C-101B-9397-08002B2CF9AE}" pid="4" name="MSIP_Label_abeeafb4-2fbe-49b4-8691-4d82df237167_Method">
    <vt:lpwstr>Standard</vt:lpwstr>
  </property>
  <property fmtid="{D5CDD505-2E9C-101B-9397-08002B2CF9AE}" pid="5" name="MSIP_Label_abeeafb4-2fbe-49b4-8691-4d82df237167_Name">
    <vt:lpwstr>abeeafb4-2fbe-49b4-8691-4d82df237167</vt:lpwstr>
  </property>
  <property fmtid="{D5CDD505-2E9C-101B-9397-08002B2CF9AE}" pid="6" name="MSIP_Label_abeeafb4-2fbe-49b4-8691-4d82df237167_SiteId">
    <vt:lpwstr>bc5c7327-b12e-48db-a856-175591ecd2f0</vt:lpwstr>
  </property>
  <property fmtid="{D5CDD505-2E9C-101B-9397-08002B2CF9AE}" pid="7" name="MSIP_Label_abeeafb4-2fbe-49b4-8691-4d82df237167_ActionId">
    <vt:lpwstr>2a2461a2-289e-4f5d-bbaa-a64b3119ed93</vt:lpwstr>
  </property>
  <property fmtid="{D5CDD505-2E9C-101B-9397-08002B2CF9AE}" pid="8" name="MSIP_Label_abeeafb4-2fbe-49b4-8691-4d82df237167_ContentBits">
    <vt:lpwstr>0</vt:lpwstr>
  </property>
  <property fmtid="{D5CDD505-2E9C-101B-9397-08002B2CF9AE}" pid="9" name="ContentTypeId">
    <vt:lpwstr>0x010100570578140C04474FAA309E3DE2F4979E</vt:lpwstr>
  </property>
  <property fmtid="{D5CDD505-2E9C-101B-9397-08002B2CF9AE}" pid="10" name="Order">
    <vt:r8>1320000</vt:r8>
  </property>
  <property fmtid="{D5CDD505-2E9C-101B-9397-08002B2CF9AE}" pid="11" name="xd_Signature">
    <vt:bool>false</vt:bool>
  </property>
  <property fmtid="{D5CDD505-2E9C-101B-9397-08002B2CF9AE}" pid="12" name="SharedWithUsers">
    <vt:lpwstr>36;#Subham Mitra;#38;#Nguyen Vu;#39;#Nguyen Tung;#20;#Vo Quan</vt:lpwstr>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MediaServiceImageTags">
    <vt:lpwstr/>
  </property>
</Properties>
</file>