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50292000" cy="32004000"/>
  <p:notesSz cx="6858000" cy="9144000"/>
  <p:embeddedFontLst>
    <p:embeddedFont>
      <p:font typeface="Libre Franklin" pitchFamily="2" charset="0"/>
      <p:regular r:id="rId5"/>
      <p:bold r:id="rId6"/>
      <p:italic r:id="rId7"/>
      <p:boldItalic r:id="rId8"/>
    </p:embeddedFont>
    <p:embeddedFont>
      <p:font typeface="Libre Franklin ExtraBold" pitchFamily="2" charset="0"/>
      <p:bold r:id="rId9"/>
      <p:boldItalic r:id="rId10"/>
    </p:embeddedFont>
    <p:embeddedFont>
      <p:font typeface="Libre Franklin Light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0">
          <p15:clr>
            <a:srgbClr val="A4A3A4"/>
          </p15:clr>
        </p15:guide>
        <p15:guide id="2" pos="15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248" y="60"/>
      </p:cViewPr>
      <p:guideLst>
        <p:guide orient="horz" pos="10080"/>
        <p:guide pos="15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35088" y="685800"/>
            <a:ext cx="5388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4b4706b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4b4706b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14396" y="4632911"/>
            <a:ext cx="46863300" cy="12771900"/>
          </a:xfrm>
          <a:prstGeom prst="rect">
            <a:avLst/>
          </a:prstGeom>
        </p:spPr>
        <p:txBody>
          <a:bodyPr spcFirstLastPara="1" wrap="square" lIns="524375" tIns="524375" rIns="524375" bIns="5243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14350" y="17634556"/>
            <a:ext cx="46863300" cy="49320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714350" y="6882556"/>
            <a:ext cx="46863300" cy="12217500"/>
          </a:xfrm>
          <a:prstGeom prst="rect">
            <a:avLst/>
          </a:prstGeom>
        </p:spPr>
        <p:txBody>
          <a:bodyPr spcFirstLastPara="1" wrap="square" lIns="524375" tIns="524375" rIns="524375" bIns="5243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714350" y="19613844"/>
            <a:ext cx="46863300" cy="80937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882650" algn="ctr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algn="ctr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714396" y="4632911"/>
            <a:ext cx="46863300" cy="12771900"/>
          </a:xfrm>
          <a:prstGeom prst="rect">
            <a:avLst/>
          </a:prstGeom>
        </p:spPr>
        <p:txBody>
          <a:bodyPr spcFirstLastPara="1" wrap="square" lIns="527425" tIns="527425" rIns="527425" bIns="527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714350" y="17634556"/>
            <a:ext cx="46863300" cy="49320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714350" y="13383067"/>
            <a:ext cx="46863300" cy="52377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46863300" cy="212577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882650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21999600" cy="212577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742950" rtl="0">
              <a:spcBef>
                <a:spcPts val="0"/>
              </a:spcBef>
              <a:spcAft>
                <a:spcPts val="0"/>
              </a:spcAft>
              <a:buSzPts val="8100"/>
              <a:buChar char="●"/>
              <a:defRPr sz="81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26578200" y="7170956"/>
            <a:ext cx="21999600" cy="212577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742950" rtl="0">
              <a:spcBef>
                <a:spcPts val="0"/>
              </a:spcBef>
              <a:spcAft>
                <a:spcPts val="0"/>
              </a:spcAft>
              <a:buSzPts val="8100"/>
              <a:buChar char="●"/>
              <a:defRPr sz="81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1714350" y="3457067"/>
            <a:ext cx="15444000" cy="4702200"/>
          </a:xfrm>
          <a:prstGeom prst="rect">
            <a:avLst/>
          </a:prstGeom>
        </p:spPr>
        <p:txBody>
          <a:bodyPr spcFirstLastPara="1" wrap="square" lIns="527425" tIns="527425" rIns="527425" bIns="527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714350" y="8646400"/>
            <a:ext cx="15444000" cy="197832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6604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2696375" y="2800933"/>
            <a:ext cx="35022900" cy="254538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1pPr>
            <a:lvl2pPr lvl="1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2pPr>
            <a:lvl3pPr lvl="2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3pPr>
            <a:lvl4pPr lvl="3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4pPr>
            <a:lvl5pPr lvl="4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5pPr>
            <a:lvl6pPr lvl="5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6pPr>
            <a:lvl7pPr lvl="6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7pPr>
            <a:lvl8pPr lvl="7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8pPr>
            <a:lvl9pPr lvl="8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25146000" y="-778"/>
            <a:ext cx="25146000" cy="320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7425" tIns="527425" rIns="527425" bIns="527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460250" y="7673089"/>
            <a:ext cx="22248600" cy="9223200"/>
          </a:xfrm>
          <a:prstGeom prst="rect">
            <a:avLst/>
          </a:prstGeom>
        </p:spPr>
        <p:txBody>
          <a:bodyPr spcFirstLastPara="1" wrap="square" lIns="527425" tIns="527425" rIns="527425" bIns="527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1460250" y="17441356"/>
            <a:ext cx="22248600" cy="76851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27167250" y="4505356"/>
            <a:ext cx="21103500" cy="229917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marL="457200" lvl="0" indent="-882650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14350" y="13383067"/>
            <a:ext cx="46863300" cy="52377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1714350" y="26323578"/>
            <a:ext cx="32993400" cy="37650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1714350" y="6882556"/>
            <a:ext cx="46863300" cy="12217500"/>
          </a:xfrm>
          <a:prstGeom prst="rect">
            <a:avLst/>
          </a:prstGeom>
        </p:spPr>
        <p:txBody>
          <a:bodyPr spcFirstLastPara="1" wrap="square" lIns="527425" tIns="527425" rIns="527425" bIns="527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1714350" y="19613844"/>
            <a:ext cx="46863300" cy="80937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882650" algn="ctr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algn="ctr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46863300" cy="212577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882650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21999600" cy="212577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742950" rtl="0">
              <a:spcBef>
                <a:spcPts val="0"/>
              </a:spcBef>
              <a:spcAft>
                <a:spcPts val="0"/>
              </a:spcAft>
              <a:buSzPts val="8100"/>
              <a:buChar char="●"/>
              <a:defRPr sz="81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6578200" y="7170956"/>
            <a:ext cx="21999600" cy="212577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742950" rtl="0">
              <a:spcBef>
                <a:spcPts val="0"/>
              </a:spcBef>
              <a:spcAft>
                <a:spcPts val="0"/>
              </a:spcAft>
              <a:buSzPts val="8100"/>
              <a:buChar char="●"/>
              <a:defRPr sz="81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714350" y="3457067"/>
            <a:ext cx="15444000" cy="4702200"/>
          </a:xfrm>
          <a:prstGeom prst="rect">
            <a:avLst/>
          </a:prstGeom>
        </p:spPr>
        <p:txBody>
          <a:bodyPr spcFirstLastPara="1" wrap="square" lIns="524375" tIns="524375" rIns="524375" bIns="5243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714350" y="8646400"/>
            <a:ext cx="15444000" cy="197832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6604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696375" y="2800933"/>
            <a:ext cx="35022900" cy="254538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1pPr>
            <a:lvl2pPr lvl="1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2pPr>
            <a:lvl3pPr lvl="2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3pPr>
            <a:lvl4pPr lvl="3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4pPr>
            <a:lvl5pPr lvl="4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5pPr>
            <a:lvl6pPr lvl="5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6pPr>
            <a:lvl7pPr lvl="6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7pPr>
            <a:lvl8pPr lvl="7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8pPr>
            <a:lvl9pPr lvl="8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146000" y="-778"/>
            <a:ext cx="25146000" cy="320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4375" tIns="524375" rIns="524375" bIns="52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460250" y="7673089"/>
            <a:ext cx="22248600" cy="9223200"/>
          </a:xfrm>
          <a:prstGeom prst="rect">
            <a:avLst/>
          </a:prstGeom>
        </p:spPr>
        <p:txBody>
          <a:bodyPr spcFirstLastPara="1" wrap="square" lIns="524375" tIns="524375" rIns="524375" bIns="5243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460250" y="17441356"/>
            <a:ext cx="22248600" cy="76851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7167250" y="4505356"/>
            <a:ext cx="21103500" cy="229917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marL="457200" lvl="0" indent="-882650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714350" y="26323578"/>
            <a:ext cx="32993400" cy="37650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4375" tIns="524375" rIns="524375" bIns="5243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46863300" cy="21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882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300"/>
              <a:buChar char="●"/>
              <a:defRPr sz="10300">
                <a:solidFill>
                  <a:schemeClr val="dk2"/>
                </a:solidFill>
              </a:defRPr>
            </a:lvl1pPr>
            <a:lvl2pPr marL="914400" lvl="1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2pPr>
            <a:lvl3pPr marL="1371600" lvl="2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3pPr>
            <a:lvl4pPr marL="1828800" lvl="3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4pPr>
            <a:lvl5pPr marL="2286000" lvl="4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5pPr>
            <a:lvl6pPr marL="2743200" lvl="5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6pPr>
            <a:lvl7pPr marL="3200400" lvl="6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7pPr>
            <a:lvl8pPr marL="3657600" lvl="7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8pPr>
            <a:lvl9pPr marL="4114800" lvl="8" indent="-742950" rtl="0">
              <a:lnSpc>
                <a:spcPct val="115000"/>
              </a:lnSpc>
              <a:spcBef>
                <a:spcPts val="9200"/>
              </a:spcBef>
              <a:spcAft>
                <a:spcPts val="920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algn="r" rtl="0">
              <a:buNone/>
              <a:defRPr sz="5700">
                <a:solidFill>
                  <a:schemeClr val="dk2"/>
                </a:solidFill>
              </a:defRPr>
            </a:lvl1pPr>
            <a:lvl2pPr lvl="1" algn="r" rtl="0">
              <a:buNone/>
              <a:defRPr sz="5700">
                <a:solidFill>
                  <a:schemeClr val="dk2"/>
                </a:solidFill>
              </a:defRPr>
            </a:lvl2pPr>
            <a:lvl3pPr lvl="2" algn="r" rtl="0">
              <a:buNone/>
              <a:defRPr sz="5700">
                <a:solidFill>
                  <a:schemeClr val="dk2"/>
                </a:solidFill>
              </a:defRPr>
            </a:lvl3pPr>
            <a:lvl4pPr lvl="3" algn="r" rtl="0">
              <a:buNone/>
              <a:defRPr sz="5700">
                <a:solidFill>
                  <a:schemeClr val="dk2"/>
                </a:solidFill>
              </a:defRPr>
            </a:lvl4pPr>
            <a:lvl5pPr lvl="4" algn="r" rtl="0">
              <a:buNone/>
              <a:defRPr sz="5700">
                <a:solidFill>
                  <a:schemeClr val="dk2"/>
                </a:solidFill>
              </a:defRPr>
            </a:lvl5pPr>
            <a:lvl6pPr lvl="5" algn="r" rtl="0">
              <a:buNone/>
              <a:defRPr sz="5700">
                <a:solidFill>
                  <a:schemeClr val="dk2"/>
                </a:solidFill>
              </a:defRPr>
            </a:lvl6pPr>
            <a:lvl7pPr lvl="6" algn="r" rtl="0">
              <a:buNone/>
              <a:defRPr sz="5700">
                <a:solidFill>
                  <a:schemeClr val="dk2"/>
                </a:solidFill>
              </a:defRPr>
            </a:lvl7pPr>
            <a:lvl8pPr lvl="7" algn="r" rtl="0">
              <a:buNone/>
              <a:defRPr sz="5700">
                <a:solidFill>
                  <a:schemeClr val="dk2"/>
                </a:solidFill>
              </a:defRPr>
            </a:lvl8pPr>
            <a:lvl9pPr lvl="8" algn="r" rtl="0">
              <a:buNone/>
              <a:defRPr sz="5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425" tIns="527425" rIns="527425" bIns="527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46863300" cy="21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882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300"/>
              <a:buChar char="●"/>
              <a:defRPr sz="10300">
                <a:solidFill>
                  <a:schemeClr val="dk2"/>
                </a:solidFill>
              </a:defRPr>
            </a:lvl1pPr>
            <a:lvl2pPr marL="914400" lvl="1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2pPr>
            <a:lvl3pPr marL="1371600" lvl="2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3pPr>
            <a:lvl4pPr marL="1828800" lvl="3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4pPr>
            <a:lvl5pPr marL="2286000" lvl="4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5pPr>
            <a:lvl6pPr marL="2743200" lvl="5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6pPr>
            <a:lvl7pPr marL="3200400" lvl="6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7pPr>
            <a:lvl8pPr marL="3657600" lvl="7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8pPr>
            <a:lvl9pPr marL="4114800" lvl="8" indent="-742950" rtl="0">
              <a:lnSpc>
                <a:spcPct val="115000"/>
              </a:lnSpc>
              <a:spcBef>
                <a:spcPts val="9200"/>
              </a:spcBef>
              <a:spcAft>
                <a:spcPts val="920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algn="r" rtl="0">
              <a:buNone/>
              <a:defRPr sz="5700">
                <a:solidFill>
                  <a:schemeClr val="dk2"/>
                </a:solidFill>
              </a:defRPr>
            </a:lvl1pPr>
            <a:lvl2pPr lvl="1" algn="r" rtl="0">
              <a:buNone/>
              <a:defRPr sz="5700">
                <a:solidFill>
                  <a:schemeClr val="dk2"/>
                </a:solidFill>
              </a:defRPr>
            </a:lvl2pPr>
            <a:lvl3pPr lvl="2" algn="r" rtl="0">
              <a:buNone/>
              <a:defRPr sz="5700">
                <a:solidFill>
                  <a:schemeClr val="dk2"/>
                </a:solidFill>
              </a:defRPr>
            </a:lvl3pPr>
            <a:lvl4pPr lvl="3" algn="r" rtl="0">
              <a:buNone/>
              <a:defRPr sz="5700">
                <a:solidFill>
                  <a:schemeClr val="dk2"/>
                </a:solidFill>
              </a:defRPr>
            </a:lvl4pPr>
            <a:lvl5pPr lvl="4" algn="r" rtl="0">
              <a:buNone/>
              <a:defRPr sz="5700">
                <a:solidFill>
                  <a:schemeClr val="dk2"/>
                </a:solidFill>
              </a:defRPr>
            </a:lvl5pPr>
            <a:lvl6pPr lvl="5" algn="r" rtl="0">
              <a:buNone/>
              <a:defRPr sz="5700">
                <a:solidFill>
                  <a:schemeClr val="dk2"/>
                </a:solidFill>
              </a:defRPr>
            </a:lvl6pPr>
            <a:lvl7pPr lvl="6" algn="r" rtl="0">
              <a:buNone/>
              <a:defRPr sz="5700">
                <a:solidFill>
                  <a:schemeClr val="dk2"/>
                </a:solidFill>
              </a:defRPr>
            </a:lvl7pPr>
            <a:lvl8pPr lvl="7" algn="r" rtl="0">
              <a:buNone/>
              <a:defRPr sz="5700">
                <a:solidFill>
                  <a:schemeClr val="dk2"/>
                </a:solidFill>
              </a:defRPr>
            </a:lvl8pPr>
            <a:lvl9pPr lvl="8" algn="r" rtl="0">
              <a:buNone/>
              <a:defRPr sz="5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42863450" y="1830025"/>
            <a:ext cx="6963300" cy="405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00" name="Google Shape;100;p25"/>
          <p:cNvSpPr txBox="1"/>
          <p:nvPr/>
        </p:nvSpPr>
        <p:spPr>
          <a:xfrm>
            <a:off x="542525" y="11024025"/>
            <a:ext cx="4489800" cy="5719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952794" y="27251761"/>
            <a:ext cx="4489800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100" tIns="110100" rIns="110100" bIns="1101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Legend</a:t>
            </a:r>
            <a:endParaRPr sz="2400" u="sng"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🔑  </a:t>
            </a:r>
            <a:r>
              <a:rPr lang="en" sz="3600"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 =   primary key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AEE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➤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foreign key relation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AEE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⇱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external link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7429329" y="2012252"/>
            <a:ext cx="49587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WORK_SCHEDULE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44094940" y="6654838"/>
            <a:ext cx="39036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USER_TABLES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32114147" y="15608931"/>
            <a:ext cx="57906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QUESTIONNAIRE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44772400" y="2045250"/>
            <a:ext cx="30048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USER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7071175" y="1719175"/>
            <a:ext cx="5897700" cy="4274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08" name="Google Shape;108;p25"/>
          <p:cNvSpPr/>
          <p:nvPr/>
        </p:nvSpPr>
        <p:spPr>
          <a:xfrm>
            <a:off x="7360000" y="3326475"/>
            <a:ext cx="5145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SCHEDULE_ASSIGNMENT_PVO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43683472" y="3273239"/>
            <a:ext cx="5790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USER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43683475" y="4501239"/>
            <a:ext cx="5790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USER_PVO_PERSON_ID_NOT_NULL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30463250" y="15258925"/>
            <a:ext cx="9092400" cy="6928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25"/>
          <p:cNvSpPr/>
          <p:nvPr/>
        </p:nvSpPr>
        <p:spPr>
          <a:xfrm>
            <a:off x="30884113" y="20620180"/>
            <a:ext cx="79338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PARTICIPANT_RESPONSE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30884113" y="18080781"/>
            <a:ext cx="79338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QUESTIONNAIRE_QUESTION_RESPONSE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30884122" y="19350480"/>
            <a:ext cx="79338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GENERAL_SURVEY_QUESTION_RESPONSE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25"/>
          <p:cNvSpPr/>
          <p:nvPr/>
        </p:nvSpPr>
        <p:spPr>
          <a:xfrm>
            <a:off x="30884113" y="16811081"/>
            <a:ext cx="79338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PARTICIPANT_QUESTIONNAIRE_QUESTION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25"/>
          <p:cNvSpPr/>
          <p:nvPr/>
        </p:nvSpPr>
        <p:spPr>
          <a:xfrm>
            <a:off x="7360000" y="4640700"/>
            <a:ext cx="5145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SCHEDULE_EXCEPTION_PVO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42948100" y="6278350"/>
            <a:ext cx="6963300" cy="6928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18" name="Google Shape;118;p25"/>
          <p:cNvSpPr/>
          <p:nvPr/>
        </p:nvSpPr>
        <p:spPr>
          <a:xfrm>
            <a:off x="43372496" y="9266850"/>
            <a:ext cx="58548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USER_COLUMN_INSTANCE_D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43372496" y="7951725"/>
            <a:ext cx="58548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USER_COLUMN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43384302" y="10607075"/>
            <a:ext cx="58548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USER_ROW_DPVO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121" name="Google Shape;121;p25"/>
          <p:cNvCxnSpPr>
            <a:stCxn id="104" idx="0"/>
          </p:cNvCxnSpPr>
          <p:nvPr/>
        </p:nvCxnSpPr>
        <p:spPr>
          <a:xfrm>
            <a:off x="46046740" y="66548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5"/>
          <p:cNvSpPr/>
          <p:nvPr/>
        </p:nvSpPr>
        <p:spPr>
          <a:xfrm>
            <a:off x="30958213" y="1863250"/>
            <a:ext cx="44898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JOB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30426600" y="1719175"/>
            <a:ext cx="5145600" cy="9622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24" name="Google Shape;124;p25"/>
          <p:cNvSpPr/>
          <p:nvPr/>
        </p:nvSpPr>
        <p:spPr>
          <a:xfrm>
            <a:off x="31078293" y="4142790"/>
            <a:ext cx="40554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JOB_ALL_LANG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43719558" y="14661850"/>
            <a:ext cx="55941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USER_TABLE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31078295" y="5282554"/>
            <a:ext cx="40554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JOB_EFF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31078295" y="6422319"/>
            <a:ext cx="40554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JOB_EXTRACT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31078295" y="8701848"/>
            <a:ext cx="40554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JOB_LEGISLATIVE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31078295" y="9841613"/>
            <a:ext cx="40554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JOB_TRANSLATION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31078295" y="3003025"/>
            <a:ext cx="40554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JOB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31078295" y="7562083"/>
            <a:ext cx="40554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JOB_FAMILY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8420600" y="13800400"/>
            <a:ext cx="44220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TASK_MANAGEMENT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7516250" y="13470224"/>
            <a:ext cx="6343500" cy="6618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34" name="Google Shape;134;p25"/>
          <p:cNvSpPr/>
          <p:nvPr/>
        </p:nvSpPr>
        <p:spPr>
          <a:xfrm>
            <a:off x="8012970" y="16285501"/>
            <a:ext cx="53502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TASK_FACT_GENERIC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8026554" y="15042941"/>
            <a:ext cx="53502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TASK_FACT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7956488" y="17488824"/>
            <a:ext cx="53502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TASKS_RELTION_MEETING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7944572" y="18692147"/>
            <a:ext cx="53502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TASK_USERS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23981381" y="2005888"/>
            <a:ext cx="37299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ORGANIZATION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22695700" y="1719175"/>
            <a:ext cx="6343500" cy="14497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23135943" y="3233875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BUSINESS_UNIT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23135943" y="4461850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COST_ORGANIZATION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23135943" y="5665175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DEPARTMENT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23124027" y="6868500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ENTERPRISE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23124027" y="8071825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INVENTORY_ORG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23124027" y="9275150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LEGAL_EMPLOYER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3201668" y="14667925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SALES_RESOURCE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23201668" y="13430650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PAYROLL_STATUTORY_UNIT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23201668" y="12281500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ORGANIZATION_UNIT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23135943" y="10478475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ORGANIZATION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23201668" y="15893275"/>
            <a:ext cx="55176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SALES_ORGANIZATION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15899792" y="2114401"/>
            <a:ext cx="42858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PERSON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4764150" y="1762300"/>
            <a:ext cx="6653400" cy="14497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15091616" y="3277161"/>
            <a:ext cx="5846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CITIZENSHIP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15091616" y="6765411"/>
            <a:ext cx="5846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CONTACT_PHONES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15091616" y="4439911"/>
            <a:ext cx="5846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CONTACT_EMAIL_ADDRESSES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5091616" y="5602661"/>
            <a:ext cx="5846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CONTACT_PERSON_ADDRESS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15091616" y="9090911"/>
            <a:ext cx="5846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EMAIL_ADDRESS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15091616" y="11416411"/>
            <a:ext cx="5846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PERSON_ADDRESS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15091616" y="10253661"/>
            <a:ext cx="5846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GLOBAL_PERSON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5157341" y="15607536"/>
            <a:ext cx="5846801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RELIGION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15157341" y="14444786"/>
            <a:ext cx="5846801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PHONES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15157341" y="13282036"/>
            <a:ext cx="5846801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PERSON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15091616" y="7928161"/>
            <a:ext cx="5846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CONTACT_RELSHIPS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8518541" y="8768677"/>
            <a:ext cx="49587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STATUS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516250" y="8577902"/>
            <a:ext cx="6963300" cy="4274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7805074" y="10185313"/>
            <a:ext cx="6512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TIME_STATUS_DEF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805075" y="11499538"/>
            <a:ext cx="6512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TIME_STATUS_DEF_TRANSLATION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480293" y="1921363"/>
            <a:ext cx="37299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GROUPS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47700" y="1814925"/>
            <a:ext cx="5562000" cy="7550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1059351" y="3149350"/>
            <a:ext cx="4958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GROUP_CRITERIA_PVO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1059351" y="4377325"/>
            <a:ext cx="4958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GROUP_TYPE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059350" y="5580650"/>
            <a:ext cx="4958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GROUPS_TRANSLATION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049351" y="6783975"/>
            <a:ext cx="4958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GROUPS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1049352" y="7931925"/>
            <a:ext cx="49587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GROUP_MEMBERS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916334" y="11486525"/>
            <a:ext cx="37299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GRADE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157673" y="12967563"/>
            <a:ext cx="32472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GRADE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157675" y="14195538"/>
            <a:ext cx="32472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GRADE_STEP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157673" y="15398863"/>
            <a:ext cx="32472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RATE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43834373" y="17109513"/>
            <a:ext cx="37299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EXPORT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42321175" y="16967338"/>
            <a:ext cx="7152900" cy="2480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42754943" y="18131050"/>
            <a:ext cx="62502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TCD_EXPORT_DATA_DEFINITION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7504849" y="2035225"/>
            <a:ext cx="3729900" cy="8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CONTENT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36781375" y="1812825"/>
            <a:ext cx="5323500" cy="11112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7274295" y="3263200"/>
            <a:ext cx="44220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ACTIVITY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7274295" y="4491175"/>
            <a:ext cx="44220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CLASS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7274295" y="5694500"/>
            <a:ext cx="44220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CONTENT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7274295" y="6897825"/>
            <a:ext cx="44220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COURSE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37274295" y="9227538"/>
            <a:ext cx="44220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LEARNING_EVENT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7274295" y="10443188"/>
            <a:ext cx="44220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RESOURCE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7274295" y="11557275"/>
            <a:ext cx="44220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SPECIALIZATION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7274295" y="8101150"/>
            <a:ext cx="44220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EVENT_ASSIGNMENT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31227050" y="24086625"/>
            <a:ext cx="8553300" cy="661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/>
              <a:t>NOTE: This is NOT a complete Entity Relationship Diagram. </a:t>
            </a: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 i="1">
                <a:solidFill>
                  <a:schemeClr val="dk1"/>
                </a:solidFill>
              </a:rPr>
              <a:t>The schemas in </a:t>
            </a:r>
            <a:r>
              <a:rPr lang="en" sz="3800" i="1">
                <a:solidFill>
                  <a:schemeClr val="dk1"/>
                </a:solidFill>
                <a:highlight>
                  <a:srgbClr val="FFF2CC"/>
                </a:highlight>
              </a:rPr>
              <a:t>Yellow</a:t>
            </a:r>
            <a:r>
              <a:rPr lang="en" sz="3800" i="1">
                <a:solidFill>
                  <a:schemeClr val="dk1"/>
                </a:solidFill>
              </a:rPr>
              <a:t> are representative of schemas containing the table for the Extract Datastores from Oracle BICC.</a:t>
            </a:r>
            <a:endParaRPr sz="3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 i="1">
                <a:solidFill>
                  <a:schemeClr val="dk1"/>
                </a:solidFill>
              </a:rPr>
              <a:t>Fivetran uses shortened names for the Oracle DataStore Public View Objects for simplicity and ease of querying.</a:t>
            </a:r>
            <a:endParaRPr sz="38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Libre Franklin ExtraBold</vt:lpstr>
      <vt:lpstr>Arial</vt:lpstr>
      <vt:lpstr>Libre Franklin Light</vt:lpstr>
      <vt:lpstr>Libre Franklin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Hoàng Thị Hà Ni</cp:lastModifiedBy>
  <cp:revision>1</cp:revision>
  <dcterms:modified xsi:type="dcterms:W3CDTF">2024-09-30T09:34:58Z</dcterms:modified>
</cp:coreProperties>
</file>