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50292000" cy="32004000"/>
  <p:notesSz cx="6858000" cy="9144000"/>
  <p:embeddedFontLst>
    <p:embeddedFont>
      <p:font typeface="Libre Franklin" pitchFamily="2" charset="0"/>
      <p:regular r:id="rId9"/>
      <p:bold r:id="rId10"/>
      <p:italic r:id="rId11"/>
      <p:boldItalic r:id="rId12"/>
    </p:embeddedFont>
    <p:embeddedFont>
      <p:font typeface="Libre Franklin ExtraBold" pitchFamily="2" charset="0"/>
      <p:bold r:id="rId13"/>
      <p:boldItalic r:id="rId14"/>
    </p:embeddedFont>
    <p:embeddedFont>
      <p:font typeface="Libre Franklin Light" pitchFamily="2" charset="0"/>
      <p:regular r:id="rId15"/>
      <p:bold r:id="rId16"/>
      <p:italic r:id="rId17"/>
      <p:boldItalic r:id="rId18"/>
    </p:embeddedFont>
    <p:embeddedFont>
      <p:font typeface="Libre Franklin SemiBold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080">
          <p15:clr>
            <a:srgbClr val="A4A3A4"/>
          </p15:clr>
        </p15:guide>
        <p15:guide id="2" pos="15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2" d="100"/>
          <a:sy n="22" d="100"/>
        </p:scale>
        <p:origin x="1248" y="60"/>
      </p:cViewPr>
      <p:guideLst>
        <p:guide orient="horz" pos="10080"/>
        <p:guide pos="15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735088" y="685800"/>
            <a:ext cx="5388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068c7dab9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685800"/>
            <a:ext cx="53879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068c7dab9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fb83ed575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685800"/>
            <a:ext cx="53879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fb83ed575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4068c7dab9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685800"/>
            <a:ext cx="53879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4068c7dab9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54a491bac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685800"/>
            <a:ext cx="53879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54a491bac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439278f2f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685800"/>
            <a:ext cx="53879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439278f2f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14396" y="4632911"/>
            <a:ext cx="46863300" cy="12771900"/>
          </a:xfrm>
          <a:prstGeom prst="rect">
            <a:avLst/>
          </a:prstGeom>
        </p:spPr>
        <p:txBody>
          <a:bodyPr spcFirstLastPara="1" wrap="square" lIns="524375" tIns="524375" rIns="524375" bIns="5243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14350" y="17634556"/>
            <a:ext cx="46863300" cy="4932000"/>
          </a:xfrm>
          <a:prstGeom prst="rect">
            <a:avLst/>
          </a:prstGeom>
        </p:spPr>
        <p:txBody>
          <a:bodyPr spcFirstLastPara="1" wrap="square" lIns="524375" tIns="524375" rIns="524375" bIns="5243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4375" tIns="524375" rIns="524375" bIns="5243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714350" y="6882556"/>
            <a:ext cx="46863300" cy="12217500"/>
          </a:xfrm>
          <a:prstGeom prst="rect">
            <a:avLst/>
          </a:prstGeom>
        </p:spPr>
        <p:txBody>
          <a:bodyPr spcFirstLastPara="1" wrap="square" lIns="524375" tIns="524375" rIns="524375" bIns="5243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800"/>
              <a:buNone/>
              <a:defRPr sz="6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800"/>
              <a:buNone/>
              <a:defRPr sz="68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800"/>
              <a:buNone/>
              <a:defRPr sz="68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800"/>
              <a:buNone/>
              <a:defRPr sz="68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800"/>
              <a:buNone/>
              <a:defRPr sz="68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800"/>
              <a:buNone/>
              <a:defRPr sz="68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800"/>
              <a:buNone/>
              <a:defRPr sz="68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800"/>
              <a:buNone/>
              <a:defRPr sz="68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800"/>
              <a:buNone/>
              <a:defRPr sz="68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714350" y="19613844"/>
            <a:ext cx="46863300" cy="8093700"/>
          </a:xfrm>
          <a:prstGeom prst="rect">
            <a:avLst/>
          </a:prstGeom>
        </p:spPr>
        <p:txBody>
          <a:bodyPr spcFirstLastPara="1" wrap="square" lIns="524375" tIns="524375" rIns="524375" bIns="524375" anchor="t" anchorCtr="0">
            <a:noAutofit/>
          </a:bodyPr>
          <a:lstStyle>
            <a:lvl1pPr marL="457200" lvl="0" indent="-882650" algn="ctr" rtl="0">
              <a:spcBef>
                <a:spcPts val="0"/>
              </a:spcBef>
              <a:spcAft>
                <a:spcPts val="0"/>
              </a:spcAft>
              <a:buSzPts val="10300"/>
              <a:buChar char="●"/>
              <a:defRPr/>
            </a:lvl1pPr>
            <a:lvl2pPr marL="914400" lvl="1" indent="-742950" algn="ctr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2pPr>
            <a:lvl3pPr marL="1371600" lvl="2" indent="-742950" algn="ctr" rtl="0">
              <a:spcBef>
                <a:spcPts val="9200"/>
              </a:spcBef>
              <a:spcAft>
                <a:spcPts val="0"/>
              </a:spcAft>
              <a:buSzPts val="8100"/>
              <a:buChar char="■"/>
              <a:defRPr/>
            </a:lvl3pPr>
            <a:lvl4pPr marL="1828800" lvl="3" indent="-742950" algn="ctr" rtl="0">
              <a:spcBef>
                <a:spcPts val="9200"/>
              </a:spcBef>
              <a:spcAft>
                <a:spcPts val="0"/>
              </a:spcAft>
              <a:buSzPts val="8100"/>
              <a:buChar char="●"/>
              <a:defRPr/>
            </a:lvl4pPr>
            <a:lvl5pPr marL="2286000" lvl="4" indent="-742950" algn="ctr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5pPr>
            <a:lvl6pPr marL="2743200" lvl="5" indent="-742950" algn="ctr" rtl="0">
              <a:spcBef>
                <a:spcPts val="9200"/>
              </a:spcBef>
              <a:spcAft>
                <a:spcPts val="0"/>
              </a:spcAft>
              <a:buSzPts val="8100"/>
              <a:buChar char="■"/>
              <a:defRPr/>
            </a:lvl6pPr>
            <a:lvl7pPr marL="3200400" lvl="6" indent="-742950" algn="ctr" rtl="0">
              <a:spcBef>
                <a:spcPts val="9200"/>
              </a:spcBef>
              <a:spcAft>
                <a:spcPts val="0"/>
              </a:spcAft>
              <a:buSzPts val="8100"/>
              <a:buChar char="●"/>
              <a:defRPr/>
            </a:lvl7pPr>
            <a:lvl8pPr marL="3657600" lvl="7" indent="-742950" algn="ctr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8pPr>
            <a:lvl9pPr marL="4114800" lvl="8" indent="-742950" algn="ctr" rtl="0">
              <a:spcBef>
                <a:spcPts val="9200"/>
              </a:spcBef>
              <a:spcAft>
                <a:spcPts val="9200"/>
              </a:spcAft>
              <a:buSzPts val="8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4375" tIns="524375" rIns="524375" bIns="5243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4375" tIns="524375" rIns="524375" bIns="5243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1714396" y="4632911"/>
            <a:ext cx="46863300" cy="12771900"/>
          </a:xfrm>
          <a:prstGeom prst="rect">
            <a:avLst/>
          </a:prstGeom>
        </p:spPr>
        <p:txBody>
          <a:bodyPr spcFirstLastPara="1" wrap="square" lIns="527425" tIns="527425" rIns="527425" bIns="527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1714350" y="17634556"/>
            <a:ext cx="46863300" cy="4932000"/>
          </a:xfrm>
          <a:prstGeom prst="rect">
            <a:avLst/>
          </a:prstGeom>
        </p:spPr>
        <p:txBody>
          <a:bodyPr spcFirstLastPara="1" wrap="square" lIns="527425" tIns="527425" rIns="527425" bIns="527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7425" tIns="527425" rIns="527425" bIns="527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714350" y="13383067"/>
            <a:ext cx="46863300" cy="5237700"/>
          </a:xfrm>
          <a:prstGeom prst="rect">
            <a:avLst/>
          </a:prstGeom>
        </p:spPr>
        <p:txBody>
          <a:bodyPr spcFirstLastPara="1" wrap="square" lIns="527425" tIns="527425" rIns="527425" bIns="527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7425" tIns="527425" rIns="527425" bIns="527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1714350" y="2769044"/>
            <a:ext cx="46863300" cy="3563400"/>
          </a:xfrm>
          <a:prstGeom prst="rect">
            <a:avLst/>
          </a:prstGeom>
        </p:spPr>
        <p:txBody>
          <a:bodyPr spcFirstLastPara="1" wrap="square" lIns="527425" tIns="527425" rIns="527425" bIns="527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1714350" y="7170956"/>
            <a:ext cx="46863300" cy="21257700"/>
          </a:xfrm>
          <a:prstGeom prst="rect">
            <a:avLst/>
          </a:prstGeom>
        </p:spPr>
        <p:txBody>
          <a:bodyPr spcFirstLastPara="1" wrap="square" lIns="527425" tIns="527425" rIns="527425" bIns="527425" anchor="t" anchorCtr="0">
            <a:noAutofit/>
          </a:bodyPr>
          <a:lstStyle>
            <a:lvl1pPr marL="457200" lvl="0" indent="-882650" rtl="0">
              <a:spcBef>
                <a:spcPts val="0"/>
              </a:spcBef>
              <a:spcAft>
                <a:spcPts val="0"/>
              </a:spcAft>
              <a:buSzPts val="10300"/>
              <a:buChar char="●"/>
              <a:defRPr/>
            </a:lvl1pPr>
            <a:lvl2pPr marL="914400" lvl="1" indent="-742950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2pPr>
            <a:lvl3pPr marL="1371600" lvl="2" indent="-742950" rtl="0">
              <a:spcBef>
                <a:spcPts val="9200"/>
              </a:spcBef>
              <a:spcAft>
                <a:spcPts val="0"/>
              </a:spcAft>
              <a:buSzPts val="8100"/>
              <a:buChar char="■"/>
              <a:defRPr/>
            </a:lvl3pPr>
            <a:lvl4pPr marL="1828800" lvl="3" indent="-742950" rtl="0">
              <a:spcBef>
                <a:spcPts val="9200"/>
              </a:spcBef>
              <a:spcAft>
                <a:spcPts val="0"/>
              </a:spcAft>
              <a:buSzPts val="8100"/>
              <a:buChar char="●"/>
              <a:defRPr/>
            </a:lvl4pPr>
            <a:lvl5pPr marL="2286000" lvl="4" indent="-742950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5pPr>
            <a:lvl6pPr marL="2743200" lvl="5" indent="-742950" rtl="0">
              <a:spcBef>
                <a:spcPts val="9200"/>
              </a:spcBef>
              <a:spcAft>
                <a:spcPts val="0"/>
              </a:spcAft>
              <a:buSzPts val="8100"/>
              <a:buChar char="■"/>
              <a:defRPr/>
            </a:lvl6pPr>
            <a:lvl7pPr marL="3200400" lvl="6" indent="-742950" rtl="0">
              <a:spcBef>
                <a:spcPts val="9200"/>
              </a:spcBef>
              <a:spcAft>
                <a:spcPts val="0"/>
              </a:spcAft>
              <a:buSzPts val="8100"/>
              <a:buChar char="●"/>
              <a:defRPr/>
            </a:lvl7pPr>
            <a:lvl8pPr marL="3657600" lvl="7" indent="-742950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8pPr>
            <a:lvl9pPr marL="4114800" lvl="8" indent="-742950" rtl="0">
              <a:spcBef>
                <a:spcPts val="9200"/>
              </a:spcBef>
              <a:spcAft>
                <a:spcPts val="9200"/>
              </a:spcAft>
              <a:buSzPts val="81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7425" tIns="527425" rIns="527425" bIns="527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1714350" y="2769044"/>
            <a:ext cx="46863300" cy="3563400"/>
          </a:xfrm>
          <a:prstGeom prst="rect">
            <a:avLst/>
          </a:prstGeom>
        </p:spPr>
        <p:txBody>
          <a:bodyPr spcFirstLastPara="1" wrap="square" lIns="527425" tIns="527425" rIns="527425" bIns="527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1714350" y="7170956"/>
            <a:ext cx="21999600" cy="21257700"/>
          </a:xfrm>
          <a:prstGeom prst="rect">
            <a:avLst/>
          </a:prstGeom>
        </p:spPr>
        <p:txBody>
          <a:bodyPr spcFirstLastPara="1" wrap="square" lIns="527425" tIns="527425" rIns="527425" bIns="527425" anchor="t" anchorCtr="0">
            <a:noAutofit/>
          </a:bodyPr>
          <a:lstStyle>
            <a:lvl1pPr marL="457200" lvl="0" indent="-742950" rtl="0">
              <a:spcBef>
                <a:spcPts val="0"/>
              </a:spcBef>
              <a:spcAft>
                <a:spcPts val="0"/>
              </a:spcAft>
              <a:buSzPts val="8100"/>
              <a:buChar char="●"/>
              <a:defRPr sz="8100"/>
            </a:lvl1pPr>
            <a:lvl2pPr marL="914400" lvl="1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2pPr>
            <a:lvl3pPr marL="1371600" lvl="2" indent="-660400" rtl="0">
              <a:spcBef>
                <a:spcPts val="9200"/>
              </a:spcBef>
              <a:spcAft>
                <a:spcPts val="0"/>
              </a:spcAft>
              <a:buSzPts val="6800"/>
              <a:buChar char="■"/>
              <a:defRPr sz="6800"/>
            </a:lvl3pPr>
            <a:lvl4pPr marL="1828800" lvl="3" indent="-660400" rtl="0">
              <a:spcBef>
                <a:spcPts val="9200"/>
              </a:spcBef>
              <a:spcAft>
                <a:spcPts val="0"/>
              </a:spcAft>
              <a:buSzPts val="6800"/>
              <a:buChar char="●"/>
              <a:defRPr sz="6800"/>
            </a:lvl4pPr>
            <a:lvl5pPr marL="2286000" lvl="4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5pPr>
            <a:lvl6pPr marL="2743200" lvl="5" indent="-660400" rtl="0">
              <a:spcBef>
                <a:spcPts val="9200"/>
              </a:spcBef>
              <a:spcAft>
                <a:spcPts val="0"/>
              </a:spcAft>
              <a:buSzPts val="6800"/>
              <a:buChar char="■"/>
              <a:defRPr sz="6800"/>
            </a:lvl6pPr>
            <a:lvl7pPr marL="3200400" lvl="6" indent="-660400" rtl="0">
              <a:spcBef>
                <a:spcPts val="9200"/>
              </a:spcBef>
              <a:spcAft>
                <a:spcPts val="0"/>
              </a:spcAft>
              <a:buSzPts val="6800"/>
              <a:buChar char="●"/>
              <a:defRPr sz="6800"/>
            </a:lvl7pPr>
            <a:lvl8pPr marL="3657600" lvl="7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8pPr>
            <a:lvl9pPr marL="4114800" lvl="8" indent="-660400" rtl="0">
              <a:spcBef>
                <a:spcPts val="9200"/>
              </a:spcBef>
              <a:spcAft>
                <a:spcPts val="9200"/>
              </a:spcAft>
              <a:buSzPts val="6800"/>
              <a:buChar char="■"/>
              <a:defRPr sz="68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26578200" y="7170956"/>
            <a:ext cx="21999600" cy="21257700"/>
          </a:xfrm>
          <a:prstGeom prst="rect">
            <a:avLst/>
          </a:prstGeom>
        </p:spPr>
        <p:txBody>
          <a:bodyPr spcFirstLastPara="1" wrap="square" lIns="527425" tIns="527425" rIns="527425" bIns="527425" anchor="t" anchorCtr="0">
            <a:noAutofit/>
          </a:bodyPr>
          <a:lstStyle>
            <a:lvl1pPr marL="457200" lvl="0" indent="-742950" rtl="0">
              <a:spcBef>
                <a:spcPts val="0"/>
              </a:spcBef>
              <a:spcAft>
                <a:spcPts val="0"/>
              </a:spcAft>
              <a:buSzPts val="8100"/>
              <a:buChar char="●"/>
              <a:defRPr sz="8100"/>
            </a:lvl1pPr>
            <a:lvl2pPr marL="914400" lvl="1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2pPr>
            <a:lvl3pPr marL="1371600" lvl="2" indent="-660400" rtl="0">
              <a:spcBef>
                <a:spcPts val="9200"/>
              </a:spcBef>
              <a:spcAft>
                <a:spcPts val="0"/>
              </a:spcAft>
              <a:buSzPts val="6800"/>
              <a:buChar char="■"/>
              <a:defRPr sz="6800"/>
            </a:lvl3pPr>
            <a:lvl4pPr marL="1828800" lvl="3" indent="-660400" rtl="0">
              <a:spcBef>
                <a:spcPts val="9200"/>
              </a:spcBef>
              <a:spcAft>
                <a:spcPts val="0"/>
              </a:spcAft>
              <a:buSzPts val="6800"/>
              <a:buChar char="●"/>
              <a:defRPr sz="6800"/>
            </a:lvl4pPr>
            <a:lvl5pPr marL="2286000" lvl="4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5pPr>
            <a:lvl6pPr marL="2743200" lvl="5" indent="-660400" rtl="0">
              <a:spcBef>
                <a:spcPts val="9200"/>
              </a:spcBef>
              <a:spcAft>
                <a:spcPts val="0"/>
              </a:spcAft>
              <a:buSzPts val="6800"/>
              <a:buChar char="■"/>
              <a:defRPr sz="6800"/>
            </a:lvl6pPr>
            <a:lvl7pPr marL="3200400" lvl="6" indent="-660400" rtl="0">
              <a:spcBef>
                <a:spcPts val="9200"/>
              </a:spcBef>
              <a:spcAft>
                <a:spcPts val="0"/>
              </a:spcAft>
              <a:buSzPts val="6800"/>
              <a:buChar char="●"/>
              <a:defRPr sz="6800"/>
            </a:lvl7pPr>
            <a:lvl8pPr marL="3657600" lvl="7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8pPr>
            <a:lvl9pPr marL="4114800" lvl="8" indent="-660400" rtl="0">
              <a:spcBef>
                <a:spcPts val="9200"/>
              </a:spcBef>
              <a:spcAft>
                <a:spcPts val="9200"/>
              </a:spcAft>
              <a:buSzPts val="6800"/>
              <a:buChar char="■"/>
              <a:defRPr sz="68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7425" tIns="527425" rIns="527425" bIns="527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1714350" y="2769044"/>
            <a:ext cx="46863300" cy="3563400"/>
          </a:xfrm>
          <a:prstGeom prst="rect">
            <a:avLst/>
          </a:prstGeom>
        </p:spPr>
        <p:txBody>
          <a:bodyPr spcFirstLastPara="1" wrap="square" lIns="527425" tIns="527425" rIns="527425" bIns="527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7425" tIns="527425" rIns="527425" bIns="527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1714350" y="3457067"/>
            <a:ext cx="15444000" cy="4702200"/>
          </a:xfrm>
          <a:prstGeom prst="rect">
            <a:avLst/>
          </a:prstGeom>
        </p:spPr>
        <p:txBody>
          <a:bodyPr spcFirstLastPara="1" wrap="square" lIns="527425" tIns="527425" rIns="527425" bIns="527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1pPr>
            <a:lvl2pPr lvl="1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2pPr>
            <a:lvl3pPr lvl="2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3pPr>
            <a:lvl4pPr lvl="3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4pPr>
            <a:lvl5pPr lvl="4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5pPr>
            <a:lvl6pPr lvl="5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6pPr>
            <a:lvl7pPr lvl="6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7pPr>
            <a:lvl8pPr lvl="7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8pPr>
            <a:lvl9pPr lvl="8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1714350" y="8646400"/>
            <a:ext cx="15444000" cy="19783200"/>
          </a:xfrm>
          <a:prstGeom prst="rect">
            <a:avLst/>
          </a:prstGeom>
        </p:spPr>
        <p:txBody>
          <a:bodyPr spcFirstLastPara="1" wrap="square" lIns="527425" tIns="527425" rIns="527425" bIns="527425" anchor="t" anchorCtr="0">
            <a:noAutofit/>
          </a:bodyPr>
          <a:lstStyle>
            <a:lvl1pPr marL="457200" lvl="0" indent="-660400" rtl="0">
              <a:spcBef>
                <a:spcPts val="0"/>
              </a:spcBef>
              <a:spcAft>
                <a:spcPts val="0"/>
              </a:spcAft>
              <a:buSzPts val="6800"/>
              <a:buChar char="●"/>
              <a:defRPr sz="6800"/>
            </a:lvl1pPr>
            <a:lvl2pPr marL="914400" lvl="1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2pPr>
            <a:lvl3pPr marL="1371600" lvl="2" indent="-660400" rtl="0">
              <a:spcBef>
                <a:spcPts val="9200"/>
              </a:spcBef>
              <a:spcAft>
                <a:spcPts val="0"/>
              </a:spcAft>
              <a:buSzPts val="6800"/>
              <a:buChar char="■"/>
              <a:defRPr sz="6800"/>
            </a:lvl3pPr>
            <a:lvl4pPr marL="1828800" lvl="3" indent="-660400" rtl="0">
              <a:spcBef>
                <a:spcPts val="9200"/>
              </a:spcBef>
              <a:spcAft>
                <a:spcPts val="0"/>
              </a:spcAft>
              <a:buSzPts val="6800"/>
              <a:buChar char="●"/>
              <a:defRPr sz="6800"/>
            </a:lvl4pPr>
            <a:lvl5pPr marL="2286000" lvl="4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5pPr>
            <a:lvl6pPr marL="2743200" lvl="5" indent="-660400" rtl="0">
              <a:spcBef>
                <a:spcPts val="9200"/>
              </a:spcBef>
              <a:spcAft>
                <a:spcPts val="0"/>
              </a:spcAft>
              <a:buSzPts val="6800"/>
              <a:buChar char="■"/>
              <a:defRPr sz="6800"/>
            </a:lvl6pPr>
            <a:lvl7pPr marL="3200400" lvl="6" indent="-660400" rtl="0">
              <a:spcBef>
                <a:spcPts val="9200"/>
              </a:spcBef>
              <a:spcAft>
                <a:spcPts val="0"/>
              </a:spcAft>
              <a:buSzPts val="6800"/>
              <a:buChar char="●"/>
              <a:defRPr sz="6800"/>
            </a:lvl7pPr>
            <a:lvl8pPr marL="3657600" lvl="7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8pPr>
            <a:lvl9pPr marL="4114800" lvl="8" indent="-660400" rtl="0">
              <a:spcBef>
                <a:spcPts val="9200"/>
              </a:spcBef>
              <a:spcAft>
                <a:spcPts val="9200"/>
              </a:spcAft>
              <a:buSzPts val="6800"/>
              <a:buChar char="■"/>
              <a:defRPr sz="68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7425" tIns="527425" rIns="527425" bIns="527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2696375" y="2800933"/>
            <a:ext cx="35022900" cy="25453800"/>
          </a:xfrm>
          <a:prstGeom prst="rect">
            <a:avLst/>
          </a:prstGeom>
        </p:spPr>
        <p:txBody>
          <a:bodyPr spcFirstLastPara="1" wrap="square" lIns="527425" tIns="527425" rIns="527425" bIns="527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1pPr>
            <a:lvl2pPr lvl="1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2pPr>
            <a:lvl3pPr lvl="2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3pPr>
            <a:lvl4pPr lvl="3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4pPr>
            <a:lvl5pPr lvl="4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5pPr>
            <a:lvl6pPr lvl="5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6pPr>
            <a:lvl7pPr lvl="6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7pPr>
            <a:lvl8pPr lvl="7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8pPr>
            <a:lvl9pPr lvl="8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7425" tIns="527425" rIns="527425" bIns="527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25146000" y="-778"/>
            <a:ext cx="25146000" cy="3200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27425" tIns="527425" rIns="527425" bIns="527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1460250" y="7673089"/>
            <a:ext cx="22248600" cy="9223200"/>
          </a:xfrm>
          <a:prstGeom prst="rect">
            <a:avLst/>
          </a:prstGeom>
        </p:spPr>
        <p:txBody>
          <a:bodyPr spcFirstLastPara="1" wrap="square" lIns="527425" tIns="527425" rIns="527425" bIns="527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1460250" y="17441356"/>
            <a:ext cx="22248600" cy="7685100"/>
          </a:xfrm>
          <a:prstGeom prst="rect">
            <a:avLst/>
          </a:prstGeom>
        </p:spPr>
        <p:txBody>
          <a:bodyPr spcFirstLastPara="1" wrap="square" lIns="527425" tIns="527425" rIns="527425" bIns="527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27167250" y="4505356"/>
            <a:ext cx="21103500" cy="22991700"/>
          </a:xfrm>
          <a:prstGeom prst="rect">
            <a:avLst/>
          </a:prstGeom>
        </p:spPr>
        <p:txBody>
          <a:bodyPr spcFirstLastPara="1" wrap="square" lIns="527425" tIns="527425" rIns="527425" bIns="527425" anchor="ctr" anchorCtr="0">
            <a:noAutofit/>
          </a:bodyPr>
          <a:lstStyle>
            <a:lvl1pPr marL="457200" lvl="0" indent="-882650" rtl="0">
              <a:spcBef>
                <a:spcPts val="0"/>
              </a:spcBef>
              <a:spcAft>
                <a:spcPts val="0"/>
              </a:spcAft>
              <a:buSzPts val="10300"/>
              <a:buChar char="●"/>
              <a:defRPr/>
            </a:lvl1pPr>
            <a:lvl2pPr marL="914400" lvl="1" indent="-742950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2pPr>
            <a:lvl3pPr marL="1371600" lvl="2" indent="-742950" rtl="0">
              <a:spcBef>
                <a:spcPts val="9200"/>
              </a:spcBef>
              <a:spcAft>
                <a:spcPts val="0"/>
              </a:spcAft>
              <a:buSzPts val="8100"/>
              <a:buChar char="■"/>
              <a:defRPr/>
            </a:lvl3pPr>
            <a:lvl4pPr marL="1828800" lvl="3" indent="-742950" rtl="0">
              <a:spcBef>
                <a:spcPts val="9200"/>
              </a:spcBef>
              <a:spcAft>
                <a:spcPts val="0"/>
              </a:spcAft>
              <a:buSzPts val="8100"/>
              <a:buChar char="●"/>
              <a:defRPr/>
            </a:lvl4pPr>
            <a:lvl5pPr marL="2286000" lvl="4" indent="-742950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5pPr>
            <a:lvl6pPr marL="2743200" lvl="5" indent="-742950" rtl="0">
              <a:spcBef>
                <a:spcPts val="9200"/>
              </a:spcBef>
              <a:spcAft>
                <a:spcPts val="0"/>
              </a:spcAft>
              <a:buSzPts val="8100"/>
              <a:buChar char="■"/>
              <a:defRPr/>
            </a:lvl6pPr>
            <a:lvl7pPr marL="3200400" lvl="6" indent="-742950" rtl="0">
              <a:spcBef>
                <a:spcPts val="9200"/>
              </a:spcBef>
              <a:spcAft>
                <a:spcPts val="0"/>
              </a:spcAft>
              <a:buSzPts val="8100"/>
              <a:buChar char="●"/>
              <a:defRPr/>
            </a:lvl7pPr>
            <a:lvl8pPr marL="3657600" lvl="7" indent="-742950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8pPr>
            <a:lvl9pPr marL="4114800" lvl="8" indent="-742950" rtl="0">
              <a:spcBef>
                <a:spcPts val="9200"/>
              </a:spcBef>
              <a:spcAft>
                <a:spcPts val="9200"/>
              </a:spcAft>
              <a:buSzPts val="81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7425" tIns="527425" rIns="527425" bIns="527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14350" y="13383067"/>
            <a:ext cx="46863300" cy="5237700"/>
          </a:xfrm>
          <a:prstGeom prst="rect">
            <a:avLst/>
          </a:prstGeom>
        </p:spPr>
        <p:txBody>
          <a:bodyPr spcFirstLastPara="1" wrap="square" lIns="524375" tIns="524375" rIns="524375" bIns="5243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600"/>
              <a:buNone/>
              <a:defRPr sz="20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4375" tIns="524375" rIns="524375" bIns="5243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1714350" y="26323578"/>
            <a:ext cx="32993400" cy="3765000"/>
          </a:xfrm>
          <a:prstGeom prst="rect">
            <a:avLst/>
          </a:prstGeom>
        </p:spPr>
        <p:txBody>
          <a:bodyPr spcFirstLastPara="1" wrap="square" lIns="527425" tIns="527425" rIns="527425" bIns="527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7425" tIns="527425" rIns="527425" bIns="527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1714350" y="6882556"/>
            <a:ext cx="46863300" cy="12217500"/>
          </a:xfrm>
          <a:prstGeom prst="rect">
            <a:avLst/>
          </a:prstGeom>
        </p:spPr>
        <p:txBody>
          <a:bodyPr spcFirstLastPara="1" wrap="square" lIns="527425" tIns="527425" rIns="527425" bIns="527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400"/>
              <a:buNone/>
              <a:defRPr sz="69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400"/>
              <a:buNone/>
              <a:defRPr sz="69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400"/>
              <a:buNone/>
              <a:defRPr sz="69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400"/>
              <a:buNone/>
              <a:defRPr sz="69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400"/>
              <a:buNone/>
              <a:defRPr sz="69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400"/>
              <a:buNone/>
              <a:defRPr sz="69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400"/>
              <a:buNone/>
              <a:defRPr sz="69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400"/>
              <a:buNone/>
              <a:defRPr sz="69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400"/>
              <a:buNone/>
              <a:defRPr sz="694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1714350" y="19613844"/>
            <a:ext cx="46863300" cy="8093700"/>
          </a:xfrm>
          <a:prstGeom prst="rect">
            <a:avLst/>
          </a:prstGeom>
        </p:spPr>
        <p:txBody>
          <a:bodyPr spcFirstLastPara="1" wrap="square" lIns="527425" tIns="527425" rIns="527425" bIns="527425" anchor="t" anchorCtr="0">
            <a:noAutofit/>
          </a:bodyPr>
          <a:lstStyle>
            <a:lvl1pPr marL="457200" lvl="0" indent="-882650" algn="ctr" rtl="0">
              <a:spcBef>
                <a:spcPts val="0"/>
              </a:spcBef>
              <a:spcAft>
                <a:spcPts val="0"/>
              </a:spcAft>
              <a:buSzPts val="10300"/>
              <a:buChar char="●"/>
              <a:defRPr/>
            </a:lvl1pPr>
            <a:lvl2pPr marL="914400" lvl="1" indent="-742950" algn="ctr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2pPr>
            <a:lvl3pPr marL="1371600" lvl="2" indent="-742950" algn="ctr" rtl="0">
              <a:spcBef>
                <a:spcPts val="9200"/>
              </a:spcBef>
              <a:spcAft>
                <a:spcPts val="0"/>
              </a:spcAft>
              <a:buSzPts val="8100"/>
              <a:buChar char="■"/>
              <a:defRPr/>
            </a:lvl3pPr>
            <a:lvl4pPr marL="1828800" lvl="3" indent="-742950" algn="ctr" rtl="0">
              <a:spcBef>
                <a:spcPts val="9200"/>
              </a:spcBef>
              <a:spcAft>
                <a:spcPts val="0"/>
              </a:spcAft>
              <a:buSzPts val="8100"/>
              <a:buChar char="●"/>
              <a:defRPr/>
            </a:lvl4pPr>
            <a:lvl5pPr marL="2286000" lvl="4" indent="-742950" algn="ctr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5pPr>
            <a:lvl6pPr marL="2743200" lvl="5" indent="-742950" algn="ctr" rtl="0">
              <a:spcBef>
                <a:spcPts val="9200"/>
              </a:spcBef>
              <a:spcAft>
                <a:spcPts val="0"/>
              </a:spcAft>
              <a:buSzPts val="8100"/>
              <a:buChar char="■"/>
              <a:defRPr/>
            </a:lvl6pPr>
            <a:lvl7pPr marL="3200400" lvl="6" indent="-742950" algn="ctr" rtl="0">
              <a:spcBef>
                <a:spcPts val="9200"/>
              </a:spcBef>
              <a:spcAft>
                <a:spcPts val="0"/>
              </a:spcAft>
              <a:buSzPts val="8100"/>
              <a:buChar char="●"/>
              <a:defRPr/>
            </a:lvl7pPr>
            <a:lvl8pPr marL="3657600" lvl="7" indent="-742950" algn="ctr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8pPr>
            <a:lvl9pPr marL="4114800" lvl="8" indent="-742950" algn="ctr" rtl="0">
              <a:spcBef>
                <a:spcPts val="9200"/>
              </a:spcBef>
              <a:spcAft>
                <a:spcPts val="9200"/>
              </a:spcAft>
              <a:buSzPts val="81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7425" tIns="527425" rIns="527425" bIns="527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7425" tIns="527425" rIns="527425" bIns="527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714350" y="2769044"/>
            <a:ext cx="46863300" cy="3563400"/>
          </a:xfrm>
          <a:prstGeom prst="rect">
            <a:avLst/>
          </a:prstGeom>
        </p:spPr>
        <p:txBody>
          <a:bodyPr spcFirstLastPara="1" wrap="square" lIns="524375" tIns="524375" rIns="524375" bIns="5243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714350" y="7170956"/>
            <a:ext cx="46863300" cy="21257700"/>
          </a:xfrm>
          <a:prstGeom prst="rect">
            <a:avLst/>
          </a:prstGeom>
        </p:spPr>
        <p:txBody>
          <a:bodyPr spcFirstLastPara="1" wrap="square" lIns="524375" tIns="524375" rIns="524375" bIns="524375" anchor="t" anchorCtr="0">
            <a:noAutofit/>
          </a:bodyPr>
          <a:lstStyle>
            <a:lvl1pPr marL="457200" lvl="0" indent="-882650" rtl="0">
              <a:spcBef>
                <a:spcPts val="0"/>
              </a:spcBef>
              <a:spcAft>
                <a:spcPts val="0"/>
              </a:spcAft>
              <a:buSzPts val="10300"/>
              <a:buChar char="●"/>
              <a:defRPr/>
            </a:lvl1pPr>
            <a:lvl2pPr marL="914400" lvl="1" indent="-742950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2pPr>
            <a:lvl3pPr marL="1371600" lvl="2" indent="-742950" rtl="0">
              <a:spcBef>
                <a:spcPts val="9200"/>
              </a:spcBef>
              <a:spcAft>
                <a:spcPts val="0"/>
              </a:spcAft>
              <a:buSzPts val="8100"/>
              <a:buChar char="■"/>
              <a:defRPr/>
            </a:lvl3pPr>
            <a:lvl4pPr marL="1828800" lvl="3" indent="-742950" rtl="0">
              <a:spcBef>
                <a:spcPts val="9200"/>
              </a:spcBef>
              <a:spcAft>
                <a:spcPts val="0"/>
              </a:spcAft>
              <a:buSzPts val="8100"/>
              <a:buChar char="●"/>
              <a:defRPr/>
            </a:lvl4pPr>
            <a:lvl5pPr marL="2286000" lvl="4" indent="-742950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5pPr>
            <a:lvl6pPr marL="2743200" lvl="5" indent="-742950" rtl="0">
              <a:spcBef>
                <a:spcPts val="9200"/>
              </a:spcBef>
              <a:spcAft>
                <a:spcPts val="0"/>
              </a:spcAft>
              <a:buSzPts val="8100"/>
              <a:buChar char="■"/>
              <a:defRPr/>
            </a:lvl6pPr>
            <a:lvl7pPr marL="3200400" lvl="6" indent="-742950" rtl="0">
              <a:spcBef>
                <a:spcPts val="9200"/>
              </a:spcBef>
              <a:spcAft>
                <a:spcPts val="0"/>
              </a:spcAft>
              <a:buSzPts val="8100"/>
              <a:buChar char="●"/>
              <a:defRPr/>
            </a:lvl7pPr>
            <a:lvl8pPr marL="3657600" lvl="7" indent="-742950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8pPr>
            <a:lvl9pPr marL="4114800" lvl="8" indent="-742950" rtl="0">
              <a:spcBef>
                <a:spcPts val="9200"/>
              </a:spcBef>
              <a:spcAft>
                <a:spcPts val="9200"/>
              </a:spcAft>
              <a:buSzPts val="81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4375" tIns="524375" rIns="524375" bIns="5243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714350" y="2769044"/>
            <a:ext cx="46863300" cy="3563400"/>
          </a:xfrm>
          <a:prstGeom prst="rect">
            <a:avLst/>
          </a:prstGeom>
        </p:spPr>
        <p:txBody>
          <a:bodyPr spcFirstLastPara="1" wrap="square" lIns="524375" tIns="524375" rIns="524375" bIns="5243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714350" y="7170956"/>
            <a:ext cx="21999600" cy="21257700"/>
          </a:xfrm>
          <a:prstGeom prst="rect">
            <a:avLst/>
          </a:prstGeom>
        </p:spPr>
        <p:txBody>
          <a:bodyPr spcFirstLastPara="1" wrap="square" lIns="524375" tIns="524375" rIns="524375" bIns="524375" anchor="t" anchorCtr="0">
            <a:noAutofit/>
          </a:bodyPr>
          <a:lstStyle>
            <a:lvl1pPr marL="457200" lvl="0" indent="-742950" rtl="0">
              <a:spcBef>
                <a:spcPts val="0"/>
              </a:spcBef>
              <a:spcAft>
                <a:spcPts val="0"/>
              </a:spcAft>
              <a:buSzPts val="8100"/>
              <a:buChar char="●"/>
              <a:defRPr sz="8100"/>
            </a:lvl1pPr>
            <a:lvl2pPr marL="914400" lvl="1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2pPr>
            <a:lvl3pPr marL="1371600" lvl="2" indent="-660400" rtl="0">
              <a:spcBef>
                <a:spcPts val="9200"/>
              </a:spcBef>
              <a:spcAft>
                <a:spcPts val="0"/>
              </a:spcAft>
              <a:buSzPts val="6800"/>
              <a:buChar char="■"/>
              <a:defRPr sz="6800"/>
            </a:lvl3pPr>
            <a:lvl4pPr marL="1828800" lvl="3" indent="-660400" rtl="0">
              <a:spcBef>
                <a:spcPts val="9200"/>
              </a:spcBef>
              <a:spcAft>
                <a:spcPts val="0"/>
              </a:spcAft>
              <a:buSzPts val="6800"/>
              <a:buChar char="●"/>
              <a:defRPr sz="6800"/>
            </a:lvl4pPr>
            <a:lvl5pPr marL="2286000" lvl="4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5pPr>
            <a:lvl6pPr marL="2743200" lvl="5" indent="-660400" rtl="0">
              <a:spcBef>
                <a:spcPts val="9200"/>
              </a:spcBef>
              <a:spcAft>
                <a:spcPts val="0"/>
              </a:spcAft>
              <a:buSzPts val="6800"/>
              <a:buChar char="■"/>
              <a:defRPr sz="6800"/>
            </a:lvl6pPr>
            <a:lvl7pPr marL="3200400" lvl="6" indent="-660400" rtl="0">
              <a:spcBef>
                <a:spcPts val="9200"/>
              </a:spcBef>
              <a:spcAft>
                <a:spcPts val="0"/>
              </a:spcAft>
              <a:buSzPts val="6800"/>
              <a:buChar char="●"/>
              <a:defRPr sz="6800"/>
            </a:lvl7pPr>
            <a:lvl8pPr marL="3657600" lvl="7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8pPr>
            <a:lvl9pPr marL="4114800" lvl="8" indent="-660400" rtl="0">
              <a:spcBef>
                <a:spcPts val="9200"/>
              </a:spcBef>
              <a:spcAft>
                <a:spcPts val="9200"/>
              </a:spcAft>
              <a:buSzPts val="6800"/>
              <a:buChar char="■"/>
              <a:defRPr sz="6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6578200" y="7170956"/>
            <a:ext cx="21999600" cy="21257700"/>
          </a:xfrm>
          <a:prstGeom prst="rect">
            <a:avLst/>
          </a:prstGeom>
        </p:spPr>
        <p:txBody>
          <a:bodyPr spcFirstLastPara="1" wrap="square" lIns="524375" tIns="524375" rIns="524375" bIns="524375" anchor="t" anchorCtr="0">
            <a:noAutofit/>
          </a:bodyPr>
          <a:lstStyle>
            <a:lvl1pPr marL="457200" lvl="0" indent="-742950" rtl="0">
              <a:spcBef>
                <a:spcPts val="0"/>
              </a:spcBef>
              <a:spcAft>
                <a:spcPts val="0"/>
              </a:spcAft>
              <a:buSzPts val="8100"/>
              <a:buChar char="●"/>
              <a:defRPr sz="8100"/>
            </a:lvl1pPr>
            <a:lvl2pPr marL="914400" lvl="1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2pPr>
            <a:lvl3pPr marL="1371600" lvl="2" indent="-660400" rtl="0">
              <a:spcBef>
                <a:spcPts val="9200"/>
              </a:spcBef>
              <a:spcAft>
                <a:spcPts val="0"/>
              </a:spcAft>
              <a:buSzPts val="6800"/>
              <a:buChar char="■"/>
              <a:defRPr sz="6800"/>
            </a:lvl3pPr>
            <a:lvl4pPr marL="1828800" lvl="3" indent="-660400" rtl="0">
              <a:spcBef>
                <a:spcPts val="9200"/>
              </a:spcBef>
              <a:spcAft>
                <a:spcPts val="0"/>
              </a:spcAft>
              <a:buSzPts val="6800"/>
              <a:buChar char="●"/>
              <a:defRPr sz="6800"/>
            </a:lvl4pPr>
            <a:lvl5pPr marL="2286000" lvl="4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5pPr>
            <a:lvl6pPr marL="2743200" lvl="5" indent="-660400" rtl="0">
              <a:spcBef>
                <a:spcPts val="9200"/>
              </a:spcBef>
              <a:spcAft>
                <a:spcPts val="0"/>
              </a:spcAft>
              <a:buSzPts val="6800"/>
              <a:buChar char="■"/>
              <a:defRPr sz="6800"/>
            </a:lvl6pPr>
            <a:lvl7pPr marL="3200400" lvl="6" indent="-660400" rtl="0">
              <a:spcBef>
                <a:spcPts val="9200"/>
              </a:spcBef>
              <a:spcAft>
                <a:spcPts val="0"/>
              </a:spcAft>
              <a:buSzPts val="6800"/>
              <a:buChar char="●"/>
              <a:defRPr sz="6800"/>
            </a:lvl7pPr>
            <a:lvl8pPr marL="3657600" lvl="7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8pPr>
            <a:lvl9pPr marL="4114800" lvl="8" indent="-660400" rtl="0">
              <a:spcBef>
                <a:spcPts val="9200"/>
              </a:spcBef>
              <a:spcAft>
                <a:spcPts val="9200"/>
              </a:spcAft>
              <a:buSzPts val="6800"/>
              <a:buChar char="■"/>
              <a:defRPr sz="6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4375" tIns="524375" rIns="524375" bIns="5243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714350" y="2769044"/>
            <a:ext cx="46863300" cy="3563400"/>
          </a:xfrm>
          <a:prstGeom prst="rect">
            <a:avLst/>
          </a:prstGeom>
        </p:spPr>
        <p:txBody>
          <a:bodyPr spcFirstLastPara="1" wrap="square" lIns="524375" tIns="524375" rIns="524375" bIns="5243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4375" tIns="524375" rIns="524375" bIns="5243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714350" y="3457067"/>
            <a:ext cx="15444000" cy="4702200"/>
          </a:xfrm>
          <a:prstGeom prst="rect">
            <a:avLst/>
          </a:prstGeom>
        </p:spPr>
        <p:txBody>
          <a:bodyPr spcFirstLastPara="1" wrap="square" lIns="524375" tIns="524375" rIns="524375" bIns="5243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1pPr>
            <a:lvl2pPr lvl="1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2pPr>
            <a:lvl3pPr lvl="2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3pPr>
            <a:lvl4pPr lvl="3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4pPr>
            <a:lvl5pPr lvl="4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5pPr>
            <a:lvl6pPr lvl="5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6pPr>
            <a:lvl7pPr lvl="6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7pPr>
            <a:lvl8pPr lvl="7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8pPr>
            <a:lvl9pPr lvl="8" rt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714350" y="8646400"/>
            <a:ext cx="15444000" cy="19783200"/>
          </a:xfrm>
          <a:prstGeom prst="rect">
            <a:avLst/>
          </a:prstGeom>
        </p:spPr>
        <p:txBody>
          <a:bodyPr spcFirstLastPara="1" wrap="square" lIns="524375" tIns="524375" rIns="524375" bIns="524375" anchor="t" anchorCtr="0">
            <a:noAutofit/>
          </a:bodyPr>
          <a:lstStyle>
            <a:lvl1pPr marL="457200" lvl="0" indent="-660400" rtl="0">
              <a:spcBef>
                <a:spcPts val="0"/>
              </a:spcBef>
              <a:spcAft>
                <a:spcPts val="0"/>
              </a:spcAft>
              <a:buSzPts val="6800"/>
              <a:buChar char="●"/>
              <a:defRPr sz="6800"/>
            </a:lvl1pPr>
            <a:lvl2pPr marL="914400" lvl="1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2pPr>
            <a:lvl3pPr marL="1371600" lvl="2" indent="-660400" rtl="0">
              <a:spcBef>
                <a:spcPts val="9200"/>
              </a:spcBef>
              <a:spcAft>
                <a:spcPts val="0"/>
              </a:spcAft>
              <a:buSzPts val="6800"/>
              <a:buChar char="■"/>
              <a:defRPr sz="6800"/>
            </a:lvl3pPr>
            <a:lvl4pPr marL="1828800" lvl="3" indent="-660400" rtl="0">
              <a:spcBef>
                <a:spcPts val="9200"/>
              </a:spcBef>
              <a:spcAft>
                <a:spcPts val="0"/>
              </a:spcAft>
              <a:buSzPts val="6800"/>
              <a:buChar char="●"/>
              <a:defRPr sz="6800"/>
            </a:lvl4pPr>
            <a:lvl5pPr marL="2286000" lvl="4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5pPr>
            <a:lvl6pPr marL="2743200" lvl="5" indent="-660400" rtl="0">
              <a:spcBef>
                <a:spcPts val="9200"/>
              </a:spcBef>
              <a:spcAft>
                <a:spcPts val="0"/>
              </a:spcAft>
              <a:buSzPts val="6800"/>
              <a:buChar char="■"/>
              <a:defRPr sz="6800"/>
            </a:lvl6pPr>
            <a:lvl7pPr marL="3200400" lvl="6" indent="-660400" rtl="0">
              <a:spcBef>
                <a:spcPts val="9200"/>
              </a:spcBef>
              <a:spcAft>
                <a:spcPts val="0"/>
              </a:spcAft>
              <a:buSzPts val="6800"/>
              <a:buChar char="●"/>
              <a:defRPr sz="6800"/>
            </a:lvl7pPr>
            <a:lvl8pPr marL="3657600" lvl="7" indent="-660400" rtl="0">
              <a:spcBef>
                <a:spcPts val="9200"/>
              </a:spcBef>
              <a:spcAft>
                <a:spcPts val="0"/>
              </a:spcAft>
              <a:buSzPts val="6800"/>
              <a:buChar char="○"/>
              <a:defRPr sz="6800"/>
            </a:lvl8pPr>
            <a:lvl9pPr marL="4114800" lvl="8" indent="-660400" rtl="0">
              <a:spcBef>
                <a:spcPts val="9200"/>
              </a:spcBef>
              <a:spcAft>
                <a:spcPts val="9200"/>
              </a:spcAft>
              <a:buSzPts val="6800"/>
              <a:buChar char="■"/>
              <a:defRPr sz="6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4375" tIns="524375" rIns="524375" bIns="5243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696375" y="2800933"/>
            <a:ext cx="35022900" cy="25453800"/>
          </a:xfrm>
          <a:prstGeom prst="rect">
            <a:avLst/>
          </a:prstGeom>
        </p:spPr>
        <p:txBody>
          <a:bodyPr spcFirstLastPara="1" wrap="square" lIns="524375" tIns="524375" rIns="524375" bIns="5243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1pPr>
            <a:lvl2pPr lvl="1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2pPr>
            <a:lvl3pPr lvl="2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3pPr>
            <a:lvl4pPr lvl="3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4pPr>
            <a:lvl5pPr lvl="4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5pPr>
            <a:lvl6pPr lvl="5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6pPr>
            <a:lvl7pPr lvl="6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7pPr>
            <a:lvl8pPr lvl="7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8pPr>
            <a:lvl9pPr lvl="8" rtl="0">
              <a:spcBef>
                <a:spcPts val="0"/>
              </a:spcBef>
              <a:spcAft>
                <a:spcPts val="0"/>
              </a:spcAft>
              <a:buSzPts val="27500"/>
              <a:buNone/>
              <a:defRPr sz="275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4375" tIns="524375" rIns="524375" bIns="5243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5146000" y="-778"/>
            <a:ext cx="25146000" cy="3200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24375" tIns="524375" rIns="524375" bIns="52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460250" y="7673089"/>
            <a:ext cx="22248600" cy="9223200"/>
          </a:xfrm>
          <a:prstGeom prst="rect">
            <a:avLst/>
          </a:prstGeom>
        </p:spPr>
        <p:txBody>
          <a:bodyPr spcFirstLastPara="1" wrap="square" lIns="524375" tIns="524375" rIns="524375" bIns="5243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100"/>
              <a:buNone/>
              <a:defRPr sz="24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460250" y="17441356"/>
            <a:ext cx="22248600" cy="7685100"/>
          </a:xfrm>
          <a:prstGeom prst="rect">
            <a:avLst/>
          </a:prstGeom>
        </p:spPr>
        <p:txBody>
          <a:bodyPr spcFirstLastPara="1" wrap="square" lIns="524375" tIns="524375" rIns="524375" bIns="5243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7167250" y="4505356"/>
            <a:ext cx="21103500" cy="22991700"/>
          </a:xfrm>
          <a:prstGeom prst="rect">
            <a:avLst/>
          </a:prstGeom>
        </p:spPr>
        <p:txBody>
          <a:bodyPr spcFirstLastPara="1" wrap="square" lIns="524375" tIns="524375" rIns="524375" bIns="524375" anchor="ctr" anchorCtr="0">
            <a:noAutofit/>
          </a:bodyPr>
          <a:lstStyle>
            <a:lvl1pPr marL="457200" lvl="0" indent="-882650" rtl="0">
              <a:spcBef>
                <a:spcPts val="0"/>
              </a:spcBef>
              <a:spcAft>
                <a:spcPts val="0"/>
              </a:spcAft>
              <a:buSzPts val="10300"/>
              <a:buChar char="●"/>
              <a:defRPr/>
            </a:lvl1pPr>
            <a:lvl2pPr marL="914400" lvl="1" indent="-742950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2pPr>
            <a:lvl3pPr marL="1371600" lvl="2" indent="-742950" rtl="0">
              <a:spcBef>
                <a:spcPts val="9200"/>
              </a:spcBef>
              <a:spcAft>
                <a:spcPts val="0"/>
              </a:spcAft>
              <a:buSzPts val="8100"/>
              <a:buChar char="■"/>
              <a:defRPr/>
            </a:lvl3pPr>
            <a:lvl4pPr marL="1828800" lvl="3" indent="-742950" rtl="0">
              <a:spcBef>
                <a:spcPts val="9200"/>
              </a:spcBef>
              <a:spcAft>
                <a:spcPts val="0"/>
              </a:spcAft>
              <a:buSzPts val="8100"/>
              <a:buChar char="●"/>
              <a:defRPr/>
            </a:lvl4pPr>
            <a:lvl5pPr marL="2286000" lvl="4" indent="-742950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5pPr>
            <a:lvl6pPr marL="2743200" lvl="5" indent="-742950" rtl="0">
              <a:spcBef>
                <a:spcPts val="9200"/>
              </a:spcBef>
              <a:spcAft>
                <a:spcPts val="0"/>
              </a:spcAft>
              <a:buSzPts val="8100"/>
              <a:buChar char="■"/>
              <a:defRPr/>
            </a:lvl6pPr>
            <a:lvl7pPr marL="3200400" lvl="6" indent="-742950" rtl="0">
              <a:spcBef>
                <a:spcPts val="9200"/>
              </a:spcBef>
              <a:spcAft>
                <a:spcPts val="0"/>
              </a:spcAft>
              <a:buSzPts val="8100"/>
              <a:buChar char="●"/>
              <a:defRPr/>
            </a:lvl7pPr>
            <a:lvl8pPr marL="3657600" lvl="7" indent="-742950" rtl="0">
              <a:spcBef>
                <a:spcPts val="9200"/>
              </a:spcBef>
              <a:spcAft>
                <a:spcPts val="0"/>
              </a:spcAft>
              <a:buSzPts val="8100"/>
              <a:buChar char="○"/>
              <a:defRPr/>
            </a:lvl8pPr>
            <a:lvl9pPr marL="4114800" lvl="8" indent="-742950" rtl="0">
              <a:spcBef>
                <a:spcPts val="9200"/>
              </a:spcBef>
              <a:spcAft>
                <a:spcPts val="9200"/>
              </a:spcAft>
              <a:buSzPts val="8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4375" tIns="524375" rIns="524375" bIns="5243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714350" y="26323578"/>
            <a:ext cx="32993400" cy="3765000"/>
          </a:xfrm>
          <a:prstGeom prst="rect">
            <a:avLst/>
          </a:prstGeom>
        </p:spPr>
        <p:txBody>
          <a:bodyPr spcFirstLastPara="1" wrap="square" lIns="524375" tIns="524375" rIns="524375" bIns="52437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</p:spPr>
        <p:txBody>
          <a:bodyPr spcFirstLastPara="1" wrap="square" lIns="524375" tIns="524375" rIns="524375" bIns="5243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14350" y="2769044"/>
            <a:ext cx="46863300" cy="3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4375" tIns="524375" rIns="524375" bIns="5243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14350" y="7170956"/>
            <a:ext cx="46863300" cy="21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4375" tIns="524375" rIns="524375" bIns="524375" anchor="t" anchorCtr="0">
            <a:noAutofit/>
          </a:bodyPr>
          <a:lstStyle>
            <a:lvl1pPr marL="457200" lvl="0" indent="-882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300"/>
              <a:buChar char="●"/>
              <a:defRPr sz="10300">
                <a:solidFill>
                  <a:schemeClr val="dk2"/>
                </a:solidFill>
              </a:defRPr>
            </a:lvl1pPr>
            <a:lvl2pPr marL="914400" lvl="1" indent="-742950" rtl="0">
              <a:lnSpc>
                <a:spcPct val="115000"/>
              </a:lnSpc>
              <a:spcBef>
                <a:spcPts val="9200"/>
              </a:spcBef>
              <a:spcAft>
                <a:spcPts val="0"/>
              </a:spcAft>
              <a:buClr>
                <a:schemeClr val="dk2"/>
              </a:buClr>
              <a:buSzPts val="8100"/>
              <a:buChar char="○"/>
              <a:defRPr sz="8100">
                <a:solidFill>
                  <a:schemeClr val="dk2"/>
                </a:solidFill>
              </a:defRPr>
            </a:lvl2pPr>
            <a:lvl3pPr marL="1371600" lvl="2" indent="-742950" rtl="0">
              <a:lnSpc>
                <a:spcPct val="115000"/>
              </a:lnSpc>
              <a:spcBef>
                <a:spcPts val="9200"/>
              </a:spcBef>
              <a:spcAft>
                <a:spcPts val="0"/>
              </a:spcAft>
              <a:buClr>
                <a:schemeClr val="dk2"/>
              </a:buClr>
              <a:buSzPts val="8100"/>
              <a:buChar char="■"/>
              <a:defRPr sz="8100">
                <a:solidFill>
                  <a:schemeClr val="dk2"/>
                </a:solidFill>
              </a:defRPr>
            </a:lvl3pPr>
            <a:lvl4pPr marL="1828800" lvl="3" indent="-742950" rtl="0">
              <a:lnSpc>
                <a:spcPct val="115000"/>
              </a:lnSpc>
              <a:spcBef>
                <a:spcPts val="9200"/>
              </a:spcBef>
              <a:spcAft>
                <a:spcPts val="0"/>
              </a:spcAft>
              <a:buClr>
                <a:schemeClr val="dk2"/>
              </a:buClr>
              <a:buSzPts val="8100"/>
              <a:buChar char="●"/>
              <a:defRPr sz="8100">
                <a:solidFill>
                  <a:schemeClr val="dk2"/>
                </a:solidFill>
              </a:defRPr>
            </a:lvl4pPr>
            <a:lvl5pPr marL="2286000" lvl="4" indent="-742950" rtl="0">
              <a:lnSpc>
                <a:spcPct val="115000"/>
              </a:lnSpc>
              <a:spcBef>
                <a:spcPts val="9200"/>
              </a:spcBef>
              <a:spcAft>
                <a:spcPts val="0"/>
              </a:spcAft>
              <a:buClr>
                <a:schemeClr val="dk2"/>
              </a:buClr>
              <a:buSzPts val="8100"/>
              <a:buChar char="○"/>
              <a:defRPr sz="8100">
                <a:solidFill>
                  <a:schemeClr val="dk2"/>
                </a:solidFill>
              </a:defRPr>
            </a:lvl5pPr>
            <a:lvl6pPr marL="2743200" lvl="5" indent="-742950" rtl="0">
              <a:lnSpc>
                <a:spcPct val="115000"/>
              </a:lnSpc>
              <a:spcBef>
                <a:spcPts val="9200"/>
              </a:spcBef>
              <a:spcAft>
                <a:spcPts val="0"/>
              </a:spcAft>
              <a:buClr>
                <a:schemeClr val="dk2"/>
              </a:buClr>
              <a:buSzPts val="8100"/>
              <a:buChar char="■"/>
              <a:defRPr sz="8100">
                <a:solidFill>
                  <a:schemeClr val="dk2"/>
                </a:solidFill>
              </a:defRPr>
            </a:lvl6pPr>
            <a:lvl7pPr marL="3200400" lvl="6" indent="-742950" rtl="0">
              <a:lnSpc>
                <a:spcPct val="115000"/>
              </a:lnSpc>
              <a:spcBef>
                <a:spcPts val="9200"/>
              </a:spcBef>
              <a:spcAft>
                <a:spcPts val="0"/>
              </a:spcAft>
              <a:buClr>
                <a:schemeClr val="dk2"/>
              </a:buClr>
              <a:buSzPts val="8100"/>
              <a:buChar char="●"/>
              <a:defRPr sz="8100">
                <a:solidFill>
                  <a:schemeClr val="dk2"/>
                </a:solidFill>
              </a:defRPr>
            </a:lvl7pPr>
            <a:lvl8pPr marL="3657600" lvl="7" indent="-742950" rtl="0">
              <a:lnSpc>
                <a:spcPct val="115000"/>
              </a:lnSpc>
              <a:spcBef>
                <a:spcPts val="9200"/>
              </a:spcBef>
              <a:spcAft>
                <a:spcPts val="0"/>
              </a:spcAft>
              <a:buClr>
                <a:schemeClr val="dk2"/>
              </a:buClr>
              <a:buSzPts val="8100"/>
              <a:buChar char="○"/>
              <a:defRPr sz="8100">
                <a:solidFill>
                  <a:schemeClr val="dk2"/>
                </a:solidFill>
              </a:defRPr>
            </a:lvl8pPr>
            <a:lvl9pPr marL="4114800" lvl="8" indent="-742950" rtl="0">
              <a:lnSpc>
                <a:spcPct val="115000"/>
              </a:lnSpc>
              <a:spcBef>
                <a:spcPts val="9200"/>
              </a:spcBef>
              <a:spcAft>
                <a:spcPts val="9200"/>
              </a:spcAft>
              <a:buClr>
                <a:schemeClr val="dk2"/>
              </a:buClr>
              <a:buSzPts val="8100"/>
              <a:buChar char="■"/>
              <a:defRPr sz="8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4375" tIns="524375" rIns="524375" bIns="524375" anchor="ctr" anchorCtr="0">
            <a:noAutofit/>
          </a:bodyPr>
          <a:lstStyle>
            <a:lvl1pPr lvl="0" algn="r" rtl="0">
              <a:buNone/>
              <a:defRPr sz="5700">
                <a:solidFill>
                  <a:schemeClr val="dk2"/>
                </a:solidFill>
              </a:defRPr>
            </a:lvl1pPr>
            <a:lvl2pPr lvl="1" algn="r" rtl="0">
              <a:buNone/>
              <a:defRPr sz="5700">
                <a:solidFill>
                  <a:schemeClr val="dk2"/>
                </a:solidFill>
              </a:defRPr>
            </a:lvl2pPr>
            <a:lvl3pPr lvl="2" algn="r" rtl="0">
              <a:buNone/>
              <a:defRPr sz="5700">
                <a:solidFill>
                  <a:schemeClr val="dk2"/>
                </a:solidFill>
              </a:defRPr>
            </a:lvl3pPr>
            <a:lvl4pPr lvl="3" algn="r" rtl="0">
              <a:buNone/>
              <a:defRPr sz="5700">
                <a:solidFill>
                  <a:schemeClr val="dk2"/>
                </a:solidFill>
              </a:defRPr>
            </a:lvl4pPr>
            <a:lvl5pPr lvl="4" algn="r" rtl="0">
              <a:buNone/>
              <a:defRPr sz="5700">
                <a:solidFill>
                  <a:schemeClr val="dk2"/>
                </a:solidFill>
              </a:defRPr>
            </a:lvl5pPr>
            <a:lvl6pPr lvl="5" algn="r" rtl="0">
              <a:buNone/>
              <a:defRPr sz="5700">
                <a:solidFill>
                  <a:schemeClr val="dk2"/>
                </a:solidFill>
              </a:defRPr>
            </a:lvl6pPr>
            <a:lvl7pPr lvl="6" algn="r" rtl="0">
              <a:buNone/>
              <a:defRPr sz="5700">
                <a:solidFill>
                  <a:schemeClr val="dk2"/>
                </a:solidFill>
              </a:defRPr>
            </a:lvl7pPr>
            <a:lvl8pPr lvl="7" algn="r" rtl="0">
              <a:buNone/>
              <a:defRPr sz="5700">
                <a:solidFill>
                  <a:schemeClr val="dk2"/>
                </a:solidFill>
              </a:defRPr>
            </a:lvl8pPr>
            <a:lvl9pPr lvl="8" algn="r" rtl="0">
              <a:buNone/>
              <a:defRPr sz="57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714350" y="2769044"/>
            <a:ext cx="46863300" cy="3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7425" tIns="527425" rIns="527425" bIns="527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714350" y="7170956"/>
            <a:ext cx="46863300" cy="21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7425" tIns="527425" rIns="527425" bIns="527425" anchor="t" anchorCtr="0">
            <a:noAutofit/>
          </a:bodyPr>
          <a:lstStyle>
            <a:lvl1pPr marL="457200" lvl="0" indent="-882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300"/>
              <a:buChar char="●"/>
              <a:defRPr sz="10300">
                <a:solidFill>
                  <a:schemeClr val="dk2"/>
                </a:solidFill>
              </a:defRPr>
            </a:lvl1pPr>
            <a:lvl2pPr marL="914400" lvl="1" indent="-742950" rtl="0">
              <a:lnSpc>
                <a:spcPct val="115000"/>
              </a:lnSpc>
              <a:spcBef>
                <a:spcPts val="9200"/>
              </a:spcBef>
              <a:spcAft>
                <a:spcPts val="0"/>
              </a:spcAft>
              <a:buClr>
                <a:schemeClr val="dk2"/>
              </a:buClr>
              <a:buSzPts val="8100"/>
              <a:buChar char="○"/>
              <a:defRPr sz="8100">
                <a:solidFill>
                  <a:schemeClr val="dk2"/>
                </a:solidFill>
              </a:defRPr>
            </a:lvl2pPr>
            <a:lvl3pPr marL="1371600" lvl="2" indent="-742950" rtl="0">
              <a:lnSpc>
                <a:spcPct val="115000"/>
              </a:lnSpc>
              <a:spcBef>
                <a:spcPts val="9200"/>
              </a:spcBef>
              <a:spcAft>
                <a:spcPts val="0"/>
              </a:spcAft>
              <a:buClr>
                <a:schemeClr val="dk2"/>
              </a:buClr>
              <a:buSzPts val="8100"/>
              <a:buChar char="■"/>
              <a:defRPr sz="8100">
                <a:solidFill>
                  <a:schemeClr val="dk2"/>
                </a:solidFill>
              </a:defRPr>
            </a:lvl3pPr>
            <a:lvl4pPr marL="1828800" lvl="3" indent="-742950" rtl="0">
              <a:lnSpc>
                <a:spcPct val="115000"/>
              </a:lnSpc>
              <a:spcBef>
                <a:spcPts val="9200"/>
              </a:spcBef>
              <a:spcAft>
                <a:spcPts val="0"/>
              </a:spcAft>
              <a:buClr>
                <a:schemeClr val="dk2"/>
              </a:buClr>
              <a:buSzPts val="8100"/>
              <a:buChar char="●"/>
              <a:defRPr sz="8100">
                <a:solidFill>
                  <a:schemeClr val="dk2"/>
                </a:solidFill>
              </a:defRPr>
            </a:lvl4pPr>
            <a:lvl5pPr marL="2286000" lvl="4" indent="-742950" rtl="0">
              <a:lnSpc>
                <a:spcPct val="115000"/>
              </a:lnSpc>
              <a:spcBef>
                <a:spcPts val="9200"/>
              </a:spcBef>
              <a:spcAft>
                <a:spcPts val="0"/>
              </a:spcAft>
              <a:buClr>
                <a:schemeClr val="dk2"/>
              </a:buClr>
              <a:buSzPts val="8100"/>
              <a:buChar char="○"/>
              <a:defRPr sz="8100">
                <a:solidFill>
                  <a:schemeClr val="dk2"/>
                </a:solidFill>
              </a:defRPr>
            </a:lvl5pPr>
            <a:lvl6pPr marL="2743200" lvl="5" indent="-742950" rtl="0">
              <a:lnSpc>
                <a:spcPct val="115000"/>
              </a:lnSpc>
              <a:spcBef>
                <a:spcPts val="9200"/>
              </a:spcBef>
              <a:spcAft>
                <a:spcPts val="0"/>
              </a:spcAft>
              <a:buClr>
                <a:schemeClr val="dk2"/>
              </a:buClr>
              <a:buSzPts val="8100"/>
              <a:buChar char="■"/>
              <a:defRPr sz="8100">
                <a:solidFill>
                  <a:schemeClr val="dk2"/>
                </a:solidFill>
              </a:defRPr>
            </a:lvl6pPr>
            <a:lvl7pPr marL="3200400" lvl="6" indent="-742950" rtl="0">
              <a:lnSpc>
                <a:spcPct val="115000"/>
              </a:lnSpc>
              <a:spcBef>
                <a:spcPts val="9200"/>
              </a:spcBef>
              <a:spcAft>
                <a:spcPts val="0"/>
              </a:spcAft>
              <a:buClr>
                <a:schemeClr val="dk2"/>
              </a:buClr>
              <a:buSzPts val="8100"/>
              <a:buChar char="●"/>
              <a:defRPr sz="8100">
                <a:solidFill>
                  <a:schemeClr val="dk2"/>
                </a:solidFill>
              </a:defRPr>
            </a:lvl7pPr>
            <a:lvl8pPr marL="3657600" lvl="7" indent="-742950" rtl="0">
              <a:lnSpc>
                <a:spcPct val="115000"/>
              </a:lnSpc>
              <a:spcBef>
                <a:spcPts val="9200"/>
              </a:spcBef>
              <a:spcAft>
                <a:spcPts val="0"/>
              </a:spcAft>
              <a:buClr>
                <a:schemeClr val="dk2"/>
              </a:buClr>
              <a:buSzPts val="8100"/>
              <a:buChar char="○"/>
              <a:defRPr sz="8100">
                <a:solidFill>
                  <a:schemeClr val="dk2"/>
                </a:solidFill>
              </a:defRPr>
            </a:lvl8pPr>
            <a:lvl9pPr marL="4114800" lvl="8" indent="-742950" rtl="0">
              <a:lnSpc>
                <a:spcPct val="115000"/>
              </a:lnSpc>
              <a:spcBef>
                <a:spcPts val="9200"/>
              </a:spcBef>
              <a:spcAft>
                <a:spcPts val="9200"/>
              </a:spcAft>
              <a:buClr>
                <a:schemeClr val="dk2"/>
              </a:buClr>
              <a:buSzPts val="8100"/>
              <a:buChar char="■"/>
              <a:defRPr sz="8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6598518" y="29015571"/>
            <a:ext cx="3018000" cy="24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7425" tIns="527425" rIns="527425" bIns="527425" anchor="ctr" anchorCtr="0">
            <a:noAutofit/>
          </a:bodyPr>
          <a:lstStyle>
            <a:lvl1pPr lvl="0" algn="r" rtl="0">
              <a:buNone/>
              <a:defRPr sz="5700">
                <a:solidFill>
                  <a:schemeClr val="dk2"/>
                </a:solidFill>
              </a:defRPr>
            </a:lvl1pPr>
            <a:lvl2pPr lvl="1" algn="r" rtl="0">
              <a:buNone/>
              <a:defRPr sz="5700">
                <a:solidFill>
                  <a:schemeClr val="dk2"/>
                </a:solidFill>
              </a:defRPr>
            </a:lvl2pPr>
            <a:lvl3pPr lvl="2" algn="r" rtl="0">
              <a:buNone/>
              <a:defRPr sz="5700">
                <a:solidFill>
                  <a:schemeClr val="dk2"/>
                </a:solidFill>
              </a:defRPr>
            </a:lvl3pPr>
            <a:lvl4pPr lvl="3" algn="r" rtl="0">
              <a:buNone/>
              <a:defRPr sz="5700">
                <a:solidFill>
                  <a:schemeClr val="dk2"/>
                </a:solidFill>
              </a:defRPr>
            </a:lvl4pPr>
            <a:lvl5pPr lvl="4" algn="r" rtl="0">
              <a:buNone/>
              <a:defRPr sz="5700">
                <a:solidFill>
                  <a:schemeClr val="dk2"/>
                </a:solidFill>
              </a:defRPr>
            </a:lvl5pPr>
            <a:lvl6pPr lvl="5" algn="r" rtl="0">
              <a:buNone/>
              <a:defRPr sz="5700">
                <a:solidFill>
                  <a:schemeClr val="dk2"/>
                </a:solidFill>
              </a:defRPr>
            </a:lvl6pPr>
            <a:lvl7pPr lvl="6" algn="r" rtl="0">
              <a:buNone/>
              <a:defRPr sz="5700">
                <a:solidFill>
                  <a:schemeClr val="dk2"/>
                </a:solidFill>
              </a:defRPr>
            </a:lvl7pPr>
            <a:lvl8pPr lvl="7" algn="r" rtl="0">
              <a:buNone/>
              <a:defRPr sz="5700">
                <a:solidFill>
                  <a:schemeClr val="dk2"/>
                </a:solidFill>
              </a:defRPr>
            </a:lvl8pPr>
            <a:lvl9pPr lvl="8" algn="r" rtl="0">
              <a:buNone/>
              <a:defRPr sz="57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oracle.com/en/cloud/saas/financials/22b/oadsr/JournalHeaderExtractPVO.html#JournalHeaderExtractPVO" TargetMode="External"/><Relationship Id="rId21" Type="http://schemas.openxmlformats.org/officeDocument/2006/relationships/hyperlink" Target="https://docs.oracle.com/en/cloud/saas/financials/22b/oadsr/JournalBatchExtractPVO.html#JournalBatchExtractPVO" TargetMode="External"/><Relationship Id="rId42" Type="http://schemas.openxmlformats.org/officeDocument/2006/relationships/hyperlink" Target="https://docs.oracle.com/en/cloud/saas/financials/22b/oadsr/ReconToleranceRuleExtractPVO.html#ReconToleranceRuleExtractPVO" TargetMode="External"/><Relationship Id="rId47" Type="http://schemas.openxmlformats.org/officeDocument/2006/relationships/hyperlink" Target="https://docs.oracle.com/en/cloud/saas/financials/22b/oadsr/ExpenseTypeExtractPVO.html#ExpenseTypeExtractPVO" TargetMode="External"/><Relationship Id="rId63" Type="http://schemas.openxmlformats.org/officeDocument/2006/relationships/hyperlink" Target="https://docs.oracle.com/en/cloud/saas/financials/22b/oadsr/DisbursementHistoryHeaderExtractPVO.html#DisbursementHistoryHeaderExtractPVO" TargetMode="External"/><Relationship Id="rId68" Type="http://schemas.openxmlformats.org/officeDocument/2006/relationships/hyperlink" Target="https://docs.oracle.com/en/cloud/saas/financials/22b/oadsr/PaymentTermExtractPVO.html#PaymentTermExtractPVO" TargetMode="External"/><Relationship Id="rId84" Type="http://schemas.openxmlformats.org/officeDocument/2006/relationships/hyperlink" Target="https://docs.oracle.com/en/cloud/saas/financials/22b/oadsr/SubledgerJournalEventExtractPVO.html#SubledgerJournalEventExtractPVO" TargetMode="External"/><Relationship Id="rId89" Type="http://schemas.openxmlformats.org/officeDocument/2006/relationships/hyperlink" Target="https://docs.oracle.com/en/cloud/saas/financials/22b/oadsr/DetailTaxLineExtractPVO.html#DetailTaxLineExtractPVO" TargetMode="External"/><Relationship Id="rId16" Type="http://schemas.openxmlformats.org/officeDocument/2006/relationships/hyperlink" Target="https://docs.oracle.com/en/cloud/saas/financials/22b/oadsr/AgingPeriodLineExtractPVO.html#AgingPeriodLineExtractPVO" TargetMode="External"/><Relationship Id="rId11" Type="http://schemas.openxmlformats.org/officeDocument/2006/relationships/hyperlink" Target="https://docs.oracle.com/en/cloud/saas/financials/22b/oadsr/InvoiceDistributionExtractPVO.html#InvoiceDistributionExtractPVO" TargetMode="External"/><Relationship Id="rId32" Type="http://schemas.openxmlformats.org/officeDocument/2006/relationships/hyperlink" Target="https://docs.oracle.com/en/cloud/saas/financials/22b/oadsr/ReportingBookExtractPVO.html#ReportingBookExtractPVO" TargetMode="External"/><Relationship Id="rId37" Type="http://schemas.openxmlformats.org/officeDocument/2006/relationships/hyperlink" Target="https://docs.oracle.com/en/cloud/saas/financials/22b/oadsr/BankAccountExtractPVO.html#BankAccountExtractPVO" TargetMode="External"/><Relationship Id="rId53" Type="http://schemas.openxmlformats.org/officeDocument/2006/relationships/hyperlink" Target="https://docs.oracle.com/en/cloud/saas/financials/22b/oadsr/SegmentValueHierarchyExtractPVO.html#SegmentValueHierarchyExtractPVO" TargetMode="External"/><Relationship Id="rId58" Type="http://schemas.openxmlformats.org/officeDocument/2006/relationships/hyperlink" Target="https://docs.oracle.com/en/cloud/saas/financials/22b/oadsr/DisbursementHeaderExtractPVO.html#DisbursementHeaderExtractPVO" TargetMode="External"/><Relationship Id="rId74" Type="http://schemas.openxmlformats.org/officeDocument/2006/relationships/hyperlink" Target="https://docs.oracle.com/en/cloud/saas/financials/22b/oadsr/TransactionLineExtractPVO.html#TransactionLineExtractPVO" TargetMode="External"/><Relationship Id="rId79" Type="http://schemas.openxmlformats.org/officeDocument/2006/relationships/hyperlink" Target="https://docs.oracle.com/en/cloud/saas/financials/22b/oadsr/PostAccountingProgramExtractPVO.html#PostAccountingProgramExtractPVO" TargetMode="External"/><Relationship Id="rId102" Type="http://schemas.openxmlformats.org/officeDocument/2006/relationships/hyperlink" Target="https://docs.oracle.com/en/cloud/saas/financials/22b/oadsr/WithholdingDetailTaxLineExtractPVO.html#WithholdingDetailTaxLineExtractPVO" TargetMode="External"/><Relationship Id="rId5" Type="http://schemas.openxmlformats.org/officeDocument/2006/relationships/hyperlink" Target="https://docs.oracle.com/en/cloud/saas/financials/22b/oadsr/FiscalPeriodExtractPVO.html#FiscalPeriodExtractPVO" TargetMode="External"/><Relationship Id="rId90" Type="http://schemas.openxmlformats.org/officeDocument/2006/relationships/hyperlink" Target="https://docs.oracle.com/en/cloud/saas/financials/22b/oadsr/SummaryTaxLineExtractPVO.html#SummaryTaxLineExtractPVO" TargetMode="External"/><Relationship Id="rId95" Type="http://schemas.openxmlformats.org/officeDocument/2006/relationships/hyperlink" Target="https://docs.oracle.com/en/cloud/saas/financials/22b/oadsr/TransactionTaxExtractPVO.html#TransactionTaxExtractPVO" TargetMode="External"/><Relationship Id="rId22" Type="http://schemas.openxmlformats.org/officeDocument/2006/relationships/hyperlink" Target="https://docs.oracle.com/en/cloud/saas/financials/22b/oadsr/JournalCategoryExtractPVO.html#JournalCategoryExtractPVO" TargetMode="External"/><Relationship Id="rId27" Type="http://schemas.openxmlformats.org/officeDocument/2006/relationships/hyperlink" Target="https://docs.oracle.com/en/cloud/saas/financials/22b/oadsr/BalanceExtractPVO.html#BalanceExtractPVO" TargetMode="External"/><Relationship Id="rId43" Type="http://schemas.openxmlformats.org/officeDocument/2006/relationships/hyperlink" Target="https://docs.oracle.com/en/cloud/saas/financials/22b/oadsr/BankTransactionCodeExtractPVO.html#BankTransactionCodeExtractPVO" TargetMode="External"/><Relationship Id="rId48" Type="http://schemas.openxmlformats.org/officeDocument/2006/relationships/hyperlink" Target="https://docs.oracle.com/en/cloud/saas/financials/22b/oadsr/ExpenseTemplateExtractPVO.html#ExpenseTemplateExtractPVO" TargetMode="External"/><Relationship Id="rId64" Type="http://schemas.openxmlformats.org/officeDocument/2006/relationships/hyperlink" Target="https://docs.oracle.com/en/cloud/saas/financials/22b/oadsr/Chunk317226703.html#PaymentTermLineExtractPVO" TargetMode="External"/><Relationship Id="rId69" Type="http://schemas.openxmlformats.org/officeDocument/2006/relationships/hyperlink" Target="https://docs.oracle.com/en/cloud/saas/financials/22b/oadsr/ChargeScheduleHDRExtractPVO.html#ChargeScheduleHDRExtractPVO" TargetMode="External"/><Relationship Id="rId80" Type="http://schemas.openxmlformats.org/officeDocument/2006/relationships/hyperlink" Target="https://docs.oracle.com/en/cloud/saas/financials/22b/oadsr/AccountingClassAssignmentsExtractPVO.html#AccountingClassAssignmentsExtractPVO" TargetMode="External"/><Relationship Id="rId85" Type="http://schemas.openxmlformats.org/officeDocument/2006/relationships/hyperlink" Target="https://docs.oracle.com/en/cloud/saas/financials/22b/oadsr/JournalLineRuleTLExtractPVO.html#JournalLineRuleTLExtractPVO" TargetMode="External"/><Relationship Id="rId12" Type="http://schemas.openxmlformats.org/officeDocument/2006/relationships/hyperlink" Target="https://docs.oracle.com/en/cloud/saas/financials/22b/oadsr/ApprovalCodeExtractPVO.html#ApprovalCodeExtractPVO" TargetMode="External"/><Relationship Id="rId17" Type="http://schemas.openxmlformats.org/officeDocument/2006/relationships/hyperlink" Target="https://docs.oracle.com/en/cloud/saas/financials/22b/oadsr/AgingPeriodHeaderExtractPVO.html#AgingPeriodHeaderExtractPVO" TargetMode="External"/><Relationship Id="rId25" Type="http://schemas.openxmlformats.org/officeDocument/2006/relationships/hyperlink" Target="https://docs.oracle.com/en/cloud/saas/financials/22b/oadsr/JournalSourceExtractPVO.html#JournalSourceExtractPVO" TargetMode="External"/><Relationship Id="rId33" Type="http://schemas.openxmlformats.org/officeDocument/2006/relationships/hyperlink" Target="https://docs.oracle.com/en/cloud/saas/financials/22b/oadsr/LedgerExtractPVO.html#LedgerExtractPVO" TargetMode="External"/><Relationship Id="rId38" Type="http://schemas.openxmlformats.org/officeDocument/2006/relationships/hyperlink" Target="https://docs.oracle.com/en/cloud/saas/financials/22b/oadsr/BankStatementLineChargesExtractPVO.html#BankStatementLineChargesExtractPVO" TargetMode="External"/><Relationship Id="rId46" Type="http://schemas.openxmlformats.org/officeDocument/2006/relationships/hyperlink" Target="https://docs.oracle.com/en/cloud/saas/financials/22b/oadsr/ExpenseReportExtractPVO.html#ExpenseReportExtractPVO" TargetMode="External"/><Relationship Id="rId59" Type="http://schemas.openxmlformats.org/officeDocument/2006/relationships/hyperlink" Target="https://docs.oracle.com/en/cloud/saas/financials/22b/oadsr/InvoiceHeaderExtractPVO.html#InvoiceHeaderExtractPVO" TargetMode="External"/><Relationship Id="rId67" Type="http://schemas.openxmlformats.org/officeDocument/2006/relationships/hyperlink" Target="https://docs.oracle.com/en/cloud/saas/financials/22b/oadsr/MemoLineTLExtractPVO.html#MemoLineTLExtractPVO" TargetMode="External"/><Relationship Id="rId103" Type="http://schemas.openxmlformats.org/officeDocument/2006/relationships/hyperlink" Target="https://docs.oracle.com/en/cloud/saas/financials/22b/oadsr/WithholdingSummaryTaxLineExtractPVO.html#WithholdingSummaryTaxLineExtractPVO" TargetMode="External"/><Relationship Id="rId20" Type="http://schemas.openxmlformats.org/officeDocument/2006/relationships/hyperlink" Target="https://docs.oracle.com/en/cloud/saas/financials/22b/oadsr/CodeCombinationExtractPVO.html#CodeCombinationExtractPVO" TargetMode="External"/><Relationship Id="rId41" Type="http://schemas.openxmlformats.org/officeDocument/2006/relationships/hyperlink" Target="https://docs.oracle.com/en/cloud/saas/financials/22b/oadsr/ReconMatchingRuleExtractPVO.html#ReconMatchingRuleExtractPVO" TargetMode="External"/><Relationship Id="rId54" Type="http://schemas.openxmlformats.org/officeDocument/2006/relationships/hyperlink" Target="https://docs.oracle.com/en/cloud/saas/financials/22b/oadsr/LegalEntityExtractPVO.html#LegalEntityExtractPVO" TargetMode="External"/><Relationship Id="rId62" Type="http://schemas.openxmlformats.org/officeDocument/2006/relationships/hyperlink" Target="https://docs.oracle.com/en/cloud/saas/financials/22b/oadsr/PaymentTermLineExtractPVO.html#PaymentTermLineExtractPVO" TargetMode="External"/><Relationship Id="rId70" Type="http://schemas.openxmlformats.org/officeDocument/2006/relationships/hyperlink" Target="https://docs.oracle.com/en/cloud/saas/financials/22b/oadsr/ChargeScheduleLineExtractPVO.html#ChargeScheduleLineExtractPVO" TargetMode="External"/><Relationship Id="rId75" Type="http://schemas.openxmlformats.org/officeDocument/2006/relationships/hyperlink" Target="https://docs.oracle.com/en/cloud/saas/financials/22b/oadsr/EventClassExtractPVO.html#EventClassExtractPVO" TargetMode="External"/><Relationship Id="rId83" Type="http://schemas.openxmlformats.org/officeDocument/2006/relationships/hyperlink" Target="https://docs.oracle.com/en/cloud/saas/financials/22b/oadsr/SubledgerJournalHeaderExtractPVO.html#SubledgerJournalHeaderExtractPVO" TargetMode="External"/><Relationship Id="rId88" Type="http://schemas.openxmlformats.org/officeDocument/2006/relationships/hyperlink" Target="https://docs.oracle.com/en/cloud/saas/financials/22b/oadsr/EventTypeTLExtractPVO.html#EventTypeTLExtractPVO" TargetMode="External"/><Relationship Id="rId91" Type="http://schemas.openxmlformats.org/officeDocument/2006/relationships/hyperlink" Target="https://docs.oracle.com/en/cloud/saas/financials/22b/oadsr/TaxRatesExtractPVO.html#TaxRatesExtractPVO" TargetMode="External"/><Relationship Id="rId96" Type="http://schemas.openxmlformats.org/officeDocument/2006/relationships/hyperlink" Target="https://docs.oracle.com/en/cloud/saas/financials/22b/oadsr/TaxStatusExtractPVO.html#TaxStatusExtractPVO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ocs.oracle.com/en/cloud/saas/financials/22b/oadsr/AccountingPeriodTypeExtractPVO.html#AccountingPeriodTypeExtractPVO" TargetMode="External"/><Relationship Id="rId15" Type="http://schemas.openxmlformats.org/officeDocument/2006/relationships/hyperlink" Target="https://docs.oracle.com/en/cloud/saas/financials/22b/oadsr/InvoicePaymentScheduleExtractPVO.html#InvoicePaymentScheduleExtractPVO" TargetMode="External"/><Relationship Id="rId23" Type="http://schemas.openxmlformats.org/officeDocument/2006/relationships/hyperlink" Target="https://docs.oracle.com/en/cloud/saas/financials/22b/oadsr/JournalLineExtractPVO.html#JournalLineExtractPVO" TargetMode="External"/><Relationship Id="rId28" Type="http://schemas.openxmlformats.org/officeDocument/2006/relationships/hyperlink" Target="https://docs.oracle.com/en/cloud/saas/financials/22b/oadsr/LedgerConfigDetailExtractPVO.html#LedgerConfigDetailExtractPVO" TargetMode="External"/><Relationship Id="rId36" Type="http://schemas.openxmlformats.org/officeDocument/2006/relationships/hyperlink" Target="https://docs.oracle.com/en/cloud/saas/financials/22b/oadsr/BankStatementHeaderExtractPVO.html#BankStatementHeaderExtractPVO" TargetMode="External"/><Relationship Id="rId49" Type="http://schemas.openxmlformats.org/officeDocument/2006/relationships/hyperlink" Target="https://docs.oracle.com/en/cloud/saas/financials/22b/oadsr/ExpenseExtractPVO.html#ExpenseExtractPVO" TargetMode="External"/><Relationship Id="rId57" Type="http://schemas.openxmlformats.org/officeDocument/2006/relationships/hyperlink" Target="https://docs.oracle.com/en/cloud/saas/financials/22b/oadsr/PaymentHistoryDistributionExtractPVO.html#PaymentHistoryDistributionExtractPVO" TargetMode="External"/><Relationship Id="rId10" Type="http://schemas.openxmlformats.org/officeDocument/2006/relationships/hyperlink" Target="https://docs.oracle.com/en/cloud/saas/financials/22b/oadsr/InvoiceApprovalHistoryExtractPVO.html#InvoiceApprovalHistoryExtractPVO" TargetMode="External"/><Relationship Id="rId31" Type="http://schemas.openxmlformats.org/officeDocument/2006/relationships/hyperlink" Target="https://docs.oracle.com/en/cloud/saas/financials/22b/oadsr/CategoryExtractPVO.html#CategoryExtractPVO" TargetMode="External"/><Relationship Id="rId44" Type="http://schemas.openxmlformats.org/officeDocument/2006/relationships/hyperlink" Target="https://docs.oracle.com/en/cloud/saas/financials/22b/oadsr/ExternalTransactionExtractPVO.html#ExternalTransactionExtractPVO" TargetMode="External"/><Relationship Id="rId52" Type="http://schemas.openxmlformats.org/officeDocument/2006/relationships/hyperlink" Target="https://docs.oracle.com/en/cloud/saas/financials/22b/oadsr/StatisticalUnitOfMeasureExtractPVO.html#StatisticalUnitOfMeasureExtractPVO" TargetMode="External"/><Relationship Id="rId60" Type="http://schemas.openxmlformats.org/officeDocument/2006/relationships/hyperlink" Target="https://docs.oracle.com/en/cloud/saas/financials/22b/oadsr/PaidDisbursementScheduleExtractPVO.html#PaidDisbursementScheduleExtractPVO" TargetMode="External"/><Relationship Id="rId65" Type="http://schemas.openxmlformats.org/officeDocument/2006/relationships/hyperlink" Target="https://docs.oracle.com/en/cloud/saas/financials/22b/oadsr/InterestLineExtractPVO.html#InterestLineExtractPVO" TargetMode="External"/><Relationship Id="rId73" Type="http://schemas.openxmlformats.org/officeDocument/2006/relationships/hyperlink" Target="https://docs.oracle.com/en/cloud/saas/financials/22b/oadsr/TransactionBatchExtractPVO.html#TransactionBatchExtractPVO" TargetMode="External"/><Relationship Id="rId78" Type="http://schemas.openxmlformats.org/officeDocument/2006/relationships/hyperlink" Target="https://docs.oracle.com/en/cloud/saas/financials/22b/oadsr/JournalLineRuleExtractPVO.html#JournalLineRuleExtractPVO" TargetMode="External"/><Relationship Id="rId81" Type="http://schemas.openxmlformats.org/officeDocument/2006/relationships/hyperlink" Target="https://docs.oracle.com/en/cloud/saas/financials/22b/oadsr/AccountingMethodExtractPVO.html#AccountingMethodExtractPVO" TargetMode="External"/><Relationship Id="rId86" Type="http://schemas.openxmlformats.org/officeDocument/2006/relationships/hyperlink" Target="https://docs.oracle.com/en/cloud/saas/financials/22b/oadsr/AssignmentDefinitionTLExtractPVO.html#AssignmentDefinitionTLExtractPVO" TargetMode="External"/><Relationship Id="rId94" Type="http://schemas.openxmlformats.org/officeDocument/2006/relationships/hyperlink" Target="https://docs.oracle.com/en/cloud/saas/financials/22b/oadsr/TaxRegistrationExtractPVO.html#TaxRegistrationExtractPVO" TargetMode="External"/><Relationship Id="rId99" Type="http://schemas.openxmlformats.org/officeDocument/2006/relationships/hyperlink" Target="https://docs.oracle.com/en/cloud/saas/financials/22b/oadsr/TaxRegimeTLExtractPVO.html#TaxRegimeTLExtractPVO" TargetMode="External"/><Relationship Id="rId101" Type="http://schemas.openxmlformats.org/officeDocument/2006/relationships/hyperlink" Target="https://docs.oracle.com/en/cloud/saas/financials/22b/oadsr/TransactionTaxTLExtractPVO.html#TransactionTaxTLExtractPVO" TargetMode="External"/><Relationship Id="rId4" Type="http://schemas.openxmlformats.org/officeDocument/2006/relationships/hyperlink" Target="https://docs.oracle.com/en/cloud/saas/financials/22b/oadsr/AssetInvoiceExtractPVO.html#AssetInvoiceExtractPVO" TargetMode="External"/><Relationship Id="rId9" Type="http://schemas.openxmlformats.org/officeDocument/2006/relationships/hyperlink" Target="https://docs.oracle.com/en/cloud/saas/financials/22b/oadsr/DailyConversionTypeExtractPVO.html#DailyConversionTypeExtractPVO" TargetMode="External"/><Relationship Id="rId13" Type="http://schemas.openxmlformats.org/officeDocument/2006/relationships/hyperlink" Target="https://docs.oracle.com/en/cloud/saas/financials/22b/oadsr/InvoiceBatchExtractPVO.html#InvoiceBatchExtractPVO" TargetMode="External"/><Relationship Id="rId18" Type="http://schemas.openxmlformats.org/officeDocument/2006/relationships/hyperlink" Target="https://docs.oracle.com/en/cloud/saas/financials/22b/oadsr/DailyBalanceExtractPVO.html#DailyBalanceExtractPVO" TargetMode="External"/><Relationship Id="rId39" Type="http://schemas.openxmlformats.org/officeDocument/2006/relationships/hyperlink" Target="https://docs.oracle.com/en/cloud/saas/financials/22b/oadsr/BankStatementLinesExtractPVO.html#BankStatementLinesExtractPVO" TargetMode="External"/><Relationship Id="rId34" Type="http://schemas.openxmlformats.org/officeDocument/2006/relationships/hyperlink" Target="https://docs.oracle.com/en/cloud/saas/financials/22b/oadsr/BankAccountUseExtractPVO.html#BankAccountUseExtractPVO" TargetMode="External"/><Relationship Id="rId50" Type="http://schemas.openxmlformats.org/officeDocument/2006/relationships/hyperlink" Target="https://docs.oracle.com/en/cloud/saas/financials/22b/oadsr/LedgerRelationshipExtractPVO.html#LedgerRelationshipExtractPVO" TargetMode="External"/><Relationship Id="rId55" Type="http://schemas.openxmlformats.org/officeDocument/2006/relationships/hyperlink" Target="https://docs.oracle.com/en/cloud/saas/financials/22b/oadsr/RegistrationExtractPVO.html#RegistrationExtractPVO" TargetMode="External"/><Relationship Id="rId76" Type="http://schemas.openxmlformats.org/officeDocument/2006/relationships/hyperlink" Target="https://docs.oracle.com/en/cloud/saas/financials/22b/oadsr/EventTypeExtractPVO.html#EventTypeExtractPVO" TargetMode="External"/><Relationship Id="rId97" Type="http://schemas.openxmlformats.org/officeDocument/2006/relationships/hyperlink" Target="https://docs.oracle.com/en/cloud/saas/financials/22b/oadsr/TaxRatesTLExtractPVO.html#TaxRatesTLExtractPVO" TargetMode="External"/><Relationship Id="rId7" Type="http://schemas.openxmlformats.org/officeDocument/2006/relationships/hyperlink" Target="https://docs.oracle.com/en/cloud/saas/financials/22b/oadsr/FiscalCalendarExtractPVO.html#FiscalCalendarExtractPVO" TargetMode="External"/><Relationship Id="rId71" Type="http://schemas.openxmlformats.org/officeDocument/2006/relationships/hyperlink" Target="https://docs.oracle.com/en/cloud/saas/financials/22b/oadsr/InterestHeaderExtractPVO.html#InterestHeaderExtractPVO" TargetMode="External"/><Relationship Id="rId92" Type="http://schemas.openxmlformats.org/officeDocument/2006/relationships/hyperlink" Target="https://docs.oracle.com/en/cloud/saas/financials/22b/oadsr/TaxJurisdictionExtractPVO.html#TaxJurisdictionExtractPVO" TargetMode="External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docs.oracle.com/en/cloud/saas/financials/22b/oadsr/LedgerSetAssignmentExtractPVO.html#LedgerSetAssignmentExtractPVO" TargetMode="External"/><Relationship Id="rId24" Type="http://schemas.openxmlformats.org/officeDocument/2006/relationships/hyperlink" Target="https://docs.oracle.com/en/cloud/saas/financials/22b/oadsr/JournalReconLineExtractPVO.html#JournalReconLineExtractPVO" TargetMode="External"/><Relationship Id="rId40" Type="http://schemas.openxmlformats.org/officeDocument/2006/relationships/hyperlink" Target="https://docs.oracle.com/en/cloud/saas/financials/22b/oadsr/ReconExceptionExtractionPVO.html#ReconExceptionExtractionPVO" TargetMode="External"/><Relationship Id="rId45" Type="http://schemas.openxmlformats.org/officeDocument/2006/relationships/hyperlink" Target="https://docs.oracle.com/en/cloud/saas/financials/22b/oadsr/ExpenseDistributionExtractPVO.html#ExpenseDistributionExtractPVO" TargetMode="External"/><Relationship Id="rId66" Type="http://schemas.openxmlformats.org/officeDocument/2006/relationships/hyperlink" Target="https://docs.oracle.com/en/cloud/saas/financials/22b/oadsr/CashRemitRefExtractPVO.html#CashRemitRefExtractPVO" TargetMode="External"/><Relationship Id="rId87" Type="http://schemas.openxmlformats.org/officeDocument/2006/relationships/hyperlink" Target="https://docs.oracle.com/en/cloud/saas/financials/22b/oadsr/SubledgerTransactionLineExtractPVO.html#SubledgerTransactionLineExtractPVO" TargetMode="External"/><Relationship Id="rId61" Type="http://schemas.openxmlformats.org/officeDocument/2006/relationships/hyperlink" Target="https://docs.oracle.com/en/cloud/saas/financials/22b/oadsr/PaymentTermHeaderExtractPVO.html#PaymentTermHeaderExtractPVO" TargetMode="External"/><Relationship Id="rId82" Type="http://schemas.openxmlformats.org/officeDocument/2006/relationships/hyperlink" Target="https://docs.oracle.com/en/cloud/saas/financials/22b/oadsr/SubledgerJournalLineExtractPVO.html#SubledgerJournalLineExtractPVO" TargetMode="External"/><Relationship Id="rId19" Type="http://schemas.openxmlformats.org/officeDocument/2006/relationships/hyperlink" Target="https://docs.oracle.com/en/cloud/saas/financials/22b/oadsr/DailyRateExtractPVO.html#DailyRateExtractPVO" TargetMode="External"/><Relationship Id="rId14" Type="http://schemas.openxmlformats.org/officeDocument/2006/relationships/hyperlink" Target="https://docs.oracle.com/en/cloud/saas/financials/22b/oadsr/InvoiceHoldExtractPVO.html#InvoiceHoldExtractPVO" TargetMode="External"/><Relationship Id="rId30" Type="http://schemas.openxmlformats.org/officeDocument/2006/relationships/hyperlink" Target="https://docs.oracle.com/en/cloud/saas/financials/22b/oadsr/ReportingAdjustmentExtractPVO.html#ReportingAdjustmentExtractPVO" TargetMode="External"/><Relationship Id="rId35" Type="http://schemas.openxmlformats.org/officeDocument/2006/relationships/hyperlink" Target="https://docs.oracle.com/en/cloud/saas/financials/22b/oadsr/BankAccountBalanceExtractPVO.html#BankAccountBalanceExtractPVO" TargetMode="External"/><Relationship Id="rId56" Type="http://schemas.openxmlformats.org/officeDocument/2006/relationships/hyperlink" Target="https://docs.oracle.com/en/cloud/saas/financials/22b/oadsr/InvoiceLineExtractPVO.html#InvoiceLineExtractPVO" TargetMode="External"/><Relationship Id="rId77" Type="http://schemas.openxmlformats.org/officeDocument/2006/relationships/hyperlink" Target="https://docs.oracle.com/en/cloud/saas/financials/22b/oadsr/AssignmentDefinitionExtractPVO.html#AssignmentDefinitionExtractPVO" TargetMode="External"/><Relationship Id="rId100" Type="http://schemas.openxmlformats.org/officeDocument/2006/relationships/hyperlink" Target="https://docs.oracle.com/en/cloud/saas/financials/22b/oadsr/TaxStatusTLExtractPVO.html#TaxStatusTLExtractPVO" TargetMode="External"/><Relationship Id="rId8" Type="http://schemas.openxmlformats.org/officeDocument/2006/relationships/hyperlink" Target="https://docs.oracle.com/en/cloud/saas/financials/22b/oadsr/BudgetBalanceExtractPVO.html#BudgetBalanceExtractPVO" TargetMode="External"/><Relationship Id="rId51" Type="http://schemas.openxmlformats.org/officeDocument/2006/relationships/hyperlink" Target="https://docs.oracle.com/en/cloud/saas/financials/22b/oadsr/PeriodStatusExtractPVO.html#PeriodStatusExtractPVO" TargetMode="External"/><Relationship Id="rId72" Type="http://schemas.openxmlformats.org/officeDocument/2006/relationships/hyperlink" Target="https://docs.oracle.com/en/cloud/saas/financials/22b/oadsr/PaymentScheduleExtractPVO.html#PaymentScheduleExtractPVO" TargetMode="External"/><Relationship Id="rId93" Type="http://schemas.openxmlformats.org/officeDocument/2006/relationships/hyperlink" Target="https://docs.oracle.com/en/cloud/saas/financials/22b/oadsr/TaxRegimeExtractPVO.html#TaxRegimeExtractPVO" TargetMode="External"/><Relationship Id="rId98" Type="http://schemas.openxmlformats.org/officeDocument/2006/relationships/hyperlink" Target="https://docs.oracle.com/en/cloud/saas/financials/22b/oadsr/TaxJurisdictionTLExtractPVO.html#TaxJurisdictionTLExtractPVO" TargetMode="External"/><Relationship Id="rId3" Type="http://schemas.openxmlformats.org/officeDocument/2006/relationships/hyperlink" Target="https://docs.oracle.com/en/cloud/saas/financials/22b/oadsr/AdjustmentExtractPVO.html#u30227241" TargetMode="Externa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oracle.com/en/cloud/saas/procurement/22b/oadpr/PurchasingAttributeValuesTranslationExtractPVO.html#PurchasingAttributeValuesTranslationExtractPVO" TargetMode="External"/><Relationship Id="rId21" Type="http://schemas.openxmlformats.org/officeDocument/2006/relationships/hyperlink" Target="https://docs.oracle.com/en/cloud/saas/procurement/22c/oadpr/PurchasingLineTypeTranslationExtractPVO.html#PurchasingLineTypeTranslationExtractPVO" TargetMode="External"/><Relationship Id="rId42" Type="http://schemas.openxmlformats.org/officeDocument/2006/relationships/hyperlink" Target="https://docs.oracle.com/en/cloud/saas/procurement/22c/oadpr/PurchasingDocumentHeaderExtractPVO.html#PurchasingDocumentHeaderExtractPVO" TargetMode="External"/><Relationship Id="rId47" Type="http://schemas.openxmlformats.org/officeDocument/2006/relationships/hyperlink" Target="https://docs.oracle.com/en/cloud/saas/procurement/22b/oadpr/InitiativeEvaluationTeamExtractPVO.html#InitiativeEvaluationTeamExtractPVO" TargetMode="External"/><Relationship Id="rId63" Type="http://schemas.openxmlformats.org/officeDocument/2006/relationships/hyperlink" Target="https://docs.oracle.com/en/cloud/saas/procurement/22b/oadpr/SupplierUserDataAccessLevelExtractPVO.html#SupplierUserDataAccessLevelExtractPVO" TargetMode="External"/><Relationship Id="rId68" Type="http://schemas.openxmlformats.org/officeDocument/2006/relationships/hyperlink" Target="https://docs.oracle.com/en/cloud/saas/procurement/22b/oadpr/SupplierProductsAndServicesExtractPVO.html#SupplierProductsAndServicesExtractPVO" TargetMode="External"/><Relationship Id="rId16" Type="http://schemas.openxmlformats.org/officeDocument/2006/relationships/hyperlink" Target="https://docs.oracle.com/en/cloud/saas/procurement/22b/oadpr/PurchasingDocumentLineExtractPVO.html#PurchasingDocumentLineExtractPVO" TargetMode="External"/><Relationship Id="rId11" Type="http://schemas.openxmlformats.org/officeDocument/2006/relationships/hyperlink" Target="https://docs.oracle.com/en/cloud/saas/procurement/22c/oadpr/PurchasingGaOrgAssignmentsExtractPVO.html#PurchasingGaOrgAssignmentsExtractPVO" TargetMode="External"/><Relationship Id="rId24" Type="http://schemas.openxmlformats.org/officeDocument/2006/relationships/hyperlink" Target="https://docs.oracle.com/en/cloud/saas/procurement/22b/oadpr/PurchasingDocumentVersionExtractPVO.html#PurchasingDocumentVersionExtractPVO" TargetMode="External"/><Relationship Id="rId32" Type="http://schemas.openxmlformats.org/officeDocument/2006/relationships/hyperlink" Target="https://docs.oracle.com/en/cloud/saas/procurement/22b/oadpr/NegotiationLineExtractPVO.html#NegotiationLineExtractPVO" TargetMode="External"/><Relationship Id="rId37" Type="http://schemas.openxmlformats.org/officeDocument/2006/relationships/hyperlink" Target="https://docs.oracle.com/en/cloud/saas/procurement/22b/oadpr/NegotiationResponseCostFactorPVO.html#NegotiationResponseCostFactorPVO" TargetMode="External"/><Relationship Id="rId40" Type="http://schemas.openxmlformats.org/officeDocument/2006/relationships/hyperlink" Target="https://docs.oracle.com/en/cloud/saas/procurement/22b/oadpr/NegotiationResponsePriceTierPVO.html#NegotiationResponsePriceTierPVO" TargetMode="External"/><Relationship Id="rId45" Type="http://schemas.openxmlformats.org/officeDocument/2006/relationships/hyperlink" Target="https://docs.oracle.com/en/cloud/saas/procurement/22b/oadpr/AssessmentExtractPVO.html#AssessmentExtractPVO" TargetMode="External"/><Relationship Id="rId53" Type="http://schemas.openxmlformats.org/officeDocument/2006/relationships/hyperlink" Target="https://docs.oracle.com/en/cloud/saas/procurement/22b/oadpr/QuestionnaireExtractPVO.html#QuestionnaireExtractPVO" TargetMode="External"/><Relationship Id="rId58" Type="http://schemas.openxmlformats.org/officeDocument/2006/relationships/hyperlink" Target="https://docs.oracle.com/en/cloud/saas/procurement/22b/oadpr/QuestionnaireResponseValueExtractPVO.html#QuestionnaireResponseValueExtractPVO" TargetMode="External"/><Relationship Id="rId66" Type="http://schemas.openxmlformats.org/officeDocument/2006/relationships/hyperlink" Target="https://docs.oracle.com/en/cloud/saas/procurement/22b/oadpr/SupplierSiteDFFExtractPVO.html#SupplierSiteDFFExtractPVO" TargetMode="External"/><Relationship Id="rId74" Type="http://schemas.openxmlformats.org/officeDocument/2006/relationships/hyperlink" Target="https://docs.oracle.com/en/cloud/saas/procurement/22b/oadpr/RequisitionDistributionDFFExtractPVO.html#RequisitionDistributionDFFExtractPVO" TargetMode="External"/><Relationship Id="rId79" Type="http://schemas.openxmlformats.org/officeDocument/2006/relationships/hyperlink" Target="https://docs.oracle.com/en/cloud/saas/procurement/22b/oadpr/BrowsingCategoryHierarchyExtractPVO.html#BrowsingCategoryHierarchyExtractPVO" TargetMode="External"/><Relationship Id="rId5" Type="http://schemas.openxmlformats.org/officeDocument/2006/relationships/hyperlink" Target="https://docs.oracle.com/en/cloud/saas/procurement/22b/oadpr/GlobalPurchaseAgreementLineBUAssignExtractPVO.html#GlobalPurchaseAgreementLineBUAssignExtractPVO" TargetMode="External"/><Relationship Id="rId61" Type="http://schemas.openxmlformats.org/officeDocument/2006/relationships/hyperlink" Target="https://docs.oracle.com/en/cloud/saas/procurement/22b/oadpr/ResponseRepositoryValuesExtractPVO.html#ResponseRepositoryValuesExtractPVO" TargetMode="External"/><Relationship Id="rId19" Type="http://schemas.openxmlformats.org/officeDocument/2006/relationships/hyperlink" Target="https://docs.oracle.com/en/cloud/saas/procurement/22b/oadpr/PurchasingDocumentStyleLineTranslationExtractPVO.html#PurchasingDocumentStyleLineTranslationExtractPVO" TargetMode="External"/><Relationship Id="rId14" Type="http://schemas.openxmlformats.org/officeDocument/2006/relationships/hyperlink" Target="https://docs.oracle.com/en/cloud/saas/procurement/22c/oadpr/PurchasingDocumentDistributionExtractPVO.html#PurchasingDocumentDistributionExtractPVO" TargetMode="External"/><Relationship Id="rId22" Type="http://schemas.openxmlformats.org/officeDocument/2006/relationships/hyperlink" Target="https://docs.oracle.com/en/cloud/saas/procurement/22b/oadpr/PurchasingLineTypeDFFExtractPVO.html#PurchasingLineTypeDFFExtractPVO" TargetMode="External"/><Relationship Id="rId27" Type="http://schemas.openxmlformats.org/officeDocument/2006/relationships/hyperlink" Target="https://docs.oracle.com/en/cloud/saas/procurement/22b/oadpr/NegotiationAwardAcceptancePVO.html#NegotiationAwardAcceptancePVO" TargetMode="External"/><Relationship Id="rId30" Type="http://schemas.openxmlformats.org/officeDocument/2006/relationships/hyperlink" Target="https://docs.oracle.com/en/cloud/saas/procurement/22b/oadpr/NegDocumentTypeTranslationExtractPVO.html#NegDocumentTypeTranslationExtractPVO" TargetMode="External"/><Relationship Id="rId35" Type="http://schemas.openxmlformats.org/officeDocument/2006/relationships/hyperlink" Target="https://docs.oracle.com/en/cloud/saas/procurement/22b/oadpr/NegotiationRequirementPVO.html#NegotiationRequirementPVO" TargetMode="External"/><Relationship Id="rId43" Type="http://schemas.openxmlformats.org/officeDocument/2006/relationships/hyperlink" Target="https://docs.oracle.com/en/cloud/saas/procurement/22b/oadpr/NegotiationStyleBPVO.html#NegotiationStyleBPVO" TargetMode="External"/><Relationship Id="rId48" Type="http://schemas.openxmlformats.org/officeDocument/2006/relationships/hyperlink" Target="https://docs.oracle.com/en/cloud/saas/procurement/22b/oadpr/InitiativeExtractPVO.html#InitiativeExtractPVO" TargetMode="External"/><Relationship Id="rId56" Type="http://schemas.openxmlformats.org/officeDocument/2006/relationships/hyperlink" Target="https://docs.oracle.com/en/cloud/saas/procurement/22b/oadpr/QuestionnaireResponseHeaderExtractPVO.html#QuestionnaireResponseHeaderExtractPVO" TargetMode="External"/><Relationship Id="rId64" Type="http://schemas.openxmlformats.org/officeDocument/2006/relationships/hyperlink" Target="https://docs.oracle.com/en/cloud/saas/procurement/22b/oadpr/SupplierUserDataAccessValueExtractPVO.html#SupplierUserDataAccessValueExtractPVO" TargetMode="External"/><Relationship Id="rId69" Type="http://schemas.openxmlformats.org/officeDocument/2006/relationships/hyperlink" Target="https://docs.oracle.com/en/cloud/saas/procurement/22b/oadpr/SupplierDFFExtractPVO.html#SupplierDFFExtractPVO" TargetMode="External"/><Relationship Id="rId77" Type="http://schemas.openxmlformats.org/officeDocument/2006/relationships/hyperlink" Target="https://docs.oracle.com/en/cloud/saas/procurement/22b/oadpr/RequisitionHeaderExtractPVO.html#RequisitionHeaderExtractPVO" TargetMode="External"/><Relationship Id="rId8" Type="http://schemas.openxmlformats.org/officeDocument/2006/relationships/hyperlink" Target="https://docs.oracle.com/en/cloud/saas/procurement/22c/oadpr/ProcurementBuyersExtractPVO.html#ProcurementBuyersExtractPVO" TargetMode="External"/><Relationship Id="rId51" Type="http://schemas.openxmlformats.org/officeDocument/2006/relationships/hyperlink" Target="https://docs.oracle.com/en/cloud/saas/procurement/22b/oadpr/QualificationResponseExtractPVO.html#QualificationResponseExtractPVO" TargetMode="External"/><Relationship Id="rId72" Type="http://schemas.openxmlformats.org/officeDocument/2006/relationships/hyperlink" Target="https://docs.oracle.com/en/cloud/saas/procurement/22b/oadpr/SupplierThirdPartyPaymentExtractPVO.html#SupplierThirdPartyPaymentExtractPVO" TargetMode="External"/><Relationship Id="rId80" Type="http://schemas.openxmlformats.org/officeDocument/2006/relationships/hyperlink" Target="https://docs.oracle.com/en/cloud/saas/procurement/22b/oadpr/BrowsingCategoryTranslationExtractPVO.html#BrowsingCategoryTranslationExtractPVO" TargetMode="External"/><Relationship Id="rId3" Type="http://schemas.openxmlformats.org/officeDocument/2006/relationships/hyperlink" Target="https://docs.oracle.com/en/cloud/saas/procurement/22c/oadpr/PurchasingASLExtractPVO.html#PurchasingASLExtractPVO" TargetMode="External"/><Relationship Id="rId12" Type="http://schemas.openxmlformats.org/officeDocument/2006/relationships/hyperlink" Target="https://docs.oracle.com/en/cloud/saas/procurement/22c/oadpr/PurchasingAttributeValuesDFFExtractPVO.html#PurchasingAttributeValuesDFFExtractPVO" TargetMode="External"/><Relationship Id="rId17" Type="http://schemas.openxmlformats.org/officeDocument/2006/relationships/hyperlink" Target="https://docs.oracle.com/en/cloud/saas/procurement/22c/oadpr/PurchasingDocumentActionHistoryExtractPVO.html#PurchasingDocumentActionHistoryExtractPVO" TargetMode="External"/><Relationship Id="rId25" Type="http://schemas.openxmlformats.org/officeDocument/2006/relationships/hyperlink" Target="https://docs.oracle.com/en/cloud/saas/procurement/22b/oadpr/PurchasingSystemParameterExtractPVO.html#PurchasingSystemParameterExtractPVO" TargetMode="External"/><Relationship Id="rId33" Type="http://schemas.openxmlformats.org/officeDocument/2006/relationships/hyperlink" Target="https://docs.oracle.com/en/cloud/saas/procurement/22b/oadpr/NegotiationLinePublicBIVO.html#NegotiationLinePublicBIVO" TargetMode="External"/><Relationship Id="rId38" Type="http://schemas.openxmlformats.org/officeDocument/2006/relationships/hyperlink" Target="https://docs.oracle.com/en/cloud/saas/procurement/22b/oadpr/NegotiationResponseHeaderExtractPVO.html#NegotiationResponseHeaderExtractPVO" TargetMode="External"/><Relationship Id="rId46" Type="http://schemas.openxmlformats.org/officeDocument/2006/relationships/hyperlink" Target="https://docs.oracle.com/en/cloud/saas/procurement/22b/oadpr/AssessmentQualificationExtractPVO.html#AssessmentQualificationExtractPVO" TargetMode="External"/><Relationship Id="rId59" Type="http://schemas.openxmlformats.org/officeDocument/2006/relationships/hyperlink" Target="https://docs.oracle.com/en/cloud/saas/procurement/22b/oadpr/QuestionnaireSectionExtractPVO.html#QuestionnaireSectionExtractPVO" TargetMode="External"/><Relationship Id="rId67" Type="http://schemas.openxmlformats.org/officeDocument/2006/relationships/hyperlink" Target="https://docs.oracle.com/en/cloud/saas/procurement/22b/oadpr/SupplierBusinessClassificationExtractPVO.html#SupplierBusinessClassificationExtractPVO" TargetMode="External"/><Relationship Id="rId20" Type="http://schemas.openxmlformats.org/officeDocument/2006/relationships/hyperlink" Target="https://docs.oracle.com/en/cloud/saas/procurement/22c/oadpr/PurchasingDocumentStyleHeaderExtractPVO.html#PurchasingDocumentStyleHeaderExtractPVO" TargetMode="External"/><Relationship Id="rId41" Type="http://schemas.openxmlformats.org/officeDocument/2006/relationships/hyperlink" Target="https://docs.oracle.com/en/cloud/saas/procurement/22b/oadpr/NegotiationResponsePurchaseOrderLinePVO.html#NegotiationResponsePurchaseOrderLinePVO" TargetMode="External"/><Relationship Id="rId54" Type="http://schemas.openxmlformats.org/officeDocument/2006/relationships/hyperlink" Target="https://docs.oracle.com/en/cloud/saas/procurement/22b/oadpr/QuestionnaireQuestionExtractPVO.html#QuestionnaireQuestionExtractPVO" TargetMode="External"/><Relationship Id="rId62" Type="http://schemas.openxmlformats.org/officeDocument/2006/relationships/hyperlink" Target="https://docs.oracle.com/en/cloud/saas/procurement/22b/oadpr/RepositoryResponseExtractPVO.html#RepositoryResponseExtractPVO" TargetMode="External"/><Relationship Id="rId70" Type="http://schemas.openxmlformats.org/officeDocument/2006/relationships/hyperlink" Target="https://docs.oracle.com/en/cloud/saas/procurement/22b/oadpr/SupplierSiteAssignmentExtractPVO.html#SupplierSiteAssignmentExtractPVO" TargetMode="External"/><Relationship Id="rId75" Type="http://schemas.openxmlformats.org/officeDocument/2006/relationships/hyperlink" Target="https://docs.oracle.com/en/cloud/saas/procurement/22b/oadpr/RequisitionDistributionExtractPVO.html#RequisitionDistributionExtractPVO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ocs.oracle.com/en/cloud/saas/procurement/22b/oadpr/PurchasingDocumentHeaderDFFExtractPVO.html#PurchasingDocumentHeaderDFFExtractPVO" TargetMode="External"/><Relationship Id="rId15" Type="http://schemas.openxmlformats.org/officeDocument/2006/relationships/hyperlink" Target="https://docs.oracle.com/en/cloud/saas/procurement/22b/oadpr/PurchasingDocumentHeaderExtractPVO.html#PurchasingDocumentHeaderExtractPVO" TargetMode="External"/><Relationship Id="rId23" Type="http://schemas.openxmlformats.org/officeDocument/2006/relationships/hyperlink" Target="https://docs.oracle.com/en/cloud/saas/procurement/22b/oadpr/PurchasingHazardClassExtractPVO.html#PurchasingHazardClassExtractPVO" TargetMode="External"/><Relationship Id="rId28" Type="http://schemas.openxmlformats.org/officeDocument/2006/relationships/hyperlink" Target="https://docs.oracle.com/en/cloud/saas/procurement/22b/oadpr/NegotiationCollaborationTeamPVO.html#NegotiationCollaborationTeamPVO" TargetMode="External"/><Relationship Id="rId36" Type="http://schemas.openxmlformats.org/officeDocument/2006/relationships/hyperlink" Target="https://docs.oracle.com/en/cloud/saas/procurement/22b/oadpr/NegotiationRequirementAndScoringPVO.html#NegotiationRequirementAndScoringPVO" TargetMode="External"/><Relationship Id="rId49" Type="http://schemas.openxmlformats.org/officeDocument/2006/relationships/hyperlink" Target="https://docs.oracle.com/en/cloud/saas/procurement/22b/oadpr/InitiativeQualAreaExtractPVO.html#InitiativeQualAreaExtractPVO" TargetMode="External"/><Relationship Id="rId57" Type="http://schemas.openxmlformats.org/officeDocument/2006/relationships/hyperlink" Target="https://docs.oracle.com/en/cloud/saas/procurement/22b/oadpr/QuestionnaireResponseSectionExtractPVO.html#QuestionnaireResponseSectionExtractPVO" TargetMode="External"/><Relationship Id="rId10" Type="http://schemas.openxmlformats.org/officeDocument/2006/relationships/hyperlink" Target="https://docs.oracle.com/en/cloud/saas/procurement/22b/oadpr/PurchasingAttributeValuesExtractPVO.html#PurchasingAttributeValuesExtractPVO" TargetMode="External"/><Relationship Id="rId31" Type="http://schemas.openxmlformats.org/officeDocument/2006/relationships/hyperlink" Target="https://docs.oracle.com/en/cloud/saas/procurement/22b/oadpr/NegotiationHeaderPublicExtBIVO.html#NegotiationHeaderPublicExtBIVO" TargetMode="External"/><Relationship Id="rId44" Type="http://schemas.openxmlformats.org/officeDocument/2006/relationships/hyperlink" Target="https://docs.oracle.com/en/cloud/saas/procurement/22b/oadpr/NegotiationStyleDocumentTypeVLPVO.html#NegotiationStyleDocumentTypeVLPVO" TargetMode="External"/><Relationship Id="rId52" Type="http://schemas.openxmlformats.org/officeDocument/2006/relationships/hyperlink" Target="https://docs.oracle.com/en/cloud/saas/procurement/22b/oadpr/QuestionnaireAccResponseExtractPVO.html#QuestionnaireAccResponseExtractPVO" TargetMode="External"/><Relationship Id="rId60" Type="http://schemas.openxmlformats.org/officeDocument/2006/relationships/hyperlink" Target="https://docs.oracle.com/en/cloud/saas/procurement/22b/oadpr/ResponseReposBusClassExtractPVO.html#ResponseReposBusClassExtractPVO" TargetMode="External"/><Relationship Id="rId65" Type="http://schemas.openxmlformats.org/officeDocument/2006/relationships/hyperlink" Target="https://docs.oracle.com/en/cloud/saas/procurement/22b/oadpr/SupplierExtractPVO.html#SupplierExtractPVO" TargetMode="External"/><Relationship Id="rId73" Type="http://schemas.openxmlformats.org/officeDocument/2006/relationships/hyperlink" Target="https://docs.oracle.com/en/cloud/saas/procurement/22b/oadpr/RequisitionHeaderDFFExtractPVO.html#RequisitionHeaderDFFExtractPVO" TargetMode="External"/><Relationship Id="rId78" Type="http://schemas.openxmlformats.org/officeDocument/2006/relationships/hyperlink" Target="https://docs.oracle.com/en/cloud/saas/procurement/22b/oadpr/RequisitionLineExtractPVO.html#RequisitionLineExtractPVO" TargetMode="External"/><Relationship Id="rId4" Type="http://schemas.openxmlformats.org/officeDocument/2006/relationships/hyperlink" Target="https://docs.oracle.com/en/cloud/saas/procurement/22c/oadpr/PurchasingAgentAccessesExtractPVO.html#PurchasingAgentAccessesExtractPVO" TargetMode="External"/><Relationship Id="rId9" Type="http://schemas.openxmlformats.org/officeDocument/2006/relationships/hyperlink" Target="https://docs.oracle.com/en/cloud/saas/procurement/22c/oadpr/PurchasingDocumentLineDFFExtractPVO.html#PurchasingDocumentLineDFFExtractPVO" TargetMode="External"/><Relationship Id="rId13" Type="http://schemas.openxmlformats.org/officeDocument/2006/relationships/hyperlink" Target="https://docs.oracle.com/en/cloud/saas/procurement/22c/oadpr/PurchasingDocumentScheduleDFFExtractPVO.html#PurchasingDocumentScheduleDFFExtractPVO" TargetMode="External"/><Relationship Id="rId18" Type="http://schemas.openxmlformats.org/officeDocument/2006/relationships/hyperlink" Target="https://docs.oracle.com/en/cloud/saas/procurement/22c/oadpr/PurchasingDocumentLineLocationExtractPVO.html#PurchasingDocumentLineLocationExtractPVO" TargetMode="External"/><Relationship Id="rId39" Type="http://schemas.openxmlformats.org/officeDocument/2006/relationships/hyperlink" Target="https://docs.oracle.com/en/cloud/saas/procurement/22b/oadpr/NegotiationResponseLineExtractPVO.html#NegotiationResponseLineExtractPVO" TargetMode="External"/><Relationship Id="rId34" Type="http://schemas.openxmlformats.org/officeDocument/2006/relationships/hyperlink" Target="https://docs.oracle.com/en/cloud/saas/procurement/22b/oadpr/NegotiationPriceTierPVO.html#NegotiationPriceTierPVO" TargetMode="External"/><Relationship Id="rId50" Type="http://schemas.openxmlformats.org/officeDocument/2006/relationships/hyperlink" Target="https://docs.oracle.com/en/cloud/saas/procurement/22b/oadpr/QualificationExtractPVO.html#QualificationExtractPVO" TargetMode="External"/><Relationship Id="rId55" Type="http://schemas.openxmlformats.org/officeDocument/2006/relationships/hyperlink" Target="https://docs.oracle.com/en/cloud/saas/procurement/22b/oadpr/QuestionnaireResponseExtractPVO.html#QuestionnaireResponseExtractPVO" TargetMode="External"/><Relationship Id="rId76" Type="http://schemas.openxmlformats.org/officeDocument/2006/relationships/hyperlink" Target="https://docs.oracle.com/en/cloud/saas/procurement/22b/oadpr/RequisitionLineDFFExtractPVO.html#RequisitionLineDFFExtractPVO" TargetMode="External"/><Relationship Id="rId7" Type="http://schemas.openxmlformats.org/officeDocument/2006/relationships/hyperlink" Target="https://docs.oracle.com/en/cloud/saas/procurement/22c/oadpr/PurchasingDocumentDistributionDFFExtractPVO.html#PurchasingDocumentDistributionDFFExtractPVO" TargetMode="External"/><Relationship Id="rId71" Type="http://schemas.openxmlformats.org/officeDocument/2006/relationships/hyperlink" Target="https://docs.oracle.com/en/cloud/saas/procurement/22b/oadpr/SupplierSiteExtractPVO.html#SupplierSiteExtractPVO" TargetMode="External"/><Relationship Id="rId2" Type="http://schemas.openxmlformats.org/officeDocument/2006/relationships/notesSlide" Target="../notesSlides/notesSlide2.xml"/><Relationship Id="rId29" Type="http://schemas.openxmlformats.org/officeDocument/2006/relationships/hyperlink" Target="https://docs.oracle.com/en/cloud/saas/procurement/22b/oadpr/NegotiationHeaderPublicBIVO.html#NegotiationHeaderPublicBIVO" TargetMode="Externa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hyperlink" Target="https://docs.oracle.com/en/cloud/saas/supply-chain-management/22b/oadsc/CstScenariosExtractPVO.html#CstScenariosExtractPVO" TargetMode="External"/><Relationship Id="rId18" Type="http://schemas.openxmlformats.org/officeDocument/2006/relationships/hyperlink" Target="https://docs.oracle.com/en/cloud/saas/supply-chain-management/22b/oadsc/CstExpensePoolExtractPVO.html#CstExpensePoolExtractPVO" TargetMode="External"/><Relationship Id="rId26" Type="http://schemas.openxmlformats.org/officeDocument/2006/relationships/hyperlink" Target="https://docs.oracle.com/en/cloud/saas/supply-chain-management/22b/oadsc/InvOrgParametersExtractPVO.html#InvOrgParametersExtractPVO" TargetMode="External"/><Relationship Id="rId39" Type="http://schemas.openxmlformats.org/officeDocument/2006/relationships/hyperlink" Target="https://docs.oracle.com/en/cloud/saas/supply-chain-management/22b/oadsc/ItemRelationshipExtractPVO.html#ItemRelationshipExtractPVO" TargetMode="External"/><Relationship Id="rId21" Type="http://schemas.openxmlformats.org/officeDocument/2006/relationships/hyperlink" Target="https://docs.oracle.com/en/cloud/saas/supply-chain-management/22b/oadsc/CstTradeEventCostsExtractPVO.html#CstTradeEventCostsExtractPVO" TargetMode="External"/><Relationship Id="rId34" Type="http://schemas.openxmlformats.org/officeDocument/2006/relationships/hyperlink" Target="https://docs.oracle.com/en/cloud/saas/supply-chain-management/22b/oadsc/WoDocumentReferenceExtractPVO.html#WoDocumentReferenceExtractPVO" TargetMode="External"/><Relationship Id="rId42" Type="http://schemas.openxmlformats.org/officeDocument/2006/relationships/hyperlink" Target="https://docs.oracle.com/en/cloud/saas/supply-chain-management/22b/oadsc/CatalogExtractPVO.html#CatalogExtractPVO" TargetMode="External"/><Relationship Id="rId47" Type="http://schemas.openxmlformats.org/officeDocument/2006/relationships/hyperlink" Target="https://docs.oracle.com/en/cloud/saas/supply-chain-management/22b/oadsc/VcsCollaborationPlansExtractPVO.html#VcsCollaborationPlansExtractPVO" TargetMode="External"/><Relationship Id="rId7" Type="http://schemas.openxmlformats.org/officeDocument/2006/relationships/hyperlink" Target="https://docs.oracle.com/en/cloud/saas/supply-chain-management/22b/oadsc/CostComponentsExtractPVO.html#CostComponentsExtractPVO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docs.oracle.com/en/cloud/saas/supply-chain-management/22b/oadsc/CstCogsTransactionsExtractPVO.html#CstCogsTransactionsExtractPVO" TargetMode="External"/><Relationship Id="rId29" Type="http://schemas.openxmlformats.org/officeDocument/2006/relationships/hyperlink" Target="https://docs.oracle.com/en/cloud/saas/supply-chain-management/22b/oadsc/MntProgramExtractPVO.html#MntProgramExtractPVO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ocs.oracle.com/en/cloud/saas/supply-chain-management/22b/oadsc/CostBookExtractPVO.html#CostBookExtractPVO" TargetMode="External"/><Relationship Id="rId11" Type="http://schemas.openxmlformats.org/officeDocument/2006/relationships/hyperlink" Target="https://docs.oracle.com/en/cloud/saas/supply-chain-management/22b/oadsc/CostOrgBooksExtractPVO.html#CostOrgBooksExtractPVO" TargetMode="External"/><Relationship Id="rId24" Type="http://schemas.openxmlformats.org/officeDocument/2006/relationships/hyperlink" Target="https://docs.oracle.com/en/cloud/saas/supply-chain-management/22b/oadsc/ScheduleExtractPVO.html#ScheduleExtractPVO" TargetMode="External"/><Relationship Id="rId32" Type="http://schemas.openxmlformats.org/officeDocument/2006/relationships/hyperlink" Target="https://docs.oracle.com/en/cloud/saas/supply-chain-management/22b/oadsc/MntSchedulePatternTranslationExtractPVO.html#MntSchedulePatternTranslationExtractPVO" TargetMode="External"/><Relationship Id="rId37" Type="http://schemas.openxmlformats.org/officeDocument/2006/relationships/hyperlink" Target="https://docs.oracle.com/en/cloud/saas/supply-chain-management/22b/oadsc/ItemExtractPVO.html#ItemExtractPVO" TargetMode="External"/><Relationship Id="rId40" Type="http://schemas.openxmlformats.org/officeDocument/2006/relationships/hyperlink" Target="https://docs.oracle.com/en/cloud/saas/supply-chain-management/22b/oadsc/TradingPartnerItemsExtractPVO.html#TradingPartnerItemsExtractPVO" TargetMode="External"/><Relationship Id="rId45" Type="http://schemas.openxmlformats.org/officeDocument/2006/relationships/hyperlink" Target="https://docs.oracle.com/en/cloud/saas/supply-chain-management/22b/oadsc/VcsHistSupplyForecastExtractPVO.html#VcsHistSupplyForecastExtractPVO" TargetMode="External"/><Relationship Id="rId5" Type="http://schemas.openxmlformats.org/officeDocument/2006/relationships/hyperlink" Target="https://docs.oracle.com/en/cloud/saas/supply-chain-management/22b/oadsc/InvMaterialStatusesExtractPVO.html#InvMaterialStatusesExtractPVO" TargetMode="External"/><Relationship Id="rId15" Type="http://schemas.openxmlformats.org/officeDocument/2006/relationships/hyperlink" Target="https://docs.oracle.com/en/cloud/saas/supply-chain-management/22b/oadsc/CstCogsLayerCostsExtractPVO.html#CstCogsLayerCostsExtractPVO" TargetMode="External"/><Relationship Id="rId23" Type="http://schemas.openxmlformats.org/officeDocument/2006/relationships/hyperlink" Target="https://docs.oracle.com/en/cloud/saas/supply-chain-management/22b/oadsc/ShiftExtractPVO.html#ShiftExtractPVO" TargetMode="External"/><Relationship Id="rId28" Type="http://schemas.openxmlformats.org/officeDocument/2006/relationships/hyperlink" Target="https://docs.oracle.com/en/cloud/saas/supply-chain-management/22b/oadsc/MntForecastExtractPVO.html#MntForecastExtractPVO" TargetMode="External"/><Relationship Id="rId36" Type="http://schemas.openxmlformats.org/officeDocument/2006/relationships/hyperlink" Target="https://docs.oracle.com/en/cloud/saas/supply-chain-management/22b/oadsc/WorkRequirementMeterExtractPVO.html#WorkRequirementMeterExtractPVO" TargetMode="External"/><Relationship Id="rId10" Type="http://schemas.openxmlformats.org/officeDocument/2006/relationships/hyperlink" Target="https://docs.oracle.com/en/cloud/saas/supply-chain-management/22b/oadsc/CostElementExtractPVO.html#CostElementExtractPVO" TargetMode="External"/><Relationship Id="rId19" Type="http://schemas.openxmlformats.org/officeDocument/2006/relationships/hyperlink" Target="https://docs.oracle.com/en/cloud/saas/supply-chain-management/22b/oadsc/CstTransactionCostsExtractPVO.html#CstTransactionCostsExtractPVO" TargetMode="External"/><Relationship Id="rId31" Type="http://schemas.openxmlformats.org/officeDocument/2006/relationships/hyperlink" Target="https://docs.oracle.com/en/cloud/saas/supply-chain-management/22b/oadsc/MntWorkRequirementExtractPVO.html#MntWorkRequirementExtractPVO" TargetMode="External"/><Relationship Id="rId44" Type="http://schemas.openxmlformats.org/officeDocument/2006/relationships/hyperlink" Target="https://docs.oracle.com/en/cloud/saas/supply-chain-management/22b/oadsc/VcsExtSupplyForecastDetailsExtractPVO.html#VcsExtSupplyForecastDetailsExtractPVO" TargetMode="External"/><Relationship Id="rId4" Type="http://schemas.openxmlformats.org/officeDocument/2006/relationships/hyperlink" Target="https://docs.oracle.com/en/cloud/saas/supply-chain-management/22b/oadsc/InventoryLocatorExtractPVO.html#InventoryLocatorExtractPVO" TargetMode="External"/><Relationship Id="rId9" Type="http://schemas.openxmlformats.org/officeDocument/2006/relationships/hyperlink" Target="https://docs.oracle.com/en/cloud/saas/supply-chain-management/22b/oadsc/CostDistributionLinesExtractPVO.html#CostDistributionLinesExtractPVO" TargetMode="External"/><Relationship Id="rId14" Type="http://schemas.openxmlformats.org/officeDocument/2006/relationships/hyperlink" Target="https://docs.oracle.com/en/cloud/saas/supply-chain-management/22b/oadsc/CstCogsDetailsExtractPVO.html#CstCogsDetailsExtractPVO" TargetMode="External"/><Relationship Id="rId22" Type="http://schemas.openxmlformats.org/officeDocument/2006/relationships/hyperlink" Target="https://docs.oracle.com/en/cloud/saas/supply-chain-management/22b/oadsc/PatternDetailExtractPVO.html#PatternDetailExtractPVO" TargetMode="External"/><Relationship Id="rId27" Type="http://schemas.openxmlformats.org/officeDocument/2006/relationships/hyperlink" Target="https://docs.oracle.com/en/cloud/saas/supply-chain-management/22b/oadsc/MntForecastLineExtractPVO.html#MntForecastLineExtractPVO" TargetMode="External"/><Relationship Id="rId30" Type="http://schemas.openxmlformats.org/officeDocument/2006/relationships/hyperlink" Target="https://docs.oracle.com/en/cloud/saas/supply-chain-management/22b/oadsc/MntSchedulePatternExtractPVO.html#MntSchedulePatternExtractPVO" TargetMode="External"/><Relationship Id="rId35" Type="http://schemas.openxmlformats.org/officeDocument/2006/relationships/hyperlink" Target="https://docs.oracle.com/en/cloud/saas/supply-chain-management/22b/oadsc/WorkRequirementConditionEventPVO.html#WorkRequirementConditionEventPVO" TargetMode="External"/><Relationship Id="rId43" Type="http://schemas.openxmlformats.org/officeDocument/2006/relationships/hyperlink" Target="https://docs.oracle.com/en/cloud/saas/supply-chain-management/22b/oadsc/CategoryExtractPVO.html#CategoryExtractPVO" TargetMode="External"/><Relationship Id="rId48" Type="http://schemas.openxmlformats.org/officeDocument/2006/relationships/hyperlink" Target="https://docs.oracle.com/en/cloud/saas/supply-chain-management/22b/oadsc/VcsExtHistSupplyForecastExtractPVO.html#VcsExtHistSupplyForecastExtractPVO" TargetMode="External"/><Relationship Id="rId8" Type="http://schemas.openxmlformats.org/officeDocument/2006/relationships/hyperlink" Target="https://docs.oracle.com/en/cloud/saas/supply-chain-management/22b/oadsc/CostDistributionsExtractPVO.html#CostDistributionsExtractPVO" TargetMode="External"/><Relationship Id="rId3" Type="http://schemas.openxmlformats.org/officeDocument/2006/relationships/hyperlink" Target="https://docs.oracle.com/en/cloud/saas/financials/22b/oadsr/ExpenseExtractPVO.html#ExpenseExtractPVO" TargetMode="External"/><Relationship Id="rId12" Type="http://schemas.openxmlformats.org/officeDocument/2006/relationships/hyperlink" Target="https://docs.oracle.com/en/cloud/saas/supply-chain-management/22b/oadsc/CostProfileExtractPVO.html#CostProfileExtractPVO" TargetMode="External"/><Relationship Id="rId17" Type="http://schemas.openxmlformats.org/officeDocument/2006/relationships/hyperlink" Target="https://docs.oracle.com/en/cloud/saas/supply-chain-management/22b/oadsc/InvLotNumbersExtractPVO.html#InvLotNumbersExtractPVO" TargetMode="External"/><Relationship Id="rId25" Type="http://schemas.openxmlformats.org/officeDocument/2006/relationships/hyperlink" Target="https://docs.oracle.com/en/cloud/saas/supply-chain-management/22b/oadsc/CarrierPVO.html#CarrierPVO" TargetMode="External"/><Relationship Id="rId33" Type="http://schemas.openxmlformats.org/officeDocument/2006/relationships/hyperlink" Target="https://docs.oracle.com/en/cloud/saas/supply-chain-management/22b/oadsc/MntWorkRequirementTranslationExtractPVO.html#MntWorkRequirementTranslationExtractPVO" TargetMode="External"/><Relationship Id="rId38" Type="http://schemas.openxmlformats.org/officeDocument/2006/relationships/hyperlink" Target="https://docs.oracle.com/en/cloud/saas/supply-chain-management/22b/oadsc/ValidCategoriesExtractPVO.html#ValidCategoriesExtractPVO" TargetMode="External"/><Relationship Id="rId46" Type="http://schemas.openxmlformats.org/officeDocument/2006/relationships/hyperlink" Target="https://docs.oracle.com/en/cloud/saas/supply-chain-management/22b/oadsc/VcsSupplyForecastExtractPVO.html#VcsSupplyForecastExtractPVO" TargetMode="External"/><Relationship Id="rId20" Type="http://schemas.openxmlformats.org/officeDocument/2006/relationships/hyperlink" Target="https://docs.oracle.com/en/cloud/saas/supply-chain-management/22b/oadsc/ValuationUnitExtractPVO.html#ValuationUnitExtractPVO" TargetMode="External"/><Relationship Id="rId41" Type="http://schemas.openxmlformats.org/officeDocument/2006/relationships/hyperlink" Target="https://docs.oracle.com/en/cloud/saas/supply-chain-management/22b/oadsc/StructuresExtractPVO.html#StructuresExtractPVO" TargetMode="Externa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oracle.com/en/cloud/saas/supply-chain-management/22b/oadsc/CseMeterReadingExtractPVO.html#CseMeterReadingExtractPVO" TargetMode="External"/><Relationship Id="rId21" Type="http://schemas.openxmlformats.org/officeDocument/2006/relationships/hyperlink" Target="https://docs.oracle.com/en/cloud/saas/supply-chain-management/22b/oadsc/GroupRuleMemberExtractPVO.html#GroupRuleMemberExtractPVO" TargetMode="External"/><Relationship Id="rId34" Type="http://schemas.openxmlformats.org/officeDocument/2006/relationships/hyperlink" Target="https://docs.oracle.com/en/cloud/saas/supply-chain-management/22b/oadsc/CseAssetExtractPVO.html#CseAssetExtractPVO" TargetMode="External"/><Relationship Id="rId42" Type="http://schemas.openxmlformats.org/officeDocument/2006/relationships/hyperlink" Target="https://docs.oracle.com/en/cloud/saas/supply-chain-management/22b/oadsc/TaskDefinitionExtractPVO.html#TaskDefinitionExtractPVO" TargetMode="External"/><Relationship Id="rId47" Type="http://schemas.openxmlformats.org/officeDocument/2006/relationships/hyperlink" Target="https://docs.oracle.com/en/cloud/saas/supply-chain-management/22b/oadsc/ChangeLineTranslationExtractPVO.html#ChangeLineTranslationExtractPVO" TargetMode="External"/><Relationship Id="rId50" Type="http://schemas.openxmlformats.org/officeDocument/2006/relationships/hyperlink" Target="https://docs.oracle.com/en/cloud/saas/supply-chain-management/22b/oadsc/ChangeObjectTranslationExtractPVO.html#ChangeObjectTranslationExtractPVO" TargetMode="External"/><Relationship Id="rId55" Type="http://schemas.openxmlformats.org/officeDocument/2006/relationships/hyperlink" Target="https://docs.oracle.com/en/cloud/saas/supply-chain-management/22b/oadsc/SupplyMessagesExtractPVO.html#SupplyMessagesExtractPVO" TargetMode="External"/><Relationship Id="rId63" Type="http://schemas.openxmlformats.org/officeDocument/2006/relationships/hyperlink" Target="https://docs.oracle.com/en/cloud/saas/supply-chain-management/22b/oadsc/DeliveryLineExtractPVO.html#DeliveryLineExtractPVO" TargetMode="External"/><Relationship Id="rId68" Type="http://schemas.openxmlformats.org/officeDocument/2006/relationships/hyperlink" Target="https://docs.oracle.com/en/cloud/saas/supply-chain-management/22b/oadsc/ReceivingParameterExtractPVO.html#ReceivingParameterExtractPVO" TargetMode="External"/><Relationship Id="rId7" Type="http://schemas.openxmlformats.org/officeDocument/2006/relationships/hyperlink" Target="https://docs.oracle.com/en/cloud/saas/supply-chain-management/22b/oadsc/FulfillLineExtractPVO.html#FulfillLineExtractPVO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docs.oracle.com/en/cloud/saas/supply-chain-management/22b/oadsc/OrchestrationGroupExtractPVO.html#OrchestrationGroupExtractPVO" TargetMode="External"/><Relationship Id="rId29" Type="http://schemas.openxmlformats.org/officeDocument/2006/relationships/hyperlink" Target="https://docs.oracle.com/en/cloud/saas/supply-chain-management/22b/oadsc/GenealogyObjectExtractPVO.html#GenealogyObjectExtractPVO" TargetMode="External"/><Relationship Id="rId11" Type="http://schemas.openxmlformats.org/officeDocument/2006/relationships/hyperlink" Target="https://docs.oracle.com/en/cloud/saas/supply-chain-management/22b/oadsc/HoldInstanceExtractPVO.html#HoldInstanceExtractPVO" TargetMode="External"/><Relationship Id="rId24" Type="http://schemas.openxmlformats.org/officeDocument/2006/relationships/hyperlink" Target="https://docs.oracle.com/en/cloud/saas/supply-chain-management/22b/oadsc/CseAssetGroupRuleExtractPVO.html#CseAssetGroupRuleExtractPVO" TargetMode="External"/><Relationship Id="rId32" Type="http://schemas.openxmlformats.org/officeDocument/2006/relationships/hyperlink" Target="https://docs.oracle.com/en/cloud/saas/supply-chain-management/22b/oadsc/AssetPartListExtractPVO.html#AssetPartListExtractPVO" TargetMode="External"/><Relationship Id="rId37" Type="http://schemas.openxmlformats.org/officeDocument/2006/relationships/hyperlink" Target="https://docs.oracle.com/en/cloud/saas/supply-chain-management/22b/oadsc/MeterDefinitionExtractPVO.html#MeterDefinitionExtractPVO" TargetMode="External"/><Relationship Id="rId40" Type="http://schemas.openxmlformats.org/officeDocument/2006/relationships/hyperlink" Target="https://docs.oracle.com/en/cloud/saas/supply-chain-management/22b/oadsc/OrderAddressExtractPVO.html#OrderAddressExtractPVO" TargetMode="External"/><Relationship Id="rId45" Type="http://schemas.openxmlformats.org/officeDocument/2006/relationships/hyperlink" Target="https://docs.oracle.com/en/cloud/saas/supply-chain-management/22b/oadsc/ChangeObjectExtractPVO.html#ChangeObjectExtractPVO" TargetMode="External"/><Relationship Id="rId53" Type="http://schemas.openxmlformats.org/officeDocument/2006/relationships/hyperlink" Target="https://docs.oracle.com/en/cloud/saas/supply-chain-management/22b/oadsc/SupplyLineSupplementalExtractPVO.html#SupplyLineSupplementalExtractPVO" TargetMode="External"/><Relationship Id="rId58" Type="http://schemas.openxmlformats.org/officeDocument/2006/relationships/hyperlink" Target="https://docs.oracle.com/en/cloud/saas/supply-chain-management/22b/oadsc/SupplyLinesExtractPVO.html#SupplyLinesExtractPVO" TargetMode="External"/><Relationship Id="rId66" Type="http://schemas.openxmlformats.org/officeDocument/2006/relationships/hyperlink" Target="https://docs.oracle.com/en/cloud/saas/supply-chain-management/22b/oadsc/ReceivingInboundShipmentLineExtractPVO.html#ReceivingInboundShipmentLineExtractPVO" TargetMode="External"/><Relationship Id="rId5" Type="http://schemas.openxmlformats.org/officeDocument/2006/relationships/hyperlink" Target="https://docs.oracle.com/en/cloud/saas/supply-chain-management/22b/oadsc/FulfillLineStatusExtractPVO.html#FulfillLineStatusExtractPVO" TargetMode="External"/><Relationship Id="rId61" Type="http://schemas.openxmlformats.org/officeDocument/2006/relationships/hyperlink" Target="https://docs.oracle.com/en/cloud/saas/supply-chain-management/22b/oadsc/SupplyTrackingLineDocsExtractPVO.html#SupplyTrackingLineDocsExtractPVO" TargetMode="External"/><Relationship Id="rId19" Type="http://schemas.openxmlformats.org/officeDocument/2006/relationships/hyperlink" Target="https://docs.oracle.com/en/cloud/saas/supply-chain-management/22b/oadsc/ManualPriceAdjustmentExtractPVO.html#ManualPriceAdjustmentExtractPVO" TargetMode="External"/><Relationship Id="rId14" Type="http://schemas.openxmlformats.org/officeDocument/2006/relationships/hyperlink" Target="https://docs.oracle.com/en/cloud/saas/supply-chain-management/22b/oadsc/HoldTaskInstanceExtractPVO.html#HoldTaskInstanceExtractPVO" TargetMode="External"/><Relationship Id="rId22" Type="http://schemas.openxmlformats.org/officeDocument/2006/relationships/hyperlink" Target="https://docs.oracle.com/en/cloud/saas/supply-chain-management/22b/oadsc/GroupRuleUsageExtractPVO.html#GroupRuleUsageExtractPVO" TargetMode="External"/><Relationship Id="rId27" Type="http://schemas.openxmlformats.org/officeDocument/2006/relationships/hyperlink" Target="https://docs.oracle.com/en/cloud/saas/supply-chain-management/22b/oadsc/AssetTransactionExtractPVO.html#AssetTransactionExtractPVO" TargetMode="External"/><Relationship Id="rId30" Type="http://schemas.openxmlformats.org/officeDocument/2006/relationships/hyperlink" Target="https://docs.oracle.com/en/cloud/saas/supply-chain-management/22b/oadsc/AssetChargeExtractPVO.html#AssetChargeExtractPVO" TargetMode="External"/><Relationship Id="rId35" Type="http://schemas.openxmlformats.org/officeDocument/2006/relationships/hyperlink" Target="https://docs.oracle.com/en/cloud/saas/supply-chain-management/22b/oadsc/ParameterExtractPVO.html#ParameterExtractPVO" TargetMode="External"/><Relationship Id="rId43" Type="http://schemas.openxmlformats.org/officeDocument/2006/relationships/hyperlink" Target="https://docs.oracle.com/en/cloud/saas/supply-chain-management/22b/oadsc/StatusExtractPVO.html#StatusExtractPVO" TargetMode="External"/><Relationship Id="rId48" Type="http://schemas.openxmlformats.org/officeDocument/2006/relationships/hyperlink" Target="https://docs.oracle.com/en/cloud/saas/supply-chain-management/22b/oadsc/ChangeActionsTranslationExtractPVO.html#ChangeActionsTranslationExtractPVO" TargetMode="External"/><Relationship Id="rId56" Type="http://schemas.openxmlformats.org/officeDocument/2006/relationships/hyperlink" Target="https://docs.oracle.com/en/cloud/saas/supply-chain-management/22b/oadsc/SupplyBuyOrderDetailsExtractPVO.html#SupplyBuyOrderDetailsExtractPVO" TargetMode="External"/><Relationship Id="rId64" Type="http://schemas.openxmlformats.org/officeDocument/2006/relationships/hyperlink" Target="https://docs.oracle.com/en/cloud/saas/supply-chain-management/22b/oadsc/DeliveryExtractPVO.html#DeliveryExtractPVO" TargetMode="External"/><Relationship Id="rId8" Type="http://schemas.openxmlformats.org/officeDocument/2006/relationships/hyperlink" Target="https://docs.oracle.com/en/cloud/saas/supply-chain-management/22b/oadsc/HoldCodeExtractPVO.html#HoldCodeExtractPVO" TargetMode="External"/><Relationship Id="rId51" Type="http://schemas.openxmlformats.org/officeDocument/2006/relationships/hyperlink" Target="https://docs.oracle.com/en/cloud/saas/supply-chain-management/22b/oadsc/ChangeActionsExtractPVO.html#ChangeActionsExtractPVO" TargetMode="External"/><Relationship Id="rId3" Type="http://schemas.openxmlformats.org/officeDocument/2006/relationships/hyperlink" Target="https://docs.oracle.com/en/cloud/saas/supply-chain-management/22b/oadsc/SrLookupValuesExtractPVO.html#SrLookupValuesExtractPVO" TargetMode="External"/><Relationship Id="rId12" Type="http://schemas.openxmlformats.org/officeDocument/2006/relationships/hyperlink" Target="https://docs.oracle.com/en/cloud/saas/supply-chain-management/22b/oadsc/LotSerialExtractPVO.html#LotSerialExtractPVO" TargetMode="External"/><Relationship Id="rId17" Type="http://schemas.openxmlformats.org/officeDocument/2006/relationships/hyperlink" Target="https://docs.oracle.com/en/cloud/saas/supply-chain-management/22b/oadsc/ProcessClassExtractPVO.html#ProcessClassExtractPVO" TargetMode="External"/><Relationship Id="rId25" Type="http://schemas.openxmlformats.org/officeDocument/2006/relationships/hyperlink" Target="https://docs.oracle.com/en/cloud/saas/supply-chain-management/22b/oadsc/CseAssetGroupExtractPVO.html#CseAssetGroupExtractPVO" TargetMode="External"/><Relationship Id="rId33" Type="http://schemas.openxmlformats.org/officeDocument/2006/relationships/hyperlink" Target="https://docs.oracle.com/en/cloud/saas/supply-chain-management/22b/oadsc/AssetStructureExtractPVO.html#AssetStructureExtractPVO" TargetMode="External"/><Relationship Id="rId38" Type="http://schemas.openxmlformats.org/officeDocument/2006/relationships/hyperlink" Target="https://docs.oracle.com/en/cloud/saas/supply-chain-management/22b/oadsc/CseAssetTranslationExtractPVO.html#CseAssetTranslationExtractPVO" TargetMode="External"/><Relationship Id="rId46" Type="http://schemas.openxmlformats.org/officeDocument/2006/relationships/hyperlink" Target="https://docs.oracle.com/en/cloud/saas/supply-chain-management/22b/oadsc/RouteExtractPVO.html#RouteExtractPVO" TargetMode="External"/><Relationship Id="rId59" Type="http://schemas.openxmlformats.org/officeDocument/2006/relationships/hyperlink" Target="https://docs.oracle.com/en/cloud/saas/supply-chain-management/22b/oadsc/SupplyTrackingLinesExtractPVO.html#SupplyTrackingLinesExtractPVO" TargetMode="External"/><Relationship Id="rId67" Type="http://schemas.openxmlformats.org/officeDocument/2006/relationships/hyperlink" Target="https://docs.oracle.com/en/cloud/saas/supply-chain-management/22b/oadsc/ReceivingReceiptTransactionExtractPVO.html#ReceivingReceiptTransactionExtractPVO" TargetMode="External"/><Relationship Id="rId20" Type="http://schemas.openxmlformats.org/officeDocument/2006/relationships/hyperlink" Target="https://docs.oracle.com/en/cloud/saas/supply-chain-management/22b/oadsc/ProcessInstanceExtractPVO.html#ProcessInstanceExtractPVO" TargetMode="External"/><Relationship Id="rId41" Type="http://schemas.openxmlformats.org/officeDocument/2006/relationships/hyperlink" Target="https://docs.oracle.com/en/cloud/saas/supply-chain-management/22b/oadsc/LineExtractPVO.html#LineExtractPVO" TargetMode="External"/><Relationship Id="rId54" Type="http://schemas.openxmlformats.org/officeDocument/2006/relationships/hyperlink" Target="https://docs.oracle.com/en/cloud/saas/supply-chain-management/22b/oadsc/SupplyMakeOrderDetailsExtractPVO.html#SupplyMakeOrderDetailsExtractPVO" TargetMode="External"/><Relationship Id="rId62" Type="http://schemas.openxmlformats.org/officeDocument/2006/relationships/hyperlink" Target="https://docs.oracle.com/en/cloud/saas/supply-chain-management/22b/oadsc/DeliveryLineAssignmentExtractPVO.html#DeliveryLineAssignmentExtractPVO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ocs.oracle.com/en/cloud/saas/supply-chain-management/22b/oadsc/FulfillLineDetailExtractPVO.html#FulfillLineDetailExtractPVO" TargetMode="External"/><Relationship Id="rId15" Type="http://schemas.openxmlformats.org/officeDocument/2006/relationships/hyperlink" Target="https://docs.oracle.com/en/cloud/saas/supply-chain-management/22b/oadsc/HoldStepInstanceExtractPVO.html#HoldStepInstanceExtractPVO" TargetMode="External"/><Relationship Id="rId23" Type="http://schemas.openxmlformats.org/officeDocument/2006/relationships/hyperlink" Target="https://docs.oracle.com/en/cloud/saas/supply-chain-management/22b/oadsc/GroupRuleCriteriaExtractPVO.html#GroupRuleCriteriaExtractPVO" TargetMode="External"/><Relationship Id="rId28" Type="http://schemas.openxmlformats.org/officeDocument/2006/relationships/hyperlink" Target="https://docs.oracle.com/en/cloud/saas/supply-chain-management/22b/oadsc/GenealogyCompositionExtractPVO.html#GenealogyCompositionExtractPVO" TargetMode="External"/><Relationship Id="rId36" Type="http://schemas.openxmlformats.org/officeDocument/2006/relationships/hyperlink" Target="https://docs.oracle.com/en/cloud/saas/supply-chain-management/22b/oadsc/MeterApplicabilityExtractPVO.html#MeterApplicabilityExtractPVO" TargetMode="External"/><Relationship Id="rId49" Type="http://schemas.openxmlformats.org/officeDocument/2006/relationships/hyperlink" Target="https://docs.oracle.com/en/cloud/saas/supply-chain-management/22b/oadsc/ChangeStatusesTranslationExtractPVO.html#ChangeStatusesTranslationExtractPVO" TargetMode="External"/><Relationship Id="rId57" Type="http://schemas.openxmlformats.org/officeDocument/2006/relationships/hyperlink" Target="https://docs.oracle.com/en/cloud/saas/supply-chain-management/22b/oadsc/SupplyDistributionDetailsExtractPVO.html#SupplyDistributionDetailsExtractPVO" TargetMode="External"/><Relationship Id="rId10" Type="http://schemas.openxmlformats.org/officeDocument/2006/relationships/hyperlink" Target="https://docs.oracle.com/en/cloud/saas/supply-chain-management/22b/oadsc/OrderChargeTierExtractPVO.html#OrderChargeTierExtractPVO" TargetMode="External"/><Relationship Id="rId31" Type="http://schemas.openxmlformats.org/officeDocument/2006/relationships/hyperlink" Target="https://docs.oracle.com/en/cloud/saas/supply-chain-management/22b/oadsc/CseMeterExtractPVO.html#CseMeterExtractPVO" TargetMode="External"/><Relationship Id="rId44" Type="http://schemas.openxmlformats.org/officeDocument/2006/relationships/hyperlink" Target="https://docs.oracle.com/en/cloud/saas/supply-chain-management/22b/oadsc/PaymentExtractPVO.html#PaymentExtractPVO" TargetMode="External"/><Relationship Id="rId52" Type="http://schemas.openxmlformats.org/officeDocument/2006/relationships/hyperlink" Target="https://docs.oracle.com/en/cloud/saas/supply-chain-management/22b/oadsc/ChangeLineExtractPVO.html#ChangeLineExtractPVO" TargetMode="External"/><Relationship Id="rId60" Type="http://schemas.openxmlformats.org/officeDocument/2006/relationships/hyperlink" Target="https://docs.oracle.com/en/cloud/saas/supply-chain-management/22b/oadsc/SupplyTransferOrderDetailsExtractPVO.html#SupplyTransferOrderDetailsExtractPVO" TargetMode="External"/><Relationship Id="rId65" Type="http://schemas.openxmlformats.org/officeDocument/2006/relationships/hyperlink" Target="https://docs.oracle.com/en/cloud/saas/supply-chain-management/22b/oadsc/ReceivingInboundShipmentHeaderExtractPVO.html#ReceivingInboundShipmentHeaderExtractPVO" TargetMode="External"/><Relationship Id="rId4" Type="http://schemas.openxmlformats.org/officeDocument/2006/relationships/hyperlink" Target="https://docs.oracle.com/en/cloud/saas/supply-chain-management/22b/oadsc/DocumentReferencesExtractPVO.html#DocumentReferencesExtractPVO" TargetMode="External"/><Relationship Id="rId9" Type="http://schemas.openxmlformats.org/officeDocument/2006/relationships/hyperlink" Target="https://docs.oracle.com/en/cloud/saas/supply-chain-management/22b/oadsc/BillingPlanExtractPVO.html#BillingPlanExtractPVO" TargetMode="External"/><Relationship Id="rId13" Type="http://schemas.openxmlformats.org/officeDocument/2006/relationships/hyperlink" Target="https://docs.oracle.com/en/cloud/saas/supply-chain-management/22b/oadsc/JeopardyPriorityExtractPVO.html#JeopardyPriorityExtractPVO" TargetMode="External"/><Relationship Id="rId18" Type="http://schemas.openxmlformats.org/officeDocument/2006/relationships/hyperlink" Target="https://docs.oracle.com/en/cloud/saas/supply-chain-management/22b/oadsc/ProcessClassStatusExtractPVO.html#ProcessClassStatusExtractPVO" TargetMode="External"/><Relationship Id="rId39" Type="http://schemas.openxmlformats.org/officeDocument/2006/relationships/hyperlink" Target="https://docs.oracle.com/en/cloud/saas/supply-chain-management/22b/oadsc/StepInstanceDetailExtractPVO.html#StepInstanceDetailExtractPV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8905163" y="9203275"/>
            <a:ext cx="7842900" cy="167130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 b="1">
                <a:solidFill>
                  <a:schemeClr val="dk1"/>
                </a:solidFill>
              </a:rPr>
              <a:t> </a:t>
            </a:r>
            <a:endParaRPr sz="45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</p:txBody>
      </p:sp>
      <p:sp>
        <p:nvSpPr>
          <p:cNvPr id="100" name="Google Shape;100;p25"/>
          <p:cNvSpPr txBox="1"/>
          <p:nvPr/>
        </p:nvSpPr>
        <p:spPr>
          <a:xfrm>
            <a:off x="629650" y="9699238"/>
            <a:ext cx="7538400" cy="133443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 b="1">
                <a:solidFill>
                  <a:schemeClr val="dk1"/>
                </a:solidFill>
              </a:rPr>
              <a:t> </a:t>
            </a:r>
            <a:endParaRPr sz="45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</p:txBody>
      </p:sp>
      <p:sp>
        <p:nvSpPr>
          <p:cNvPr id="101" name="Google Shape;101;p25"/>
          <p:cNvSpPr txBox="1"/>
          <p:nvPr/>
        </p:nvSpPr>
        <p:spPr>
          <a:xfrm>
            <a:off x="952794" y="27251761"/>
            <a:ext cx="4489800" cy="3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0100" tIns="110100" rIns="110100" bIns="1101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Libre Franklin ExtraBold"/>
                <a:ea typeface="Libre Franklin ExtraBold"/>
                <a:cs typeface="Libre Franklin ExtraBold"/>
                <a:sym typeface="Libre Franklin ExtraBold"/>
              </a:rPr>
              <a:t>Legend</a:t>
            </a:r>
            <a:endParaRPr sz="2400" u="sng"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ibre Franklin Light"/>
                <a:ea typeface="Libre Franklin Light"/>
                <a:cs typeface="Libre Franklin Light"/>
                <a:sym typeface="Libre Franklin Light"/>
              </a:rPr>
              <a:t>🔑  </a:t>
            </a:r>
            <a:r>
              <a:rPr lang="en" sz="3600">
                <a:latin typeface="Libre Franklin Light"/>
                <a:ea typeface="Libre Franklin Light"/>
                <a:cs typeface="Libre Franklin Light"/>
                <a:sym typeface="Libre Franklin Light"/>
              </a:rPr>
              <a:t> </a:t>
            </a:r>
            <a:r>
              <a:rPr lang="en" sz="2400">
                <a:latin typeface="Libre Franklin Light"/>
                <a:ea typeface="Libre Franklin Light"/>
                <a:cs typeface="Libre Franklin Light"/>
                <a:sym typeface="Libre Franklin Light"/>
              </a:rPr>
              <a:t> =   primary key</a:t>
            </a:r>
            <a:endParaRPr sz="2400"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AEE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➤</a:t>
            </a:r>
            <a:r>
              <a:rPr lang="en" sz="2400" b="1">
                <a:solidFill>
                  <a:srgbClr val="2CDD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</a:t>
            </a:r>
            <a:r>
              <a:rPr lang="en" sz="3600" b="1">
                <a:solidFill>
                  <a:srgbClr val="2CDD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" sz="2400" b="1">
                <a:solidFill>
                  <a:srgbClr val="2CDD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" sz="2400">
                <a:latin typeface="Libre Franklin Light"/>
                <a:ea typeface="Libre Franklin Light"/>
                <a:cs typeface="Libre Franklin Light"/>
                <a:sym typeface="Libre Franklin Light"/>
              </a:rPr>
              <a:t>=   foreign key relation</a:t>
            </a:r>
            <a:endParaRPr sz="2400"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AEEF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rPr>
              <a:t>⇱</a:t>
            </a:r>
            <a:r>
              <a:rPr lang="en" sz="3600" b="1">
                <a:solidFill>
                  <a:srgbClr val="2CDD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" sz="2400" b="1">
                <a:solidFill>
                  <a:srgbClr val="2CDD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</a:t>
            </a:r>
            <a:r>
              <a:rPr lang="en" sz="2400">
                <a:latin typeface="Libre Franklin Light"/>
                <a:ea typeface="Libre Franklin Light"/>
                <a:cs typeface="Libre Franklin Light"/>
                <a:sym typeface="Libre Franklin Light"/>
              </a:rPr>
              <a:t>=   external link</a:t>
            </a:r>
            <a:endParaRPr sz="2400">
              <a:latin typeface="Libre Franklin Light"/>
              <a:ea typeface="Libre Franklin Light"/>
              <a:cs typeface="Libre Franklin Light"/>
              <a:sym typeface="Libre Franklin Light"/>
            </a:endParaRPr>
          </a:p>
        </p:txBody>
      </p:sp>
      <p:sp>
        <p:nvSpPr>
          <p:cNvPr id="103" name="Google Shape;103;p25"/>
          <p:cNvSpPr/>
          <p:nvPr/>
        </p:nvSpPr>
        <p:spPr>
          <a:xfrm>
            <a:off x="1066340" y="1640050"/>
            <a:ext cx="6832200" cy="67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A1816"/>
                </a:solidFill>
              </a:rPr>
              <a:t>FIN_EXTRACT_FA_BICC_EXTRACT</a:t>
            </a:r>
            <a:endParaRPr sz="3000" b="1">
              <a:solidFill>
                <a:srgbClr val="1A1816"/>
              </a:solidFill>
            </a:endParaRPr>
          </a:p>
        </p:txBody>
      </p:sp>
      <p:sp>
        <p:nvSpPr>
          <p:cNvPr id="104" name="Google Shape;104;p25"/>
          <p:cNvSpPr/>
          <p:nvPr/>
        </p:nvSpPr>
        <p:spPr>
          <a:xfrm>
            <a:off x="880669" y="10282650"/>
            <a:ext cx="6832200" cy="691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1A1816"/>
                </a:solidFill>
              </a:rPr>
              <a:t>FIN_EXTRACT_CE_BICC_EXTRACT</a:t>
            </a:r>
            <a:endParaRPr sz="3000" b="1">
              <a:solidFill>
                <a:srgbClr val="1A1816"/>
              </a:solidFill>
            </a:endParaRPr>
          </a:p>
        </p:txBody>
      </p:sp>
      <p:sp>
        <p:nvSpPr>
          <p:cNvPr id="105" name="Google Shape;105;p25"/>
          <p:cNvSpPr/>
          <p:nvPr/>
        </p:nvSpPr>
        <p:spPr>
          <a:xfrm>
            <a:off x="26151116" y="7163257"/>
            <a:ext cx="6832200" cy="65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A1816"/>
                </a:solidFill>
              </a:rPr>
              <a:t>FIN_EXTRACT_AP_BICC_EXTRACT</a:t>
            </a:r>
            <a:endParaRPr sz="3000" b="1">
              <a:solidFill>
                <a:srgbClr val="1A1816"/>
              </a:solidFill>
            </a:endParaRPr>
          </a:p>
        </p:txBody>
      </p:sp>
      <p:sp>
        <p:nvSpPr>
          <p:cNvPr id="106" name="Google Shape;106;p25"/>
          <p:cNvSpPr txBox="1"/>
          <p:nvPr/>
        </p:nvSpPr>
        <p:spPr>
          <a:xfrm>
            <a:off x="715675" y="1364000"/>
            <a:ext cx="7409700" cy="7882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</p:txBody>
      </p:sp>
      <p:sp>
        <p:nvSpPr>
          <p:cNvPr id="107" name="Google Shape;107;p25"/>
          <p:cNvSpPr/>
          <p:nvPr/>
        </p:nvSpPr>
        <p:spPr>
          <a:xfrm>
            <a:off x="1417038" y="4836115"/>
            <a:ext cx="53553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ADJUSTMENT</a:t>
            </a: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_EXTRACT_PVO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"/>
              </a:rPr>
              <a:t>⇱</a:t>
            </a:r>
            <a:endParaRPr sz="50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08" name="Google Shape;108;p25"/>
          <p:cNvSpPr/>
          <p:nvPr/>
        </p:nvSpPr>
        <p:spPr>
          <a:xfrm>
            <a:off x="1417037" y="2603475"/>
            <a:ext cx="53553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ASSET_INVOICE_EXTRACT_PVO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"/>
              </a:rPr>
              <a:t>⇱</a:t>
            </a:r>
            <a:endParaRPr sz="42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09" name="Google Shape;109;p25"/>
          <p:cNvSpPr txBox="1"/>
          <p:nvPr/>
        </p:nvSpPr>
        <p:spPr>
          <a:xfrm>
            <a:off x="17049950" y="1513700"/>
            <a:ext cx="8162100" cy="238119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</a:rPr>
              <a:t> </a:t>
            </a:r>
            <a:endParaRPr sz="20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/>
          </a:p>
        </p:txBody>
      </p:sp>
      <p:sp>
        <p:nvSpPr>
          <p:cNvPr id="110" name="Google Shape;110;p25"/>
          <p:cNvSpPr/>
          <p:nvPr/>
        </p:nvSpPr>
        <p:spPr>
          <a:xfrm>
            <a:off x="17938351" y="2816200"/>
            <a:ext cx="64701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FISCAL_PERIOD_EXTRACT_PVO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11" name="Google Shape;111;p25"/>
          <p:cNvSpPr/>
          <p:nvPr/>
        </p:nvSpPr>
        <p:spPr>
          <a:xfrm>
            <a:off x="17938349" y="3789839"/>
            <a:ext cx="64701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ACCOUNTING_PERIOD_TYPE_EXTRACT_PVO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6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12" name="Google Shape;112;p25"/>
          <p:cNvSpPr/>
          <p:nvPr/>
        </p:nvSpPr>
        <p:spPr>
          <a:xfrm>
            <a:off x="17938313" y="5737116"/>
            <a:ext cx="64701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FISCAL_CALENDAR_EXTRACT_PVO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7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13" name="Google Shape;113;p25"/>
          <p:cNvSpPr/>
          <p:nvPr/>
        </p:nvSpPr>
        <p:spPr>
          <a:xfrm>
            <a:off x="17938351" y="4763477"/>
            <a:ext cx="64701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BUDGET_BALANCE_EXTRACT_PVO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8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14" name="Google Shape;114;p25"/>
          <p:cNvSpPr/>
          <p:nvPr/>
        </p:nvSpPr>
        <p:spPr>
          <a:xfrm>
            <a:off x="17938314" y="6710755"/>
            <a:ext cx="64701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DAILY_CONVERSION_TYPE_EXTRACT_PVO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9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15" name="Google Shape;115;p25"/>
          <p:cNvSpPr txBox="1"/>
          <p:nvPr/>
        </p:nvSpPr>
        <p:spPr>
          <a:xfrm>
            <a:off x="25768900" y="6505825"/>
            <a:ext cx="7538400" cy="18913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b="1">
                <a:solidFill>
                  <a:schemeClr val="dk1"/>
                </a:solidFill>
              </a:rPr>
              <a:t> </a:t>
            </a:r>
            <a:endParaRPr sz="29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6" name="Google Shape;116;p25"/>
          <p:cNvSpPr/>
          <p:nvPr/>
        </p:nvSpPr>
        <p:spPr>
          <a:xfrm>
            <a:off x="26213894" y="9922151"/>
            <a:ext cx="67029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INVOICE_APPROVAL_HISTORY_EXTRACT_PVO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0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17" name="Google Shape;117;p25"/>
          <p:cNvSpPr/>
          <p:nvPr/>
        </p:nvSpPr>
        <p:spPr>
          <a:xfrm>
            <a:off x="26213852" y="10945700"/>
            <a:ext cx="67029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INVOICE_DISTRIBUTION_EXTRACT_PVO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1"/>
              </a:rPr>
              <a:t>⇱</a:t>
            </a:r>
            <a:endParaRPr sz="41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18" name="Google Shape;118;p25"/>
          <p:cNvSpPr/>
          <p:nvPr/>
        </p:nvSpPr>
        <p:spPr>
          <a:xfrm>
            <a:off x="26213852" y="12962498"/>
            <a:ext cx="67029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APPROVAL_CODE_EXTRACT_PVO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2"/>
              </a:rPr>
              <a:t>⇱</a:t>
            </a:r>
            <a:endParaRPr sz="41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19" name="Google Shape;119;p25"/>
          <p:cNvSpPr/>
          <p:nvPr/>
        </p:nvSpPr>
        <p:spPr>
          <a:xfrm>
            <a:off x="26213851" y="11969249"/>
            <a:ext cx="67029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INVOICE_BATCH_EXTRACT_PVO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3"/>
              </a:rPr>
              <a:t>⇱</a:t>
            </a:r>
            <a:endParaRPr sz="50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20" name="Google Shape;120;p25"/>
          <p:cNvSpPr/>
          <p:nvPr/>
        </p:nvSpPr>
        <p:spPr>
          <a:xfrm>
            <a:off x="26213852" y="13955722"/>
            <a:ext cx="67029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INVOICE_HOLD_EXTRACT_PVO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4"/>
              </a:rPr>
              <a:t>⇱</a:t>
            </a:r>
            <a:endParaRPr sz="41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21" name="Google Shape;121;p25"/>
          <p:cNvSpPr/>
          <p:nvPr/>
        </p:nvSpPr>
        <p:spPr>
          <a:xfrm>
            <a:off x="26213858" y="14948946"/>
            <a:ext cx="67029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INVOICE_PAYMENT_SCHEDULE_EXTRACT_PVO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5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22" name="Google Shape;122;p25"/>
          <p:cNvSpPr/>
          <p:nvPr/>
        </p:nvSpPr>
        <p:spPr>
          <a:xfrm>
            <a:off x="26213852" y="7996253"/>
            <a:ext cx="67029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AGING_PERIOD_LINE_EXTRACT_PVO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6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26213852" y="8959227"/>
            <a:ext cx="67029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AGING_PERIOD_HEADER_EXTRACT_PVO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7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24" name="Google Shape;124;p25"/>
          <p:cNvSpPr/>
          <p:nvPr/>
        </p:nvSpPr>
        <p:spPr>
          <a:xfrm>
            <a:off x="17938313" y="7684393"/>
            <a:ext cx="64701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DAILY_BALANCE_EXTRACT_PVO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8"/>
              </a:rPr>
              <a:t>⇱</a:t>
            </a:r>
            <a:endParaRPr sz="63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25" name="Google Shape;125;p25"/>
          <p:cNvSpPr/>
          <p:nvPr/>
        </p:nvSpPr>
        <p:spPr>
          <a:xfrm>
            <a:off x="17938313" y="8658032"/>
            <a:ext cx="64701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DAILY_RATE_EXTRACT_PVO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9"/>
              </a:rPr>
              <a:t>⇱</a:t>
            </a:r>
            <a:endParaRPr sz="63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26" name="Google Shape;126;p25"/>
          <p:cNvSpPr/>
          <p:nvPr/>
        </p:nvSpPr>
        <p:spPr>
          <a:xfrm>
            <a:off x="17938314" y="9631670"/>
            <a:ext cx="64701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CODE_COMBINATION_EXTRACT_PVO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0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27" name="Google Shape;127;p25"/>
          <p:cNvSpPr/>
          <p:nvPr/>
        </p:nvSpPr>
        <p:spPr>
          <a:xfrm>
            <a:off x="17938313" y="10605309"/>
            <a:ext cx="64701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JOURNAL_BATCH_EXTRACT_PVO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1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28" name="Google Shape;128;p25"/>
          <p:cNvSpPr/>
          <p:nvPr/>
        </p:nvSpPr>
        <p:spPr>
          <a:xfrm>
            <a:off x="17938313" y="11578948"/>
            <a:ext cx="64701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JOURNAL_CATEGORY_EXTRACT_PVO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2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29" name="Google Shape;129;p25"/>
          <p:cNvSpPr/>
          <p:nvPr/>
        </p:nvSpPr>
        <p:spPr>
          <a:xfrm>
            <a:off x="17938313" y="13526225"/>
            <a:ext cx="64701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JOURNAL_LINE_EXTRACT_PVO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3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17938313" y="14499864"/>
            <a:ext cx="64701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JOURNAL_RECON_LINE_EXTRACT_PVO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4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17938313" y="15473502"/>
            <a:ext cx="64701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JOURNAL_SOURCE_EXTRACT_PVO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5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17938313" y="16447141"/>
            <a:ext cx="64701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JOURNAL_HEADER_EXTRACT_PVO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6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17938313" y="17420780"/>
            <a:ext cx="64701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BALANCE_EXTRACT_PVO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7"/>
              </a:rPr>
              <a:t>⇱</a:t>
            </a:r>
            <a:endParaRPr sz="63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17938311" y="18394418"/>
            <a:ext cx="64701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LEDGER_CONFIG_DETAIL_EXTRACT_PVO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8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17938311" y="19368057"/>
            <a:ext cx="64701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LEDGER_SET_ASSIGNMENT_EXTRACT_PVO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9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1391250" y="5952435"/>
            <a:ext cx="61188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REPORTING_ADJUSTMENT_EXTRACT_PVO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0"/>
              </a:rPr>
              <a:t>⇱</a:t>
            </a:r>
            <a:endParaRPr sz="48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1417038" y="3719795"/>
            <a:ext cx="53553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CATEGORY</a:t>
            </a: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_EXTRACT_PVO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1"/>
              </a:rPr>
              <a:t>⇱</a:t>
            </a:r>
            <a:endParaRPr sz="56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1435102" y="7068755"/>
            <a:ext cx="53553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REPORTING_BOOK_EXTRACT_PVO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2"/>
              </a:rPr>
              <a:t>⇱</a:t>
            </a:r>
            <a:endParaRPr sz="62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17901784" y="12552586"/>
            <a:ext cx="64701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LEDGER_EXTRACT_PVO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3"/>
              </a:rPr>
              <a:t>⇱</a:t>
            </a:r>
            <a:endParaRPr sz="47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992324" y="11455113"/>
            <a:ext cx="64302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BANK_ACCOUNT_USE_EXTRACT_PVO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4"/>
              </a:rPr>
              <a:t>⇱</a:t>
            </a:r>
            <a:endParaRPr sz="50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992325" y="12425413"/>
            <a:ext cx="64302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BANK_ACCOUNT_BALANCE_EXTRACT_PVO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5"/>
              </a:rPr>
              <a:t>⇱</a:t>
            </a:r>
            <a:endParaRPr sz="47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999415" y="14287134"/>
            <a:ext cx="64302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BANK_STATEMENT_HEADER_EXTRACT_PVO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6"/>
              </a:rPr>
              <a:t>⇱</a:t>
            </a:r>
            <a:endParaRPr sz="63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999451" y="13361058"/>
            <a:ext cx="64302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BANK_ACCOUNT_EXTRACT_PVO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7"/>
              </a:rPr>
              <a:t>⇱</a:t>
            </a:r>
            <a:endParaRPr sz="72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999416" y="15213234"/>
            <a:ext cx="64302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BANK_STATEMENT_LINE_CHARGES_EXTRACT_PVO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8"/>
              </a:rPr>
              <a:t>⇱</a:t>
            </a:r>
            <a:endParaRPr sz="63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999415" y="16139334"/>
            <a:ext cx="64302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BANK_STATEMENT_LINES_EXTRACT_PVO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9"/>
              </a:rPr>
              <a:t>⇱</a:t>
            </a:r>
            <a:endParaRPr sz="69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999415" y="17065410"/>
            <a:ext cx="64302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RECON_EXCEPTION_EXTRACTION_EXTRACT_PVO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0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999415" y="17991510"/>
            <a:ext cx="64302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RECON_MATCHING_RULE_EXTRACT_PVO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1"/>
              </a:rPr>
              <a:t>⇱</a:t>
            </a:r>
            <a:endParaRPr sz="69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999415" y="18917611"/>
            <a:ext cx="64302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RECON_TOLERANCE_RULE_EXTRACT_PVO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2"/>
              </a:rPr>
              <a:t>⇱</a:t>
            </a:r>
            <a:endParaRPr sz="69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999415" y="19843686"/>
            <a:ext cx="64302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BANK_TRANSACTION_CODE_EXTRACT_PVO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3"/>
              </a:rPr>
              <a:t>⇱</a:t>
            </a:r>
            <a:endParaRPr sz="69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999415" y="20769786"/>
            <a:ext cx="64302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EXTERNAL_TRANSACTION_EXTRACT_PVO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4"/>
              </a:rPr>
              <a:t>⇱</a:t>
            </a:r>
            <a:endParaRPr sz="69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cxnSp>
        <p:nvCxnSpPr>
          <p:cNvPr id="151" name="Google Shape;151;p25"/>
          <p:cNvCxnSpPr>
            <a:stCxn id="104" idx="0"/>
          </p:cNvCxnSpPr>
          <p:nvPr/>
        </p:nvCxnSpPr>
        <p:spPr>
          <a:xfrm>
            <a:off x="4296769" y="102826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25"/>
          <p:cNvSpPr/>
          <p:nvPr/>
        </p:nvSpPr>
        <p:spPr>
          <a:xfrm>
            <a:off x="9096005" y="1850575"/>
            <a:ext cx="7409700" cy="691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A1816"/>
                </a:solidFill>
              </a:rPr>
              <a:t>FIN_EXTRACT_EXM_BICC_EXTRACT</a:t>
            </a:r>
            <a:endParaRPr sz="3000" b="1">
              <a:solidFill>
                <a:srgbClr val="1A1816"/>
              </a:solidFill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8867500" y="1445425"/>
            <a:ext cx="7842900" cy="72720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 b="1">
                <a:solidFill>
                  <a:schemeClr val="dk1"/>
                </a:solidFill>
              </a:rPr>
              <a:t> </a:t>
            </a:r>
            <a:endParaRPr sz="45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</p:txBody>
      </p:sp>
      <p:sp>
        <p:nvSpPr>
          <p:cNvPr id="154" name="Google Shape;154;p25"/>
          <p:cNvSpPr/>
          <p:nvPr/>
        </p:nvSpPr>
        <p:spPr>
          <a:xfrm>
            <a:off x="9894011" y="2865500"/>
            <a:ext cx="58365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EXPENSE_DISTRIBUTION_EXTRACT_PVO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5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55" name="Google Shape;155;p25"/>
          <p:cNvSpPr/>
          <p:nvPr/>
        </p:nvSpPr>
        <p:spPr>
          <a:xfrm>
            <a:off x="9894012" y="3810650"/>
            <a:ext cx="58365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EXPENSE_REPORT_EXTRACT_PVO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6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9894012" y="5662875"/>
            <a:ext cx="58365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EXPENSE_TYPE_EXTRACT_PVO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7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9894012" y="4736775"/>
            <a:ext cx="58365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EXPENSE_TEMPLATE_EXTRACT_PVO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8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9894012" y="6588975"/>
            <a:ext cx="58365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EXPENSE_EXTRACT_PVO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9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17587779" y="1902625"/>
            <a:ext cx="7267200" cy="65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A1816"/>
                </a:solidFill>
              </a:rPr>
              <a:t>FIN_EXTRACT_GI_BICC_EXTRACT</a:t>
            </a:r>
            <a:endParaRPr sz="3000" b="1">
              <a:solidFill>
                <a:srgbClr val="1A1816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17938313" y="21315334"/>
            <a:ext cx="64701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LEDGER_RELATIONSHIP_EXTRACT_PVO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0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17938313" y="20341695"/>
            <a:ext cx="64701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PERIOD_STATUS_EXTRACT_PVO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1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17964461" y="23262611"/>
            <a:ext cx="6470100" cy="63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A1816"/>
                </a:solidFill>
                <a:highlight>
                  <a:srgbClr val="FCFBFA"/>
                </a:highlight>
              </a:rPr>
              <a:t>STATISTICAL_UNIT_OF_MEASURE_EXTRACT_PVO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2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17938349" y="22288973"/>
            <a:ext cx="64701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SEGMENT_VALUE_HIERARCHY_EXTRACT_PVO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3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25675831" y="1973600"/>
            <a:ext cx="7409700" cy="691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A1816"/>
                </a:solidFill>
              </a:rPr>
              <a:t>FIN_EXTRACT_XLE_BICC_EXTRACT</a:t>
            </a:r>
            <a:endParaRPr sz="3000" b="1">
              <a:solidFill>
                <a:srgbClr val="1A1816"/>
              </a:solidFill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25581525" y="1513700"/>
            <a:ext cx="7842900" cy="45273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 b="1">
                <a:solidFill>
                  <a:schemeClr val="dk1"/>
                </a:solidFill>
              </a:rPr>
              <a:t> </a:t>
            </a:r>
            <a:endParaRPr sz="45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</p:txBody>
      </p:sp>
      <p:sp>
        <p:nvSpPr>
          <p:cNvPr id="166" name="Google Shape;166;p25"/>
          <p:cNvSpPr/>
          <p:nvPr/>
        </p:nvSpPr>
        <p:spPr>
          <a:xfrm>
            <a:off x="27041694" y="3164875"/>
            <a:ext cx="44898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`</a:t>
            </a: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LEGAL_ENTITY_EXTRACT_PVO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4"/>
              </a:rPr>
              <a:t>⇱</a:t>
            </a:r>
            <a:endParaRPr sz="50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27041694" y="4188425"/>
            <a:ext cx="44898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REGISTRATION_EXTRACT_PVO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5"/>
              </a:rPr>
              <a:t>⇱</a:t>
            </a:r>
            <a:endParaRPr sz="50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26209723" y="15942170"/>
            <a:ext cx="67029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INVOICE_LINE_EXTRACT_PVO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6"/>
              </a:rPr>
              <a:t>⇱</a:t>
            </a:r>
            <a:endParaRPr sz="41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26276202" y="20035340"/>
            <a:ext cx="67029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A1816"/>
                </a:solidFill>
                <a:highlight>
                  <a:srgbClr val="FCFBFA"/>
                </a:highlight>
              </a:rPr>
              <a:t>PAYMENT_HISTORY_DISTRIBUTION_EXTRACT_PVO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7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26209725" y="19026941"/>
            <a:ext cx="68322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DISBURSEMENT_HEADER_EXTRACT_PVO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8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26213850" y="17958992"/>
            <a:ext cx="67029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INVOICE_HEADER_EXTRACT_PVO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9"/>
              </a:rPr>
              <a:t>⇱</a:t>
            </a:r>
            <a:endParaRPr sz="41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26209726" y="16950569"/>
            <a:ext cx="67029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A1816"/>
                </a:solidFill>
                <a:highlight>
                  <a:srgbClr val="FCFBFA"/>
                </a:highlight>
              </a:rPr>
              <a:t>PAID_DISBURSEMENT_SCHEDULE_EXTRACT_PVO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60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26213857" y="23060537"/>
            <a:ext cx="68322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PAYMENT_TERM_HEADER_EXTRACT_PVO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61"/>
              </a:rPr>
              <a:t>⇱</a:t>
            </a:r>
            <a:endParaRPr sz="41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26213850" y="22052138"/>
            <a:ext cx="68322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PAYMENT_TERM_LINE_EXTRACT_PVO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62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26256022" y="21043739"/>
            <a:ext cx="67029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A1816"/>
                </a:solidFill>
                <a:highlight>
                  <a:srgbClr val="FCFBFA"/>
                </a:highlight>
              </a:rPr>
              <a:t>DISBURSEMENT_HISTORY_HEADER_EXTRACT_PVO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63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33749000" y="1336075"/>
            <a:ext cx="7842900" cy="14009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34603374" y="5017540"/>
            <a:ext cx="53586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PAYMENT_TERM_LINE</a:t>
            </a: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_EXTRACT_PVO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64"/>
              </a:rPr>
              <a:t>⇱</a:t>
            </a:r>
            <a:endParaRPr sz="64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34603374" y="6041090"/>
            <a:ext cx="53586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INTEREST_LINE</a:t>
            </a: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_EXTRACT_PVO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65"/>
              </a:rPr>
              <a:t>⇱</a:t>
            </a:r>
            <a:endParaRPr sz="55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34678224" y="8027565"/>
            <a:ext cx="53586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CASH_REMIT_REF_EXTRACT_PVO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66"/>
              </a:rPr>
              <a:t>⇱</a:t>
            </a:r>
            <a:endParaRPr sz="36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34603374" y="3091640"/>
            <a:ext cx="53586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MEMO_LINE</a:t>
            </a: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_EXTRACT_PVO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67"/>
              </a:rPr>
              <a:t>⇱</a:t>
            </a:r>
            <a:endParaRPr sz="55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4603374" y="4054615"/>
            <a:ext cx="53586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PAYMENT_TERM</a:t>
            </a: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_EXTRACT_PVO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68"/>
              </a:rPr>
              <a:t>⇱</a:t>
            </a:r>
            <a:endParaRPr sz="55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4678225" y="9043540"/>
            <a:ext cx="53586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CHARGE_SCHEDULE_HDR_EXTRACT_PVO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69"/>
              </a:rPr>
              <a:t>⇱</a:t>
            </a:r>
            <a:endParaRPr sz="47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4711827" y="12993790"/>
            <a:ext cx="53586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CHARGE_SCHEDULE_LINE_EXTRACT_PVO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70"/>
              </a:rPr>
              <a:t>⇱</a:t>
            </a:r>
            <a:endParaRPr sz="47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4711827" y="10059540"/>
            <a:ext cx="53586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INTEREST_HEADER_EXTRACT_PVO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71"/>
              </a:rPr>
              <a:t>⇱</a:t>
            </a:r>
            <a:endParaRPr sz="47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34704812" y="11037615"/>
            <a:ext cx="53586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PAYMENT_SCHEDULE_EXTRACT_PVO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72"/>
              </a:rPr>
              <a:t>⇱</a:t>
            </a:r>
            <a:endParaRPr sz="53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34026667" y="1831630"/>
            <a:ext cx="7072500" cy="65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A1816"/>
                </a:solidFill>
              </a:rPr>
              <a:t>FIN_EXTRACT_AR_BICC_EXTRACT</a:t>
            </a:r>
            <a:endParaRPr sz="3000" b="1">
              <a:solidFill>
                <a:srgbClr val="1A1816"/>
              </a:solidFill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34704812" y="12015715"/>
            <a:ext cx="53586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TRANSACTION_BATCH_EXTRACT_PVO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73"/>
              </a:rPr>
              <a:t>⇱</a:t>
            </a:r>
            <a:endParaRPr sz="53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34603786" y="7049465"/>
            <a:ext cx="53586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TRANSACTION_LINE_EXTRACT_PVO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74"/>
              </a:rPr>
              <a:t>⇱</a:t>
            </a:r>
            <a:endParaRPr sz="53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42006900" y="1205200"/>
            <a:ext cx="8162100" cy="21083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b="1">
                <a:solidFill>
                  <a:schemeClr val="dk1"/>
                </a:solidFill>
              </a:rPr>
              <a:t> </a:t>
            </a:r>
            <a:endParaRPr sz="29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42465425" y="4981557"/>
            <a:ext cx="70005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EVENT_CLASS_EXTRACT_PVO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75"/>
              </a:rPr>
              <a:t>⇱</a:t>
            </a:r>
            <a:endParaRPr sz="56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42465425" y="6005107"/>
            <a:ext cx="70005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EVENT_TYPE_EXTRACT_PVO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76"/>
              </a:rPr>
              <a:t>⇱</a:t>
            </a:r>
            <a:endParaRPr sz="47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42436945" y="8021918"/>
            <a:ext cx="70005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ASSIGNMENT_DEFINITION_EXTRACT_PVO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77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42436943" y="7028668"/>
            <a:ext cx="70005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JOURNAL_LINE_RULE_EXTRACT_PVO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78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42436939" y="9015143"/>
            <a:ext cx="70005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POST_ACCOUNTING_PROGRAM_EXTRACT_PVO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79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42436903" y="10130210"/>
            <a:ext cx="70005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SUBLEDGER_JOURNAL_EVENT_EXTRACT_PVO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accent5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6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42453100" y="3055707"/>
            <a:ext cx="72672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ACCOUNTING_CLASS_ASSIGNMENTS_EXTRACT_PVO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80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42465425" y="4018632"/>
            <a:ext cx="70005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ACCOUNTING_METHOD_EXTRACT_PVO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81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42432947" y="11123435"/>
            <a:ext cx="70005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SUBLEDGER_APPLICATION_EXTRACT_PVO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accent5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6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42432947" y="14208210"/>
            <a:ext cx="70005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SUBLEDGER_JOURNAL_LINE_EXTRACT_PVO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82"/>
              </a:rPr>
              <a:t>⇱</a:t>
            </a:r>
            <a:endParaRPr sz="47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42436940" y="13170023"/>
            <a:ext cx="70005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SUBLEDGER_JOURNAL_HEADER_EXTRACT_PVO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83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42432915" y="12131835"/>
            <a:ext cx="70005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A1816"/>
                </a:solidFill>
                <a:highlight>
                  <a:srgbClr val="FCFBFA"/>
                </a:highlight>
              </a:rPr>
              <a:t>SUBLEDGER_JOURNAL_DISTRIBUTION_EXTRACT_PVO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84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42432949" y="19250235"/>
            <a:ext cx="70005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JOURNAL_LINE_RULE_TL_EXTRACT_PVO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85"/>
              </a:rPr>
              <a:t>⇱</a:t>
            </a:r>
            <a:endParaRPr sz="47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42436941" y="18196310"/>
            <a:ext cx="70005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ASSIGNMENT_DEFINITION_TL_EXTRACT_PVO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86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42436908" y="17233410"/>
            <a:ext cx="70005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POST_ACCOUNTING_PROGRAM_TL_EXTRACT_PVO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79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42477652" y="16225010"/>
            <a:ext cx="70005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SUBLEDGER_TRANSACTION_LINE_EXTRACT_PVO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87"/>
              </a:rPr>
              <a:t>⇱</a:t>
            </a:r>
            <a:endParaRPr sz="47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42432949" y="15216610"/>
            <a:ext cx="70005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EVENT_TYPE_TL_EXTRACT_PVO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88"/>
              </a:rPr>
              <a:t>⇱</a:t>
            </a:r>
            <a:endParaRPr sz="53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42550450" y="1671250"/>
            <a:ext cx="7072500" cy="1015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A1816"/>
                </a:solidFill>
              </a:rPr>
              <a:t>FIN_EXTRACT_XLA_BICC_EXTRACT</a:t>
            </a:r>
            <a:endParaRPr sz="3000" b="1">
              <a:solidFill>
                <a:srgbClr val="1A1816"/>
              </a:solidFill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9228848" y="9782425"/>
            <a:ext cx="6832200" cy="691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A1816"/>
                </a:solidFill>
              </a:rPr>
              <a:t>FIN_EXTRACT_ZX_BICC_EXTRACT</a:t>
            </a:r>
            <a:endParaRPr sz="3000" b="1">
              <a:solidFill>
                <a:srgbClr val="1A1816"/>
              </a:solidFill>
            </a:endParaRPr>
          </a:p>
        </p:txBody>
      </p:sp>
      <p:sp>
        <p:nvSpPr>
          <p:cNvPr id="209" name="Google Shape;209;p25"/>
          <p:cNvSpPr/>
          <p:nvPr/>
        </p:nvSpPr>
        <p:spPr>
          <a:xfrm>
            <a:off x="9261747" y="10735975"/>
            <a:ext cx="66258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DETAIL_TAX_LINE_EXTRACT_PVO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89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9261746" y="11700446"/>
            <a:ext cx="66258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SUMMARY_TAX_LINE_EXTRACT_PVO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90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9261737" y="13629389"/>
            <a:ext cx="66258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TAX_RATES_EXTRACT_PVO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91"/>
              </a:rPr>
              <a:t>⇱</a:t>
            </a:r>
            <a:endParaRPr sz="75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9261747" y="12664918"/>
            <a:ext cx="66258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TAX_JURISDICTION_EXTRACT_PVO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92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9332041" y="14593861"/>
            <a:ext cx="66258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TAX_REGIME_EXTRACT_PVO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93"/>
              </a:rPr>
              <a:t>⇱</a:t>
            </a:r>
            <a:endParaRPr sz="75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9332050" y="15558332"/>
            <a:ext cx="66258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TAX_REGISTRATION_EXTRACT_PVO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94"/>
              </a:rPr>
              <a:t>⇱</a:t>
            </a:r>
            <a:endParaRPr sz="75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9347158" y="17487275"/>
            <a:ext cx="66258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TRANSACTION_TAX_EXTRACT_PVO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95"/>
              </a:rPr>
              <a:t>⇱</a:t>
            </a:r>
            <a:endParaRPr sz="75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9347158" y="16522804"/>
            <a:ext cx="66258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TAX_STATUS_EXTRACT_PVO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96"/>
              </a:rPr>
              <a:t>⇱</a:t>
            </a:r>
            <a:endParaRPr sz="75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9347158" y="19416218"/>
            <a:ext cx="66258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TAX_RATES_TL_EXTRACT_PVO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97"/>
              </a:rPr>
              <a:t>⇱</a:t>
            </a:r>
            <a:endParaRPr sz="75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9332041" y="18451746"/>
            <a:ext cx="66258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TAX_JURISDICTION_TL_EXTRACT_PVO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98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9332040" y="20380689"/>
            <a:ext cx="66258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TAX_REGIME_TL_EXTRACT_PVO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99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9332040" y="21345161"/>
            <a:ext cx="6625800" cy="65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TAX_STATUS_TL_EXTRACT_PVO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00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9402860" y="22309632"/>
            <a:ext cx="6554700" cy="63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TRANSACTION_TAX_TL_EXTRACT_PVO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01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9402866" y="23253704"/>
            <a:ext cx="6554700" cy="63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A1816"/>
                </a:solidFill>
                <a:highlight>
                  <a:srgbClr val="FCFBFA"/>
                </a:highlight>
              </a:rPr>
              <a:t>WITHHOLDING_DETAIL_TAX_LINE_EXTRACT_PVO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02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9402878" y="24197775"/>
            <a:ext cx="7072500" cy="63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WITHHOLDING_SUMMARY_TAX_LINE_EXTRACT_PVO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03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1704694" y="8185075"/>
            <a:ext cx="4728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ASSETS</a:t>
            </a:r>
            <a:endParaRPr sz="2700" b="1"/>
          </a:p>
        </p:txBody>
      </p:sp>
      <p:sp>
        <p:nvSpPr>
          <p:cNvPr id="225" name="Google Shape;225;p25"/>
          <p:cNvSpPr txBox="1"/>
          <p:nvPr/>
        </p:nvSpPr>
        <p:spPr>
          <a:xfrm>
            <a:off x="1981970" y="21824312"/>
            <a:ext cx="4465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CASH MANAGEMENT</a:t>
            </a:r>
            <a:endParaRPr sz="2700" b="1"/>
          </a:p>
        </p:txBody>
      </p:sp>
      <p:sp>
        <p:nvSpPr>
          <p:cNvPr id="226" name="Google Shape;226;p25"/>
          <p:cNvSpPr txBox="1"/>
          <p:nvPr/>
        </p:nvSpPr>
        <p:spPr>
          <a:xfrm>
            <a:off x="10112158" y="7635813"/>
            <a:ext cx="4834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EXPENSES</a:t>
            </a:r>
            <a:endParaRPr sz="2700" b="1"/>
          </a:p>
        </p:txBody>
      </p:sp>
      <p:sp>
        <p:nvSpPr>
          <p:cNvPr id="227" name="Google Shape;227;p25"/>
          <p:cNvSpPr txBox="1"/>
          <p:nvPr/>
        </p:nvSpPr>
        <p:spPr>
          <a:xfrm>
            <a:off x="10147174" y="25125400"/>
            <a:ext cx="4465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TAX</a:t>
            </a:r>
            <a:endParaRPr sz="2700" b="1"/>
          </a:p>
        </p:txBody>
      </p:sp>
      <p:sp>
        <p:nvSpPr>
          <p:cNvPr id="228" name="Google Shape;228;p25"/>
          <p:cNvSpPr txBox="1"/>
          <p:nvPr/>
        </p:nvSpPr>
        <p:spPr>
          <a:xfrm>
            <a:off x="18756462" y="24215850"/>
            <a:ext cx="4761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GENERAL LEDGER</a:t>
            </a:r>
            <a:endParaRPr sz="2700" b="1"/>
          </a:p>
        </p:txBody>
      </p:sp>
      <p:sp>
        <p:nvSpPr>
          <p:cNvPr id="229" name="Google Shape;229;p25"/>
          <p:cNvSpPr txBox="1"/>
          <p:nvPr/>
        </p:nvSpPr>
        <p:spPr>
          <a:xfrm>
            <a:off x="27302835" y="24386160"/>
            <a:ext cx="4654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PAYABLES</a:t>
            </a:r>
            <a:endParaRPr sz="2700" b="1"/>
          </a:p>
        </p:txBody>
      </p:sp>
      <p:sp>
        <p:nvSpPr>
          <p:cNvPr id="230" name="Google Shape;230;p25"/>
          <p:cNvSpPr txBox="1"/>
          <p:nvPr/>
        </p:nvSpPr>
        <p:spPr>
          <a:xfrm>
            <a:off x="35120308" y="14223515"/>
            <a:ext cx="4731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RECEIVABLES</a:t>
            </a:r>
            <a:endParaRPr sz="2700" b="1"/>
          </a:p>
        </p:txBody>
      </p:sp>
      <p:sp>
        <p:nvSpPr>
          <p:cNvPr id="231" name="Google Shape;231;p25"/>
          <p:cNvSpPr txBox="1"/>
          <p:nvPr/>
        </p:nvSpPr>
        <p:spPr>
          <a:xfrm>
            <a:off x="43675357" y="20680660"/>
            <a:ext cx="4497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SUBLEDGER  ACCOUNTING</a:t>
            </a:r>
            <a:endParaRPr sz="2700" b="1"/>
          </a:p>
        </p:txBody>
      </p:sp>
      <p:sp>
        <p:nvSpPr>
          <p:cNvPr id="232" name="Google Shape;232;p25"/>
          <p:cNvSpPr txBox="1"/>
          <p:nvPr/>
        </p:nvSpPr>
        <p:spPr>
          <a:xfrm>
            <a:off x="9133793" y="26883425"/>
            <a:ext cx="13398600" cy="4863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i="1"/>
              <a:t>NOTE: This is NOT a complete Entity Relationship Diagram. </a:t>
            </a:r>
            <a:endParaRPr sz="3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i="1">
                <a:solidFill>
                  <a:srgbClr val="000000"/>
                </a:solidFill>
              </a:rPr>
              <a:t>The schemas in </a:t>
            </a:r>
            <a:r>
              <a:rPr lang="en" sz="3800" i="1">
                <a:solidFill>
                  <a:srgbClr val="000000"/>
                </a:solidFill>
                <a:highlight>
                  <a:srgbClr val="FFF2CC"/>
                </a:highlight>
              </a:rPr>
              <a:t>Yellow</a:t>
            </a:r>
            <a:r>
              <a:rPr lang="en" sz="3800" i="1">
                <a:solidFill>
                  <a:srgbClr val="000000"/>
                </a:solidFill>
              </a:rPr>
              <a:t> are representative of schemas containing the table for the Extract Datastores from Oracle BICC.</a:t>
            </a:r>
            <a:endParaRPr sz="3800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i="1">
                <a:solidFill>
                  <a:srgbClr val="000000"/>
                </a:solidFill>
              </a:rPr>
              <a:t>Fivetran uses shortened names for the Oracle DataStore Public View Objects for simplicity and ease of querying.</a:t>
            </a:r>
            <a:endParaRPr sz="3800" i="1"/>
          </a:p>
        </p:txBody>
      </p:sp>
      <p:sp>
        <p:nvSpPr>
          <p:cNvPr id="233" name="Google Shape;233;p25"/>
          <p:cNvSpPr txBox="1"/>
          <p:nvPr/>
        </p:nvSpPr>
        <p:spPr>
          <a:xfrm>
            <a:off x="27153285" y="4862660"/>
            <a:ext cx="4654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LEGAL ENTITY</a:t>
            </a:r>
            <a:endParaRPr sz="27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/>
        </p:nvSpPr>
        <p:spPr>
          <a:xfrm>
            <a:off x="36234525" y="15082050"/>
            <a:ext cx="9756300" cy="118419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chemeClr val="dk1"/>
                </a:solidFill>
              </a:rPr>
              <a:t> </a:t>
            </a:r>
            <a:endParaRPr sz="25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500"/>
          </a:p>
        </p:txBody>
      </p:sp>
      <p:sp>
        <p:nvSpPr>
          <p:cNvPr id="239" name="Google Shape;239;p26"/>
          <p:cNvSpPr txBox="1"/>
          <p:nvPr/>
        </p:nvSpPr>
        <p:spPr>
          <a:xfrm>
            <a:off x="771675" y="131800"/>
            <a:ext cx="11128200" cy="31439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500"/>
          </a:p>
        </p:txBody>
      </p:sp>
      <p:sp>
        <p:nvSpPr>
          <p:cNvPr id="241" name="Google Shape;241;p26"/>
          <p:cNvSpPr/>
          <p:nvPr/>
        </p:nvSpPr>
        <p:spPr>
          <a:xfrm>
            <a:off x="2482568" y="594325"/>
            <a:ext cx="7706400" cy="800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A1816"/>
                </a:solidFill>
              </a:rPr>
              <a:t>PRC_EXTRACT__PO_BICC_EXTRACT</a:t>
            </a:r>
            <a:endParaRPr sz="30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14589375" y="854675"/>
            <a:ext cx="7706400" cy="70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A1816"/>
                </a:solidFill>
              </a:rPr>
              <a:t>PRC_EXTRACT_PON_BICC_EXTRACT</a:t>
            </a:r>
            <a:endParaRPr sz="30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1405686" y="2983927"/>
            <a:ext cx="96498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PURCHASING_ASL_EXTRACT_PVO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3"/>
              </a:rPr>
              <a:t>⇱</a:t>
            </a:r>
            <a:endParaRPr sz="31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1346180" y="4082729"/>
            <a:ext cx="9649800" cy="80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PURCHASING_AGENT_ACCESSES_EXTRACT_PVO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4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1405658" y="22004762"/>
            <a:ext cx="9649800" cy="80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GLOBAL_PURCHASE_AGREEMENT_LINE_BU_ASSIGN_EXTRACT_PVO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5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1405656" y="16030751"/>
            <a:ext cx="9649800" cy="80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PURCHASING_DOCUMENT_HEADER_DFF_EXTRACT_PVO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6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1405656" y="17225553"/>
            <a:ext cx="9649800" cy="80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PURCHASING_DOCUMENT_DISTRIBUTION_DFF_EXTRACT_PVO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7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48" name="Google Shape;248;p26"/>
          <p:cNvSpPr/>
          <p:nvPr/>
        </p:nvSpPr>
        <p:spPr>
          <a:xfrm>
            <a:off x="1405679" y="1789125"/>
            <a:ext cx="9649800" cy="80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PROCUREMENT_BUYERS_EXTRACT_PVO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8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1405654" y="5277532"/>
            <a:ext cx="9649800" cy="80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PURCHASING_DOCUMENT_LINE_DFF_EXTRACT_PVO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9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1405654" y="24394366"/>
            <a:ext cx="9649800" cy="80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PURCHASING_ATTRIBUTE_VALUES_EXTRACT_PVO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10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1405654" y="7667136"/>
            <a:ext cx="9649800" cy="80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PURCHASING_GA_ORG_ASSIGNMENTS_EXTRACT_PVO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11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1405654" y="6472334"/>
            <a:ext cx="9649800" cy="80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PURCHASING_ATTRIBUTE_VALUES_DFF_EXTRACT_PVO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12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1405656" y="12446345"/>
            <a:ext cx="9649800" cy="80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PURCHASING_DOCUMENT_SCHEDULE_DFF_EXTRACT_PVO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13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1405656" y="11251542"/>
            <a:ext cx="9649800" cy="80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PURCHASING_DOCUMENT_DISTRIBUTION_EXTRACT_PVO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14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1346179" y="19615158"/>
            <a:ext cx="9649800" cy="80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PURCHASING_DOCUMENT_HEADER_EXTRACT_PVO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15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1405654" y="25589168"/>
            <a:ext cx="9649800" cy="80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PURCHASING_DOCUMENT_LINE_EXTRACT_PVO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16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1405656" y="10056740"/>
            <a:ext cx="9649800" cy="80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PURCHASING_DOCUMENT_ACTION_HISTORY_EXTRACT_PVO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17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1405656" y="13641147"/>
            <a:ext cx="9649800" cy="80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PURCHASING_DOCUMENT_LINE_LOCATION_EXTRACT_PVO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18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1405658" y="18420355"/>
            <a:ext cx="9649800" cy="80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PURCHASING_DOCUMENT_STYLE_LINE_TRANSLATION_EXTRACT_PVO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19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1405656" y="14835949"/>
            <a:ext cx="9649800" cy="80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PURCHASING_DOCUMENT_STYLE_HEADER_EXTRACT_PVO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20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1405656" y="8861938"/>
            <a:ext cx="9649800" cy="80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PURCHASING_LINE_TYPE_TRANSLATION_EXTRACT_PVO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21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1346207" y="27978773"/>
            <a:ext cx="9649800" cy="80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PURCHASING_LINE_TYPE_DFF_EXTRACT_PVO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22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1346207" y="26783971"/>
            <a:ext cx="9649800" cy="80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PURCHASING_HAZARD_CLASS_EXTRACT_PVO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23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1346179" y="20809960"/>
            <a:ext cx="9649800" cy="80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PURCHASING_DOCUMENT_VERSION_EXTRACT_PVO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24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1346180" y="29173575"/>
            <a:ext cx="9649800" cy="80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PURCHASING_SYSTEM_PARAMETER_EXTRACT_PVO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25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1405658" y="23199564"/>
            <a:ext cx="9649800" cy="80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PURCHASING_ATTRIBUTE_VALUES_TRANSLATION_EXTRACT_PVO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26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13557975" y="327625"/>
            <a:ext cx="9432300" cy="21410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chemeClr val="dk1"/>
                </a:solidFill>
              </a:rPr>
              <a:t> </a:t>
            </a:r>
            <a:endParaRPr sz="25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500"/>
          </a:p>
        </p:txBody>
      </p:sp>
      <p:sp>
        <p:nvSpPr>
          <p:cNvPr id="268" name="Google Shape;268;p26"/>
          <p:cNvSpPr/>
          <p:nvPr/>
        </p:nvSpPr>
        <p:spPr>
          <a:xfrm>
            <a:off x="13914969" y="1825325"/>
            <a:ext cx="8853000" cy="704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NEGOTIATION_AWARD_ACCEPTANCE_PVO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7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endParaRPr sz="2500">
              <a:solidFill>
                <a:srgbClr val="1A1816"/>
              </a:solidFill>
              <a:highlight>
                <a:srgbClr val="FCFBFA"/>
              </a:highlight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13914960" y="2970150"/>
            <a:ext cx="88530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NEGOTIATION_COLLABORATION_TEAM_PVO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8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13876711" y="4961225"/>
            <a:ext cx="88530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NEGOTIATION_HEADER_PUBLIC_BIVO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9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13914960" y="3965688"/>
            <a:ext cx="88530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NEG_DOCUMENT_TYPE_TRANSLATION_EXTRACT_PVO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0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272" name="Google Shape;272;p26"/>
          <p:cNvSpPr/>
          <p:nvPr/>
        </p:nvSpPr>
        <p:spPr>
          <a:xfrm>
            <a:off x="13876711" y="5956725"/>
            <a:ext cx="88530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NEGOTIATION_HEADER_PUBLIC_EXT_BIVO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31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73" name="Google Shape;273;p26"/>
          <p:cNvSpPr/>
          <p:nvPr/>
        </p:nvSpPr>
        <p:spPr>
          <a:xfrm>
            <a:off x="13876711" y="6952225"/>
            <a:ext cx="88530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NEGOTIATION_LINE_EXTRACT_PVO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32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13876711" y="7947725"/>
            <a:ext cx="88530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NEGOTIATION_LINE_PUBLIC_BIVO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33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75" name="Google Shape;275;p26"/>
          <p:cNvSpPr/>
          <p:nvPr/>
        </p:nvSpPr>
        <p:spPr>
          <a:xfrm>
            <a:off x="13876711" y="8943225"/>
            <a:ext cx="88530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NEGOTIATION_PRICE_TIER_PVO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34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13876711" y="9938725"/>
            <a:ext cx="88530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NEGOTIATION_REQUIREMENT_PVO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35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77" name="Google Shape;277;p26"/>
          <p:cNvSpPr/>
          <p:nvPr/>
        </p:nvSpPr>
        <p:spPr>
          <a:xfrm>
            <a:off x="13876711" y="10934225"/>
            <a:ext cx="88530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NEGOTIATION_REQUIREMENT_AND_SOURCING_PVO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36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78" name="Google Shape;278;p26"/>
          <p:cNvSpPr/>
          <p:nvPr/>
        </p:nvSpPr>
        <p:spPr>
          <a:xfrm>
            <a:off x="13876711" y="11929725"/>
            <a:ext cx="88530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NEGOTIATION_RESPONSE_COST_FACTOR_PVO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37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79" name="Google Shape;279;p26"/>
          <p:cNvSpPr/>
          <p:nvPr/>
        </p:nvSpPr>
        <p:spPr>
          <a:xfrm>
            <a:off x="13876711" y="12925250"/>
            <a:ext cx="88530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NEGOTIATION_RESPONSE_HEADER_EXTRACT_PVO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38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13876711" y="13920750"/>
            <a:ext cx="88530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NEGOTIATION_RESPONSE_LINE_EXTRACT_PVO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39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81" name="Google Shape;281;p26"/>
          <p:cNvSpPr/>
          <p:nvPr/>
        </p:nvSpPr>
        <p:spPr>
          <a:xfrm>
            <a:off x="13876711" y="14916250"/>
            <a:ext cx="88530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NEGOTIATION_RESPONSE_PRICE_TIER_PVO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40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82" name="Google Shape;282;p26"/>
          <p:cNvSpPr/>
          <p:nvPr/>
        </p:nvSpPr>
        <p:spPr>
          <a:xfrm>
            <a:off x="13876711" y="15911750"/>
            <a:ext cx="88530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NEGOTIATION_RESPONSE_PURCHASE_ORDER_LINE_PVO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41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83" name="Google Shape;283;p26"/>
          <p:cNvSpPr/>
          <p:nvPr/>
        </p:nvSpPr>
        <p:spPr>
          <a:xfrm>
            <a:off x="13876711" y="16907250"/>
            <a:ext cx="88530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NEGOTIATION_RESP_REQUIREMENT_AND_VALUES_PVO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accent5"/>
                </a:solidFill>
                <a:hlinkClick r:id="rId4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84" name="Google Shape;284;p26"/>
          <p:cNvSpPr/>
          <p:nvPr/>
        </p:nvSpPr>
        <p:spPr>
          <a:xfrm>
            <a:off x="13928311" y="18091775"/>
            <a:ext cx="88014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NEGOTIATION_STYLE_BPVO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43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285" name="Google Shape;285;p26"/>
          <p:cNvSpPr/>
          <p:nvPr/>
        </p:nvSpPr>
        <p:spPr>
          <a:xfrm>
            <a:off x="13928311" y="19276300"/>
            <a:ext cx="88014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NEGOTIATION_STYLE_DOCUMENT_TYPE_VLPVO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44"/>
              </a:rPr>
              <a:t>⇱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cxnSp>
        <p:nvCxnSpPr>
          <p:cNvPr id="286" name="Google Shape;286;p26"/>
          <p:cNvCxnSpPr>
            <a:stCxn id="242" idx="0"/>
          </p:cNvCxnSpPr>
          <p:nvPr/>
        </p:nvCxnSpPr>
        <p:spPr>
          <a:xfrm>
            <a:off x="18442575" y="8546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26"/>
          <p:cNvSpPr txBox="1"/>
          <p:nvPr/>
        </p:nvSpPr>
        <p:spPr>
          <a:xfrm>
            <a:off x="3357390" y="30368376"/>
            <a:ext cx="41859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PURCHASING</a:t>
            </a:r>
            <a:endParaRPr sz="2700" b="1"/>
          </a:p>
        </p:txBody>
      </p:sp>
      <p:sp>
        <p:nvSpPr>
          <p:cNvPr id="288" name="Google Shape;288;p26"/>
          <p:cNvSpPr txBox="1"/>
          <p:nvPr/>
        </p:nvSpPr>
        <p:spPr>
          <a:xfrm>
            <a:off x="16413736" y="20460813"/>
            <a:ext cx="3154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NEGOTIATION</a:t>
            </a:r>
            <a:endParaRPr sz="2700" b="1"/>
          </a:p>
        </p:txBody>
      </p:sp>
      <p:sp>
        <p:nvSpPr>
          <p:cNvPr id="289" name="Google Shape;289;p26"/>
          <p:cNvSpPr txBox="1"/>
          <p:nvPr/>
        </p:nvSpPr>
        <p:spPr>
          <a:xfrm>
            <a:off x="13557968" y="24631850"/>
            <a:ext cx="13040100" cy="544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i="1"/>
              <a:t>NOTE: This is NOT a complete Entity Relationship Diagram. </a:t>
            </a:r>
            <a:endParaRPr sz="3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i="1">
                <a:solidFill>
                  <a:srgbClr val="000000"/>
                </a:solidFill>
              </a:rPr>
              <a:t>The schemas in </a:t>
            </a:r>
            <a:r>
              <a:rPr lang="en" sz="3800" i="1">
                <a:solidFill>
                  <a:srgbClr val="000000"/>
                </a:solidFill>
                <a:highlight>
                  <a:srgbClr val="FFF2CC"/>
                </a:highlight>
              </a:rPr>
              <a:t>Yellow</a:t>
            </a:r>
            <a:r>
              <a:rPr lang="en" sz="3800" i="1">
                <a:solidFill>
                  <a:srgbClr val="000000"/>
                </a:solidFill>
              </a:rPr>
              <a:t> are representative of schemas containing the table for the Extract Datastores from Oracle BICC.</a:t>
            </a:r>
            <a:endParaRPr sz="3800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i="1">
                <a:solidFill>
                  <a:srgbClr val="000000"/>
                </a:solidFill>
              </a:rPr>
              <a:t>Fivetran uses shortened names for the Oracle DataStore Public View Objects for simplicity and ease of querying.</a:t>
            </a:r>
            <a:endParaRPr sz="3800" i="1"/>
          </a:p>
        </p:txBody>
      </p:sp>
      <p:sp>
        <p:nvSpPr>
          <p:cNvPr id="290" name="Google Shape;290;p26"/>
          <p:cNvSpPr/>
          <p:nvPr/>
        </p:nvSpPr>
        <p:spPr>
          <a:xfrm>
            <a:off x="27252929" y="881225"/>
            <a:ext cx="7315200" cy="70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A1816"/>
                </a:solidFill>
              </a:rPr>
              <a:t>PRC_EXTRACT_POQ_BICC_EXTRACT</a:t>
            </a:r>
            <a:endParaRPr sz="3000" b="1">
              <a:solidFill>
                <a:srgbClr val="1A1816"/>
              </a:solidFill>
            </a:endParaRPr>
          </a:p>
        </p:txBody>
      </p:sp>
      <p:sp>
        <p:nvSpPr>
          <p:cNvPr id="291" name="Google Shape;291;p26"/>
          <p:cNvSpPr txBox="1"/>
          <p:nvPr/>
        </p:nvSpPr>
        <p:spPr>
          <a:xfrm>
            <a:off x="26695613" y="453725"/>
            <a:ext cx="8443200" cy="207921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chemeClr val="dk1"/>
                </a:solidFill>
              </a:rPr>
              <a:t> </a:t>
            </a:r>
            <a:endParaRPr sz="25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500"/>
          </a:p>
        </p:txBody>
      </p:sp>
      <p:sp>
        <p:nvSpPr>
          <p:cNvPr id="292" name="Google Shape;292;p26"/>
          <p:cNvSpPr/>
          <p:nvPr/>
        </p:nvSpPr>
        <p:spPr>
          <a:xfrm>
            <a:off x="27183960" y="1951425"/>
            <a:ext cx="76104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</a:rPr>
              <a:t>ASSESSMENT_EXTRACT_PVO </a:t>
            </a:r>
            <a:r>
              <a:rPr lang="en" sz="2000">
                <a:solidFill>
                  <a:srgbClr val="1A1816"/>
                </a:solidFill>
                <a:uFill>
                  <a:noFill/>
                </a:uFill>
                <a:hlinkClick r:id="rId4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⇱</a:t>
            </a:r>
            <a:r>
              <a:rPr lang="en" sz="2000">
                <a:solidFill>
                  <a:srgbClr val="1A1816"/>
                </a:solidFill>
              </a:rPr>
              <a:t> </a:t>
            </a:r>
            <a:endParaRPr sz="2000">
              <a:solidFill>
                <a:srgbClr val="1A1816"/>
              </a:solidFill>
            </a:endParaRPr>
          </a:p>
        </p:txBody>
      </p:sp>
      <p:sp>
        <p:nvSpPr>
          <p:cNvPr id="293" name="Google Shape;293;p26"/>
          <p:cNvSpPr/>
          <p:nvPr/>
        </p:nvSpPr>
        <p:spPr>
          <a:xfrm>
            <a:off x="27183960" y="3021625"/>
            <a:ext cx="76104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ASSESSMENT_QUALIFICATION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6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endParaRPr sz="2500">
              <a:solidFill>
                <a:srgbClr val="1A1816"/>
              </a:solidFill>
              <a:highlight>
                <a:srgbClr val="FCFBFA"/>
              </a:highlight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294" name="Google Shape;294;p26"/>
          <p:cNvSpPr/>
          <p:nvPr/>
        </p:nvSpPr>
        <p:spPr>
          <a:xfrm>
            <a:off x="27183960" y="5087325"/>
            <a:ext cx="76104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INITIATIVE_EVALUATION_TEAM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7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endParaRPr sz="2500">
              <a:solidFill>
                <a:srgbClr val="1A1816"/>
              </a:solidFill>
              <a:highlight>
                <a:srgbClr val="FCFBFA"/>
              </a:highlight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295" name="Google Shape;295;p26"/>
          <p:cNvSpPr/>
          <p:nvPr/>
        </p:nvSpPr>
        <p:spPr>
          <a:xfrm>
            <a:off x="27183959" y="4091800"/>
            <a:ext cx="76104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INITIATIVE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8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endParaRPr sz="2500">
              <a:solidFill>
                <a:srgbClr val="1A1816"/>
              </a:solidFill>
              <a:highlight>
                <a:srgbClr val="FCFBFA"/>
              </a:highlight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296" name="Google Shape;296;p26"/>
          <p:cNvSpPr/>
          <p:nvPr/>
        </p:nvSpPr>
        <p:spPr>
          <a:xfrm>
            <a:off x="27183960" y="6082825"/>
            <a:ext cx="76104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INITIATIVE_QUAL_AREA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9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endParaRPr sz="2500">
              <a:solidFill>
                <a:srgbClr val="1A1816"/>
              </a:solidFill>
              <a:highlight>
                <a:srgbClr val="FCFBFA"/>
              </a:highlight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297" name="Google Shape;297;p26"/>
          <p:cNvSpPr/>
          <p:nvPr/>
        </p:nvSpPr>
        <p:spPr>
          <a:xfrm>
            <a:off x="27183960" y="8073825"/>
            <a:ext cx="76104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QUALIFICATION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0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endParaRPr sz="2500">
              <a:solidFill>
                <a:srgbClr val="1A1816"/>
              </a:solidFill>
              <a:highlight>
                <a:srgbClr val="FCFBFA"/>
              </a:highlight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298" name="Google Shape;298;p26"/>
          <p:cNvSpPr/>
          <p:nvPr/>
        </p:nvSpPr>
        <p:spPr>
          <a:xfrm>
            <a:off x="27183960" y="9069325"/>
            <a:ext cx="76104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QUALIFICATION_RESPONSE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1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endParaRPr sz="2500">
              <a:solidFill>
                <a:srgbClr val="1A1816"/>
              </a:solidFill>
              <a:highlight>
                <a:srgbClr val="FCFBFA"/>
              </a:highlight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299" name="Google Shape;299;p26"/>
          <p:cNvSpPr/>
          <p:nvPr/>
        </p:nvSpPr>
        <p:spPr>
          <a:xfrm>
            <a:off x="27183960" y="10064825"/>
            <a:ext cx="76104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QUESTIONNAIRE_ACC_RESPONSE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2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endParaRPr sz="2500">
              <a:solidFill>
                <a:srgbClr val="1A1816"/>
              </a:solidFill>
              <a:highlight>
                <a:srgbClr val="FCFBFA"/>
              </a:highlight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300" name="Google Shape;300;p26"/>
          <p:cNvSpPr/>
          <p:nvPr/>
        </p:nvSpPr>
        <p:spPr>
          <a:xfrm>
            <a:off x="27183960" y="11060350"/>
            <a:ext cx="76104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QUESTIONNAIRE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3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endParaRPr sz="2500">
              <a:solidFill>
                <a:srgbClr val="1A1816"/>
              </a:solidFill>
              <a:highlight>
                <a:srgbClr val="FCFBFA"/>
              </a:highlight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301" name="Google Shape;301;p26"/>
          <p:cNvSpPr/>
          <p:nvPr/>
        </p:nvSpPr>
        <p:spPr>
          <a:xfrm>
            <a:off x="27183960" y="12055850"/>
            <a:ext cx="76104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QUESTIONNAIRE_QUESTION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4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endParaRPr sz="2500">
              <a:solidFill>
                <a:srgbClr val="1A1816"/>
              </a:solidFill>
              <a:highlight>
                <a:srgbClr val="FCFBFA"/>
              </a:highlight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302" name="Google Shape;302;p26"/>
          <p:cNvSpPr/>
          <p:nvPr/>
        </p:nvSpPr>
        <p:spPr>
          <a:xfrm>
            <a:off x="27183960" y="13051350"/>
            <a:ext cx="76104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QUESTIONNAIRE_RESPONSE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5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endParaRPr sz="2500">
              <a:solidFill>
                <a:srgbClr val="1A1816"/>
              </a:solidFill>
              <a:highlight>
                <a:srgbClr val="FCFBFA"/>
              </a:highlight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303" name="Google Shape;303;p26"/>
          <p:cNvSpPr/>
          <p:nvPr/>
        </p:nvSpPr>
        <p:spPr>
          <a:xfrm>
            <a:off x="27183959" y="14046850"/>
            <a:ext cx="76104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QUESTIONNAIRE_RESPONSE_HEADER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6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endParaRPr sz="2500">
              <a:solidFill>
                <a:srgbClr val="1A1816"/>
              </a:solidFill>
              <a:highlight>
                <a:srgbClr val="FCFBFA"/>
              </a:highlight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304" name="Google Shape;304;p26"/>
          <p:cNvSpPr/>
          <p:nvPr/>
        </p:nvSpPr>
        <p:spPr>
          <a:xfrm>
            <a:off x="27183960" y="15042350"/>
            <a:ext cx="76104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QUESTIONNAIRE_RESPONSE_SECTION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7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endParaRPr sz="2500">
              <a:solidFill>
                <a:srgbClr val="1A1816"/>
              </a:solidFill>
              <a:highlight>
                <a:srgbClr val="FCFBFA"/>
              </a:highlight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305" name="Google Shape;305;p26"/>
          <p:cNvSpPr/>
          <p:nvPr/>
        </p:nvSpPr>
        <p:spPr>
          <a:xfrm>
            <a:off x="27183960" y="16037850"/>
            <a:ext cx="76104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QUESTIONNAIRE_RESPONSE_VALUE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8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endParaRPr sz="2500">
              <a:solidFill>
                <a:srgbClr val="1A1816"/>
              </a:solidFill>
              <a:highlight>
                <a:srgbClr val="FCFBFA"/>
              </a:highlight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306" name="Google Shape;306;p26"/>
          <p:cNvSpPr/>
          <p:nvPr/>
        </p:nvSpPr>
        <p:spPr>
          <a:xfrm>
            <a:off x="27183960" y="17033375"/>
            <a:ext cx="76104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QUESTIONNAIRE_SECTION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9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endParaRPr sz="2500">
              <a:solidFill>
                <a:srgbClr val="1A1816"/>
              </a:solidFill>
              <a:highlight>
                <a:srgbClr val="FCFBFA"/>
              </a:highlight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307" name="Google Shape;307;p26"/>
          <p:cNvSpPr/>
          <p:nvPr/>
        </p:nvSpPr>
        <p:spPr>
          <a:xfrm>
            <a:off x="27183960" y="18028875"/>
            <a:ext cx="76104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RESPONSE_REPOS_BUS_CLASS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60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endParaRPr sz="2500">
              <a:solidFill>
                <a:srgbClr val="1A1816"/>
              </a:solidFill>
              <a:highlight>
                <a:srgbClr val="FCFBFA"/>
              </a:highlight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308" name="Google Shape;308;p26"/>
          <p:cNvSpPr/>
          <p:nvPr/>
        </p:nvSpPr>
        <p:spPr>
          <a:xfrm>
            <a:off x="27183960" y="19024375"/>
            <a:ext cx="76104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RESPONSE_REPOSITORY_VALUES_EXTRACT_PVO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61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endParaRPr sz="2500" u="sng">
              <a:solidFill>
                <a:schemeClr val="dk1"/>
              </a:solidFill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309" name="Google Shape;309;p26"/>
          <p:cNvSpPr/>
          <p:nvPr/>
        </p:nvSpPr>
        <p:spPr>
          <a:xfrm>
            <a:off x="27183959" y="7078325"/>
            <a:ext cx="76104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REPOSITORY_RESPONSE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62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  <a:latin typeface="Libre Franklin SemiBold"/>
                <a:ea typeface="Libre Franklin SemiBold"/>
                <a:cs typeface="Libre Franklin SemiBold"/>
                <a:sym typeface="Libre Franklin SemiBold"/>
              </a:rPr>
              <a:t> </a:t>
            </a:r>
            <a:endParaRPr sz="2500" u="sng">
              <a:solidFill>
                <a:schemeClr val="dk1"/>
              </a:solidFill>
              <a:latin typeface="Libre Franklin SemiBold"/>
              <a:ea typeface="Libre Franklin SemiBold"/>
              <a:cs typeface="Libre Franklin SemiBold"/>
              <a:sym typeface="Libre Franklin SemiBold"/>
            </a:endParaRPr>
          </a:p>
        </p:txBody>
      </p:sp>
      <p:sp>
        <p:nvSpPr>
          <p:cNvPr id="310" name="Google Shape;310;p26"/>
          <p:cNvSpPr txBox="1"/>
          <p:nvPr/>
        </p:nvSpPr>
        <p:spPr>
          <a:xfrm>
            <a:off x="27707305" y="20019875"/>
            <a:ext cx="6546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 b="1">
                <a:solidFill>
                  <a:schemeClr val="dk1"/>
                </a:solidFill>
              </a:rPr>
              <a:t>SUPPLIER QUALIFICATION</a:t>
            </a:r>
            <a:endParaRPr sz="2700" b="1"/>
          </a:p>
        </p:txBody>
      </p:sp>
      <p:sp>
        <p:nvSpPr>
          <p:cNvPr id="311" name="Google Shape;311;p26"/>
          <p:cNvSpPr/>
          <p:nvPr/>
        </p:nvSpPr>
        <p:spPr>
          <a:xfrm>
            <a:off x="36818764" y="994975"/>
            <a:ext cx="7315200" cy="70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A1816"/>
                </a:solidFill>
              </a:rPr>
              <a:t>PRC_EXTRACT_POZ_BICC_EXTRACT</a:t>
            </a:r>
            <a:endParaRPr sz="3000" b="1">
              <a:solidFill>
                <a:srgbClr val="1A1816"/>
              </a:solidFill>
            </a:endParaRPr>
          </a:p>
        </p:txBody>
      </p:sp>
      <p:sp>
        <p:nvSpPr>
          <p:cNvPr id="312" name="Google Shape;312;p26"/>
          <p:cNvSpPr txBox="1"/>
          <p:nvPr/>
        </p:nvSpPr>
        <p:spPr>
          <a:xfrm>
            <a:off x="36234525" y="453725"/>
            <a:ext cx="8622900" cy="140103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chemeClr val="dk1"/>
                </a:solidFill>
              </a:rPr>
              <a:t> </a:t>
            </a:r>
            <a:endParaRPr sz="25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500"/>
          </a:p>
        </p:txBody>
      </p:sp>
      <p:sp>
        <p:nvSpPr>
          <p:cNvPr id="313" name="Google Shape;313;p26"/>
          <p:cNvSpPr/>
          <p:nvPr/>
        </p:nvSpPr>
        <p:spPr>
          <a:xfrm>
            <a:off x="36660631" y="3255725"/>
            <a:ext cx="77175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SUPPLIER_USER_DATA_ACCESS_LEVEL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63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14" name="Google Shape;314;p26"/>
          <p:cNvSpPr/>
          <p:nvPr/>
        </p:nvSpPr>
        <p:spPr>
          <a:xfrm>
            <a:off x="36660631" y="4386125"/>
            <a:ext cx="77175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SUPPLIER_USER_DATA_ACCESS_VALUE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64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15" name="Google Shape;315;p26"/>
          <p:cNvSpPr/>
          <p:nvPr/>
        </p:nvSpPr>
        <p:spPr>
          <a:xfrm>
            <a:off x="36660631" y="6646900"/>
            <a:ext cx="77175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SUPPLIER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65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endParaRPr sz="2500" u="sng">
              <a:solidFill>
                <a:schemeClr val="dk1"/>
              </a:solidFill>
            </a:endParaRPr>
          </a:p>
        </p:txBody>
      </p:sp>
      <p:sp>
        <p:nvSpPr>
          <p:cNvPr id="316" name="Google Shape;316;p26"/>
          <p:cNvSpPr/>
          <p:nvPr/>
        </p:nvSpPr>
        <p:spPr>
          <a:xfrm>
            <a:off x="36660631" y="9853375"/>
            <a:ext cx="77175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SUPPLIER_SITE_DFF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66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17" name="Google Shape;317;p26"/>
          <p:cNvSpPr/>
          <p:nvPr/>
        </p:nvSpPr>
        <p:spPr>
          <a:xfrm>
            <a:off x="36660631" y="2125350"/>
            <a:ext cx="77175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SUPPLIER_BUSINESS_CLASSIFICATION_EXTRACT_PVO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67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18" name="Google Shape;318;p26"/>
          <p:cNvSpPr/>
          <p:nvPr/>
        </p:nvSpPr>
        <p:spPr>
          <a:xfrm>
            <a:off x="36660631" y="7777275"/>
            <a:ext cx="77175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SUPPLIER_PRODUCTS_AND_SERVICES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68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19" name="Google Shape;319;p26"/>
          <p:cNvSpPr/>
          <p:nvPr/>
        </p:nvSpPr>
        <p:spPr>
          <a:xfrm>
            <a:off x="36660631" y="5516500"/>
            <a:ext cx="77175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SUPPLIER_DFF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69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20" name="Google Shape;320;p26"/>
          <p:cNvSpPr/>
          <p:nvPr/>
        </p:nvSpPr>
        <p:spPr>
          <a:xfrm>
            <a:off x="36660631" y="8815325"/>
            <a:ext cx="77175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SUPPLIER_SITE_ASSIGNMENT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70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21" name="Google Shape;321;p26"/>
          <p:cNvSpPr/>
          <p:nvPr/>
        </p:nvSpPr>
        <p:spPr>
          <a:xfrm>
            <a:off x="36716884" y="10983775"/>
            <a:ext cx="77175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SUPPLIER_SITE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71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endParaRPr sz="2500" u="sng">
              <a:solidFill>
                <a:schemeClr val="dk1"/>
              </a:solidFill>
            </a:endParaRPr>
          </a:p>
        </p:txBody>
      </p:sp>
      <p:sp>
        <p:nvSpPr>
          <p:cNvPr id="322" name="Google Shape;322;p26"/>
          <p:cNvSpPr/>
          <p:nvPr/>
        </p:nvSpPr>
        <p:spPr>
          <a:xfrm>
            <a:off x="36716884" y="12114175"/>
            <a:ext cx="77175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SUPPLIER_THIRD_PARTY_PAYMENT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72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23" name="Google Shape;323;p26"/>
          <p:cNvSpPr txBox="1"/>
          <p:nvPr/>
        </p:nvSpPr>
        <p:spPr>
          <a:xfrm>
            <a:off x="39104729" y="13456513"/>
            <a:ext cx="3154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SUPPLIER</a:t>
            </a:r>
            <a:endParaRPr sz="2700" b="1"/>
          </a:p>
        </p:txBody>
      </p:sp>
      <p:sp>
        <p:nvSpPr>
          <p:cNvPr id="324" name="Google Shape;324;p26"/>
          <p:cNvSpPr/>
          <p:nvPr/>
        </p:nvSpPr>
        <p:spPr>
          <a:xfrm>
            <a:off x="37139763" y="15642075"/>
            <a:ext cx="7429500" cy="70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A1816"/>
                </a:solidFill>
              </a:rPr>
              <a:t>PRC_EXTRACT_POR_BICC_EXTRACT</a:t>
            </a:r>
            <a:endParaRPr sz="3000" b="1">
              <a:solidFill>
                <a:srgbClr val="1A1816"/>
              </a:solidFill>
            </a:endParaRPr>
          </a:p>
        </p:txBody>
      </p:sp>
      <p:sp>
        <p:nvSpPr>
          <p:cNvPr id="325" name="Google Shape;325;p26"/>
          <p:cNvSpPr/>
          <p:nvPr/>
        </p:nvSpPr>
        <p:spPr>
          <a:xfrm>
            <a:off x="36647138" y="18790625"/>
            <a:ext cx="87945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REQUISITION_HEADER_DFF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73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26" name="Google Shape;326;p26"/>
          <p:cNvSpPr/>
          <p:nvPr/>
        </p:nvSpPr>
        <p:spPr>
          <a:xfrm>
            <a:off x="36647138" y="19890875"/>
            <a:ext cx="87945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REQUISITION_DISTRIBUTION_DFF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74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27" name="Google Shape;327;p26"/>
          <p:cNvSpPr/>
          <p:nvPr/>
        </p:nvSpPr>
        <p:spPr>
          <a:xfrm>
            <a:off x="36647138" y="22058825"/>
            <a:ext cx="87945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REQUISITION_DISTRIBUTION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75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endParaRPr sz="2500" u="sng">
              <a:solidFill>
                <a:schemeClr val="dk1"/>
              </a:solidFill>
            </a:endParaRPr>
          </a:p>
        </p:txBody>
      </p:sp>
      <p:sp>
        <p:nvSpPr>
          <p:cNvPr id="328" name="Google Shape;328;p26"/>
          <p:cNvSpPr/>
          <p:nvPr/>
        </p:nvSpPr>
        <p:spPr>
          <a:xfrm>
            <a:off x="36647138" y="20991150"/>
            <a:ext cx="87945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REQUISITION_LINE_DFF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76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endParaRPr sz="2500" u="sng">
              <a:solidFill>
                <a:schemeClr val="dk1"/>
              </a:solidFill>
            </a:endParaRPr>
          </a:p>
        </p:txBody>
      </p:sp>
      <p:sp>
        <p:nvSpPr>
          <p:cNvPr id="329" name="Google Shape;329;p26"/>
          <p:cNvSpPr/>
          <p:nvPr/>
        </p:nvSpPr>
        <p:spPr>
          <a:xfrm>
            <a:off x="36647138" y="23126500"/>
            <a:ext cx="87945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REQUISITION_HEADER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77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endParaRPr sz="2500" u="sng">
              <a:solidFill>
                <a:schemeClr val="dk1"/>
              </a:solidFill>
            </a:endParaRPr>
          </a:p>
        </p:txBody>
      </p:sp>
      <p:sp>
        <p:nvSpPr>
          <p:cNvPr id="330" name="Google Shape;330;p26"/>
          <p:cNvSpPr/>
          <p:nvPr/>
        </p:nvSpPr>
        <p:spPr>
          <a:xfrm>
            <a:off x="36647171" y="24194175"/>
            <a:ext cx="87945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REQUISITION_LINE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78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31" name="Google Shape;331;p26"/>
          <p:cNvSpPr/>
          <p:nvPr/>
        </p:nvSpPr>
        <p:spPr>
          <a:xfrm>
            <a:off x="36701225" y="16720350"/>
            <a:ext cx="87945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BROWING_CATEGORY_HIERARCHY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79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32" name="Google Shape;332;p26"/>
          <p:cNvSpPr/>
          <p:nvPr/>
        </p:nvSpPr>
        <p:spPr>
          <a:xfrm>
            <a:off x="36647138" y="17755500"/>
            <a:ext cx="8794500" cy="7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BROWSING_CATEGORY_TRANSLATION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hlinkClick r:id="rId80"/>
              </a:rPr>
              <a:t>⇱</a:t>
            </a:r>
            <a:r>
              <a:rPr lang="en" sz="25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endParaRPr sz="25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33" name="Google Shape;333;p26"/>
          <p:cNvSpPr txBox="1"/>
          <p:nvPr/>
        </p:nvSpPr>
        <p:spPr>
          <a:xfrm>
            <a:off x="39002902" y="25625188"/>
            <a:ext cx="4083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REQUISITION</a:t>
            </a:r>
            <a:endParaRPr sz="27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"/>
          <p:cNvSpPr txBox="1"/>
          <p:nvPr/>
        </p:nvSpPr>
        <p:spPr>
          <a:xfrm>
            <a:off x="912899" y="27126604"/>
            <a:ext cx="4933200" cy="3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0100" tIns="110100" rIns="110100" bIns="1101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Libre Franklin ExtraBold"/>
                <a:ea typeface="Libre Franklin ExtraBold"/>
                <a:cs typeface="Libre Franklin ExtraBold"/>
                <a:sym typeface="Libre Franklin ExtraBold"/>
              </a:rPr>
              <a:t>Legend</a:t>
            </a:r>
            <a:endParaRPr sz="2400" u="sng"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ibre Franklin Light"/>
                <a:ea typeface="Libre Franklin Light"/>
                <a:cs typeface="Libre Franklin Light"/>
                <a:sym typeface="Libre Franklin Light"/>
              </a:rPr>
              <a:t>🔑  </a:t>
            </a:r>
            <a:r>
              <a:rPr lang="en" sz="3600">
                <a:latin typeface="Libre Franklin Light"/>
                <a:ea typeface="Libre Franklin Light"/>
                <a:cs typeface="Libre Franklin Light"/>
                <a:sym typeface="Libre Franklin Light"/>
              </a:rPr>
              <a:t> </a:t>
            </a:r>
            <a:r>
              <a:rPr lang="en" sz="2400">
                <a:latin typeface="Libre Franklin Light"/>
                <a:ea typeface="Libre Franklin Light"/>
                <a:cs typeface="Libre Franklin Light"/>
                <a:sym typeface="Libre Franklin Light"/>
              </a:rPr>
              <a:t> =   primary key</a:t>
            </a:r>
            <a:endParaRPr sz="2400"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AEE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➤</a:t>
            </a:r>
            <a:r>
              <a:rPr lang="en" sz="2400" b="1">
                <a:solidFill>
                  <a:srgbClr val="2CDD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</a:t>
            </a:r>
            <a:r>
              <a:rPr lang="en" sz="3600" b="1">
                <a:solidFill>
                  <a:srgbClr val="2CDD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" sz="2400" b="1">
                <a:solidFill>
                  <a:srgbClr val="2CDD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" sz="2400">
                <a:latin typeface="Libre Franklin Light"/>
                <a:ea typeface="Libre Franklin Light"/>
                <a:cs typeface="Libre Franklin Light"/>
                <a:sym typeface="Libre Franklin Light"/>
              </a:rPr>
              <a:t>=   foreign key relation</a:t>
            </a:r>
            <a:endParaRPr sz="2400"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AEEF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rPr>
              <a:t>⇱</a:t>
            </a:r>
            <a:r>
              <a:rPr lang="en" sz="3600" b="1">
                <a:solidFill>
                  <a:srgbClr val="2CDD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" sz="2400" b="1">
                <a:solidFill>
                  <a:srgbClr val="2CDD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</a:t>
            </a:r>
            <a:r>
              <a:rPr lang="en" sz="2400">
                <a:latin typeface="Libre Franklin Light"/>
                <a:ea typeface="Libre Franklin Light"/>
                <a:cs typeface="Libre Franklin Light"/>
                <a:sym typeface="Libre Franklin Light"/>
              </a:rPr>
              <a:t>=   external link</a:t>
            </a:r>
            <a:endParaRPr sz="2400">
              <a:latin typeface="Libre Franklin Light"/>
              <a:ea typeface="Libre Franklin Light"/>
              <a:cs typeface="Libre Franklin Light"/>
              <a:sym typeface="Libre Franklin Light"/>
            </a:endParaRPr>
          </a:p>
        </p:txBody>
      </p:sp>
      <p:sp>
        <p:nvSpPr>
          <p:cNvPr id="340" name="Google Shape;340;p27"/>
          <p:cNvSpPr/>
          <p:nvPr/>
        </p:nvSpPr>
        <p:spPr>
          <a:xfrm>
            <a:off x="4591952" y="1483551"/>
            <a:ext cx="7138200" cy="1104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A1816"/>
                </a:solidFill>
              </a:rPr>
              <a:t>SCM_EXTRACT_INV_BICC_EXTRACT</a:t>
            </a:r>
            <a:endParaRPr sz="3000" b="1">
              <a:solidFill>
                <a:srgbClr val="1A1816"/>
              </a:solidFill>
            </a:endParaRPr>
          </a:p>
        </p:txBody>
      </p:sp>
      <p:sp>
        <p:nvSpPr>
          <p:cNvPr id="341" name="Google Shape;341;p27"/>
          <p:cNvSpPr txBox="1"/>
          <p:nvPr/>
        </p:nvSpPr>
        <p:spPr>
          <a:xfrm>
            <a:off x="3991950" y="1067575"/>
            <a:ext cx="8318700" cy="234171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</p:txBody>
      </p:sp>
      <p:sp>
        <p:nvSpPr>
          <p:cNvPr id="342" name="Google Shape;342;p27"/>
          <p:cNvSpPr/>
          <p:nvPr/>
        </p:nvSpPr>
        <p:spPr>
          <a:xfrm>
            <a:off x="5124703" y="8804251"/>
            <a:ext cx="63036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INVENTORY_ON_HAND_EXTRACT_PVO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accent5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43" name="Google Shape;343;p27"/>
          <p:cNvSpPr/>
          <p:nvPr/>
        </p:nvSpPr>
        <p:spPr>
          <a:xfrm>
            <a:off x="5124702" y="2914151"/>
            <a:ext cx="63036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INVENTORY_LOCATOR_EXTRACT_PVO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44" name="Google Shape;344;p27"/>
          <p:cNvSpPr/>
          <p:nvPr/>
        </p:nvSpPr>
        <p:spPr>
          <a:xfrm>
            <a:off x="5081917" y="10747201"/>
            <a:ext cx="63036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A1816"/>
                </a:solidFill>
              </a:rPr>
              <a:t>INV_TRANSACTION_SERIAL_DETAIL_EXTRACT_PVO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accent5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45" name="Google Shape;345;p27"/>
          <p:cNvSpPr/>
          <p:nvPr/>
        </p:nvSpPr>
        <p:spPr>
          <a:xfrm>
            <a:off x="5124702" y="4918426"/>
            <a:ext cx="63036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INV_MATERIAL_STATUSES_EXTRACT_PVO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46" name="Google Shape;346;p27"/>
          <p:cNvSpPr txBox="1"/>
          <p:nvPr/>
        </p:nvSpPr>
        <p:spPr>
          <a:xfrm>
            <a:off x="13460200" y="1067575"/>
            <a:ext cx="7670400" cy="176670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 b="1">
                <a:solidFill>
                  <a:schemeClr val="dk1"/>
                </a:solidFill>
              </a:rPr>
              <a:t> </a:t>
            </a:r>
            <a:endParaRPr sz="45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</p:txBody>
      </p:sp>
      <p:sp>
        <p:nvSpPr>
          <p:cNvPr id="347" name="Google Shape;347;p27"/>
          <p:cNvSpPr/>
          <p:nvPr/>
        </p:nvSpPr>
        <p:spPr>
          <a:xfrm>
            <a:off x="14006200" y="2981825"/>
            <a:ext cx="61503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COST_BOOK_EXTRACT_PVO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6"/>
              </a:rPr>
              <a:t>⇱</a:t>
            </a:r>
            <a:endParaRPr sz="69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348" name="Google Shape;348;p27"/>
          <p:cNvSpPr/>
          <p:nvPr/>
        </p:nvSpPr>
        <p:spPr>
          <a:xfrm>
            <a:off x="14006200" y="3906175"/>
            <a:ext cx="61503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COST_COMPONENTS_EXTRACT_PVO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7"/>
              </a:rPr>
              <a:t>⇱</a:t>
            </a:r>
            <a:endParaRPr sz="69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349" name="Google Shape;349;p27"/>
          <p:cNvSpPr/>
          <p:nvPr/>
        </p:nvSpPr>
        <p:spPr>
          <a:xfrm>
            <a:off x="14006200" y="4830550"/>
            <a:ext cx="61503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COST_DISTRIBUTIONS_EXTRACT_PVO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8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50" name="Google Shape;350;p27"/>
          <p:cNvSpPr/>
          <p:nvPr/>
        </p:nvSpPr>
        <p:spPr>
          <a:xfrm>
            <a:off x="14006200" y="5754925"/>
            <a:ext cx="61503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COST_DISTRIBUTION_LINES_EXTRACT_PVO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9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51" name="Google Shape;351;p27"/>
          <p:cNvSpPr/>
          <p:nvPr/>
        </p:nvSpPr>
        <p:spPr>
          <a:xfrm>
            <a:off x="14006200" y="6679275"/>
            <a:ext cx="61503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COST_ELEMENT_EXTRACT_PVO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0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52" name="Google Shape;352;p27"/>
          <p:cNvSpPr/>
          <p:nvPr/>
        </p:nvSpPr>
        <p:spPr>
          <a:xfrm>
            <a:off x="14006200" y="7603650"/>
            <a:ext cx="61911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COST_ORG_BOOKS_EXTRACT_PVO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1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53" name="Google Shape;353;p27"/>
          <p:cNvSpPr/>
          <p:nvPr/>
        </p:nvSpPr>
        <p:spPr>
          <a:xfrm>
            <a:off x="14006200" y="9452350"/>
            <a:ext cx="61911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COST_PROFILE_EXTRACT_PVO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2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54" name="Google Shape;354;p27"/>
          <p:cNvSpPr/>
          <p:nvPr/>
        </p:nvSpPr>
        <p:spPr>
          <a:xfrm>
            <a:off x="14006200" y="10376700"/>
            <a:ext cx="61911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CST_SCENARIOS_EXTRACT_PVO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3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55" name="Google Shape;355;p27"/>
          <p:cNvSpPr/>
          <p:nvPr/>
        </p:nvSpPr>
        <p:spPr>
          <a:xfrm>
            <a:off x="14006200" y="11301100"/>
            <a:ext cx="61911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CST_COGS_DETAILS_EXTRACT_PVO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4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56" name="Google Shape;356;p27"/>
          <p:cNvSpPr/>
          <p:nvPr/>
        </p:nvSpPr>
        <p:spPr>
          <a:xfrm>
            <a:off x="14006157" y="12225450"/>
            <a:ext cx="61911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CST_COGS_LAYER_COSTS_EXTRACT_PVO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5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57" name="Google Shape;357;p27"/>
          <p:cNvSpPr/>
          <p:nvPr/>
        </p:nvSpPr>
        <p:spPr>
          <a:xfrm>
            <a:off x="14006200" y="13149800"/>
            <a:ext cx="61911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CST_COGS_TRANSACTIONS_EXTRACT_PVO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6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58" name="Google Shape;358;p27"/>
          <p:cNvSpPr/>
          <p:nvPr/>
        </p:nvSpPr>
        <p:spPr>
          <a:xfrm>
            <a:off x="5124703" y="9775751"/>
            <a:ext cx="63036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INVENTORY_RESERVATIONS_EXTRACT_PVO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accent5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59" name="Google Shape;359;p27"/>
          <p:cNvSpPr/>
          <p:nvPr/>
        </p:nvSpPr>
        <p:spPr>
          <a:xfrm>
            <a:off x="5124702" y="3923751"/>
            <a:ext cx="63036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INV_LOT_NUMBERS_EXTRACT_PVO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7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60" name="Google Shape;360;p27"/>
          <p:cNvSpPr/>
          <p:nvPr/>
        </p:nvSpPr>
        <p:spPr>
          <a:xfrm>
            <a:off x="5124702" y="5913051"/>
            <a:ext cx="63036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A1816"/>
                </a:solidFill>
              </a:rPr>
              <a:t>INVENTORY_TRANSACTION_DETAIL_EXTRACT_PVO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accent5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61" name="Google Shape;361;p27"/>
          <p:cNvSpPr/>
          <p:nvPr/>
        </p:nvSpPr>
        <p:spPr>
          <a:xfrm>
            <a:off x="5124702" y="7809626"/>
            <a:ext cx="63036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A1816"/>
                </a:solidFill>
              </a:rPr>
              <a:t>MOVEMENT_REQUEST_HEADER_EXTRACT_PVO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accent5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62" name="Google Shape;362;p27"/>
          <p:cNvSpPr/>
          <p:nvPr/>
        </p:nvSpPr>
        <p:spPr>
          <a:xfrm>
            <a:off x="5124703" y="6861351"/>
            <a:ext cx="63036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MOVEMENT_REQUEST_LINE_EXTRACT_PVO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accent5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63" name="Google Shape;363;p27"/>
          <p:cNvSpPr/>
          <p:nvPr/>
        </p:nvSpPr>
        <p:spPr>
          <a:xfrm>
            <a:off x="5081917" y="13472976"/>
            <a:ext cx="63036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INV_TXN_REASON_EXTRACT_PVO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accent5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64" name="Google Shape;364;p27"/>
          <p:cNvSpPr/>
          <p:nvPr/>
        </p:nvSpPr>
        <p:spPr>
          <a:xfrm>
            <a:off x="5081917" y="12580876"/>
            <a:ext cx="63036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A1816"/>
                </a:solidFill>
              </a:rPr>
              <a:t>INV_TRANSACTION_LOT_DETAIL_EXTRACT_PVO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accent5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65" name="Google Shape;365;p27"/>
          <p:cNvSpPr/>
          <p:nvPr/>
        </p:nvSpPr>
        <p:spPr>
          <a:xfrm>
            <a:off x="5081917" y="11664051"/>
            <a:ext cx="63036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INVENTORY_SUBINVENTORY_EXTRACT_PVO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accent5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66" name="Google Shape;366;p27"/>
          <p:cNvSpPr/>
          <p:nvPr/>
        </p:nvSpPr>
        <p:spPr>
          <a:xfrm>
            <a:off x="5081917" y="14475101"/>
            <a:ext cx="63036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INV_TXN_SOURCE_TYPE_EXTRACT_PVO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accent5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67" name="Google Shape;367;p27"/>
          <p:cNvSpPr/>
          <p:nvPr/>
        </p:nvSpPr>
        <p:spPr>
          <a:xfrm>
            <a:off x="5085267" y="18321501"/>
            <a:ext cx="63036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INVENTORY_SUPPLY_EXTRACT_PVO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accent5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68" name="Google Shape;368;p27"/>
          <p:cNvSpPr/>
          <p:nvPr/>
        </p:nvSpPr>
        <p:spPr>
          <a:xfrm>
            <a:off x="5081917" y="17389526"/>
            <a:ext cx="63036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INV_ITEM_SUBINVENTORY_EXTRACT_PVO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accent5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69" name="Google Shape;369;p27"/>
          <p:cNvSpPr/>
          <p:nvPr/>
        </p:nvSpPr>
        <p:spPr>
          <a:xfrm>
            <a:off x="5081917" y="16418051"/>
            <a:ext cx="63036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INV_ITEM_LOCATOR_EXTRACT_PVO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accent5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5081917" y="15446601"/>
            <a:ext cx="63036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INV_TXN_TYPE_EXTRACT_PVO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accent5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71" name="Google Shape;371;p27"/>
          <p:cNvSpPr/>
          <p:nvPr/>
        </p:nvSpPr>
        <p:spPr>
          <a:xfrm>
            <a:off x="5081913" y="22387176"/>
            <a:ext cx="63036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A1816"/>
                </a:solidFill>
              </a:rPr>
              <a:t>INV_TXN_REASON_TL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accent5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72" name="Google Shape;372;p27"/>
          <p:cNvSpPr/>
          <p:nvPr/>
        </p:nvSpPr>
        <p:spPr>
          <a:xfrm>
            <a:off x="5085267" y="19273226"/>
            <a:ext cx="63036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A1816"/>
                </a:solidFill>
              </a:rPr>
              <a:t>TRANSFER_ORDER_DISTRIBUTION_EXTRACT_PVO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accent5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73" name="Google Shape;373;p27"/>
          <p:cNvSpPr/>
          <p:nvPr/>
        </p:nvSpPr>
        <p:spPr>
          <a:xfrm>
            <a:off x="5085267" y="20289651"/>
            <a:ext cx="63036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TRANSFER_ORDER_HEADER_EXTRACT_PVO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accent5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74" name="Google Shape;374;p27"/>
          <p:cNvSpPr/>
          <p:nvPr/>
        </p:nvSpPr>
        <p:spPr>
          <a:xfrm>
            <a:off x="5085267" y="21338401"/>
            <a:ext cx="63036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TRANSFER_ORDER_LINE_EXTRACT_PVO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accent5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75" name="Google Shape;375;p27"/>
          <p:cNvSpPr/>
          <p:nvPr/>
        </p:nvSpPr>
        <p:spPr>
          <a:xfrm>
            <a:off x="13638562" y="1423475"/>
            <a:ext cx="7313700" cy="977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A1816"/>
                </a:solidFill>
              </a:rPr>
              <a:t>SCM_EXTRACT_CST_BICC_EXTRACT</a:t>
            </a:r>
            <a:endParaRPr sz="3000" b="1">
              <a:solidFill>
                <a:srgbClr val="1A1816"/>
              </a:solidFill>
            </a:endParaRPr>
          </a:p>
        </p:txBody>
      </p:sp>
      <p:sp>
        <p:nvSpPr>
          <p:cNvPr id="376" name="Google Shape;376;p27"/>
          <p:cNvSpPr/>
          <p:nvPr/>
        </p:nvSpPr>
        <p:spPr>
          <a:xfrm>
            <a:off x="14006200" y="14998525"/>
            <a:ext cx="61911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CST_EXPENSE_POOL_EXTRACT_PVO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8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77" name="Google Shape;377;p27"/>
          <p:cNvSpPr/>
          <p:nvPr/>
        </p:nvSpPr>
        <p:spPr>
          <a:xfrm>
            <a:off x="14006200" y="15922900"/>
            <a:ext cx="61911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CST_TRANSACTION_COSTS_EXTRACT_PVO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9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14038756" y="8528000"/>
            <a:ext cx="61503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VALUATION_UNIT_EXTRACT_PVO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0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13984702" y="14074150"/>
            <a:ext cx="61911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CST_TRADE_EVENT_COSTS_EXTRACT_PVO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1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22890831" y="1689638"/>
            <a:ext cx="7570500" cy="977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A1816"/>
                </a:solidFill>
              </a:rPr>
              <a:t>SCM_EXTRACT_MNT_BICC_EXTRACT</a:t>
            </a:r>
            <a:endParaRPr sz="3000" b="1">
              <a:solidFill>
                <a:srgbClr val="1A1816"/>
              </a:solidFill>
            </a:endParaRPr>
          </a:p>
        </p:txBody>
      </p:sp>
      <p:sp>
        <p:nvSpPr>
          <p:cNvPr id="381" name="Google Shape;381;p27"/>
          <p:cNvSpPr txBox="1"/>
          <p:nvPr/>
        </p:nvSpPr>
        <p:spPr>
          <a:xfrm>
            <a:off x="32221550" y="979975"/>
            <a:ext cx="9533400" cy="83523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b="1">
                <a:solidFill>
                  <a:schemeClr val="dk1"/>
                </a:solidFill>
              </a:rPr>
              <a:t> </a:t>
            </a:r>
            <a:endParaRPr sz="29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82" name="Google Shape;382;p27"/>
          <p:cNvSpPr/>
          <p:nvPr/>
        </p:nvSpPr>
        <p:spPr>
          <a:xfrm>
            <a:off x="34049123" y="4997323"/>
            <a:ext cx="51009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PATTERN_DETAIL_EXTRACT_PVO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2"/>
              </a:rPr>
              <a:t>⇱</a:t>
            </a:r>
            <a:endParaRPr sz="62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34049123" y="6018986"/>
            <a:ext cx="51009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SHIFT_EXTRACT_PVO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3"/>
              </a:rPr>
              <a:t>⇱</a:t>
            </a:r>
            <a:endParaRPr sz="53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34054361" y="7040636"/>
            <a:ext cx="52017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SCHEDULE_EXTRACT_PVO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4"/>
              </a:rPr>
              <a:t>⇱</a:t>
            </a:r>
            <a:endParaRPr sz="62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34049136" y="2953961"/>
            <a:ext cx="51009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CARRIER_PVO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5"/>
              </a:rPr>
              <a:t>⇱</a:t>
            </a:r>
            <a:endParaRPr sz="53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34049136" y="3975648"/>
            <a:ext cx="56499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INVENTORY_ORG_PARAMETERS_PVO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6"/>
              </a:rPr>
              <a:t>⇱</a:t>
            </a:r>
            <a:endParaRPr sz="53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32714727" y="1710411"/>
            <a:ext cx="8318700" cy="977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A1816"/>
                </a:solidFill>
              </a:rPr>
              <a:t>SCM_EXTRACT_SCM_RCS_BICC_EXTRACT</a:t>
            </a:r>
            <a:endParaRPr sz="3000" b="1">
              <a:solidFill>
                <a:srgbClr val="1A1816"/>
              </a:solidFill>
            </a:endParaRPr>
          </a:p>
        </p:txBody>
      </p:sp>
      <p:sp>
        <p:nvSpPr>
          <p:cNvPr id="388" name="Google Shape;388;p27"/>
          <p:cNvSpPr txBox="1"/>
          <p:nvPr/>
        </p:nvSpPr>
        <p:spPr>
          <a:xfrm>
            <a:off x="22331925" y="1067575"/>
            <a:ext cx="8688300" cy="129930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 b="1">
                <a:solidFill>
                  <a:schemeClr val="dk1"/>
                </a:solidFill>
              </a:rPr>
              <a:t> </a:t>
            </a:r>
            <a:endParaRPr sz="45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</p:txBody>
      </p:sp>
      <p:sp>
        <p:nvSpPr>
          <p:cNvPr id="389" name="Google Shape;389;p27"/>
          <p:cNvSpPr/>
          <p:nvPr/>
        </p:nvSpPr>
        <p:spPr>
          <a:xfrm>
            <a:off x="22881451" y="2885360"/>
            <a:ext cx="77121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MNT_FORECAST_LINE_EXTRACT_PVO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7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22881451" y="3912185"/>
            <a:ext cx="77121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MNT_FORECAST_EXTRACT_PVO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8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22881451" y="4864585"/>
            <a:ext cx="77121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MNT_PROGRAM_EXTRACT_PVO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9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22881451" y="5811310"/>
            <a:ext cx="77121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MNT_SCHEDULE_PATTERN_EXTRACT_PVO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0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22881449" y="6746635"/>
            <a:ext cx="77121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MNT_WORK_REQUIREMENT_EXTRACT_PVO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1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94" name="Google Shape;394;p27"/>
          <p:cNvSpPr/>
          <p:nvPr/>
        </p:nvSpPr>
        <p:spPr>
          <a:xfrm>
            <a:off x="22926159" y="8603210"/>
            <a:ext cx="76704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A1816"/>
                </a:solidFill>
              </a:rPr>
              <a:t>MNT_SCHEDULE_PATTERN_TRANSLATION_EXTRACT_PVO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2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95" name="Google Shape;395;p27"/>
          <p:cNvSpPr/>
          <p:nvPr/>
        </p:nvSpPr>
        <p:spPr>
          <a:xfrm>
            <a:off x="22926195" y="9527585"/>
            <a:ext cx="76704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A1816"/>
                </a:solidFill>
              </a:rPr>
              <a:t>MNT_WORK_REQUIREMENT_TRANSLATION_EXTRACT_PVO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3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96" name="Google Shape;396;p27"/>
          <p:cNvSpPr/>
          <p:nvPr/>
        </p:nvSpPr>
        <p:spPr>
          <a:xfrm>
            <a:off x="22926123" y="10453485"/>
            <a:ext cx="76704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WO_DOCUMENT_REFERENCE_EXTRACT_PVO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4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97" name="Google Shape;397;p27"/>
          <p:cNvSpPr/>
          <p:nvPr/>
        </p:nvSpPr>
        <p:spPr>
          <a:xfrm>
            <a:off x="22926123" y="11385660"/>
            <a:ext cx="76704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WORK_REQUIREMENT_CONDITION_EVENT_PVO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5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98" name="Google Shape;398;p27"/>
          <p:cNvSpPr/>
          <p:nvPr/>
        </p:nvSpPr>
        <p:spPr>
          <a:xfrm>
            <a:off x="22887802" y="7675735"/>
            <a:ext cx="77121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WORK_REQUIREMENT_METER_EXTRACT_PVO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6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399" name="Google Shape;399;p27"/>
          <p:cNvSpPr txBox="1"/>
          <p:nvPr/>
        </p:nvSpPr>
        <p:spPr>
          <a:xfrm>
            <a:off x="22177088" y="14775100"/>
            <a:ext cx="8553300" cy="11410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b="1">
                <a:solidFill>
                  <a:schemeClr val="dk1"/>
                </a:solidFill>
              </a:rPr>
              <a:t> </a:t>
            </a:r>
            <a:endParaRPr sz="29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00" name="Google Shape;400;p27"/>
          <p:cNvSpPr/>
          <p:nvPr/>
        </p:nvSpPr>
        <p:spPr>
          <a:xfrm>
            <a:off x="23490515" y="19292349"/>
            <a:ext cx="58902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ITEM_EXTRACT_PVO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7"/>
              </a:rPr>
              <a:t>⇱</a:t>
            </a:r>
            <a:endParaRPr sz="68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01" name="Google Shape;401;p27"/>
          <p:cNvSpPr/>
          <p:nvPr/>
        </p:nvSpPr>
        <p:spPr>
          <a:xfrm>
            <a:off x="23546465" y="20304924"/>
            <a:ext cx="58902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VALID_CATEGORIES_EXTRACT_PVO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8"/>
              </a:rPr>
              <a:t>⇱</a:t>
            </a:r>
            <a:endParaRPr sz="59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02" name="Google Shape;402;p27"/>
          <p:cNvSpPr/>
          <p:nvPr/>
        </p:nvSpPr>
        <p:spPr>
          <a:xfrm>
            <a:off x="23527516" y="22330124"/>
            <a:ext cx="58902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ITEM_RELATIONSHIP_EXTRACT_PVO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9"/>
              </a:rPr>
              <a:t>⇱</a:t>
            </a:r>
            <a:endParaRPr sz="59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03" name="Google Shape;403;p27"/>
          <p:cNvSpPr/>
          <p:nvPr/>
        </p:nvSpPr>
        <p:spPr>
          <a:xfrm>
            <a:off x="23564791" y="21317524"/>
            <a:ext cx="58902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TRADING_PARTNER_ITEMS_EXTRACT_PVO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0"/>
              </a:rPr>
              <a:t>⇱</a:t>
            </a:r>
            <a:endParaRPr sz="68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04" name="Google Shape;404;p27"/>
          <p:cNvSpPr/>
          <p:nvPr/>
        </p:nvSpPr>
        <p:spPr>
          <a:xfrm>
            <a:off x="23512891" y="23342724"/>
            <a:ext cx="58902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STRUCTURES_EXTRACT_PVO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1"/>
              </a:rPr>
              <a:t>⇱</a:t>
            </a:r>
            <a:endParaRPr sz="48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05" name="Google Shape;405;p27"/>
          <p:cNvSpPr/>
          <p:nvPr/>
        </p:nvSpPr>
        <p:spPr>
          <a:xfrm>
            <a:off x="23486116" y="17241349"/>
            <a:ext cx="58533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CATALOG_EXTRACT_PVO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2"/>
              </a:rPr>
              <a:t>⇱</a:t>
            </a:r>
            <a:endParaRPr sz="59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06" name="Google Shape;406;p27"/>
          <p:cNvSpPr/>
          <p:nvPr/>
        </p:nvSpPr>
        <p:spPr>
          <a:xfrm>
            <a:off x="23527541" y="18279724"/>
            <a:ext cx="58533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CATEGORY_EXTRACT_PVO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3"/>
              </a:rPr>
              <a:t>⇱</a:t>
            </a:r>
            <a:endParaRPr sz="59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07" name="Google Shape;407;p27"/>
          <p:cNvSpPr/>
          <p:nvPr/>
        </p:nvSpPr>
        <p:spPr>
          <a:xfrm>
            <a:off x="22825558" y="15047049"/>
            <a:ext cx="7230000" cy="112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A1816"/>
                </a:solidFill>
              </a:rPr>
              <a:t>SCM_EXTRACT_EGP_BICC_EXTRACT</a:t>
            </a:r>
            <a:endParaRPr sz="3000" b="1">
              <a:solidFill>
                <a:srgbClr val="1A1816"/>
              </a:solidFill>
            </a:endParaRPr>
          </a:p>
        </p:txBody>
      </p:sp>
      <p:sp>
        <p:nvSpPr>
          <p:cNvPr id="408" name="Google Shape;408;p27"/>
          <p:cNvSpPr txBox="1"/>
          <p:nvPr/>
        </p:nvSpPr>
        <p:spPr>
          <a:xfrm>
            <a:off x="32221550" y="10064113"/>
            <a:ext cx="8318700" cy="8020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b="1">
                <a:solidFill>
                  <a:schemeClr val="dk1"/>
                </a:solidFill>
              </a:rPr>
              <a:t> </a:t>
            </a:r>
            <a:endParaRPr sz="29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32659027" y="13868198"/>
            <a:ext cx="70122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VCS_EXT_SUPPLY_FORECAST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4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410" name="Google Shape;410;p27"/>
          <p:cNvSpPr/>
          <p:nvPr/>
        </p:nvSpPr>
        <p:spPr>
          <a:xfrm>
            <a:off x="32659027" y="14889848"/>
            <a:ext cx="70122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VCS_HIST_SUPPLY_FORECAST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5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411" name="Google Shape;411;p27"/>
          <p:cNvSpPr/>
          <p:nvPr/>
        </p:nvSpPr>
        <p:spPr>
          <a:xfrm>
            <a:off x="32659026" y="15911498"/>
            <a:ext cx="70122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VCS_SUPPLY_FORECAST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6"/>
              </a:rPr>
              <a:t>⇱</a:t>
            </a:r>
            <a:endParaRPr sz="68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12" name="Google Shape;412;p27"/>
          <p:cNvSpPr/>
          <p:nvPr/>
        </p:nvSpPr>
        <p:spPr>
          <a:xfrm>
            <a:off x="32658902" y="11945948"/>
            <a:ext cx="70122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VCS_COLLABORATION_PLANS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7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413" name="Google Shape;413;p27"/>
          <p:cNvSpPr/>
          <p:nvPr/>
        </p:nvSpPr>
        <p:spPr>
          <a:xfrm>
            <a:off x="32658902" y="12907098"/>
            <a:ext cx="70122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VCS_EXT_HIST_SUPPLY_FORECAST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8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414" name="Google Shape;414;p27"/>
          <p:cNvSpPr/>
          <p:nvPr/>
        </p:nvSpPr>
        <p:spPr>
          <a:xfrm>
            <a:off x="32508277" y="10519061"/>
            <a:ext cx="7313700" cy="82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A1816"/>
                </a:solidFill>
              </a:rPr>
              <a:t>SCM_EXTRACT_VCS_BICC_EXTRACT</a:t>
            </a:r>
            <a:endParaRPr sz="3000" b="1">
              <a:solidFill>
                <a:srgbClr val="1A1816"/>
              </a:solidFill>
            </a:endParaRPr>
          </a:p>
        </p:txBody>
      </p:sp>
      <p:sp>
        <p:nvSpPr>
          <p:cNvPr id="415" name="Google Shape;415;p27"/>
          <p:cNvSpPr txBox="1"/>
          <p:nvPr/>
        </p:nvSpPr>
        <p:spPr>
          <a:xfrm>
            <a:off x="24443914" y="12433248"/>
            <a:ext cx="4464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MAINTENANCE MANAGEMENT</a:t>
            </a:r>
            <a:endParaRPr sz="2700" b="1"/>
          </a:p>
        </p:txBody>
      </p:sp>
      <p:sp>
        <p:nvSpPr>
          <p:cNvPr id="416" name="Google Shape;416;p27"/>
          <p:cNvSpPr txBox="1"/>
          <p:nvPr/>
        </p:nvSpPr>
        <p:spPr>
          <a:xfrm>
            <a:off x="14477361" y="17608025"/>
            <a:ext cx="52059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COST MANAGEMENT</a:t>
            </a:r>
            <a:endParaRPr sz="2700" b="1"/>
          </a:p>
        </p:txBody>
      </p:sp>
      <p:sp>
        <p:nvSpPr>
          <p:cNvPr id="417" name="Google Shape;417;p27"/>
          <p:cNvSpPr txBox="1"/>
          <p:nvPr/>
        </p:nvSpPr>
        <p:spPr>
          <a:xfrm>
            <a:off x="33729427" y="17190061"/>
            <a:ext cx="43554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COLLABORATION</a:t>
            </a:r>
            <a:endParaRPr sz="2700" b="1"/>
          </a:p>
        </p:txBody>
      </p:sp>
      <p:sp>
        <p:nvSpPr>
          <p:cNvPr id="418" name="Google Shape;418;p27"/>
          <p:cNvSpPr txBox="1"/>
          <p:nvPr/>
        </p:nvSpPr>
        <p:spPr>
          <a:xfrm>
            <a:off x="34703317" y="8151611"/>
            <a:ext cx="3734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COMMON</a:t>
            </a:r>
            <a:endParaRPr sz="2700" b="1"/>
          </a:p>
        </p:txBody>
      </p:sp>
      <p:sp>
        <p:nvSpPr>
          <p:cNvPr id="419" name="Google Shape;419;p27"/>
          <p:cNvSpPr txBox="1"/>
          <p:nvPr/>
        </p:nvSpPr>
        <p:spPr>
          <a:xfrm>
            <a:off x="23657538" y="25088026"/>
            <a:ext cx="4941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PRODUCT MODEL</a:t>
            </a:r>
            <a:endParaRPr sz="2700" b="1"/>
          </a:p>
        </p:txBody>
      </p:sp>
      <p:sp>
        <p:nvSpPr>
          <p:cNvPr id="420" name="Google Shape;420;p27"/>
          <p:cNvSpPr txBox="1"/>
          <p:nvPr/>
        </p:nvSpPr>
        <p:spPr>
          <a:xfrm>
            <a:off x="8442850" y="26185900"/>
            <a:ext cx="13133700" cy="4863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i="1"/>
              <a:t>NOTE: This is NOT a complete Entity Relationship Diagram. </a:t>
            </a:r>
            <a:endParaRPr sz="3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i="1">
                <a:solidFill>
                  <a:srgbClr val="000000"/>
                </a:solidFill>
              </a:rPr>
              <a:t>The schemas in </a:t>
            </a:r>
            <a:r>
              <a:rPr lang="en" sz="3800" i="1">
                <a:solidFill>
                  <a:srgbClr val="000000"/>
                </a:solidFill>
                <a:highlight>
                  <a:srgbClr val="FFF2CC"/>
                </a:highlight>
              </a:rPr>
              <a:t>Yellow</a:t>
            </a:r>
            <a:r>
              <a:rPr lang="en" sz="3800" i="1">
                <a:solidFill>
                  <a:srgbClr val="000000"/>
                </a:solidFill>
              </a:rPr>
              <a:t> are representative of schemas containing the table for the Extract Datastores from Oracle BICC.</a:t>
            </a:r>
            <a:endParaRPr sz="3800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i="1">
                <a:solidFill>
                  <a:srgbClr val="000000"/>
                </a:solidFill>
              </a:rPr>
              <a:t>Fivetran uses shortened names for the Oracle DataStore Public View Objects for simplicity and ease of querying.</a:t>
            </a:r>
            <a:endParaRPr sz="3800" i="1"/>
          </a:p>
        </p:txBody>
      </p:sp>
      <p:sp>
        <p:nvSpPr>
          <p:cNvPr id="421" name="Google Shape;421;p27"/>
          <p:cNvSpPr txBox="1"/>
          <p:nvPr/>
        </p:nvSpPr>
        <p:spPr>
          <a:xfrm>
            <a:off x="5548361" y="23462638"/>
            <a:ext cx="52059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INVENTORY MANAGEMENT</a:t>
            </a:r>
            <a:endParaRPr sz="27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8"/>
          <p:cNvSpPr txBox="1"/>
          <p:nvPr/>
        </p:nvSpPr>
        <p:spPr>
          <a:xfrm>
            <a:off x="1341500" y="8435150"/>
            <a:ext cx="8933100" cy="5923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 b="1">
                <a:solidFill>
                  <a:schemeClr val="dk1"/>
                </a:solidFill>
              </a:rPr>
              <a:t> </a:t>
            </a:r>
            <a:endParaRPr sz="45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</p:txBody>
      </p:sp>
      <p:sp>
        <p:nvSpPr>
          <p:cNvPr id="427" name="Google Shape;427;p28"/>
          <p:cNvSpPr txBox="1"/>
          <p:nvPr/>
        </p:nvSpPr>
        <p:spPr>
          <a:xfrm>
            <a:off x="1341500" y="1268500"/>
            <a:ext cx="8933100" cy="66186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 b="1">
                <a:solidFill>
                  <a:schemeClr val="dk1"/>
                </a:solidFill>
              </a:rPr>
              <a:t> </a:t>
            </a:r>
            <a:endParaRPr sz="45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</p:txBody>
      </p:sp>
      <p:sp>
        <p:nvSpPr>
          <p:cNvPr id="428" name="Google Shape;428;p28"/>
          <p:cNvSpPr txBox="1"/>
          <p:nvPr/>
        </p:nvSpPr>
        <p:spPr>
          <a:xfrm>
            <a:off x="912899" y="27126604"/>
            <a:ext cx="4933200" cy="3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0100" tIns="110100" rIns="110100" bIns="1101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Libre Franklin ExtraBold"/>
                <a:ea typeface="Libre Franklin ExtraBold"/>
                <a:cs typeface="Libre Franklin ExtraBold"/>
                <a:sym typeface="Libre Franklin ExtraBold"/>
              </a:rPr>
              <a:t>Legend</a:t>
            </a:r>
            <a:endParaRPr sz="2400" u="sng"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ibre Franklin Light"/>
                <a:ea typeface="Libre Franklin Light"/>
                <a:cs typeface="Libre Franklin Light"/>
                <a:sym typeface="Libre Franklin Light"/>
              </a:rPr>
              <a:t>🔑  </a:t>
            </a:r>
            <a:r>
              <a:rPr lang="en" sz="3600">
                <a:latin typeface="Libre Franklin Light"/>
                <a:ea typeface="Libre Franklin Light"/>
                <a:cs typeface="Libre Franklin Light"/>
                <a:sym typeface="Libre Franklin Light"/>
              </a:rPr>
              <a:t> </a:t>
            </a:r>
            <a:r>
              <a:rPr lang="en" sz="2400">
                <a:latin typeface="Libre Franklin Light"/>
                <a:ea typeface="Libre Franklin Light"/>
                <a:cs typeface="Libre Franklin Light"/>
                <a:sym typeface="Libre Franklin Light"/>
              </a:rPr>
              <a:t> =   primary key</a:t>
            </a:r>
            <a:endParaRPr sz="2400"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AEE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➤</a:t>
            </a:r>
            <a:r>
              <a:rPr lang="en" sz="2400" b="1">
                <a:solidFill>
                  <a:srgbClr val="2CDD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</a:t>
            </a:r>
            <a:r>
              <a:rPr lang="en" sz="3600" b="1">
                <a:solidFill>
                  <a:srgbClr val="2CDD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" sz="2400" b="1">
                <a:solidFill>
                  <a:srgbClr val="2CDD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" sz="2400">
                <a:latin typeface="Libre Franklin Light"/>
                <a:ea typeface="Libre Franklin Light"/>
                <a:cs typeface="Libre Franklin Light"/>
                <a:sym typeface="Libre Franklin Light"/>
              </a:rPr>
              <a:t>=   foreign key relation</a:t>
            </a:r>
            <a:endParaRPr sz="2400"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AEEF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rPr>
              <a:t>⇱</a:t>
            </a:r>
            <a:r>
              <a:rPr lang="en" sz="3600" b="1">
                <a:solidFill>
                  <a:srgbClr val="2CDD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" sz="2400" b="1">
                <a:solidFill>
                  <a:srgbClr val="2CDD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</a:t>
            </a:r>
            <a:r>
              <a:rPr lang="en" sz="2400">
                <a:latin typeface="Libre Franklin Light"/>
                <a:ea typeface="Libre Franklin Light"/>
                <a:cs typeface="Libre Franklin Light"/>
                <a:sym typeface="Libre Franklin Light"/>
              </a:rPr>
              <a:t>=   external link</a:t>
            </a:r>
            <a:endParaRPr sz="2400">
              <a:latin typeface="Libre Franklin Light"/>
              <a:ea typeface="Libre Franklin Light"/>
              <a:cs typeface="Libre Franklin Light"/>
              <a:sym typeface="Libre Franklin Light"/>
            </a:endParaRPr>
          </a:p>
        </p:txBody>
      </p:sp>
      <p:sp>
        <p:nvSpPr>
          <p:cNvPr id="430" name="Google Shape;430;p28"/>
          <p:cNvSpPr/>
          <p:nvPr/>
        </p:nvSpPr>
        <p:spPr>
          <a:xfrm>
            <a:off x="38395348" y="1488875"/>
            <a:ext cx="7433400" cy="977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A1816"/>
                </a:solidFill>
              </a:rPr>
              <a:t>SCM_EXTRACT_DOO_BICC_EXTRACT</a:t>
            </a:r>
            <a:endParaRPr sz="3000" b="1">
              <a:solidFill>
                <a:srgbClr val="1A1816"/>
              </a:solidFill>
            </a:endParaRPr>
          </a:p>
        </p:txBody>
      </p:sp>
      <p:sp>
        <p:nvSpPr>
          <p:cNvPr id="431" name="Google Shape;431;p28"/>
          <p:cNvSpPr txBox="1"/>
          <p:nvPr/>
        </p:nvSpPr>
        <p:spPr>
          <a:xfrm>
            <a:off x="37969925" y="1156600"/>
            <a:ext cx="8671200" cy="272400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b="1">
                <a:solidFill>
                  <a:schemeClr val="dk1"/>
                </a:solidFill>
              </a:rPr>
              <a:t> </a:t>
            </a:r>
            <a:endParaRPr sz="29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38933599" y="4811249"/>
            <a:ext cx="63564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SR_LOOKUP_VALUES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"/>
              </a:rPr>
              <a:t>⇱</a:t>
            </a:r>
            <a:endParaRPr sz="56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33" name="Google Shape;433;p28"/>
          <p:cNvSpPr/>
          <p:nvPr/>
        </p:nvSpPr>
        <p:spPr>
          <a:xfrm>
            <a:off x="38964926" y="5810907"/>
            <a:ext cx="63564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DOCUMENT_REFERENCES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"/>
              </a:rPr>
              <a:t>⇱</a:t>
            </a:r>
            <a:endParaRPr sz="47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34" name="Google Shape;434;p28"/>
          <p:cNvSpPr/>
          <p:nvPr/>
        </p:nvSpPr>
        <p:spPr>
          <a:xfrm>
            <a:off x="38964926" y="7810223"/>
            <a:ext cx="63564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FULLFILL_LINE_STATUS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"/>
              </a:rPr>
              <a:t>⇱</a:t>
            </a:r>
            <a:endParaRPr sz="47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38964926" y="6810565"/>
            <a:ext cx="63564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FULLFILL_LINE_DETAIL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6"/>
              </a:rPr>
              <a:t>⇱</a:t>
            </a:r>
            <a:endParaRPr sz="56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38964926" y="8809881"/>
            <a:ext cx="63564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FULLFILL_LINE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7"/>
              </a:rPr>
              <a:t>⇱</a:t>
            </a:r>
            <a:endParaRPr sz="47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37" name="Google Shape;437;p28"/>
          <p:cNvSpPr/>
          <p:nvPr/>
        </p:nvSpPr>
        <p:spPr>
          <a:xfrm>
            <a:off x="38964926" y="9809539"/>
            <a:ext cx="63564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HOLD_CODE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8"/>
              </a:rPr>
              <a:t>⇱</a:t>
            </a:r>
            <a:endParaRPr sz="36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38" name="Google Shape;438;p28"/>
          <p:cNvSpPr/>
          <p:nvPr/>
        </p:nvSpPr>
        <p:spPr>
          <a:xfrm>
            <a:off x="38866325" y="2811933"/>
            <a:ext cx="63564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BILLING_PLAN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9"/>
              </a:rPr>
              <a:t>⇱</a:t>
            </a:r>
            <a:endParaRPr sz="47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39" name="Google Shape;439;p28"/>
          <p:cNvSpPr/>
          <p:nvPr/>
        </p:nvSpPr>
        <p:spPr>
          <a:xfrm>
            <a:off x="38933600" y="3811591"/>
            <a:ext cx="63564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ORDER_CHARGE_TIER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0"/>
              </a:rPr>
              <a:t>⇱</a:t>
            </a:r>
            <a:endParaRPr sz="47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40" name="Google Shape;440;p28"/>
          <p:cNvSpPr/>
          <p:nvPr/>
        </p:nvSpPr>
        <p:spPr>
          <a:xfrm>
            <a:off x="38960008" y="10809197"/>
            <a:ext cx="63564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HOLD_INSTANCE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1"/>
              </a:rPr>
              <a:t>⇱</a:t>
            </a:r>
            <a:endParaRPr sz="47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41" name="Google Shape;441;p28"/>
          <p:cNvSpPr/>
          <p:nvPr/>
        </p:nvSpPr>
        <p:spPr>
          <a:xfrm>
            <a:off x="39039023" y="14807829"/>
            <a:ext cx="63564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LOT_SERIAL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2"/>
              </a:rPr>
              <a:t>⇱</a:t>
            </a:r>
            <a:endParaRPr sz="47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42" name="Google Shape;442;p28"/>
          <p:cNvSpPr/>
          <p:nvPr/>
        </p:nvSpPr>
        <p:spPr>
          <a:xfrm>
            <a:off x="38960000" y="13808171"/>
            <a:ext cx="63564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JEOPARDY_PRIORITY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3"/>
              </a:rPr>
              <a:t>⇱</a:t>
            </a:r>
            <a:endParaRPr sz="47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43" name="Google Shape;443;p28"/>
          <p:cNvSpPr/>
          <p:nvPr/>
        </p:nvSpPr>
        <p:spPr>
          <a:xfrm>
            <a:off x="38964926" y="12808513"/>
            <a:ext cx="63564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HOLD_TASK_INSTANCE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4"/>
              </a:rPr>
              <a:t>⇱</a:t>
            </a:r>
            <a:endParaRPr sz="47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44" name="Google Shape;444;p28"/>
          <p:cNvSpPr/>
          <p:nvPr/>
        </p:nvSpPr>
        <p:spPr>
          <a:xfrm>
            <a:off x="38960007" y="11808855"/>
            <a:ext cx="63564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HOLD_STEP_INSTANCE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5"/>
              </a:rPr>
              <a:t>⇱</a:t>
            </a:r>
            <a:endParaRPr sz="47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45" name="Google Shape;445;p28"/>
          <p:cNvSpPr/>
          <p:nvPr/>
        </p:nvSpPr>
        <p:spPr>
          <a:xfrm>
            <a:off x="38960007" y="18806461"/>
            <a:ext cx="63564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ORCHESTRATION_GROUP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6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446" name="Google Shape;446;p28"/>
          <p:cNvSpPr/>
          <p:nvPr/>
        </p:nvSpPr>
        <p:spPr>
          <a:xfrm>
            <a:off x="38964926" y="17806803"/>
            <a:ext cx="63564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PROCESS_CLASS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7"/>
              </a:rPr>
              <a:t>⇱</a:t>
            </a:r>
            <a:endParaRPr sz="47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47" name="Google Shape;447;p28"/>
          <p:cNvSpPr/>
          <p:nvPr/>
        </p:nvSpPr>
        <p:spPr>
          <a:xfrm>
            <a:off x="38964926" y="16807145"/>
            <a:ext cx="63564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PROCESS_CLASS_STATUS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8"/>
              </a:rPr>
              <a:t>⇱</a:t>
            </a:r>
            <a:endParaRPr sz="47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48" name="Google Shape;448;p28"/>
          <p:cNvSpPr/>
          <p:nvPr/>
        </p:nvSpPr>
        <p:spPr>
          <a:xfrm>
            <a:off x="39015030" y="15807487"/>
            <a:ext cx="63564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MANUAL_PRICE_ADJUSTMENT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19"/>
              </a:rPr>
              <a:t>⇱</a:t>
            </a:r>
            <a:endParaRPr sz="47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49" name="Google Shape;449;p28"/>
          <p:cNvSpPr/>
          <p:nvPr/>
        </p:nvSpPr>
        <p:spPr>
          <a:xfrm>
            <a:off x="38960007" y="19806119"/>
            <a:ext cx="63564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PROCESS_INSTANCE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0"/>
              </a:rPr>
              <a:t>⇱</a:t>
            </a:r>
            <a:endParaRPr sz="53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50" name="Google Shape;450;p28"/>
          <p:cNvSpPr txBox="1"/>
          <p:nvPr/>
        </p:nvSpPr>
        <p:spPr>
          <a:xfrm>
            <a:off x="14025200" y="1273100"/>
            <a:ext cx="8933100" cy="202473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 b="1">
                <a:solidFill>
                  <a:schemeClr val="dk1"/>
                </a:solidFill>
              </a:rPr>
              <a:t> </a:t>
            </a:r>
            <a:endParaRPr sz="45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</p:txBody>
      </p:sp>
      <p:sp>
        <p:nvSpPr>
          <p:cNvPr id="451" name="Google Shape;451;p28"/>
          <p:cNvSpPr/>
          <p:nvPr/>
        </p:nvSpPr>
        <p:spPr>
          <a:xfrm>
            <a:off x="15720112" y="3077200"/>
            <a:ext cx="60885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GROUP_RULE_MEMBER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1"/>
              </a:rPr>
              <a:t>⇱</a:t>
            </a:r>
            <a:endParaRPr sz="56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52" name="Google Shape;452;p28"/>
          <p:cNvSpPr/>
          <p:nvPr/>
        </p:nvSpPr>
        <p:spPr>
          <a:xfrm>
            <a:off x="15740138" y="5869325"/>
            <a:ext cx="60885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GROUP_RULE_USAGE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2"/>
              </a:rPr>
              <a:t>⇱</a:t>
            </a:r>
            <a:endParaRPr sz="69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53" name="Google Shape;453;p28"/>
          <p:cNvSpPr/>
          <p:nvPr/>
        </p:nvSpPr>
        <p:spPr>
          <a:xfrm>
            <a:off x="15740166" y="4944975"/>
            <a:ext cx="60480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GROUP_RULE_CRITERIA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3"/>
              </a:rPr>
              <a:t>⇱</a:t>
            </a:r>
            <a:endParaRPr sz="78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54" name="Google Shape;454;p28"/>
          <p:cNvSpPr/>
          <p:nvPr/>
        </p:nvSpPr>
        <p:spPr>
          <a:xfrm>
            <a:off x="15740126" y="6793700"/>
            <a:ext cx="60885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CSE_ASSET_GROUP_RULE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4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455" name="Google Shape;455;p28"/>
          <p:cNvSpPr/>
          <p:nvPr/>
        </p:nvSpPr>
        <p:spPr>
          <a:xfrm>
            <a:off x="15740126" y="7718075"/>
            <a:ext cx="60885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CSE_ASSET_GROUP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5"/>
              </a:rPr>
              <a:t>⇱</a:t>
            </a:r>
            <a:endParaRPr sz="75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56" name="Google Shape;456;p28"/>
          <p:cNvSpPr/>
          <p:nvPr/>
        </p:nvSpPr>
        <p:spPr>
          <a:xfrm>
            <a:off x="15740126" y="8642425"/>
            <a:ext cx="60885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CSE_METER_READING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6"/>
              </a:rPr>
              <a:t>⇱</a:t>
            </a:r>
            <a:endParaRPr sz="75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57" name="Google Shape;457;p28"/>
          <p:cNvSpPr/>
          <p:nvPr/>
        </p:nvSpPr>
        <p:spPr>
          <a:xfrm>
            <a:off x="15740126" y="9566775"/>
            <a:ext cx="60885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ASSET_TRANSACTION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7"/>
              </a:rPr>
              <a:t>⇱</a:t>
            </a:r>
            <a:endParaRPr sz="75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58" name="Google Shape;458;p28"/>
          <p:cNvSpPr/>
          <p:nvPr/>
        </p:nvSpPr>
        <p:spPr>
          <a:xfrm>
            <a:off x="15740126" y="10491125"/>
            <a:ext cx="60885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GENEALOGY_COMPOSITION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8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459" name="Google Shape;459;p28"/>
          <p:cNvSpPr/>
          <p:nvPr/>
        </p:nvSpPr>
        <p:spPr>
          <a:xfrm>
            <a:off x="15740126" y="12339875"/>
            <a:ext cx="60885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GENEALOGY_OBJECT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29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460" name="Google Shape;460;p28"/>
          <p:cNvSpPr/>
          <p:nvPr/>
        </p:nvSpPr>
        <p:spPr>
          <a:xfrm>
            <a:off x="15740126" y="13264225"/>
            <a:ext cx="60885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ASSET_CHARGE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0"/>
              </a:rPr>
              <a:t>⇱</a:t>
            </a:r>
            <a:endParaRPr sz="75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61" name="Google Shape;461;p28"/>
          <p:cNvSpPr/>
          <p:nvPr/>
        </p:nvSpPr>
        <p:spPr>
          <a:xfrm>
            <a:off x="15740126" y="14188600"/>
            <a:ext cx="60885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CSE_METER</a:t>
            </a:r>
            <a:r>
              <a:rPr lang="en" sz="2000">
                <a:solidFill>
                  <a:srgbClr val="1A1816"/>
                </a:solidFill>
              </a:rPr>
              <a:t>_EXTRACT_PVO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1"/>
              </a:rPr>
              <a:t>⇱</a:t>
            </a:r>
            <a:endParaRPr sz="75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62" name="Google Shape;462;p28"/>
          <p:cNvSpPr/>
          <p:nvPr/>
        </p:nvSpPr>
        <p:spPr>
          <a:xfrm>
            <a:off x="15740126" y="15112950"/>
            <a:ext cx="60885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ASSET_PART_LIST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2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463" name="Google Shape;463;p28"/>
          <p:cNvSpPr/>
          <p:nvPr/>
        </p:nvSpPr>
        <p:spPr>
          <a:xfrm>
            <a:off x="15740126" y="16037300"/>
            <a:ext cx="60885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ASSET_STRUCTURE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3"/>
              </a:rPr>
              <a:t>⇱</a:t>
            </a:r>
            <a:endParaRPr sz="75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64" name="Google Shape;464;p28"/>
          <p:cNvSpPr/>
          <p:nvPr/>
        </p:nvSpPr>
        <p:spPr>
          <a:xfrm>
            <a:off x="15740126" y="16961675"/>
            <a:ext cx="60885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CSE_ASSET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4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465" name="Google Shape;465;p28"/>
          <p:cNvSpPr/>
          <p:nvPr/>
        </p:nvSpPr>
        <p:spPr>
          <a:xfrm>
            <a:off x="15740126" y="17886050"/>
            <a:ext cx="60885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PARAMETER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5"/>
              </a:rPr>
              <a:t>⇱</a:t>
            </a:r>
            <a:endParaRPr sz="53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66" name="Google Shape;466;p28"/>
          <p:cNvSpPr/>
          <p:nvPr/>
        </p:nvSpPr>
        <p:spPr>
          <a:xfrm>
            <a:off x="15740126" y="18810400"/>
            <a:ext cx="60480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METER_APPLICABILITY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6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467" name="Google Shape;467;p28"/>
          <p:cNvSpPr/>
          <p:nvPr/>
        </p:nvSpPr>
        <p:spPr>
          <a:xfrm>
            <a:off x="15740126" y="11415525"/>
            <a:ext cx="61227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METER_DEFINITION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7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468" name="Google Shape;468;p28"/>
          <p:cNvSpPr/>
          <p:nvPr/>
        </p:nvSpPr>
        <p:spPr>
          <a:xfrm>
            <a:off x="15020950" y="1819900"/>
            <a:ext cx="7220100" cy="977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A1816"/>
                </a:solidFill>
              </a:rPr>
              <a:t>SCM_EXTRACT_CSE_BICC_EXTRACT</a:t>
            </a:r>
            <a:endParaRPr sz="3000" b="1">
              <a:solidFill>
                <a:srgbClr val="1A1816"/>
              </a:solidFill>
            </a:endParaRPr>
          </a:p>
        </p:txBody>
      </p:sp>
      <p:sp>
        <p:nvSpPr>
          <p:cNvPr id="469" name="Google Shape;469;p28"/>
          <p:cNvSpPr/>
          <p:nvPr/>
        </p:nvSpPr>
        <p:spPr>
          <a:xfrm>
            <a:off x="15706124" y="4011100"/>
            <a:ext cx="60885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CSE_ASSET_TRANSLATION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8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470" name="Google Shape;470;p28"/>
          <p:cNvSpPr/>
          <p:nvPr/>
        </p:nvSpPr>
        <p:spPr>
          <a:xfrm>
            <a:off x="38960007" y="20805777"/>
            <a:ext cx="63564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STEP_INSTANCE_DETAIL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39"/>
              </a:rPr>
              <a:t>⇱</a:t>
            </a:r>
            <a:endParaRPr sz="53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71" name="Google Shape;471;p28"/>
          <p:cNvSpPr/>
          <p:nvPr/>
        </p:nvSpPr>
        <p:spPr>
          <a:xfrm>
            <a:off x="38960007" y="21805435"/>
            <a:ext cx="63564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ORDER_ADDRESS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0"/>
              </a:rPr>
              <a:t>⇱</a:t>
            </a:r>
            <a:endParaRPr sz="53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72" name="Google Shape;472;p28"/>
          <p:cNvSpPr/>
          <p:nvPr/>
        </p:nvSpPr>
        <p:spPr>
          <a:xfrm>
            <a:off x="38960010" y="25804067"/>
            <a:ext cx="6356400" cy="636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LINE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1"/>
              </a:rPr>
              <a:t>⇱</a:t>
            </a:r>
            <a:endParaRPr sz="53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73" name="Google Shape;473;p28"/>
          <p:cNvSpPr/>
          <p:nvPr/>
        </p:nvSpPr>
        <p:spPr>
          <a:xfrm>
            <a:off x="38965245" y="24804409"/>
            <a:ext cx="63564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TASK_DEFINITION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2"/>
              </a:rPr>
              <a:t>⇱</a:t>
            </a:r>
            <a:endParaRPr sz="53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74" name="Google Shape;474;p28"/>
          <p:cNvSpPr/>
          <p:nvPr/>
        </p:nvSpPr>
        <p:spPr>
          <a:xfrm>
            <a:off x="38960008" y="23804751"/>
            <a:ext cx="63564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STATUS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3"/>
              </a:rPr>
              <a:t>⇱</a:t>
            </a:r>
            <a:endParaRPr sz="53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75" name="Google Shape;475;p28"/>
          <p:cNvSpPr/>
          <p:nvPr/>
        </p:nvSpPr>
        <p:spPr>
          <a:xfrm>
            <a:off x="38960007" y="22805093"/>
            <a:ext cx="63564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PAYMENT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4"/>
              </a:rPr>
              <a:t>⇱</a:t>
            </a:r>
            <a:endParaRPr sz="53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76" name="Google Shape;476;p28"/>
          <p:cNvSpPr txBox="1"/>
          <p:nvPr/>
        </p:nvSpPr>
        <p:spPr>
          <a:xfrm>
            <a:off x="15868083" y="20456000"/>
            <a:ext cx="5119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ASSET TRACKING</a:t>
            </a:r>
            <a:endParaRPr sz="2700" b="1"/>
          </a:p>
        </p:txBody>
      </p:sp>
      <p:sp>
        <p:nvSpPr>
          <p:cNvPr id="477" name="Google Shape;477;p28"/>
          <p:cNvSpPr txBox="1"/>
          <p:nvPr/>
        </p:nvSpPr>
        <p:spPr>
          <a:xfrm>
            <a:off x="7019320" y="24704800"/>
            <a:ext cx="12407400" cy="544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i="1"/>
              <a:t>NOTE: This is NOT a complete Entity Relationship Diagram. </a:t>
            </a:r>
            <a:endParaRPr sz="3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i="1">
                <a:solidFill>
                  <a:srgbClr val="000000"/>
                </a:solidFill>
              </a:rPr>
              <a:t>The schemas in </a:t>
            </a:r>
            <a:r>
              <a:rPr lang="en" sz="3800" i="1">
                <a:solidFill>
                  <a:srgbClr val="000000"/>
                </a:solidFill>
                <a:highlight>
                  <a:srgbClr val="FFF2CC"/>
                </a:highlight>
              </a:rPr>
              <a:t>Yellow</a:t>
            </a:r>
            <a:r>
              <a:rPr lang="en" sz="3800" i="1">
                <a:solidFill>
                  <a:srgbClr val="000000"/>
                </a:solidFill>
              </a:rPr>
              <a:t> are representative of schemas containing the table for the Extract Datastores from Oracle BICC.</a:t>
            </a:r>
            <a:endParaRPr sz="3800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i="1">
                <a:solidFill>
                  <a:srgbClr val="000000"/>
                </a:solidFill>
              </a:rPr>
              <a:t>Fivetran uses shortened names for the Oracle DataStore Public View Objects for simplicity and ease of querying.</a:t>
            </a:r>
            <a:endParaRPr sz="3800" i="1"/>
          </a:p>
        </p:txBody>
      </p:sp>
      <p:sp>
        <p:nvSpPr>
          <p:cNvPr id="478" name="Google Shape;478;p28"/>
          <p:cNvSpPr txBox="1"/>
          <p:nvPr/>
        </p:nvSpPr>
        <p:spPr>
          <a:xfrm>
            <a:off x="26262063" y="1268500"/>
            <a:ext cx="9498600" cy="115485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b="1">
                <a:solidFill>
                  <a:schemeClr val="dk1"/>
                </a:solidFill>
              </a:rPr>
              <a:t> </a:t>
            </a:r>
            <a:endParaRPr sz="29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79" name="Google Shape;479;p28"/>
          <p:cNvSpPr/>
          <p:nvPr/>
        </p:nvSpPr>
        <p:spPr>
          <a:xfrm>
            <a:off x="27736203" y="4901275"/>
            <a:ext cx="68679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CHANGE_OBJECT_EXTRACT_PVO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5"/>
              </a:rPr>
              <a:t>⇱</a:t>
            </a:r>
            <a:endParaRPr sz="62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80" name="Google Shape;480;p28"/>
          <p:cNvSpPr/>
          <p:nvPr/>
        </p:nvSpPr>
        <p:spPr>
          <a:xfrm>
            <a:off x="27736203" y="5892650"/>
            <a:ext cx="68679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ROUTE_EXTRACT_PVO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6"/>
              </a:rPr>
              <a:t>⇱</a:t>
            </a:r>
            <a:endParaRPr sz="53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81" name="Google Shape;481;p28"/>
          <p:cNvSpPr/>
          <p:nvPr/>
        </p:nvSpPr>
        <p:spPr>
          <a:xfrm>
            <a:off x="27709301" y="7905650"/>
            <a:ext cx="68679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CHANGE_LINE_TRANSLATION_EXTRACT_PVO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7"/>
              </a:rPr>
              <a:t>⇱</a:t>
            </a:r>
            <a:endParaRPr sz="53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82" name="Google Shape;482;p28"/>
          <p:cNvSpPr/>
          <p:nvPr/>
        </p:nvSpPr>
        <p:spPr>
          <a:xfrm>
            <a:off x="27709300" y="6914300"/>
            <a:ext cx="68679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CHANGE_ACTIONS_TRANSLATION_EXTRACT_PVO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8"/>
              </a:rPr>
              <a:t>⇱</a:t>
            </a:r>
            <a:endParaRPr sz="62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83" name="Google Shape;483;p28"/>
          <p:cNvSpPr/>
          <p:nvPr/>
        </p:nvSpPr>
        <p:spPr>
          <a:xfrm>
            <a:off x="27709298" y="8897025"/>
            <a:ext cx="70122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CHANGE_STATUSES_TRANSLATION_EXTRACT_PVO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49"/>
              </a:rPr>
              <a:t>⇱</a:t>
            </a:r>
            <a:endParaRPr sz="53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84" name="Google Shape;484;p28"/>
          <p:cNvSpPr/>
          <p:nvPr/>
        </p:nvSpPr>
        <p:spPr>
          <a:xfrm>
            <a:off x="27709300" y="9888400"/>
            <a:ext cx="68679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CHANGE_OBJECT_TRANSLATION_EXTRACT_PVO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0"/>
              </a:rPr>
              <a:t>⇱</a:t>
            </a:r>
            <a:endParaRPr sz="42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85" name="Google Shape;485;p28"/>
          <p:cNvSpPr/>
          <p:nvPr/>
        </p:nvSpPr>
        <p:spPr>
          <a:xfrm>
            <a:off x="27736205" y="2835200"/>
            <a:ext cx="68679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CHANGE_ACTIONS_EXTRACT_PVO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1"/>
              </a:rPr>
              <a:t>⇱</a:t>
            </a:r>
            <a:endParaRPr sz="53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86" name="Google Shape;486;p28"/>
          <p:cNvSpPr/>
          <p:nvPr/>
        </p:nvSpPr>
        <p:spPr>
          <a:xfrm>
            <a:off x="27736203" y="3925000"/>
            <a:ext cx="68679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CHANGE_LINE_EXTRACT_PVO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2"/>
              </a:rPr>
              <a:t>⇱</a:t>
            </a:r>
            <a:endParaRPr sz="53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487" name="Google Shape;487;p28"/>
          <p:cNvSpPr/>
          <p:nvPr/>
        </p:nvSpPr>
        <p:spPr>
          <a:xfrm>
            <a:off x="27430132" y="1633950"/>
            <a:ext cx="7570500" cy="977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A1816"/>
                </a:solidFill>
              </a:rPr>
              <a:t>SCM_EXTRACT_EGO_BICC_EXTRACT</a:t>
            </a:r>
            <a:endParaRPr sz="3000" b="1">
              <a:solidFill>
                <a:srgbClr val="1A1816"/>
              </a:solidFill>
            </a:endParaRPr>
          </a:p>
        </p:txBody>
      </p:sp>
      <p:sp>
        <p:nvSpPr>
          <p:cNvPr id="488" name="Google Shape;488;p28"/>
          <p:cNvSpPr txBox="1"/>
          <p:nvPr/>
        </p:nvSpPr>
        <p:spPr>
          <a:xfrm>
            <a:off x="26262075" y="13242975"/>
            <a:ext cx="9498600" cy="128721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b="1">
                <a:solidFill>
                  <a:schemeClr val="dk1"/>
                </a:solidFill>
              </a:rPr>
              <a:t> </a:t>
            </a:r>
            <a:endParaRPr sz="29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89" name="Google Shape;489;p28"/>
          <p:cNvSpPr/>
          <p:nvPr/>
        </p:nvSpPr>
        <p:spPr>
          <a:xfrm>
            <a:off x="27272670" y="17268373"/>
            <a:ext cx="73137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SUPPLY_LINE_SUPPLEMENTAL_EXTRACT_PVO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3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27272646" y="18340230"/>
            <a:ext cx="73137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SUPPLY_MAKE_ORDER_DETAILS_EXTRACT_PVO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4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491" name="Google Shape;491;p28"/>
          <p:cNvSpPr/>
          <p:nvPr/>
        </p:nvSpPr>
        <p:spPr>
          <a:xfrm>
            <a:off x="27272670" y="19412088"/>
            <a:ext cx="73137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SUPPLY_MESSAGES_EXTRACT_PVO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5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27300120" y="15124658"/>
            <a:ext cx="72300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SUPPLY_BUY_ORDER_DETAILS_EXTRACT_PVO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6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493" name="Google Shape;493;p28"/>
          <p:cNvSpPr/>
          <p:nvPr/>
        </p:nvSpPr>
        <p:spPr>
          <a:xfrm>
            <a:off x="27294370" y="16196515"/>
            <a:ext cx="73137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SUPPLY_DISTRIBUTION_DETAILS_EXTRACT_PVO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7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27264321" y="20483945"/>
            <a:ext cx="73137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SUPPLY_LINES_EXTRACT_PVO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8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495" name="Google Shape;495;p28"/>
          <p:cNvSpPr/>
          <p:nvPr/>
        </p:nvSpPr>
        <p:spPr>
          <a:xfrm>
            <a:off x="27272696" y="21555803"/>
            <a:ext cx="73137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SUPPLY_TRACKING_LINES_EXTRACT_PVO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59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496" name="Google Shape;496;p28"/>
          <p:cNvSpPr/>
          <p:nvPr/>
        </p:nvSpPr>
        <p:spPr>
          <a:xfrm>
            <a:off x="27279045" y="22627660"/>
            <a:ext cx="73137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SUPPLY_TRANSFER_ORDER_DETAILS_EXTRACT_PVO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60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497" name="Google Shape;497;p28"/>
          <p:cNvSpPr/>
          <p:nvPr/>
        </p:nvSpPr>
        <p:spPr>
          <a:xfrm>
            <a:off x="27253021" y="23699518"/>
            <a:ext cx="73137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SUPPLY_TRACKING_LINE_DOCS_EXTRACT_PVO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61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27253020" y="13886000"/>
            <a:ext cx="7313700" cy="82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A1816"/>
                </a:solidFill>
              </a:rPr>
              <a:t>SCM_EXTRACT_DOS_BICC_EXTRACT</a:t>
            </a:r>
            <a:endParaRPr sz="3000" b="1">
              <a:solidFill>
                <a:srgbClr val="1A1816"/>
              </a:solidFill>
            </a:endParaRPr>
          </a:p>
        </p:txBody>
      </p:sp>
      <p:sp>
        <p:nvSpPr>
          <p:cNvPr id="499" name="Google Shape;499;p28"/>
          <p:cNvSpPr txBox="1"/>
          <p:nvPr/>
        </p:nvSpPr>
        <p:spPr>
          <a:xfrm>
            <a:off x="28743068" y="10888938"/>
            <a:ext cx="4786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PRODUCT AND CATALOG MANAGEMENT</a:t>
            </a:r>
            <a:endParaRPr sz="2700" b="1"/>
          </a:p>
        </p:txBody>
      </p:sp>
      <p:sp>
        <p:nvSpPr>
          <p:cNvPr id="500" name="Google Shape;500;p28"/>
          <p:cNvSpPr txBox="1"/>
          <p:nvPr/>
        </p:nvSpPr>
        <p:spPr>
          <a:xfrm>
            <a:off x="28676159" y="24771376"/>
            <a:ext cx="4550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ORCHESTRATION</a:t>
            </a:r>
            <a:endParaRPr sz="2700" b="1"/>
          </a:p>
        </p:txBody>
      </p:sp>
      <p:sp>
        <p:nvSpPr>
          <p:cNvPr id="501" name="Google Shape;501;p28"/>
          <p:cNvSpPr/>
          <p:nvPr/>
        </p:nvSpPr>
        <p:spPr>
          <a:xfrm>
            <a:off x="2336387" y="8970325"/>
            <a:ext cx="7347000" cy="980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A1816"/>
                </a:solidFill>
              </a:rPr>
              <a:t>SCM_EXTRACT_WSH_BICC_EXTRACT</a:t>
            </a:r>
            <a:endParaRPr sz="3000" b="1">
              <a:solidFill>
                <a:srgbClr val="1A1816"/>
              </a:solidFill>
            </a:endParaRPr>
          </a:p>
        </p:txBody>
      </p:sp>
      <p:sp>
        <p:nvSpPr>
          <p:cNvPr id="502" name="Google Shape;502;p28"/>
          <p:cNvSpPr/>
          <p:nvPr/>
        </p:nvSpPr>
        <p:spPr>
          <a:xfrm>
            <a:off x="2684299" y="10293088"/>
            <a:ext cx="63036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DELIVERY_LINE_ASSIGNMENT_EXTRACT_PVO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62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2684299" y="11289150"/>
            <a:ext cx="63036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DELIVERY_LINE_EXTRACT_PVO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63"/>
              </a:rPr>
              <a:t>⇱</a:t>
            </a:r>
            <a:endParaRPr sz="53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504" name="Google Shape;504;p28"/>
          <p:cNvSpPr/>
          <p:nvPr/>
        </p:nvSpPr>
        <p:spPr>
          <a:xfrm>
            <a:off x="2663649" y="12285213"/>
            <a:ext cx="63036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</a:rPr>
              <a:t>DELIVERY_EXTRACT_PVO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64"/>
              </a:rPr>
              <a:t>⇱</a:t>
            </a:r>
            <a:endParaRPr sz="78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cxnSp>
        <p:nvCxnSpPr>
          <p:cNvPr id="505" name="Google Shape;505;p28"/>
          <p:cNvCxnSpPr>
            <a:stCxn id="501" idx="0"/>
          </p:cNvCxnSpPr>
          <p:nvPr/>
        </p:nvCxnSpPr>
        <p:spPr>
          <a:xfrm>
            <a:off x="6009887" y="89703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28"/>
          <p:cNvSpPr/>
          <p:nvPr/>
        </p:nvSpPr>
        <p:spPr>
          <a:xfrm>
            <a:off x="1859036" y="1770975"/>
            <a:ext cx="7712100" cy="980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A1816"/>
                </a:solidFill>
              </a:rPr>
              <a:t>SCM_EXTRACT_RCV_BICC_EXTRACT</a:t>
            </a:r>
            <a:endParaRPr sz="3000" b="1">
              <a:solidFill>
                <a:srgbClr val="1A1816"/>
              </a:solidFill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1749525" y="4075242"/>
            <a:ext cx="78993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RECEIVING_INBOUND_SHIPMENT_HEADER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65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508" name="Google Shape;508;p28"/>
          <p:cNvSpPr/>
          <p:nvPr/>
        </p:nvSpPr>
        <p:spPr>
          <a:xfrm>
            <a:off x="1749525" y="5036033"/>
            <a:ext cx="78993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RECEIVING_INBOUND_SHIPMENT_LINE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66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509" name="Google Shape;509;p28"/>
          <p:cNvSpPr/>
          <p:nvPr/>
        </p:nvSpPr>
        <p:spPr>
          <a:xfrm>
            <a:off x="1749525" y="5996825"/>
            <a:ext cx="78993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RECEIVING_RECEIPT_TRANSACTION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67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510" name="Google Shape;510;p28"/>
          <p:cNvSpPr/>
          <p:nvPr/>
        </p:nvSpPr>
        <p:spPr>
          <a:xfrm>
            <a:off x="1749525" y="3114450"/>
            <a:ext cx="7899300" cy="6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A1816"/>
                </a:solidFill>
                <a:highlight>
                  <a:srgbClr val="FCFBFA"/>
                </a:highlight>
              </a:rPr>
              <a:t>RECEIVING_PARAMETER</a:t>
            </a:r>
            <a:r>
              <a:rPr lang="en" sz="2000">
                <a:solidFill>
                  <a:srgbClr val="1A1816"/>
                </a:solidFill>
              </a:rPr>
              <a:t>_EXTRACT_PVO</a:t>
            </a:r>
            <a:r>
              <a:rPr lang="en" sz="1800">
                <a:solidFill>
                  <a:srgbClr val="1A1816"/>
                </a:solidFill>
                <a:highlight>
                  <a:srgbClr val="FCFBFA"/>
                </a:highlight>
              </a:rPr>
              <a:t> </a:t>
            </a:r>
            <a:r>
              <a:rPr lang="en" sz="3100" u="sng">
                <a:solidFill>
                  <a:schemeClr val="hlink"/>
                </a:solidFill>
                <a:latin typeface="Libre Franklin SemiBold"/>
                <a:ea typeface="Libre Franklin SemiBold"/>
                <a:cs typeface="Libre Franklin SemiBold"/>
                <a:sym typeface="Libre Franklin SemiBold"/>
                <a:hlinkClick r:id="rId68"/>
              </a:rPr>
              <a:t>⇱</a:t>
            </a:r>
            <a:endParaRPr sz="1800">
              <a:solidFill>
                <a:srgbClr val="1A1816"/>
              </a:solidFill>
              <a:highlight>
                <a:srgbClr val="FCFBFA"/>
              </a:highlight>
            </a:endParaRPr>
          </a:p>
        </p:txBody>
      </p:sp>
      <p:sp>
        <p:nvSpPr>
          <p:cNvPr id="511" name="Google Shape;511;p28"/>
          <p:cNvSpPr txBox="1"/>
          <p:nvPr/>
        </p:nvSpPr>
        <p:spPr>
          <a:xfrm>
            <a:off x="3189294" y="6929635"/>
            <a:ext cx="43284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RECEIVING</a:t>
            </a:r>
            <a:endParaRPr sz="2700" b="1"/>
          </a:p>
        </p:txBody>
      </p:sp>
      <p:sp>
        <p:nvSpPr>
          <p:cNvPr id="512" name="Google Shape;512;p28"/>
          <p:cNvSpPr txBox="1"/>
          <p:nvPr/>
        </p:nvSpPr>
        <p:spPr>
          <a:xfrm>
            <a:off x="4040902" y="13281275"/>
            <a:ext cx="3154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SHIPPING</a:t>
            </a:r>
            <a:endParaRPr sz="2700" b="1"/>
          </a:p>
        </p:txBody>
      </p:sp>
      <p:sp>
        <p:nvSpPr>
          <p:cNvPr id="513" name="Google Shape;513;p28"/>
          <p:cNvSpPr txBox="1"/>
          <p:nvPr/>
        </p:nvSpPr>
        <p:spPr>
          <a:xfrm>
            <a:off x="38959850" y="26786325"/>
            <a:ext cx="6356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DISTRIBUTED ORDER ORCHESTRATION</a:t>
            </a:r>
            <a:endParaRPr sz="27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9"/>
          <p:cNvSpPr txBox="1"/>
          <p:nvPr/>
        </p:nvSpPr>
        <p:spPr>
          <a:xfrm>
            <a:off x="952794" y="27251761"/>
            <a:ext cx="4489800" cy="3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0100" tIns="110100" rIns="110100" bIns="1101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Libre Franklin ExtraBold"/>
                <a:ea typeface="Libre Franklin ExtraBold"/>
                <a:cs typeface="Libre Franklin ExtraBold"/>
                <a:sym typeface="Libre Franklin ExtraBold"/>
              </a:rPr>
              <a:t>Legend</a:t>
            </a:r>
            <a:endParaRPr sz="2400" u="sng"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ibre Franklin Light"/>
                <a:ea typeface="Libre Franklin Light"/>
                <a:cs typeface="Libre Franklin Light"/>
                <a:sym typeface="Libre Franklin Light"/>
              </a:rPr>
              <a:t>🔑  </a:t>
            </a:r>
            <a:r>
              <a:rPr lang="en" sz="3600">
                <a:latin typeface="Libre Franklin Light"/>
                <a:ea typeface="Libre Franklin Light"/>
                <a:cs typeface="Libre Franklin Light"/>
                <a:sym typeface="Libre Franklin Light"/>
              </a:rPr>
              <a:t> </a:t>
            </a:r>
            <a:r>
              <a:rPr lang="en" sz="2400">
                <a:latin typeface="Libre Franklin Light"/>
                <a:ea typeface="Libre Franklin Light"/>
                <a:cs typeface="Libre Franklin Light"/>
                <a:sym typeface="Libre Franklin Light"/>
              </a:rPr>
              <a:t> =   primary key</a:t>
            </a:r>
            <a:endParaRPr sz="2400"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AEE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➤</a:t>
            </a:r>
            <a:r>
              <a:rPr lang="en" sz="2400" b="1">
                <a:solidFill>
                  <a:srgbClr val="2CDD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</a:t>
            </a:r>
            <a:r>
              <a:rPr lang="en" sz="3600" b="1">
                <a:solidFill>
                  <a:srgbClr val="2CDD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" sz="2400" b="1">
                <a:solidFill>
                  <a:srgbClr val="2CDD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" sz="2400">
                <a:latin typeface="Libre Franklin Light"/>
                <a:ea typeface="Libre Franklin Light"/>
                <a:cs typeface="Libre Franklin Light"/>
                <a:sym typeface="Libre Franklin Light"/>
              </a:rPr>
              <a:t>=   foreign key relation</a:t>
            </a:r>
            <a:endParaRPr sz="2400"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AEEF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rPr>
              <a:t>⇱</a:t>
            </a:r>
            <a:r>
              <a:rPr lang="en" sz="3600" b="1">
                <a:solidFill>
                  <a:srgbClr val="2CDD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" sz="2400" b="1">
                <a:solidFill>
                  <a:srgbClr val="2CDD6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</a:t>
            </a:r>
            <a:r>
              <a:rPr lang="en" sz="2400">
                <a:latin typeface="Libre Franklin Light"/>
                <a:ea typeface="Libre Franklin Light"/>
                <a:cs typeface="Libre Franklin Light"/>
                <a:sym typeface="Libre Franklin Light"/>
              </a:rPr>
              <a:t>=   external link</a:t>
            </a:r>
            <a:endParaRPr sz="2400">
              <a:latin typeface="Libre Franklin Light"/>
              <a:ea typeface="Libre Franklin Light"/>
              <a:cs typeface="Libre Franklin Light"/>
              <a:sym typeface="Libre Franklin Light"/>
            </a:endParaRPr>
          </a:p>
        </p:txBody>
      </p:sp>
      <p:sp>
        <p:nvSpPr>
          <p:cNvPr id="520" name="Google Shape;520;p29"/>
          <p:cNvSpPr/>
          <p:nvPr/>
        </p:nvSpPr>
        <p:spPr>
          <a:xfrm>
            <a:off x="2719937" y="1700922"/>
            <a:ext cx="7043700" cy="66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</a:rPr>
              <a:t>PRJ_EXTRACT_PJF_BICC_EXTRACT</a:t>
            </a:r>
            <a:endParaRPr sz="30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521" name="Google Shape;521;p29"/>
          <p:cNvSpPr/>
          <p:nvPr/>
        </p:nvSpPr>
        <p:spPr>
          <a:xfrm>
            <a:off x="15285114" y="1434122"/>
            <a:ext cx="7305600" cy="66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</a:rPr>
              <a:t>PRJ_EXTRACT_PJB_BICC_EXTRACT</a:t>
            </a:r>
            <a:endParaRPr sz="30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522" name="Google Shape;522;p29"/>
          <p:cNvSpPr/>
          <p:nvPr/>
        </p:nvSpPr>
        <p:spPr>
          <a:xfrm>
            <a:off x="27465976" y="13347607"/>
            <a:ext cx="7672200" cy="92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</a:rPr>
              <a:t>PRJ_EXTRACT_GMS_BICC_EXTRACT</a:t>
            </a:r>
            <a:endParaRPr sz="30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523" name="Google Shape;523;p29"/>
          <p:cNvSpPr/>
          <p:nvPr/>
        </p:nvSpPr>
        <p:spPr>
          <a:xfrm>
            <a:off x="27584429" y="1442972"/>
            <a:ext cx="7109700" cy="66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</a:rPr>
              <a:t>PRJ_EXTRACT_PJC_BICC_EXTRACT</a:t>
            </a:r>
            <a:endParaRPr sz="30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524" name="Google Shape;524;p29"/>
          <p:cNvSpPr/>
          <p:nvPr/>
        </p:nvSpPr>
        <p:spPr>
          <a:xfrm>
            <a:off x="39609840" y="1658522"/>
            <a:ext cx="7305600" cy="66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</a:rPr>
              <a:t>PRJ_EXTRACT_PJO_BICC_EXTRACT</a:t>
            </a:r>
            <a:endParaRPr sz="3000" u="sng">
              <a:solidFill>
                <a:schemeClr val="dk1"/>
              </a:solidFill>
              <a:latin typeface="Libre Franklin ExtraBold"/>
              <a:ea typeface="Libre Franklin ExtraBold"/>
              <a:cs typeface="Libre Franklin ExtraBold"/>
              <a:sym typeface="Libre Franklin ExtraBold"/>
            </a:endParaRPr>
          </a:p>
        </p:txBody>
      </p:sp>
      <p:sp>
        <p:nvSpPr>
          <p:cNvPr id="525" name="Google Shape;525;p29"/>
          <p:cNvSpPr txBox="1"/>
          <p:nvPr/>
        </p:nvSpPr>
        <p:spPr>
          <a:xfrm>
            <a:off x="1421475" y="1045625"/>
            <a:ext cx="9544200" cy="21862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</p:txBody>
      </p:sp>
      <p:sp>
        <p:nvSpPr>
          <p:cNvPr id="526" name="Google Shape;526;p29"/>
          <p:cNvSpPr/>
          <p:nvPr/>
        </p:nvSpPr>
        <p:spPr>
          <a:xfrm>
            <a:off x="1996714" y="2788620"/>
            <a:ext cx="83205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BU_IMPLEMENTATION_EXTRACT_PVO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27" name="Google Shape;527;p29"/>
          <p:cNvSpPr/>
          <p:nvPr/>
        </p:nvSpPr>
        <p:spPr>
          <a:xfrm>
            <a:off x="1996714" y="4796634"/>
            <a:ext cx="83205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RATE_SCHEDULE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28" name="Google Shape;528;p29"/>
          <p:cNvSpPr/>
          <p:nvPr/>
        </p:nvSpPr>
        <p:spPr>
          <a:xfrm>
            <a:off x="1996714" y="19856739"/>
            <a:ext cx="83205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WORK_TYPE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29" name="Google Shape;529;p29"/>
          <p:cNvSpPr txBox="1"/>
          <p:nvPr/>
        </p:nvSpPr>
        <p:spPr>
          <a:xfrm>
            <a:off x="26356150" y="891475"/>
            <a:ext cx="9544200" cy="11564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 b="1">
                <a:solidFill>
                  <a:schemeClr val="dk1"/>
                </a:solidFill>
              </a:rPr>
              <a:t> </a:t>
            </a:r>
            <a:endParaRPr sz="45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</p:txBody>
      </p:sp>
      <p:sp>
        <p:nvSpPr>
          <p:cNvPr id="530" name="Google Shape;530;p29"/>
          <p:cNvSpPr/>
          <p:nvPr/>
        </p:nvSpPr>
        <p:spPr>
          <a:xfrm>
            <a:off x="26890047" y="2317390"/>
            <a:ext cx="87060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EXPENDITURE_ITEM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31" name="Google Shape;531;p29"/>
          <p:cNvSpPr/>
          <p:nvPr/>
        </p:nvSpPr>
        <p:spPr>
          <a:xfrm>
            <a:off x="26780018" y="3295785"/>
            <a:ext cx="87060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PROJECT_ASSET_ASSIGNMENT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32" name="Google Shape;532;p29"/>
          <p:cNvSpPr/>
          <p:nvPr/>
        </p:nvSpPr>
        <p:spPr>
          <a:xfrm>
            <a:off x="26780020" y="5252574"/>
            <a:ext cx="87060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PROJECT_ASSET_LINE_DETAIL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33" name="Google Shape;533;p29"/>
          <p:cNvSpPr/>
          <p:nvPr/>
        </p:nvSpPr>
        <p:spPr>
          <a:xfrm>
            <a:off x="26780016" y="4274180"/>
            <a:ext cx="87060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PROJECT_ASSET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34" name="Google Shape;534;p29"/>
          <p:cNvSpPr/>
          <p:nvPr/>
        </p:nvSpPr>
        <p:spPr>
          <a:xfrm>
            <a:off x="26780020" y="6230969"/>
            <a:ext cx="87060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PROJECT_ASSET_LINE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35" name="Google Shape;535;p29"/>
          <p:cNvSpPr txBox="1"/>
          <p:nvPr/>
        </p:nvSpPr>
        <p:spPr>
          <a:xfrm>
            <a:off x="26369375" y="13079723"/>
            <a:ext cx="9848700" cy="10933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b="1">
                <a:solidFill>
                  <a:schemeClr val="dk1"/>
                </a:solidFill>
              </a:rPr>
              <a:t> </a:t>
            </a:r>
            <a:endParaRPr sz="29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26803172" y="16640045"/>
            <a:ext cx="89772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AWARD_FUNDING_SRC_TRANSLATION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37" name="Google Shape;537;p29"/>
          <p:cNvSpPr/>
          <p:nvPr/>
        </p:nvSpPr>
        <p:spPr>
          <a:xfrm>
            <a:off x="26803172" y="17671506"/>
            <a:ext cx="89772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AWARD_HEADER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38" name="Google Shape;538;p29"/>
          <p:cNvSpPr/>
          <p:nvPr/>
        </p:nvSpPr>
        <p:spPr>
          <a:xfrm>
            <a:off x="26803172" y="19734427"/>
            <a:ext cx="89772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AWARD_PROJECT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39" name="Google Shape;539;p29"/>
          <p:cNvSpPr/>
          <p:nvPr/>
        </p:nvSpPr>
        <p:spPr>
          <a:xfrm>
            <a:off x="26803172" y="18702967"/>
            <a:ext cx="89772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AWARD_HEADER_TRANSLATION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40" name="Google Shape;540;p29"/>
          <p:cNvSpPr/>
          <p:nvPr/>
        </p:nvSpPr>
        <p:spPr>
          <a:xfrm>
            <a:off x="26803172" y="20765888"/>
            <a:ext cx="89772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FUNDING_SOURCE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41" name="Google Shape;541;p29"/>
          <p:cNvSpPr/>
          <p:nvPr/>
        </p:nvSpPr>
        <p:spPr>
          <a:xfrm>
            <a:off x="26803172" y="21797349"/>
            <a:ext cx="89772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FUNDING_SOURCE_TRANSLATION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42" name="Google Shape;542;p29"/>
          <p:cNvSpPr/>
          <p:nvPr/>
        </p:nvSpPr>
        <p:spPr>
          <a:xfrm>
            <a:off x="26746870" y="14577124"/>
            <a:ext cx="89097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AWARD_FUND_ALLOCATION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43" name="Google Shape;543;p29"/>
          <p:cNvSpPr/>
          <p:nvPr/>
        </p:nvSpPr>
        <p:spPr>
          <a:xfrm>
            <a:off x="26803172" y="15608585"/>
            <a:ext cx="89772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AWARD_FUNDING_SOURCE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44" name="Google Shape;544;p29"/>
          <p:cNvSpPr/>
          <p:nvPr/>
        </p:nvSpPr>
        <p:spPr>
          <a:xfrm>
            <a:off x="26780020" y="8187759"/>
            <a:ext cx="87060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PROJECT_COST_DISTRIBUTION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45" name="Google Shape;545;p29"/>
          <p:cNvSpPr/>
          <p:nvPr/>
        </p:nvSpPr>
        <p:spPr>
          <a:xfrm>
            <a:off x="26780019" y="9166153"/>
            <a:ext cx="87060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PROJECT_EXPENDITURE_COMMENTS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46" name="Google Shape;546;p29"/>
          <p:cNvSpPr/>
          <p:nvPr/>
        </p:nvSpPr>
        <p:spPr>
          <a:xfrm>
            <a:off x="26780019" y="10144548"/>
            <a:ext cx="87060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PROJECT_EXPENDITURE_GROUP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47" name="Google Shape;547;p29"/>
          <p:cNvSpPr/>
          <p:nvPr/>
        </p:nvSpPr>
        <p:spPr>
          <a:xfrm>
            <a:off x="1996714" y="14836704"/>
            <a:ext cx="83205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PROJECT_STATUS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48" name="Google Shape;548;p29"/>
          <p:cNvSpPr/>
          <p:nvPr/>
        </p:nvSpPr>
        <p:spPr>
          <a:xfrm>
            <a:off x="1996714" y="15840711"/>
            <a:ext cx="83205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PROJECT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49" name="Google Shape;549;p29"/>
          <p:cNvSpPr/>
          <p:nvPr/>
        </p:nvSpPr>
        <p:spPr>
          <a:xfrm>
            <a:off x="1996714" y="3792627"/>
            <a:ext cx="83205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BURDEN_SCHEDULE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50" name="Google Shape;550;p29"/>
          <p:cNvSpPr/>
          <p:nvPr/>
        </p:nvSpPr>
        <p:spPr>
          <a:xfrm>
            <a:off x="1996714" y="8812662"/>
            <a:ext cx="83205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CLASS_CODE_TRANSLATION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51" name="Google Shape;551;p29"/>
          <p:cNvSpPr/>
          <p:nvPr/>
        </p:nvSpPr>
        <p:spPr>
          <a:xfrm>
            <a:off x="1996714" y="5800641"/>
            <a:ext cx="83205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CLASS_CATEGORY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52" name="Google Shape;552;p29"/>
          <p:cNvSpPr/>
          <p:nvPr/>
        </p:nvSpPr>
        <p:spPr>
          <a:xfrm>
            <a:off x="1996714" y="7808655"/>
            <a:ext cx="83205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CLASS_CODE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53" name="Google Shape;553;p29"/>
          <p:cNvSpPr/>
          <p:nvPr/>
        </p:nvSpPr>
        <p:spPr>
          <a:xfrm>
            <a:off x="1996714" y="6804648"/>
            <a:ext cx="83205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CLASS_CATEGORY_TRANSLATION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54" name="Google Shape;554;p29"/>
          <p:cNvSpPr/>
          <p:nvPr/>
        </p:nvSpPr>
        <p:spPr>
          <a:xfrm>
            <a:off x="1996714" y="11824683"/>
            <a:ext cx="83205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EXPENDITURE_CATEGORY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55" name="Google Shape;555;p29"/>
          <p:cNvSpPr/>
          <p:nvPr/>
        </p:nvSpPr>
        <p:spPr>
          <a:xfrm>
            <a:off x="1996714" y="10820676"/>
            <a:ext cx="83205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EVENT_TYPE_TRANSLATION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56" name="Google Shape;556;p29"/>
          <p:cNvSpPr/>
          <p:nvPr/>
        </p:nvSpPr>
        <p:spPr>
          <a:xfrm>
            <a:off x="1996714" y="9816669"/>
            <a:ext cx="83205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EVENT_TYPE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57" name="Google Shape;557;p29"/>
          <p:cNvSpPr/>
          <p:nvPr/>
        </p:nvSpPr>
        <p:spPr>
          <a:xfrm>
            <a:off x="1996714" y="12828690"/>
            <a:ext cx="83205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PROJECT_TYPE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58" name="Google Shape;558;p29"/>
          <p:cNvSpPr/>
          <p:nvPr/>
        </p:nvSpPr>
        <p:spPr>
          <a:xfrm>
            <a:off x="1996714" y="18852732"/>
            <a:ext cx="83205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TRANSACTION_DOCUMENT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59" name="Google Shape;559;p29"/>
          <p:cNvSpPr/>
          <p:nvPr/>
        </p:nvSpPr>
        <p:spPr>
          <a:xfrm>
            <a:off x="1996714" y="17848725"/>
            <a:ext cx="83205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TRANSACTION_SOURCE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60" name="Google Shape;560;p29"/>
          <p:cNvSpPr/>
          <p:nvPr/>
        </p:nvSpPr>
        <p:spPr>
          <a:xfrm>
            <a:off x="1996714" y="16844718"/>
            <a:ext cx="83205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PROJECT_PARTY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61" name="Google Shape;561;p29"/>
          <p:cNvSpPr/>
          <p:nvPr/>
        </p:nvSpPr>
        <p:spPr>
          <a:xfrm>
            <a:off x="1996714" y="13832697"/>
            <a:ext cx="83205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EXPENDITURE_TYPE_CLASS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62" name="Google Shape;562;p29"/>
          <p:cNvSpPr/>
          <p:nvPr/>
        </p:nvSpPr>
        <p:spPr>
          <a:xfrm>
            <a:off x="1996714" y="20860746"/>
            <a:ext cx="83205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TASK_STRUCTURE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63" name="Google Shape;563;p29"/>
          <p:cNvSpPr txBox="1"/>
          <p:nvPr/>
        </p:nvSpPr>
        <p:spPr>
          <a:xfrm>
            <a:off x="38904600" y="1076475"/>
            <a:ext cx="9092400" cy="181896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b="1">
                <a:solidFill>
                  <a:schemeClr val="dk1"/>
                </a:solidFill>
              </a:rPr>
              <a:t> </a:t>
            </a:r>
            <a:endParaRPr sz="29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64" name="Google Shape;564;p29"/>
          <p:cNvSpPr/>
          <p:nvPr/>
        </p:nvSpPr>
        <p:spPr>
          <a:xfrm>
            <a:off x="39477657" y="3649755"/>
            <a:ext cx="76722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PERIOD_PROFILE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_EXTRACT_P1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65" name="Google Shape;565;p29"/>
          <p:cNvSpPr/>
          <p:nvPr/>
        </p:nvSpPr>
        <p:spPr>
          <a:xfrm>
            <a:off x="39477657" y="4691027"/>
            <a:ext cx="76722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PERIOD_PROFILE_TRANSLATION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_EXTRACT_P1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66" name="Google Shape;566;p29"/>
          <p:cNvSpPr/>
          <p:nvPr/>
        </p:nvSpPr>
        <p:spPr>
          <a:xfrm>
            <a:off x="39477657" y="6773572"/>
            <a:ext cx="76722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PLAN_LINE_DETAIL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_EXTRACT_P1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67" name="Google Shape;567;p29"/>
          <p:cNvSpPr/>
          <p:nvPr/>
        </p:nvSpPr>
        <p:spPr>
          <a:xfrm>
            <a:off x="39477657" y="9897390"/>
            <a:ext cx="76722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PLANNING_ELEMENTS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_EXTRACT_P1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68" name="Google Shape;568;p29"/>
          <p:cNvSpPr/>
          <p:nvPr/>
        </p:nvSpPr>
        <p:spPr>
          <a:xfrm>
            <a:off x="39477657" y="2608483"/>
            <a:ext cx="76722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AMOUNT_SET_EXTRACT_P1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69" name="Google Shape;569;p29"/>
          <p:cNvSpPr/>
          <p:nvPr/>
        </p:nvSpPr>
        <p:spPr>
          <a:xfrm>
            <a:off x="39477657" y="7814845"/>
            <a:ext cx="76722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PLAN_LINE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_EXTRACT_P1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70" name="Google Shape;570;p29"/>
          <p:cNvSpPr/>
          <p:nvPr/>
        </p:nvSpPr>
        <p:spPr>
          <a:xfrm>
            <a:off x="39477657" y="5732300"/>
            <a:ext cx="76722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PJO_ERRORS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_EXTRACT_P1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71" name="Google Shape;571;p29"/>
          <p:cNvSpPr/>
          <p:nvPr/>
        </p:nvSpPr>
        <p:spPr>
          <a:xfrm>
            <a:off x="39477657" y="8856117"/>
            <a:ext cx="76722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PLANNING_CURRENCIES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_EXTRACT_P1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72" name="Google Shape;572;p29"/>
          <p:cNvSpPr/>
          <p:nvPr/>
        </p:nvSpPr>
        <p:spPr>
          <a:xfrm>
            <a:off x="39533196" y="10938662"/>
            <a:ext cx="76170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PLANNING_OPTION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_EXTRACT_P1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73" name="Google Shape;573;p29"/>
          <p:cNvSpPr/>
          <p:nvPr/>
        </p:nvSpPr>
        <p:spPr>
          <a:xfrm>
            <a:off x="39533196" y="11979935"/>
            <a:ext cx="76170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PLAN_TYPE_BASE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_EXTRACT_P1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74" name="Google Shape;574;p29"/>
          <p:cNvSpPr/>
          <p:nvPr/>
        </p:nvSpPr>
        <p:spPr>
          <a:xfrm>
            <a:off x="26752038" y="7209364"/>
            <a:ext cx="87060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PROJECT_COMMITMENT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75" name="Google Shape;575;p29"/>
          <p:cNvSpPr txBox="1"/>
          <p:nvPr/>
        </p:nvSpPr>
        <p:spPr>
          <a:xfrm>
            <a:off x="14656463" y="916900"/>
            <a:ext cx="8542800" cy="17167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 b="1">
                <a:solidFill>
                  <a:schemeClr val="dk1"/>
                </a:solidFill>
              </a:rPr>
              <a:t> </a:t>
            </a:r>
            <a:endParaRPr sz="4500" b="1">
              <a:solidFill>
                <a:schemeClr val="dk1"/>
              </a:solidFill>
            </a:endParaRPr>
          </a:p>
          <a:p>
            <a:pPr marL="0" marR="101600" lvl="0" indent="0" algn="ctr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>
              <a:solidFill>
                <a:schemeClr val="dk1"/>
              </a:solidFill>
            </a:endParaRPr>
          </a:p>
          <a:p>
            <a:pPr marL="0" marR="10160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</p:txBody>
      </p:sp>
      <p:sp>
        <p:nvSpPr>
          <p:cNvPr id="576" name="Google Shape;576;p29"/>
          <p:cNvSpPr/>
          <p:nvPr/>
        </p:nvSpPr>
        <p:spPr>
          <a:xfrm>
            <a:off x="15185628" y="2346465"/>
            <a:ext cx="75231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ASSIGNMENT_DETAIL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77" name="Google Shape;577;p29"/>
          <p:cNvSpPr/>
          <p:nvPr/>
        </p:nvSpPr>
        <p:spPr>
          <a:xfrm>
            <a:off x="15124839" y="3310761"/>
            <a:ext cx="75231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BILLING_ASSIGNMENT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78" name="Google Shape;578;p29"/>
          <p:cNvSpPr/>
          <p:nvPr/>
        </p:nvSpPr>
        <p:spPr>
          <a:xfrm>
            <a:off x="15124839" y="5239353"/>
            <a:ext cx="75231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BILLING_EXTENSION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79" name="Google Shape;579;p29"/>
          <p:cNvSpPr/>
          <p:nvPr/>
        </p:nvSpPr>
        <p:spPr>
          <a:xfrm>
            <a:off x="15124839" y="4275057"/>
            <a:ext cx="75231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BILLING_EVENT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80" name="Google Shape;580;p29"/>
          <p:cNvSpPr/>
          <p:nvPr/>
        </p:nvSpPr>
        <p:spPr>
          <a:xfrm>
            <a:off x="15124839" y="6203648"/>
            <a:ext cx="75231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BILLING_METHOD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81" name="Google Shape;581;p29"/>
          <p:cNvSpPr/>
          <p:nvPr/>
        </p:nvSpPr>
        <p:spPr>
          <a:xfrm>
            <a:off x="15124839" y="7167944"/>
            <a:ext cx="75231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BILLING_METHOD_TL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82" name="Google Shape;582;p29"/>
          <p:cNvSpPr/>
          <p:nvPr/>
        </p:nvSpPr>
        <p:spPr>
          <a:xfrm>
            <a:off x="15124839" y="8132240"/>
            <a:ext cx="75231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BILL_PLAN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83" name="Google Shape;583;p29"/>
          <p:cNvSpPr/>
          <p:nvPr/>
        </p:nvSpPr>
        <p:spPr>
          <a:xfrm>
            <a:off x="15124839" y="9096536"/>
            <a:ext cx="75231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BILL_PLAN_TRANSLATION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84" name="Google Shape;584;p29"/>
          <p:cNvSpPr/>
          <p:nvPr/>
        </p:nvSpPr>
        <p:spPr>
          <a:xfrm>
            <a:off x="15124839" y="10060832"/>
            <a:ext cx="75231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CONTRACT_PROJECT_LINK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85" name="Google Shape;585;p29"/>
          <p:cNvSpPr/>
          <p:nvPr/>
        </p:nvSpPr>
        <p:spPr>
          <a:xfrm>
            <a:off x="15124839" y="11025128"/>
            <a:ext cx="75231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EVENT_ADJUSTMENT_AUDIT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86" name="Google Shape;586;p29"/>
          <p:cNvSpPr/>
          <p:nvPr/>
        </p:nvSpPr>
        <p:spPr>
          <a:xfrm>
            <a:off x="15124839" y="11989424"/>
            <a:ext cx="75231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INVOICE_DISTRIBUTION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87" name="Google Shape;587;p29"/>
          <p:cNvSpPr/>
          <p:nvPr/>
        </p:nvSpPr>
        <p:spPr>
          <a:xfrm>
            <a:off x="15124839" y="12953719"/>
            <a:ext cx="75231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INVOICE_FORMAT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88" name="Google Shape;588;p29"/>
          <p:cNvSpPr/>
          <p:nvPr/>
        </p:nvSpPr>
        <p:spPr>
          <a:xfrm>
            <a:off x="15124839" y="13918015"/>
            <a:ext cx="75231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INVOICE_HEADER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89" name="Google Shape;589;p29"/>
          <p:cNvSpPr/>
          <p:nvPr/>
        </p:nvSpPr>
        <p:spPr>
          <a:xfrm>
            <a:off x="15124839" y="14882311"/>
            <a:ext cx="75231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INVOICE_LINE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90" name="Google Shape;590;p29"/>
          <p:cNvSpPr/>
          <p:nvPr/>
        </p:nvSpPr>
        <p:spPr>
          <a:xfrm>
            <a:off x="15124839" y="15846607"/>
            <a:ext cx="75231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REVENUE_DISTRIBUTION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_EXTRACT_PVO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591" name="Google Shape;591;p29"/>
          <p:cNvCxnSpPr>
            <a:stCxn id="521" idx="0"/>
          </p:cNvCxnSpPr>
          <p:nvPr/>
        </p:nvCxnSpPr>
        <p:spPr>
          <a:xfrm>
            <a:off x="18937914" y="1434122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2" name="Google Shape;592;p29"/>
          <p:cNvSpPr/>
          <p:nvPr/>
        </p:nvSpPr>
        <p:spPr>
          <a:xfrm>
            <a:off x="39654334" y="17186297"/>
            <a:ext cx="76170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SPREAD_CURVE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_EXTRACT_P1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93" name="Google Shape;593;p29"/>
          <p:cNvSpPr/>
          <p:nvPr/>
        </p:nvSpPr>
        <p:spPr>
          <a:xfrm>
            <a:off x="39533196" y="16145025"/>
            <a:ext cx="76722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PROJECT_PROGRESS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_EXTRACT_P1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94" name="Google Shape;594;p29"/>
          <p:cNvSpPr/>
          <p:nvPr/>
        </p:nvSpPr>
        <p:spPr>
          <a:xfrm>
            <a:off x="39533196" y="15103752"/>
            <a:ext cx="76170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PLAN_VERSION_TRANSLATION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_EXTRACT_P1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95" name="Google Shape;595;p29"/>
          <p:cNvSpPr/>
          <p:nvPr/>
        </p:nvSpPr>
        <p:spPr>
          <a:xfrm>
            <a:off x="39533196" y="14062480"/>
            <a:ext cx="76170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PLAN_VERSION_BASE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_EXTRACT_P1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96" name="Google Shape;596;p29"/>
          <p:cNvSpPr/>
          <p:nvPr/>
        </p:nvSpPr>
        <p:spPr>
          <a:xfrm>
            <a:off x="39533196" y="13021207"/>
            <a:ext cx="76170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PLAN_TYPE_TRANSLATION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_EXTRACT_P1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97" name="Google Shape;597;p29"/>
          <p:cNvSpPr/>
          <p:nvPr/>
        </p:nvSpPr>
        <p:spPr>
          <a:xfrm>
            <a:off x="39654334" y="18227570"/>
            <a:ext cx="7617000" cy="66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50" tIns="90850" rIns="90850" bIns="9085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SPREAD_CURVE_TRANSLATION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_EXTRACT_P1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98" name="Google Shape;598;p29"/>
          <p:cNvSpPr txBox="1"/>
          <p:nvPr/>
        </p:nvSpPr>
        <p:spPr>
          <a:xfrm>
            <a:off x="9763615" y="24525250"/>
            <a:ext cx="15147600" cy="427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i="1"/>
              <a:t>NOTE: This is NOT a complete Entity Relationship Diagram. </a:t>
            </a:r>
            <a:endParaRPr sz="3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i="1">
                <a:solidFill>
                  <a:srgbClr val="000000"/>
                </a:solidFill>
              </a:rPr>
              <a:t>The schemas in </a:t>
            </a:r>
            <a:r>
              <a:rPr lang="en" sz="3800" i="1">
                <a:solidFill>
                  <a:srgbClr val="000000"/>
                </a:solidFill>
                <a:highlight>
                  <a:srgbClr val="FFF2CC"/>
                </a:highlight>
              </a:rPr>
              <a:t>Yellow</a:t>
            </a:r>
            <a:r>
              <a:rPr lang="en" sz="3800" i="1">
                <a:solidFill>
                  <a:srgbClr val="000000"/>
                </a:solidFill>
              </a:rPr>
              <a:t> are representative of schemas containing the table for the Extract Datastores from Oracle BICC.</a:t>
            </a:r>
            <a:endParaRPr sz="3800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i="1">
                <a:solidFill>
                  <a:srgbClr val="000000"/>
                </a:solidFill>
              </a:rPr>
              <a:t>Fivetran uses shortened names for the Oracle DataStore Public View Objects for simplicity and ease of querying.</a:t>
            </a:r>
            <a:endParaRPr sz="3800" i="1"/>
          </a:p>
        </p:txBody>
      </p:sp>
      <p:sp>
        <p:nvSpPr>
          <p:cNvPr id="599" name="Google Shape;599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SupplierExtractPVO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4049</Words>
  <Application>Microsoft Office PowerPoint</Application>
  <PresentationFormat>Custom</PresentationFormat>
  <Paragraphs>531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Libre Franklin SemiBold</vt:lpstr>
      <vt:lpstr>Libre Franklin ExtraBold</vt:lpstr>
      <vt:lpstr>Libre Franklin</vt:lpstr>
      <vt:lpstr>Libre Franklin Light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Hoàng Thị Hà Ni</cp:lastModifiedBy>
  <cp:revision>1</cp:revision>
  <dcterms:modified xsi:type="dcterms:W3CDTF">2024-09-30T09:34:42Z</dcterms:modified>
</cp:coreProperties>
</file>