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8"/>
  </p:notesMasterIdLst>
  <p:sldIdLst>
    <p:sldId id="330" r:id="rId2"/>
    <p:sldId id="270" r:id="rId3"/>
    <p:sldId id="271" r:id="rId4"/>
    <p:sldId id="272" r:id="rId5"/>
    <p:sldId id="273" r:id="rId6"/>
    <p:sldId id="331" r:id="rId7"/>
    <p:sldId id="274" r:id="rId8"/>
    <p:sldId id="332" r:id="rId9"/>
    <p:sldId id="275" r:id="rId10"/>
    <p:sldId id="27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7" r:id="rId25"/>
    <p:sldId id="278" r:id="rId26"/>
    <p:sldId id="279" r:id="rId27"/>
    <p:sldId id="280" r:id="rId28"/>
    <p:sldId id="281" r:id="rId29"/>
    <p:sldId id="282" r:id="rId30"/>
    <p:sldId id="283" r:id="rId31"/>
    <p:sldId id="285" r:id="rId32"/>
    <p:sldId id="284" r:id="rId33"/>
    <p:sldId id="286" r:id="rId34"/>
    <p:sldId id="287" r:id="rId35"/>
    <p:sldId id="288" r:id="rId36"/>
    <p:sldId id="289" r:id="rId37"/>
    <p:sldId id="290" r:id="rId38"/>
    <p:sldId id="291" r:id="rId39"/>
    <p:sldId id="305" r:id="rId40"/>
    <p:sldId id="292" r:id="rId41"/>
    <p:sldId id="306" r:id="rId42"/>
    <p:sldId id="307" r:id="rId43"/>
    <p:sldId id="308" r:id="rId44"/>
    <p:sldId id="309" r:id="rId45"/>
    <p:sldId id="310" r:id="rId46"/>
    <p:sldId id="311" r:id="rId47"/>
    <p:sldId id="312" r:id="rId48"/>
    <p:sldId id="313" r:id="rId49"/>
    <p:sldId id="314" r:id="rId50"/>
    <p:sldId id="315" r:id="rId51"/>
    <p:sldId id="329"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293" r:id="rId66"/>
    <p:sldId id="294" r:id="rId67"/>
    <p:sldId id="295" r:id="rId68"/>
    <p:sldId id="296" r:id="rId69"/>
    <p:sldId id="297" r:id="rId70"/>
    <p:sldId id="298" r:id="rId71"/>
    <p:sldId id="299" r:id="rId72"/>
    <p:sldId id="300" r:id="rId73"/>
    <p:sldId id="301" r:id="rId74"/>
    <p:sldId id="302" r:id="rId75"/>
    <p:sldId id="303" r:id="rId76"/>
    <p:sldId id="304"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08" autoAdjust="0"/>
  </p:normalViewPr>
  <p:slideViewPr>
    <p:cSldViewPr>
      <p:cViewPr>
        <p:scale>
          <a:sx n="71" d="100"/>
          <a:sy n="71" d="100"/>
        </p:scale>
        <p:origin x="-798"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82AB2F-11B4-4777-A3CA-81E791C37F6E}" type="datetimeFigureOut">
              <a:rPr lang="en-US" smtClean="0"/>
              <a:t>3/13/2017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472406-B2BF-4797-A62D-3C6CE5739793}" type="slidenum">
              <a:rPr lang="en-US" smtClean="0"/>
              <a:t>‹#›</a:t>
            </a:fld>
            <a:endParaRPr lang="en-US"/>
          </a:p>
        </p:txBody>
      </p:sp>
    </p:spTree>
    <p:extLst>
      <p:ext uri="{BB962C8B-B14F-4D97-AF65-F5344CB8AC3E}">
        <p14:creationId xmlns:p14="http://schemas.microsoft.com/office/powerpoint/2010/main" val="3897770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Vòng</a:t>
            </a:r>
            <a:r>
              <a:rPr lang="vi-VN" baseline="0" smtClean="0"/>
              <a:t> lặp rỗng </a:t>
            </a:r>
            <a:r>
              <a:rPr lang="vi-VN" baseline="0" smtClean="0">
                <a:sym typeface="Wingdings" panose="05000000000000000000" pitchFamily="2" charset="2"/>
              </a:rPr>
              <a:t> để ktra/chờ một điều kiện nào đó.</a:t>
            </a:r>
            <a:endParaRPr lang="en-US"/>
          </a:p>
        </p:txBody>
      </p:sp>
      <p:sp>
        <p:nvSpPr>
          <p:cNvPr id="4" name="Slide Number Placeholder 3"/>
          <p:cNvSpPr>
            <a:spLocks noGrp="1"/>
          </p:cNvSpPr>
          <p:nvPr>
            <p:ph type="sldNum" sz="quarter" idx="10"/>
          </p:nvPr>
        </p:nvSpPr>
        <p:spPr/>
        <p:txBody>
          <a:bodyPr/>
          <a:lstStyle/>
          <a:p>
            <a:fld id="{CA472406-B2BF-4797-A62D-3C6CE5739793}" type="slidenum">
              <a:rPr lang="en-US" smtClean="0"/>
              <a:t>13</a:t>
            </a:fld>
            <a:endParaRPr lang="en-US"/>
          </a:p>
        </p:txBody>
      </p:sp>
    </p:spTree>
    <p:extLst>
      <p:ext uri="{BB962C8B-B14F-4D97-AF65-F5344CB8AC3E}">
        <p14:creationId xmlns:p14="http://schemas.microsoft.com/office/powerpoint/2010/main" val="591203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CA472406-B2BF-4797-A62D-3C6CE5739793}" type="slidenum">
              <a:rPr lang="en-US" smtClean="0"/>
              <a:t>40</a:t>
            </a:fld>
            <a:endParaRPr lang="en-US"/>
          </a:p>
        </p:txBody>
      </p:sp>
    </p:spTree>
    <p:extLst>
      <p:ext uri="{BB962C8B-B14F-4D97-AF65-F5344CB8AC3E}">
        <p14:creationId xmlns:p14="http://schemas.microsoft.com/office/powerpoint/2010/main" val="2844664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472406-B2BF-4797-A62D-3C6CE5739793}" type="slidenum">
              <a:rPr lang="en-US" smtClean="0"/>
              <a:t>41</a:t>
            </a:fld>
            <a:endParaRPr lang="en-US"/>
          </a:p>
        </p:txBody>
      </p:sp>
    </p:spTree>
    <p:extLst>
      <p:ext uri="{BB962C8B-B14F-4D97-AF65-F5344CB8AC3E}">
        <p14:creationId xmlns:p14="http://schemas.microsoft.com/office/powerpoint/2010/main" val="1902194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Là</a:t>
            </a:r>
            <a:r>
              <a:rPr lang="vi-VN" baseline="0" smtClean="0"/>
              <a:t> biến tăng sau mỗi chu kì lặp để xác định chính xác vòng lặp đó sẽ được thực hiện bao nhiêu lần.</a:t>
            </a:r>
            <a:endParaRPr lang="en-US"/>
          </a:p>
        </p:txBody>
      </p:sp>
      <p:sp>
        <p:nvSpPr>
          <p:cNvPr id="4" name="Slide Number Placeholder 3"/>
          <p:cNvSpPr>
            <a:spLocks noGrp="1"/>
          </p:cNvSpPr>
          <p:nvPr>
            <p:ph type="sldNum" sz="quarter" idx="10"/>
          </p:nvPr>
        </p:nvSpPr>
        <p:spPr/>
        <p:txBody>
          <a:bodyPr/>
          <a:lstStyle/>
          <a:p>
            <a:fld id="{CA472406-B2BF-4797-A62D-3C6CE5739793}" type="slidenum">
              <a:rPr lang="en-US" smtClean="0"/>
              <a:t>14</a:t>
            </a:fld>
            <a:endParaRPr lang="en-US"/>
          </a:p>
        </p:txBody>
      </p:sp>
    </p:spTree>
    <p:extLst>
      <p:ext uri="{BB962C8B-B14F-4D97-AF65-F5344CB8AC3E}">
        <p14:creationId xmlns:p14="http://schemas.microsoft.com/office/powerpoint/2010/main" val="505783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Ví</a:t>
            </a:r>
            <a:r>
              <a:rPr lang="vi-VN" baseline="0" smtClean="0"/>
              <a:t> dụ thay vì dùng các biến đếm i, j, k thì có thể đặt theo giới tính, tuổi, công việc ,...</a:t>
            </a:r>
            <a:endParaRPr lang="en-US"/>
          </a:p>
        </p:txBody>
      </p:sp>
      <p:sp>
        <p:nvSpPr>
          <p:cNvPr id="4" name="Slide Number Placeholder 3"/>
          <p:cNvSpPr>
            <a:spLocks noGrp="1"/>
          </p:cNvSpPr>
          <p:nvPr>
            <p:ph type="sldNum" sz="quarter" idx="10"/>
          </p:nvPr>
        </p:nvSpPr>
        <p:spPr/>
        <p:txBody>
          <a:bodyPr/>
          <a:lstStyle/>
          <a:p>
            <a:fld id="{CA472406-B2BF-4797-A62D-3C6CE5739793}" type="slidenum">
              <a:rPr lang="en-US" smtClean="0"/>
              <a:t>16</a:t>
            </a:fld>
            <a:endParaRPr lang="en-US"/>
          </a:p>
        </p:txBody>
      </p:sp>
    </p:spTree>
    <p:extLst>
      <p:ext uri="{BB962C8B-B14F-4D97-AF65-F5344CB8AC3E}">
        <p14:creationId xmlns:p14="http://schemas.microsoft.com/office/powerpoint/2010/main" val="3176554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Comment đầy</a:t>
            </a:r>
            <a:r>
              <a:rPr lang="vi-VN" baseline="0" smtClean="0"/>
              <a:t> đủ</a:t>
            </a:r>
            <a:endParaRPr lang="en-US"/>
          </a:p>
        </p:txBody>
      </p:sp>
      <p:sp>
        <p:nvSpPr>
          <p:cNvPr id="4" name="Slide Number Placeholder 3"/>
          <p:cNvSpPr>
            <a:spLocks noGrp="1"/>
          </p:cNvSpPr>
          <p:nvPr>
            <p:ph type="sldNum" sz="quarter" idx="10"/>
          </p:nvPr>
        </p:nvSpPr>
        <p:spPr/>
        <p:txBody>
          <a:bodyPr/>
          <a:lstStyle/>
          <a:p>
            <a:fld id="{CA472406-B2BF-4797-A62D-3C6CE5739793}" type="slidenum">
              <a:rPr lang="en-US" smtClean="0"/>
              <a:t>17</a:t>
            </a:fld>
            <a:endParaRPr lang="en-US"/>
          </a:p>
        </p:txBody>
      </p:sp>
    </p:spTree>
    <p:extLst>
      <p:ext uri="{BB962C8B-B14F-4D97-AF65-F5344CB8AC3E}">
        <p14:creationId xmlns:p14="http://schemas.microsoft.com/office/powerpoint/2010/main" val="1073786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Bước</a:t>
            </a:r>
            <a:r>
              <a:rPr lang="vi-VN" baseline="0" smtClean="0"/>
              <a:t> 1: dễ dàng vì không cần sử dụng đến cú pháp, chỉ số,..</a:t>
            </a:r>
            <a:endParaRPr lang="en-US"/>
          </a:p>
        </p:txBody>
      </p:sp>
      <p:sp>
        <p:nvSpPr>
          <p:cNvPr id="4" name="Slide Number Placeholder 3"/>
          <p:cNvSpPr>
            <a:spLocks noGrp="1"/>
          </p:cNvSpPr>
          <p:nvPr>
            <p:ph type="sldNum" sz="quarter" idx="10"/>
          </p:nvPr>
        </p:nvSpPr>
        <p:spPr/>
        <p:txBody>
          <a:bodyPr/>
          <a:lstStyle/>
          <a:p>
            <a:fld id="{CA472406-B2BF-4797-A62D-3C6CE5739793}" type="slidenum">
              <a:rPr lang="en-US" smtClean="0"/>
              <a:t>18</a:t>
            </a:fld>
            <a:endParaRPr lang="en-US"/>
          </a:p>
        </p:txBody>
      </p:sp>
    </p:spTree>
    <p:extLst>
      <p:ext uri="{BB962C8B-B14F-4D97-AF65-F5344CB8AC3E}">
        <p14:creationId xmlns:p14="http://schemas.microsoft.com/office/powerpoint/2010/main" val="3978949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Rất</a:t>
            </a:r>
            <a:r>
              <a:rPr lang="en-US" baseline="0" smtClean="0"/>
              <a:t> khó để hiểu một hàm khi đọc nó từ dưới, mà không xác định được giá trị trả về đó lấy từ đâu ở trên</a:t>
            </a:r>
            <a:endParaRPr lang="en-US"/>
          </a:p>
        </p:txBody>
      </p:sp>
      <p:sp>
        <p:nvSpPr>
          <p:cNvPr id="4" name="Slide Number Placeholder 3"/>
          <p:cNvSpPr>
            <a:spLocks noGrp="1"/>
          </p:cNvSpPr>
          <p:nvPr>
            <p:ph type="sldNum" sz="quarter" idx="10"/>
          </p:nvPr>
        </p:nvSpPr>
        <p:spPr/>
        <p:txBody>
          <a:bodyPr/>
          <a:lstStyle/>
          <a:p>
            <a:fld id="{CA472406-B2BF-4797-A62D-3C6CE5739793}" type="slidenum">
              <a:rPr lang="en-US" smtClean="0"/>
              <a:t>21</a:t>
            </a:fld>
            <a:endParaRPr lang="en-US"/>
          </a:p>
        </p:txBody>
      </p:sp>
    </p:spTree>
    <p:extLst>
      <p:ext uri="{BB962C8B-B14F-4D97-AF65-F5344CB8AC3E}">
        <p14:creationId xmlns:p14="http://schemas.microsoft.com/office/powerpoint/2010/main" val="2664229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với đệ quy, không có gì để đảm về không gian stack mà chương trình của bạn sử dụng, cũng như khó dự đoán về cách mà chương trình hoạt động. Để kiểm soát được thời gian đó thì phải thêm một vài bước kiểm tra.</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solidFill>
                  <a:schemeClr val="tx1"/>
                </a:solidFill>
                <a:latin typeface="Times New Roman" panose="02020603050405020304" pitchFamily="18" charset="0"/>
                <a:cs typeface="Times New Roman" panose="02020603050405020304" pitchFamily="18" charset="0"/>
              </a:rPr>
              <a:t>Các giáo trình khi lấy các ví dụ về đệ quy thường lấy những ví dụ đơn giản điển hình là tính giai thừa. Ngoài việc đệ quy làm việc chậm và khó khăn trong dự đoán thời gian chạy của bộ nhớ thì đệ quy khó hiểu hơn nhiều so với sử dụng vòng lặp. Nên cân nhắc các giải pháp thay thế trước khi sử dụng đệ quy, bạn có thể làm bất cứ điều gì với stack và vòng lặp mà bạn có thể sử dụng với đệ quy).</a:t>
            </a:r>
          </a:p>
          <a:p>
            <a:endParaRPr lang="en-US" smtClean="0"/>
          </a:p>
          <a:p>
            <a:endParaRPr lang="vi-VN" smtClean="0"/>
          </a:p>
          <a:p>
            <a:endParaRPr lang="en-US"/>
          </a:p>
        </p:txBody>
      </p:sp>
      <p:sp>
        <p:nvSpPr>
          <p:cNvPr id="4" name="Slide Number Placeholder 3"/>
          <p:cNvSpPr>
            <a:spLocks noGrp="1"/>
          </p:cNvSpPr>
          <p:nvPr>
            <p:ph type="sldNum" sz="quarter" idx="10"/>
          </p:nvPr>
        </p:nvSpPr>
        <p:spPr/>
        <p:txBody>
          <a:bodyPr/>
          <a:lstStyle/>
          <a:p>
            <a:fld id="{CA472406-B2BF-4797-A62D-3C6CE5739793}" type="slidenum">
              <a:rPr lang="en-US" smtClean="0"/>
              <a:t>23</a:t>
            </a:fld>
            <a:endParaRPr lang="en-US"/>
          </a:p>
        </p:txBody>
      </p:sp>
    </p:spTree>
    <p:extLst>
      <p:ext uri="{BB962C8B-B14F-4D97-AF65-F5344CB8AC3E}">
        <p14:creationId xmlns:p14="http://schemas.microsoft.com/office/powerpoint/2010/main" val="552756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472406-B2BF-4797-A62D-3C6CE5739793}" type="slidenum">
              <a:rPr lang="en-US" smtClean="0"/>
              <a:t>24</a:t>
            </a:fld>
            <a:endParaRPr lang="en-US"/>
          </a:p>
        </p:txBody>
      </p:sp>
    </p:spTree>
    <p:extLst>
      <p:ext uri="{BB962C8B-B14F-4D97-AF65-F5344CB8AC3E}">
        <p14:creationId xmlns:p14="http://schemas.microsoft.com/office/powerpoint/2010/main" val="497855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Tham khao bao cao trang</a:t>
            </a:r>
            <a:r>
              <a:rPr lang="vi-VN" baseline="0" smtClean="0"/>
              <a:t> 18-19</a:t>
            </a:r>
            <a:endParaRPr lang="en-US"/>
          </a:p>
        </p:txBody>
      </p:sp>
      <p:sp>
        <p:nvSpPr>
          <p:cNvPr id="4" name="Slide Number Placeholder 3"/>
          <p:cNvSpPr>
            <a:spLocks noGrp="1"/>
          </p:cNvSpPr>
          <p:nvPr>
            <p:ph type="sldNum" sz="quarter" idx="10"/>
          </p:nvPr>
        </p:nvSpPr>
        <p:spPr/>
        <p:txBody>
          <a:bodyPr/>
          <a:lstStyle/>
          <a:p>
            <a:fld id="{CA472406-B2BF-4797-A62D-3C6CE5739793}" type="slidenum">
              <a:rPr lang="en-US" smtClean="0"/>
              <a:t>39</a:t>
            </a:fld>
            <a:endParaRPr lang="en-US"/>
          </a:p>
        </p:txBody>
      </p:sp>
    </p:spTree>
    <p:extLst>
      <p:ext uri="{BB962C8B-B14F-4D97-AF65-F5344CB8AC3E}">
        <p14:creationId xmlns:p14="http://schemas.microsoft.com/office/powerpoint/2010/main" val="4053745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6CE3641-899E-4AE7-AE2B-A4AA537AA86E}" type="datetimeFigureOut">
              <a:rPr lang="en-US" smtClean="0"/>
              <a:t>3/13/2017</a:t>
            </a:fld>
            <a:endParaRPr lang="en-US"/>
          </a:p>
        </p:txBody>
      </p:sp>
      <p:sp>
        <p:nvSpPr>
          <p:cNvPr id="8" name="Slide Number Placeholder 7"/>
          <p:cNvSpPr>
            <a:spLocks noGrp="1"/>
          </p:cNvSpPr>
          <p:nvPr>
            <p:ph type="sldNum" sz="quarter" idx="11"/>
          </p:nvPr>
        </p:nvSpPr>
        <p:spPr/>
        <p:txBody>
          <a:bodyPr/>
          <a:lstStyle/>
          <a:p>
            <a:fld id="{ACCDC3C3-D9B5-4986-B1B3-053D5410E42D}"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CE3641-899E-4AE7-AE2B-A4AA537AA86E}"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DC3C3-D9B5-4986-B1B3-053D5410E4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CE3641-899E-4AE7-AE2B-A4AA537AA86E}"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DC3C3-D9B5-4986-B1B3-053D5410E4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6CE3641-899E-4AE7-AE2B-A4AA537AA86E}"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DC3C3-D9B5-4986-B1B3-053D5410E4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CE3641-899E-4AE7-AE2B-A4AA537AA86E}"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DC3C3-D9B5-4986-B1B3-053D5410E42D}"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6CE3641-899E-4AE7-AE2B-A4AA537AA86E}"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DC3C3-D9B5-4986-B1B3-053D5410E42D}"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6CE3641-899E-4AE7-AE2B-A4AA537AA86E}" type="datetimeFigureOut">
              <a:rPr lang="en-US" smtClean="0"/>
              <a:t>3/13/2017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CDC3C3-D9B5-4986-B1B3-053D5410E42D}"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E3641-899E-4AE7-AE2B-A4AA537AA86E}" type="datetimeFigureOut">
              <a:rPr lang="en-US" smtClean="0"/>
              <a:t>3/13/2017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CDC3C3-D9B5-4986-B1B3-053D5410E4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E3641-899E-4AE7-AE2B-A4AA537AA86E}" type="datetimeFigureOut">
              <a:rPr lang="en-US" smtClean="0"/>
              <a:t>3/13/2017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CDC3C3-D9B5-4986-B1B3-053D5410E4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CE3641-899E-4AE7-AE2B-A4AA537AA86E}"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DC3C3-D9B5-4986-B1B3-053D5410E42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CE3641-899E-4AE7-AE2B-A4AA537AA86E}"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DC3C3-D9B5-4986-B1B3-053D5410E42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6CE3641-899E-4AE7-AE2B-A4AA537AA86E}" type="datetimeFigureOut">
              <a:rPr lang="en-US" smtClean="0"/>
              <a:t>3/13/2017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CCDC3C3-D9B5-4986-B1B3-053D5410E42D}"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1600200"/>
            <a:ext cx="8229600" cy="1600200"/>
          </a:xfrm>
        </p:spPr>
        <p:txBody>
          <a:bodyPr/>
          <a:lstStyle/>
          <a:p>
            <a:r>
              <a:rPr lang="en-US" b="1" smtClean="0"/>
              <a:t>Phần I</a:t>
            </a:r>
            <a:r>
              <a:rPr lang="en-US" smtClean="0"/>
              <a:t>: </a:t>
            </a:r>
            <a:br>
              <a:rPr lang="en-US" smtClean="0"/>
            </a:br>
            <a:r>
              <a:rPr lang="en-US" smtClean="0"/>
              <a:t>Tổng Hợp Kĩ Thuật </a:t>
            </a:r>
            <a:r>
              <a:rPr lang="vi-VN" smtClean="0"/>
              <a:t>Viết Mã Nguồn Với các Cấu Trúc Lập Trình</a:t>
            </a:r>
            <a:endParaRPr lang="en-US"/>
          </a:p>
        </p:txBody>
      </p:sp>
      <p:sp>
        <p:nvSpPr>
          <p:cNvPr id="6" name="TextBox 5"/>
          <p:cNvSpPr txBox="1"/>
          <p:nvPr/>
        </p:nvSpPr>
        <p:spPr>
          <a:xfrm>
            <a:off x="533400" y="3962400"/>
            <a:ext cx="8610600" cy="1938992"/>
          </a:xfrm>
          <a:prstGeom prst="rect">
            <a:avLst/>
          </a:prstGeom>
          <a:noFill/>
        </p:spPr>
        <p:txBody>
          <a:bodyPr wrap="square" rtlCol="0">
            <a:spAutoFit/>
          </a:bodyPr>
          <a:lstStyle/>
          <a:p>
            <a:pPr marL="285750" indent="-285750">
              <a:buFont typeface="Wingdings" pitchFamily="2" charset="2"/>
              <a:buChar char="v"/>
            </a:pPr>
            <a:r>
              <a:rPr lang="en-US" sz="2400" smtClean="0"/>
              <a:t> Sử Dụng Chương </a:t>
            </a:r>
            <a:r>
              <a:rPr lang="en-US" sz="2400" b="1" smtClean="0"/>
              <a:t>1</a:t>
            </a:r>
            <a:r>
              <a:rPr lang="vi-VN" sz="2400" b="1" smtClean="0"/>
              <a:t>4</a:t>
            </a:r>
            <a:r>
              <a:rPr lang="en-US" sz="2400" smtClean="0"/>
              <a:t> – </a:t>
            </a:r>
            <a:r>
              <a:rPr lang="vi-VN" sz="2400" smtClean="0"/>
              <a:t>Tổ chức các câu lệnh tuần tự</a:t>
            </a:r>
            <a:endParaRPr lang="en-US" sz="2400" smtClean="0"/>
          </a:p>
          <a:p>
            <a:pPr marL="285750" indent="-285750">
              <a:buFont typeface="Wingdings" pitchFamily="2" charset="2"/>
              <a:buChar char="v"/>
            </a:pPr>
            <a:r>
              <a:rPr lang="en-US" sz="2400" smtClean="0"/>
              <a:t> Sử Dụng Chương </a:t>
            </a:r>
            <a:r>
              <a:rPr lang="en-US" sz="2400" b="1" smtClean="0"/>
              <a:t>1</a:t>
            </a:r>
            <a:r>
              <a:rPr lang="vi-VN" sz="2400" b="1" smtClean="0"/>
              <a:t>5</a:t>
            </a:r>
            <a:r>
              <a:rPr lang="en-US" sz="2400" smtClean="0"/>
              <a:t> – </a:t>
            </a:r>
            <a:r>
              <a:rPr lang="vi-VN" sz="2400" smtClean="0"/>
              <a:t>Sử dụng câu lệnh if - then</a:t>
            </a:r>
            <a:endParaRPr lang="en-US" sz="2400" smtClean="0"/>
          </a:p>
          <a:p>
            <a:pPr marL="285750" indent="-285750">
              <a:buFont typeface="Wingdings" pitchFamily="2" charset="2"/>
              <a:buChar char="v"/>
            </a:pPr>
            <a:r>
              <a:rPr lang="en-US" sz="2400"/>
              <a:t> </a:t>
            </a:r>
            <a:r>
              <a:rPr lang="en-US" sz="2400" smtClean="0"/>
              <a:t>Sử Dụng Chương </a:t>
            </a:r>
            <a:r>
              <a:rPr lang="en-US" sz="2400" b="1" smtClean="0"/>
              <a:t>1</a:t>
            </a:r>
            <a:r>
              <a:rPr lang="vi-VN" sz="2400" b="1" smtClean="0"/>
              <a:t>6</a:t>
            </a:r>
            <a:r>
              <a:rPr lang="en-US" sz="2400" smtClean="0"/>
              <a:t> – </a:t>
            </a:r>
            <a:r>
              <a:rPr lang="vi-VN" sz="2400" smtClean="0"/>
              <a:t>Vòng lặp</a:t>
            </a:r>
            <a:endParaRPr lang="en-US" sz="2400" smtClean="0"/>
          </a:p>
          <a:p>
            <a:pPr marL="285750" indent="-285750">
              <a:buFont typeface="Wingdings" pitchFamily="2" charset="2"/>
              <a:buChar char="v"/>
            </a:pPr>
            <a:r>
              <a:rPr lang="en-US" sz="2400"/>
              <a:t> </a:t>
            </a:r>
            <a:r>
              <a:rPr lang="en-US" sz="2400"/>
              <a:t>Sử Dụng </a:t>
            </a:r>
            <a:r>
              <a:rPr lang="en-US" sz="2400"/>
              <a:t>Chương </a:t>
            </a:r>
            <a:r>
              <a:rPr lang="en-US" sz="2400" b="1" smtClean="0"/>
              <a:t>1</a:t>
            </a:r>
            <a:r>
              <a:rPr lang="vi-VN" sz="2400" b="1" smtClean="0"/>
              <a:t>7</a:t>
            </a:r>
            <a:r>
              <a:rPr lang="en-US" sz="2400" smtClean="0"/>
              <a:t> – </a:t>
            </a:r>
            <a:r>
              <a:rPr lang="vi-VN" sz="2400" smtClean="0"/>
              <a:t>Các cấu trúc điều khiển khác</a:t>
            </a:r>
            <a:endParaRPr lang="en-US" sz="2400" smtClean="0"/>
          </a:p>
          <a:p>
            <a:pPr marL="285750" indent="-285750">
              <a:buFont typeface="Wingdings" pitchFamily="2" charset="2"/>
              <a:buChar char="v"/>
            </a:pPr>
            <a:endParaRPr lang="en-US" sz="2400"/>
          </a:p>
        </p:txBody>
      </p:sp>
    </p:spTree>
    <p:extLst>
      <p:ext uri="{BB962C8B-B14F-4D97-AF65-F5344CB8AC3E}">
        <p14:creationId xmlns:p14="http://schemas.microsoft.com/office/powerpoint/2010/main" val="185610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a:t>
            </a:r>
            <a:r>
              <a:rPr lang="vi-VN" sz="2400" b="1" smtClean="0">
                <a:solidFill>
                  <a:schemeClr val="bg1"/>
                </a:solidFill>
              </a:rPr>
              <a:t>2</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en-US" sz="2400" b="1" smtClean="0">
                <a:solidFill>
                  <a:schemeClr val="accent5">
                    <a:lumMod val="60000"/>
                    <a:lumOff val="40000"/>
                  </a:schemeClr>
                </a:solidFill>
              </a:rPr>
              <a:t>1</a:t>
            </a:r>
            <a:r>
              <a:rPr lang="vi-VN" sz="2400" b="1" smtClean="0">
                <a:solidFill>
                  <a:schemeClr val="accent5">
                    <a:lumMod val="60000"/>
                    <a:lumOff val="40000"/>
                  </a:schemeClr>
                </a:solidFill>
              </a:rPr>
              <a:t>5</a:t>
            </a:r>
            <a:r>
              <a:rPr lang="en-US" sz="2400" b="1" smtClean="0">
                <a:solidFill>
                  <a:schemeClr val="accent5">
                    <a:lumMod val="60000"/>
                    <a:lumOff val="40000"/>
                  </a:schemeClr>
                </a:solidFill>
              </a:rPr>
              <a:t> </a:t>
            </a:r>
            <a:r>
              <a:rPr lang="en-US" sz="2400" b="1">
                <a:solidFill>
                  <a:schemeClr val="bg1"/>
                </a:solidFill>
              </a:rPr>
              <a:t>– </a:t>
            </a:r>
            <a:r>
              <a:rPr lang="vi-VN" sz="2400" b="1">
                <a:solidFill>
                  <a:schemeClr val="bg1"/>
                </a:solidFill>
              </a:rPr>
              <a:t>Sử dụng câu lệnh if - then</a:t>
            </a:r>
            <a:endParaRPr lang="en-US" sz="2400" b="1">
              <a:solidFill>
                <a:schemeClr val="bg1"/>
              </a:solidFill>
            </a:endParaRPr>
          </a:p>
        </p:txBody>
      </p:sp>
      <p:sp>
        <p:nvSpPr>
          <p:cNvPr id="6" name="Content Placeholder 2"/>
          <p:cNvSpPr>
            <a:spLocks noGrp="1"/>
          </p:cNvSpPr>
          <p:nvPr>
            <p:ph idx="1"/>
          </p:nvPr>
        </p:nvSpPr>
        <p:spPr>
          <a:xfrm>
            <a:off x="22412" y="533400"/>
            <a:ext cx="9121588" cy="3048000"/>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vi-VN" sz="1800" b="1" smtClean="0">
                <a:solidFill>
                  <a:srgbClr val="FF0000"/>
                </a:solidFill>
                <a:latin typeface="Palatino Linotype" pitchFamily="18" charset="0"/>
                <a:cs typeface="Times New Roman" panose="02020603050405020304" pitchFamily="18" charset="0"/>
              </a:rPr>
              <a:t>4. </a:t>
            </a:r>
            <a:r>
              <a:rPr lang="en-US" sz="1800" b="1">
                <a:solidFill>
                  <a:srgbClr val="FF0000"/>
                </a:solidFill>
                <a:latin typeface="Palatino Linotype" pitchFamily="18" charset="0"/>
              </a:rPr>
              <a:t>KT 15.4. </a:t>
            </a:r>
            <a:r>
              <a:rPr lang="en-US" sz="1800">
                <a:latin typeface="Palatino Linotype" pitchFamily="18" charset="0"/>
              </a:rPr>
              <a:t>All control constructs are not created equal. Choose the control construct that’s most appropriate for each section of </a:t>
            </a:r>
            <a:r>
              <a:rPr lang="en-US" sz="1800">
                <a:latin typeface="Palatino Linotype" pitchFamily="18" charset="0"/>
              </a:rPr>
              <a:t>code</a:t>
            </a:r>
            <a:r>
              <a:rPr lang="en-US" sz="1800" smtClean="0">
                <a:latin typeface="Palatino Linotype" pitchFamily="18" charset="0"/>
              </a:rPr>
              <a:t>.</a:t>
            </a:r>
            <a:endParaRPr lang="vi-VN" sz="1800" smtClean="0">
              <a:latin typeface="Palatino Linotype" pitchFamily="18" charset="0"/>
            </a:endParaRPr>
          </a:p>
          <a:p>
            <a:pPr lvl="1">
              <a:buFont typeface="Wingdings" pitchFamily="2" charset="2"/>
              <a:buChar char="v"/>
            </a:pPr>
            <a:r>
              <a:rPr lang="vi-VN" sz="1800">
                <a:latin typeface="Palatino Linotype" pitchFamily="18" charset="0"/>
              </a:rPr>
              <a:t>Tất cả các cấu trúc điều khiển không được tạo ra như nhau. Chọn cấu trúc điều khiển mà là thích hợp nhất cho mỗi phần của mã</a:t>
            </a:r>
            <a:r>
              <a:rPr lang="vi-VN" sz="1800">
                <a:latin typeface="Palatino Linotype" pitchFamily="18" charset="0"/>
              </a:rPr>
              <a:t>.</a:t>
            </a:r>
            <a:r>
              <a:rPr lang="en-US" sz="1800" smtClean="0">
                <a:latin typeface="Palatino Linotype" pitchFamily="18" charset="0"/>
              </a:rPr>
              <a:t> </a:t>
            </a:r>
            <a:endParaRPr lang="vi-VN" sz="1800" smtClean="0">
              <a:latin typeface="Palatino Linotype" pitchFamily="18" charset="0"/>
            </a:endParaRPr>
          </a:p>
          <a:p>
            <a:pPr marL="457200" lvl="1" indent="0">
              <a:buNone/>
            </a:pPr>
            <a:r>
              <a:rPr lang="vi-VN" sz="1800" smtClean="0">
                <a:latin typeface="Palatino Linotype" pitchFamily="18" charset="0"/>
              </a:rPr>
              <a:t>	• </a:t>
            </a:r>
            <a:r>
              <a:rPr lang="vi-VN" sz="1800">
                <a:latin typeface="Palatino Linotype" pitchFamily="18" charset="0"/>
              </a:rPr>
              <a:t>Chỉ sử dụng switch – case cho những trường hợp biến case đơn </a:t>
            </a:r>
            <a:r>
              <a:rPr lang="vi-VN" sz="1800">
                <a:latin typeface="Palatino Linotype" pitchFamily="18" charset="0"/>
              </a:rPr>
              <a:t>giản </a:t>
            </a:r>
            <a:endParaRPr lang="vi-VN" sz="1800" smtClean="0">
              <a:latin typeface="Palatino Linotype" pitchFamily="18" charset="0"/>
            </a:endParaRPr>
          </a:p>
          <a:p>
            <a:pPr marL="457200" lvl="1" indent="0">
              <a:buNone/>
            </a:pPr>
            <a:r>
              <a:rPr lang="vi-VN" sz="1800">
                <a:latin typeface="Palatino Linotype" pitchFamily="18" charset="0"/>
              </a:rPr>
              <a:t>	</a:t>
            </a:r>
            <a:r>
              <a:rPr lang="vi-VN" sz="1800" smtClean="0">
                <a:latin typeface="Palatino Linotype" pitchFamily="18" charset="0"/>
              </a:rPr>
              <a:t>(</a:t>
            </a:r>
            <a:r>
              <a:rPr lang="vi-VN" sz="1800">
                <a:latin typeface="Palatino Linotype" pitchFamily="18" charset="0"/>
              </a:rPr>
              <a:t>char, </a:t>
            </a:r>
            <a:r>
              <a:rPr lang="vi-VN" sz="1800">
                <a:latin typeface="Palatino Linotype" pitchFamily="18" charset="0"/>
              </a:rPr>
              <a:t>số</a:t>
            </a:r>
            <a:r>
              <a:rPr lang="vi-VN" sz="1800" smtClean="0">
                <a:latin typeface="Palatino Linotype" pitchFamily="18" charset="0"/>
              </a:rPr>
              <a:t>).</a:t>
            </a:r>
          </a:p>
          <a:p>
            <a:pPr marL="457200" lvl="1" indent="0">
              <a:buNone/>
            </a:pPr>
            <a:r>
              <a:rPr lang="vi-VN" sz="1800">
                <a:latin typeface="Palatino Linotype" pitchFamily="18" charset="0"/>
              </a:rPr>
              <a:t>	</a:t>
            </a:r>
            <a:r>
              <a:rPr lang="vi-VN" sz="1800" smtClean="0">
                <a:latin typeface="Palatino Linotype" pitchFamily="18" charset="0"/>
              </a:rPr>
              <a:t> </a:t>
            </a:r>
            <a:r>
              <a:rPr lang="vi-VN" sz="1800">
                <a:latin typeface="Palatino Linotype" pitchFamily="18" charset="0"/>
              </a:rPr>
              <a:t>• Sử dụng default, else để xử lý các trường hợp không mong muốn</a:t>
            </a:r>
            <a:r>
              <a:rPr lang="vi-VN" sz="1800">
                <a:latin typeface="Palatino Linotype" pitchFamily="18" charset="0"/>
              </a:rPr>
              <a:t>. </a:t>
            </a:r>
            <a:endParaRPr lang="vi-VN" sz="1800" smtClean="0">
              <a:latin typeface="Palatino Linotype" pitchFamily="18" charset="0"/>
            </a:endParaRPr>
          </a:p>
          <a:p>
            <a:pPr marL="457200" lvl="1" indent="0">
              <a:buNone/>
            </a:pPr>
            <a:r>
              <a:rPr lang="vi-VN" sz="1800">
                <a:latin typeface="Palatino Linotype" pitchFamily="18" charset="0"/>
              </a:rPr>
              <a:t>	</a:t>
            </a:r>
            <a:r>
              <a:rPr lang="vi-VN" sz="1800" smtClean="0">
                <a:latin typeface="Palatino Linotype" pitchFamily="18" charset="0"/>
              </a:rPr>
              <a:t>• </a:t>
            </a:r>
            <a:r>
              <a:rPr lang="vi-VN" sz="1800">
                <a:latin typeface="Palatino Linotype" pitchFamily="18" charset="0"/>
              </a:rPr>
              <a:t>Python không hỗ trợ lệnh switch-case, cho nên ta buộc phải sử dụng cấu </a:t>
            </a:r>
            <a:r>
              <a:rPr lang="vi-VN" sz="1800">
                <a:latin typeface="Palatino Linotype" pitchFamily="18" charset="0"/>
              </a:rPr>
              <a:t>trúc </a:t>
            </a:r>
            <a:r>
              <a:rPr lang="vi-VN" sz="1800" smtClean="0">
                <a:latin typeface="Palatino Linotype" pitchFamily="18" charset="0"/>
              </a:rPr>
              <a:t>	điều khiển </a:t>
            </a:r>
            <a:r>
              <a:rPr lang="vi-VN" sz="1800">
                <a:latin typeface="Palatino Linotype" pitchFamily="18" charset="0"/>
              </a:rPr>
              <a:t>if-then-else. </a:t>
            </a:r>
            <a:endParaRPr lang="en-US" sz="1800">
              <a:solidFill>
                <a:schemeClr val="tx1"/>
              </a:solidFill>
              <a:latin typeface="Palatino Linotype" pitchFamily="18" charset="0"/>
              <a:cs typeface="Times New Roman" panose="02020603050405020304" pitchFamily="18" charset="0"/>
            </a:endParaRPr>
          </a:p>
        </p:txBody>
      </p:sp>
    </p:spTree>
    <p:extLst>
      <p:ext uri="{BB962C8B-B14F-4D97-AF65-F5344CB8AC3E}">
        <p14:creationId xmlns:p14="http://schemas.microsoft.com/office/powerpoint/2010/main" val="3328893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r>
              <a:rPr lang="vi-VN" sz="2400" smtClean="0">
                <a:latin typeface="Times New Roman" panose="02020603050405020304" pitchFamily="18" charset="0"/>
                <a:cs typeface="Times New Roman" panose="02020603050405020304" pitchFamily="18" charset="0"/>
              </a:rPr>
              <a:t>CHƯƠNG 16	</a:t>
            </a:r>
            <a:br>
              <a:rPr lang="vi-VN" sz="2400" smtClean="0">
                <a:latin typeface="Times New Roman" panose="02020603050405020304" pitchFamily="18" charset="0"/>
                <a:cs typeface="Times New Roman" panose="02020603050405020304" pitchFamily="18" charset="0"/>
              </a:rPr>
            </a:br>
            <a:r>
              <a:rPr lang="vi-VN" sz="2400" smtClean="0">
                <a:latin typeface="Times New Roman" panose="02020603050405020304" pitchFamily="18" charset="0"/>
                <a:cs typeface="Times New Roman" panose="02020603050405020304" pitchFamily="18" charset="0"/>
              </a:rPr>
              <a:t>CONTROLLING LOOPS</a:t>
            </a:r>
            <a:endParaRPr lang="en-US" sz="2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r>
              <a:rPr lang="vi-VN" smtClean="0">
                <a:solidFill>
                  <a:schemeClr val="tx1"/>
                </a:solidFill>
                <a:latin typeface="Times New Roman" panose="02020603050405020304" pitchFamily="18" charset="0"/>
                <a:cs typeface="Times New Roman" panose="02020603050405020304" pitchFamily="18" charset="0"/>
              </a:rPr>
              <a:t>KT 16.1  Loops are complicated. </a:t>
            </a:r>
            <a:r>
              <a:rPr lang="en-US">
                <a:solidFill>
                  <a:schemeClr val="tx1"/>
                </a:solidFill>
                <a:latin typeface="Times New Roman" panose="02020603050405020304" pitchFamily="18" charset="0"/>
                <a:cs typeface="Times New Roman" panose="02020603050405020304" pitchFamily="18" charset="0"/>
              </a:rPr>
              <a:t>Keeping them simple helps readers of your code</a:t>
            </a:r>
            <a:r>
              <a:rPr lang="en-US" smtClean="0">
                <a:solidFill>
                  <a:schemeClr val="tx1"/>
                </a:solidFill>
                <a:latin typeface="Times New Roman" panose="02020603050405020304" pitchFamily="18" charset="0"/>
                <a:cs typeface="Times New Roman" panose="02020603050405020304" pitchFamily="18" charset="0"/>
              </a:rPr>
              <a:t>.</a:t>
            </a:r>
            <a:endParaRPr lang="vi-VN" smtClean="0">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KT </a:t>
            </a:r>
            <a:r>
              <a:rPr lang="en-US" smtClean="0">
                <a:solidFill>
                  <a:schemeClr val="tx1"/>
                </a:solidFill>
                <a:latin typeface="Times New Roman" panose="02020603050405020304" pitchFamily="18" charset="0"/>
                <a:cs typeface="Times New Roman" panose="02020603050405020304" pitchFamily="18" charset="0"/>
              </a:rPr>
              <a:t>16.2</a:t>
            </a:r>
            <a:r>
              <a:rPr lang="vi-VN" smtClean="0">
                <a:solidFill>
                  <a:schemeClr val="tx1"/>
                </a:solidFill>
                <a:latin typeface="Times New Roman" panose="02020603050405020304" pitchFamily="18" charset="0"/>
                <a:cs typeface="Times New Roman" panose="02020603050405020304" pitchFamily="18" charset="0"/>
              </a:rPr>
              <a:t>  </a:t>
            </a:r>
            <a:r>
              <a:rPr lang="en-US" smtClean="0">
                <a:solidFill>
                  <a:schemeClr val="tx1"/>
                </a:solidFill>
                <a:latin typeface="Times New Roman" panose="02020603050405020304" pitchFamily="18" charset="0"/>
                <a:cs typeface="Times New Roman" panose="02020603050405020304" pitchFamily="18" charset="0"/>
              </a:rPr>
              <a:t>Techniques </a:t>
            </a:r>
            <a:r>
              <a:rPr lang="en-US">
                <a:solidFill>
                  <a:schemeClr val="tx1"/>
                </a:solidFill>
                <a:latin typeface="Times New Roman" panose="02020603050405020304" pitchFamily="18" charset="0"/>
                <a:cs typeface="Times New Roman" panose="02020603050405020304" pitchFamily="18" charset="0"/>
              </a:rPr>
              <a:t>for keeping loops simple include avoiding exotic kinds of loops, minimizing nesting, making entries and exits clear, and keeping housekeeping code in one place</a:t>
            </a:r>
            <a:r>
              <a:rPr lang="en-US" smtClean="0">
                <a:solidFill>
                  <a:schemeClr val="tx1"/>
                </a:solidFill>
                <a:latin typeface="Times New Roman" panose="02020603050405020304" pitchFamily="18" charset="0"/>
                <a:cs typeface="Times New Roman" panose="02020603050405020304" pitchFamily="18" charset="0"/>
              </a:rPr>
              <a:t>.</a:t>
            </a:r>
            <a:endParaRPr lang="vi-VN" smtClean="0">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KT 16.3 </a:t>
            </a:r>
            <a:r>
              <a:rPr lang="vi-VN" smtClean="0">
                <a:solidFill>
                  <a:schemeClr val="tx1"/>
                </a:solidFill>
                <a:latin typeface="Times New Roman" panose="02020603050405020304" pitchFamily="18" charset="0"/>
                <a:cs typeface="Times New Roman" panose="02020603050405020304" pitchFamily="18" charset="0"/>
              </a:rPr>
              <a:t>  </a:t>
            </a:r>
            <a:r>
              <a:rPr lang="en-US" smtClean="0">
                <a:solidFill>
                  <a:schemeClr val="tx1"/>
                </a:solidFill>
                <a:latin typeface="Times New Roman" panose="02020603050405020304" pitchFamily="18" charset="0"/>
                <a:cs typeface="Times New Roman" panose="02020603050405020304" pitchFamily="18" charset="0"/>
              </a:rPr>
              <a:t>Loop </a:t>
            </a:r>
            <a:r>
              <a:rPr lang="en-US">
                <a:solidFill>
                  <a:schemeClr val="tx1"/>
                </a:solidFill>
                <a:latin typeface="Times New Roman" panose="02020603050405020304" pitchFamily="18" charset="0"/>
                <a:cs typeface="Times New Roman" panose="02020603050405020304" pitchFamily="18" charset="0"/>
              </a:rPr>
              <a:t>indexes are subjected to a great deal of abuse. Name them clearly, and use them for only one purpose</a:t>
            </a:r>
          </a:p>
          <a:p>
            <a:r>
              <a:rPr lang="en-US">
                <a:solidFill>
                  <a:schemeClr val="tx1"/>
                </a:solidFill>
                <a:latin typeface="Times New Roman" panose="02020603050405020304" pitchFamily="18" charset="0"/>
                <a:cs typeface="Times New Roman" panose="02020603050405020304" pitchFamily="18" charset="0"/>
              </a:rPr>
              <a:t>KT 16.4 </a:t>
            </a:r>
            <a:r>
              <a:rPr lang="vi-VN" smtClean="0">
                <a:solidFill>
                  <a:schemeClr val="tx1"/>
                </a:solidFill>
                <a:latin typeface="Times New Roman" panose="02020603050405020304" pitchFamily="18" charset="0"/>
                <a:cs typeface="Times New Roman" panose="02020603050405020304" pitchFamily="18" charset="0"/>
              </a:rPr>
              <a:t>  </a:t>
            </a:r>
            <a:r>
              <a:rPr lang="en-US" smtClean="0">
                <a:solidFill>
                  <a:schemeClr val="tx1"/>
                </a:solidFill>
                <a:latin typeface="Times New Roman" panose="02020603050405020304" pitchFamily="18" charset="0"/>
                <a:cs typeface="Times New Roman" panose="02020603050405020304" pitchFamily="18" charset="0"/>
              </a:rPr>
              <a:t>Think </a:t>
            </a:r>
            <a:r>
              <a:rPr lang="en-US">
                <a:solidFill>
                  <a:schemeClr val="tx1"/>
                </a:solidFill>
                <a:latin typeface="Times New Roman" panose="02020603050405020304" pitchFamily="18" charset="0"/>
                <a:cs typeface="Times New Roman" panose="02020603050405020304" pitchFamily="18" charset="0"/>
              </a:rPr>
              <a:t>through the loop carefully to verify that it operates normally under each case and terminates under all possible conditions.</a:t>
            </a:r>
          </a:p>
          <a:p>
            <a:endParaRPr lang="en-US" smtClean="0">
              <a:solidFill>
                <a:schemeClr val="tx1"/>
              </a:solidFill>
              <a:latin typeface="Times New Roman" panose="02020603050405020304" pitchFamily="18" charset="0"/>
              <a:cs typeface="Times New Roman" panose="02020603050405020304" pitchFamily="18" charset="0"/>
            </a:endParaRPr>
          </a:p>
          <a:p>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966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vi-VN" sz="2800" smtClean="0">
                <a:latin typeface="Times New Roman" panose="02020603050405020304" pitchFamily="18" charset="0"/>
                <a:cs typeface="Times New Roman" panose="02020603050405020304" pitchFamily="18" charset="0"/>
              </a:rPr>
              <a:t>Selecting the kind of loop</a:t>
            </a:r>
            <a:endParaRPr lang="en-US" sz="2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lstStyle/>
          <a:p>
            <a:r>
              <a:rPr lang="vi-VN" smtClean="0">
                <a:solidFill>
                  <a:schemeClr val="tx1"/>
                </a:solidFill>
                <a:latin typeface="Times New Roman" panose="02020603050405020304" pitchFamily="18" charset="0"/>
                <a:cs typeface="Times New Roman" panose="02020603050405020304" pitchFamily="18" charset="0"/>
              </a:rPr>
              <a:t>Sử dụng biến đếm nhằm xác định số lần lặp cụ thể.</a:t>
            </a:r>
          </a:p>
          <a:p>
            <a:r>
              <a:rPr lang="vi-VN" smtClean="0">
                <a:solidFill>
                  <a:schemeClr val="tx1"/>
                </a:solidFill>
                <a:latin typeface="Times New Roman" panose="02020603050405020304" pitchFamily="18" charset="0"/>
                <a:cs typeface="Times New Roman" panose="02020603050405020304" pitchFamily="18" charset="0"/>
              </a:rPr>
              <a:t>Đánh gia một vòng lặp ở thời gian mà vòng lặp sẽ thực hiện, liệu nó sẽ kết thúc sau bao nhiêu vòng lặp hay lặp vô hạn.</a:t>
            </a:r>
          </a:p>
          <a:p>
            <a:r>
              <a:rPr lang="vi-VN" smtClean="0">
                <a:solidFill>
                  <a:schemeClr val="tx1"/>
                </a:solidFill>
                <a:latin typeface="Times New Roman" panose="02020603050405020304" pitchFamily="18" charset="0"/>
                <a:cs typeface="Times New Roman" panose="02020603050405020304" pitchFamily="18" charset="0"/>
              </a:rPr>
              <a:t>Các vòng lặp có thể khác biệt ở vị trí câu lệnh kiểm tra điều kiện kết thúc vòng lặp (vị trí có thể ở đầu, cuối hoặc giữa vòng lặp).</a:t>
            </a:r>
          </a:p>
          <a:p>
            <a:r>
              <a:rPr lang="vi-VN" smtClean="0">
                <a:solidFill>
                  <a:schemeClr val="tx1"/>
                </a:solidFill>
                <a:latin typeface="Times New Roman" panose="02020603050405020304" pitchFamily="18" charset="0"/>
                <a:cs typeface="Times New Roman" panose="02020603050405020304" pitchFamily="18" charset="0"/>
              </a:rPr>
              <a:t>Các loại vòng lặp cũng được phân biệt bằng độ linh hoạt của chúng (là việc các vòng lặp sẽ phải chạy trong một số lần nhất định hay được kiểm tra sự kết thúc sau mỗi chu kì).</a:t>
            </a:r>
          </a:p>
          <a:p>
            <a:r>
              <a:rPr lang="vi-VN" smtClean="0">
                <a:solidFill>
                  <a:schemeClr val="tx1"/>
                </a:solidFill>
                <a:latin typeface="Times New Roman" panose="02020603050405020304" pitchFamily="18" charset="0"/>
                <a:cs typeface="Times New Roman" panose="02020603050405020304" pitchFamily="18" charset="0"/>
              </a:rPr>
              <a:t>Các vòng lặp linh hoạt là </a:t>
            </a:r>
            <a:r>
              <a:rPr lang="vi-VN" i="1">
                <a:solidFill>
                  <a:schemeClr val="tx1"/>
                </a:solidFill>
                <a:latin typeface="Times New Roman" panose="02020603050405020304" pitchFamily="18" charset="0"/>
                <a:cs typeface="Times New Roman" panose="02020603050405020304" pitchFamily="18" charset="0"/>
              </a:rPr>
              <a:t>while </a:t>
            </a:r>
            <a:r>
              <a:rPr lang="vi-VN" smtClean="0">
                <a:solidFill>
                  <a:schemeClr val="tx1"/>
                </a:solidFill>
                <a:latin typeface="Times New Roman" panose="02020603050405020304" pitchFamily="18" charset="0"/>
                <a:cs typeface="Times New Roman" panose="02020603050405020304" pitchFamily="18" charset="0"/>
              </a:rPr>
              <a:t>và </a:t>
            </a:r>
            <a:r>
              <a:rPr lang="vi-VN" i="1" smtClean="0">
                <a:solidFill>
                  <a:schemeClr val="tx1"/>
                </a:solidFill>
                <a:latin typeface="Times New Roman" panose="02020603050405020304" pitchFamily="18" charset="0"/>
                <a:cs typeface="Times New Roman" panose="02020603050405020304" pitchFamily="18" charset="0"/>
              </a:rPr>
              <a:t>for.</a:t>
            </a:r>
            <a:endParaRPr lang="en-US" i="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129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vi-VN" sz="2800" smtClean="0">
                <a:latin typeface="Times New Roman" panose="02020603050405020304" pitchFamily="18" charset="0"/>
                <a:cs typeface="Times New Roman" panose="02020603050405020304" pitchFamily="18" charset="0"/>
              </a:rPr>
              <a:t>Entering the loop</a:t>
            </a:r>
            <a:endParaRPr lang="en-US" sz="2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135563"/>
          </a:xfrm>
        </p:spPr>
        <p:txBody>
          <a:bodyPr/>
          <a:lstStyle/>
          <a:p>
            <a:r>
              <a:rPr lang="vi-VN" smtClean="0">
                <a:solidFill>
                  <a:schemeClr val="tx1"/>
                </a:solidFill>
                <a:latin typeface="Times New Roman" panose="02020603050405020304" pitchFamily="18" charset="0"/>
                <a:cs typeface="Times New Roman" panose="02020603050405020304" pitchFamily="18" charset="0"/>
              </a:rPr>
              <a:t>Khai báo các biến trước khi vào vòng lặp</a:t>
            </a:r>
          </a:p>
          <a:p>
            <a:r>
              <a:rPr lang="vi-VN" smtClean="0">
                <a:solidFill>
                  <a:schemeClr val="tx1"/>
                </a:solidFill>
                <a:latin typeface="Times New Roman" panose="02020603050405020304" pitchFamily="18" charset="0"/>
                <a:cs typeface="Times New Roman" panose="02020603050405020304" pitchFamily="18" charset="0"/>
              </a:rPr>
              <a:t>Sử dụng linh hoạt 2 vòng lặp while và for</a:t>
            </a:r>
          </a:p>
          <a:p>
            <a:r>
              <a:rPr lang="vi-VN" smtClean="0">
                <a:solidFill>
                  <a:schemeClr val="tx1"/>
                </a:solidFill>
                <a:latin typeface="Times New Roman" panose="02020603050405020304" pitchFamily="18" charset="0"/>
                <a:cs typeface="Times New Roman" panose="02020603050405020304" pitchFamily="18" charset="0"/>
              </a:rPr>
              <a:t>Không sử dụng vòng lặp for khi đã có một vòng lặp while thích hợp hơn.</a:t>
            </a:r>
          </a:p>
          <a:p>
            <a:pPr marL="0" indent="0">
              <a:buNone/>
            </a:pPr>
            <a:r>
              <a:rPr lang="vi-VN" smtClean="0">
                <a:solidFill>
                  <a:schemeClr val="tx1"/>
                </a:solidFill>
                <a:latin typeface="Times New Roman" panose="02020603050405020304" pitchFamily="18" charset="0"/>
                <a:cs typeface="Times New Roman" panose="02020603050405020304" pitchFamily="18" charset="0"/>
              </a:rPr>
              <a:t>Trong thân vòng lặp</a:t>
            </a:r>
          </a:p>
          <a:p>
            <a:r>
              <a:rPr lang="vi-VN" smtClean="0">
                <a:solidFill>
                  <a:schemeClr val="tx1"/>
                </a:solidFill>
                <a:latin typeface="Times New Roman" panose="02020603050405020304" pitchFamily="18" charset="0"/>
                <a:cs typeface="Times New Roman" panose="02020603050405020304" pitchFamily="18" charset="0"/>
              </a:rPr>
              <a:t>Sử dụng {  và  } để nhóm các khối lệnh của vòng lặp.</a:t>
            </a:r>
          </a:p>
          <a:p>
            <a:r>
              <a:rPr lang="vi-VN" smtClean="0">
                <a:solidFill>
                  <a:schemeClr val="tx1"/>
                </a:solidFill>
                <a:latin typeface="Times New Roman" panose="02020603050405020304" pitchFamily="18" charset="0"/>
                <a:cs typeface="Times New Roman" panose="02020603050405020304" pitchFamily="18" charset="0"/>
              </a:rPr>
              <a:t>Tránh các vòng lặp rỗng.</a:t>
            </a:r>
          </a:p>
          <a:p>
            <a:r>
              <a:rPr lang="vi-VN" smtClean="0">
                <a:solidFill>
                  <a:schemeClr val="tx1"/>
                </a:solidFill>
                <a:latin typeface="Times New Roman" panose="02020603050405020304" pitchFamily="18" charset="0"/>
                <a:cs typeface="Times New Roman" panose="02020603050405020304" pitchFamily="18" charset="0"/>
              </a:rPr>
              <a:t>Đặt các công việc tăng giảm biến ở đầu hoặc cuối vòng lặp (housekeeping code).</a:t>
            </a:r>
          </a:p>
          <a:p>
            <a:r>
              <a:rPr lang="vi-VN" smtClean="0">
                <a:solidFill>
                  <a:schemeClr val="tx1"/>
                </a:solidFill>
                <a:latin typeface="Times New Roman" panose="02020603050405020304" pitchFamily="18" charset="0"/>
                <a:cs typeface="Times New Roman" panose="02020603050405020304" pitchFamily="18" charset="0"/>
              </a:rPr>
              <a:t>Mỗi vòng lặp chỉ nên thực hiện một công việc.</a:t>
            </a: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676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vi-VN" sz="2800" smtClean="0">
                <a:latin typeface="Times New Roman" panose="02020603050405020304" pitchFamily="18" charset="0"/>
                <a:cs typeface="Times New Roman" panose="02020603050405020304" pitchFamily="18" charset="0"/>
              </a:rPr>
              <a:t>Exit the loop</a:t>
            </a:r>
            <a:endParaRPr lang="en-US" sz="2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059363"/>
          </a:xfrm>
        </p:spPr>
        <p:txBody>
          <a:bodyPr/>
          <a:lstStyle/>
          <a:p>
            <a:r>
              <a:rPr lang="vi-VN" smtClean="0">
                <a:solidFill>
                  <a:schemeClr val="tx1"/>
                </a:solidFill>
                <a:latin typeface="Times New Roman" panose="02020603050405020304" pitchFamily="18" charset="0"/>
                <a:cs typeface="Times New Roman" panose="02020603050405020304" pitchFamily="18" charset="0"/>
              </a:rPr>
              <a:t>Đảm bảo rằng vòng lặp có thể kết thúc.</a:t>
            </a:r>
          </a:p>
          <a:p>
            <a:r>
              <a:rPr lang="vi-VN" smtClean="0">
                <a:solidFill>
                  <a:schemeClr val="tx1"/>
                </a:solidFill>
                <a:latin typeface="Times New Roman" panose="02020603050405020304" pitchFamily="18" charset="0"/>
                <a:cs typeface="Times New Roman" panose="02020603050405020304" pitchFamily="18" charset="0"/>
              </a:rPr>
              <a:t>Tạo các điều kiện kết thúc rõ ràng cho vòng lặp.</a:t>
            </a:r>
          </a:p>
          <a:p>
            <a:r>
              <a:rPr lang="en-US">
                <a:solidFill>
                  <a:schemeClr val="tx1"/>
                </a:solidFill>
                <a:latin typeface="Times New Roman" panose="02020603050405020304" pitchFamily="18" charset="0"/>
                <a:cs typeface="Times New Roman" panose="02020603050405020304" pitchFamily="18" charset="0"/>
              </a:rPr>
              <a:t>Don’t monkey with the loop index of a for loop to make the loop </a:t>
            </a:r>
            <a:r>
              <a:rPr lang="en-US" smtClean="0">
                <a:solidFill>
                  <a:schemeClr val="tx1"/>
                </a:solidFill>
                <a:latin typeface="Times New Roman" panose="02020603050405020304" pitchFamily="18" charset="0"/>
                <a:cs typeface="Times New Roman" panose="02020603050405020304" pitchFamily="18" charset="0"/>
              </a:rPr>
              <a:t>terminate</a:t>
            </a:r>
            <a:r>
              <a:rPr lang="vi-VN" smtClean="0">
                <a:solidFill>
                  <a:schemeClr val="tx1"/>
                </a:solidFill>
                <a:latin typeface="Times New Roman" panose="02020603050405020304" pitchFamily="18" charset="0"/>
                <a:cs typeface="Times New Roman" panose="02020603050405020304" pitchFamily="18" charset="0"/>
              </a:rPr>
              <a:t>.</a:t>
            </a:r>
          </a:p>
          <a:p>
            <a:endParaRPr lang="vi-VN">
              <a:solidFill>
                <a:schemeClr val="tx1"/>
              </a:solidFill>
              <a:latin typeface="Times New Roman" panose="02020603050405020304" pitchFamily="18" charset="0"/>
              <a:cs typeface="Times New Roman" panose="02020603050405020304" pitchFamily="18" charset="0"/>
            </a:endParaRPr>
          </a:p>
          <a:p>
            <a:endParaRPr lang="vi-VN" smtClean="0">
              <a:solidFill>
                <a:schemeClr val="tx1"/>
              </a:solidFill>
              <a:latin typeface="Times New Roman" panose="02020603050405020304" pitchFamily="18" charset="0"/>
              <a:cs typeface="Times New Roman" panose="02020603050405020304" pitchFamily="18" charset="0"/>
            </a:endParaRPr>
          </a:p>
          <a:p>
            <a:endParaRPr lang="vi-VN">
              <a:solidFill>
                <a:schemeClr val="tx1"/>
              </a:solidFill>
              <a:latin typeface="Times New Roman" panose="02020603050405020304" pitchFamily="18" charset="0"/>
              <a:cs typeface="Times New Roman" panose="02020603050405020304" pitchFamily="18" charset="0"/>
            </a:endParaRPr>
          </a:p>
          <a:p>
            <a:endParaRPr lang="vi-VN" smtClean="0">
              <a:solidFill>
                <a:schemeClr val="tx1"/>
              </a:solidFill>
              <a:latin typeface="Times New Roman" panose="02020603050405020304" pitchFamily="18" charset="0"/>
              <a:cs typeface="Times New Roman" panose="02020603050405020304" pitchFamily="18" charset="0"/>
            </a:endParaRPr>
          </a:p>
          <a:p>
            <a:r>
              <a:rPr lang="vi-VN" smtClean="0">
                <a:solidFill>
                  <a:schemeClr val="tx1"/>
                </a:solidFill>
                <a:latin typeface="Times New Roman" panose="02020603050405020304" pitchFamily="18" charset="0"/>
                <a:cs typeface="Times New Roman" panose="02020603050405020304" pitchFamily="18" charset="0"/>
              </a:rPr>
              <a:t>Xem xét sử dụng các biến đếm an toàn.</a:t>
            </a:r>
          </a:p>
          <a:p>
            <a:pPr marL="0" indent="0">
              <a:buNone/>
            </a:pPr>
            <a:endParaRPr lang="en-US">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6711" y="2895600"/>
            <a:ext cx="4048124" cy="1295400"/>
          </a:xfrm>
          <a:prstGeom prst="rect">
            <a:avLst/>
          </a:prstGeom>
        </p:spPr>
      </p:pic>
    </p:spTree>
    <p:extLst>
      <p:ext uri="{BB962C8B-B14F-4D97-AF65-F5344CB8AC3E}">
        <p14:creationId xmlns:p14="http://schemas.microsoft.com/office/powerpoint/2010/main" val="2790705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a:bodyPr>
          <a:lstStyle/>
          <a:p>
            <a:pPr marL="0" indent="0">
              <a:buNone/>
            </a:pPr>
            <a:r>
              <a:rPr lang="vi-VN" sz="3200" smtClean="0">
                <a:solidFill>
                  <a:schemeClr val="tx1"/>
                </a:solidFill>
                <a:latin typeface="Times New Roman" panose="02020603050405020304" pitchFamily="18" charset="0"/>
                <a:cs typeface="Times New Roman" panose="02020603050405020304" pitchFamily="18" charset="0"/>
              </a:rPr>
              <a:t>Exiting loops early</a:t>
            </a:r>
          </a:p>
          <a:p>
            <a:r>
              <a:rPr lang="vi-VN" sz="3200" smtClean="0">
                <a:solidFill>
                  <a:schemeClr val="tx1"/>
                </a:solidFill>
                <a:latin typeface="Times New Roman" panose="02020603050405020304" pitchFamily="18" charset="0"/>
                <a:cs typeface="Times New Roman" panose="02020603050405020304" pitchFamily="18" charset="0"/>
              </a:rPr>
              <a:t>Cân nhắc sử dụng lệnh break thay vì dùng các boolean flag trong vòng lặp.</a:t>
            </a:r>
          </a:p>
          <a:p>
            <a:r>
              <a:rPr lang="vi-VN" sz="3200" smtClean="0">
                <a:solidFill>
                  <a:schemeClr val="tx1"/>
                </a:solidFill>
                <a:latin typeface="Times New Roman" panose="02020603050405020304" pitchFamily="18" charset="0"/>
                <a:cs typeface="Times New Roman" panose="02020603050405020304" pitchFamily="18" charset="0"/>
              </a:rPr>
              <a:t>Cần cẩn thận với vòng lặp có nhiều lệnh break trong nó.</a:t>
            </a:r>
          </a:p>
          <a:p>
            <a:r>
              <a:rPr lang="vi-VN" sz="3200" smtClean="0">
                <a:solidFill>
                  <a:schemeClr val="tx1"/>
                </a:solidFill>
                <a:latin typeface="Times New Roman" panose="02020603050405020304" pitchFamily="18" charset="0"/>
                <a:cs typeface="Times New Roman" panose="02020603050405020304" pitchFamily="18" charset="0"/>
              </a:rPr>
              <a:t>Sử dụng lệnh continue.</a:t>
            </a:r>
          </a:p>
          <a:p>
            <a:r>
              <a:rPr lang="vi-VN" sz="3200" smtClean="0">
                <a:solidFill>
                  <a:schemeClr val="tx1"/>
                </a:solidFill>
                <a:latin typeface="Times New Roman" panose="02020603050405020304" pitchFamily="18" charset="0"/>
                <a:cs typeface="Times New Roman" panose="02020603050405020304" pitchFamily="18" charset="0"/>
              </a:rPr>
              <a:t>Sử dụng các label (nhãn) để kết thúc vòng lặp đối với các ngôn ngữ có hỗ trợ.</a:t>
            </a:r>
          </a:p>
        </p:txBody>
      </p:sp>
    </p:spTree>
    <p:extLst>
      <p:ext uri="{BB962C8B-B14F-4D97-AF65-F5344CB8AC3E}">
        <p14:creationId xmlns:p14="http://schemas.microsoft.com/office/powerpoint/2010/main" val="242282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vi-VN" sz="2800" smtClean="0">
                <a:latin typeface="Times New Roman" panose="02020603050405020304" pitchFamily="18" charset="0"/>
                <a:cs typeface="Times New Roman" panose="02020603050405020304" pitchFamily="18" charset="0"/>
              </a:rPr>
              <a:t>Using loop variables</a:t>
            </a:r>
            <a:endParaRPr lang="en-US" sz="2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828800"/>
            <a:ext cx="8229600" cy="4297363"/>
          </a:xfrm>
        </p:spPr>
        <p:txBody>
          <a:bodyPr/>
          <a:lstStyle/>
          <a:p>
            <a:r>
              <a:rPr lang="vi-VN" smtClean="0">
                <a:solidFill>
                  <a:schemeClr val="tx1"/>
                </a:solidFill>
                <a:latin typeface="Times New Roman" panose="02020603050405020304" pitchFamily="18" charset="0"/>
                <a:cs typeface="Times New Roman" panose="02020603050405020304" pitchFamily="18" charset="0"/>
              </a:rPr>
              <a:t>Biến đếm trong vòng lặp sử dụng số nguyên, không dùng số thực có dấu phẩy.</a:t>
            </a:r>
          </a:p>
          <a:p>
            <a:r>
              <a:rPr lang="vi-VN" smtClean="0">
                <a:solidFill>
                  <a:schemeClr val="tx1"/>
                </a:solidFill>
                <a:latin typeface="Times New Roman" panose="02020603050405020304" pitchFamily="18" charset="0"/>
                <a:cs typeface="Times New Roman" panose="02020603050405020304" pitchFamily="18" charset="0"/>
              </a:rPr>
              <a:t>Sử dụng tên biến có ý nghĩa khi làm việc với các vòng lặp lồng nhau </a:t>
            </a:r>
            <a:r>
              <a:rPr lang="vi-VN"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sẽ không sử dụng nhầm tên biến hay sử dụng một biến 2 lần.</a:t>
            </a:r>
          </a:p>
          <a:p>
            <a:r>
              <a:rPr lang="vi-VN"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Hạn chế phạm vi của các biến vòng lặp ở trong phạm vi của vòng lặp đó.</a:t>
            </a:r>
            <a:endParaRPr lang="vi-VN" smtClean="0">
              <a:solidFill>
                <a:schemeClr val="tx1"/>
              </a:solidFill>
              <a:latin typeface="Times New Roman" panose="02020603050405020304" pitchFamily="18" charset="0"/>
              <a:cs typeface="Times New Roman" panose="02020603050405020304" pitchFamily="18" charset="0"/>
            </a:endParaRPr>
          </a:p>
          <a:p>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8926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vi-VN" sz="2800" smtClean="0"/>
              <a:t>How long should the loop be?</a:t>
            </a:r>
            <a:endParaRPr lang="en-US" sz="2800"/>
          </a:p>
        </p:txBody>
      </p:sp>
      <p:sp>
        <p:nvSpPr>
          <p:cNvPr id="3" name="Content Placeholder 2"/>
          <p:cNvSpPr>
            <a:spLocks noGrp="1"/>
          </p:cNvSpPr>
          <p:nvPr>
            <p:ph idx="1"/>
          </p:nvPr>
        </p:nvSpPr>
        <p:spPr>
          <a:xfrm>
            <a:off x="457200" y="1905000"/>
            <a:ext cx="8229600" cy="4221163"/>
          </a:xfrm>
        </p:spPr>
        <p:txBody>
          <a:bodyPr/>
          <a:lstStyle/>
          <a:p>
            <a:r>
              <a:rPr lang="vi-VN" smtClean="0">
                <a:solidFill>
                  <a:schemeClr val="tx1"/>
                </a:solidFill>
                <a:latin typeface="Times New Roman" panose="02020603050405020304" pitchFamily="18" charset="0"/>
                <a:cs typeface="Times New Roman" panose="02020603050405020304" pitchFamily="18" charset="0"/>
              </a:rPr>
              <a:t>Tạo các vòng lặp ngắn sao cho có thể thấy toàn bộ vòng lặp trong một lần quan sát.</a:t>
            </a:r>
          </a:p>
          <a:p>
            <a:r>
              <a:rPr lang="vi-VN" smtClean="0">
                <a:solidFill>
                  <a:schemeClr val="tx1"/>
                </a:solidFill>
                <a:latin typeface="Times New Roman" panose="02020603050405020304" pitchFamily="18" charset="0"/>
                <a:cs typeface="Times New Roman" panose="02020603050405020304" pitchFamily="18" charset="0"/>
              </a:rPr>
              <a:t>Hạn chế số lượng các vòng lặp lồng nhau ở con số 3.</a:t>
            </a:r>
          </a:p>
          <a:p>
            <a:r>
              <a:rPr lang="vi-VN" smtClean="0">
                <a:solidFill>
                  <a:schemeClr val="tx1"/>
                </a:solidFill>
                <a:latin typeface="Times New Roman" panose="02020603050405020304" pitchFamily="18" charset="0"/>
                <a:cs typeface="Times New Roman" panose="02020603050405020304" pitchFamily="18" charset="0"/>
              </a:rPr>
              <a:t>Nếu vòng lặp dài thì phải thật rõ ràng.</a:t>
            </a: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877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vi-VN" sz="2800" smtClean="0">
                <a:latin typeface="Times New Roman" panose="02020603050405020304" pitchFamily="18" charset="0"/>
                <a:cs typeface="Times New Roman" panose="02020603050405020304" pitchFamily="18" charset="0"/>
              </a:rPr>
              <a:t>Creating loops easily – From the inside out</a:t>
            </a:r>
            <a:endParaRPr lang="en-US" sz="2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24000"/>
            <a:ext cx="8229600" cy="4602163"/>
          </a:xfrm>
        </p:spPr>
        <p:txBody>
          <a:bodyPr/>
          <a:lstStyle/>
          <a:p>
            <a:pPr marL="0" indent="0">
              <a:buNone/>
            </a:pPr>
            <a:r>
              <a:rPr lang="vi-VN" smtClean="0">
                <a:solidFill>
                  <a:schemeClr val="tx1"/>
                </a:solidFill>
                <a:latin typeface="Times New Roman" panose="02020603050405020304" pitchFamily="18" charset="0"/>
                <a:cs typeface="Times New Roman" panose="02020603050405020304" pitchFamily="18" charset="0"/>
              </a:rPr>
              <a:t>Bao gồm 5 bước:</a:t>
            </a:r>
          </a:p>
          <a:p>
            <a:r>
              <a:rPr lang="vi-VN" smtClean="0">
                <a:solidFill>
                  <a:schemeClr val="tx1"/>
                </a:solidFill>
                <a:latin typeface="Times New Roman" panose="02020603050405020304" pitchFamily="18" charset="0"/>
                <a:cs typeface="Times New Roman" panose="02020603050405020304" pitchFamily="18" charset="0"/>
              </a:rPr>
              <a:t>Viết các comment về các bước cần thực hiện trong vòng lặp.</a:t>
            </a:r>
          </a:p>
          <a:p>
            <a:r>
              <a:rPr lang="vi-VN" smtClean="0">
                <a:solidFill>
                  <a:schemeClr val="tx1"/>
                </a:solidFill>
                <a:latin typeface="Times New Roman" panose="02020603050405020304" pitchFamily="18" charset="0"/>
                <a:cs typeface="Times New Roman" panose="02020603050405020304" pitchFamily="18" charset="0"/>
              </a:rPr>
              <a:t>Chuyển các comment này thành code (không cần thiết viết toàn bộ vòng lặp).</a:t>
            </a:r>
          </a:p>
          <a:p>
            <a:r>
              <a:rPr lang="vi-VN" smtClean="0">
                <a:solidFill>
                  <a:schemeClr val="tx1"/>
                </a:solidFill>
                <a:latin typeface="Times New Roman" panose="02020603050405020304" pitchFamily="18" charset="0"/>
                <a:cs typeface="Times New Roman" panose="02020603050405020304" pitchFamily="18" charset="0"/>
              </a:rPr>
              <a:t>Thêm các chỉ số lặp vào.</a:t>
            </a:r>
          </a:p>
          <a:p>
            <a:r>
              <a:rPr lang="vi-VN" smtClean="0">
                <a:solidFill>
                  <a:schemeClr val="tx1"/>
                </a:solidFill>
                <a:latin typeface="Times New Roman" panose="02020603050405020304" pitchFamily="18" charset="0"/>
                <a:cs typeface="Times New Roman" panose="02020603050405020304" pitchFamily="18" charset="0"/>
              </a:rPr>
              <a:t>Xây dựng một vòng lặp xung quanh những câu lệnh đã viết.</a:t>
            </a:r>
          </a:p>
          <a:p>
            <a:r>
              <a:rPr lang="vi-VN" smtClean="0">
                <a:solidFill>
                  <a:schemeClr val="tx1"/>
                </a:solidFill>
                <a:latin typeface="Times New Roman" panose="02020603050405020304" pitchFamily="18" charset="0"/>
                <a:cs typeface="Times New Roman" panose="02020603050405020304" pitchFamily="18" charset="0"/>
              </a:rPr>
              <a:t>Thêm các giá trị khởi tạo.</a:t>
            </a: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856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r>
              <a:rPr lang="vi-VN" sz="2800" smtClean="0">
                <a:latin typeface="Times New Roman" panose="02020603050405020304" pitchFamily="18" charset="0"/>
                <a:cs typeface="Times New Roman" panose="02020603050405020304" pitchFamily="18" charset="0"/>
              </a:rPr>
              <a:t>CHƯƠNG 17</a:t>
            </a:r>
            <a:br>
              <a:rPr lang="vi-VN" sz="2800" smtClean="0">
                <a:latin typeface="Times New Roman" panose="02020603050405020304" pitchFamily="18" charset="0"/>
                <a:cs typeface="Times New Roman" panose="02020603050405020304" pitchFamily="18" charset="0"/>
              </a:rPr>
            </a:br>
            <a:r>
              <a:rPr lang="vi-VN" sz="2800" smtClean="0">
                <a:latin typeface="Times New Roman" panose="02020603050405020304" pitchFamily="18" charset="0"/>
                <a:cs typeface="Times New Roman" panose="02020603050405020304" pitchFamily="18" charset="0"/>
              </a:rPr>
              <a:t>UNUSUAL CONTROL STRUCTURES</a:t>
            </a:r>
            <a:endParaRPr lang="en-US" sz="2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8229600" cy="4373563"/>
          </a:xfrm>
        </p:spPr>
        <p:txBody>
          <a:bodyPr/>
          <a:lstStyle/>
          <a:p>
            <a:r>
              <a:rPr lang="en-US">
                <a:solidFill>
                  <a:schemeClr val="tx1"/>
                </a:solidFill>
                <a:latin typeface="Times New Roman" panose="02020603050405020304" pitchFamily="18" charset="0"/>
                <a:cs typeface="Times New Roman" panose="02020603050405020304" pitchFamily="18" charset="0"/>
              </a:rPr>
              <a:t>KT </a:t>
            </a:r>
            <a:r>
              <a:rPr lang="en-US" smtClean="0">
                <a:solidFill>
                  <a:schemeClr val="tx1"/>
                </a:solidFill>
                <a:latin typeface="Times New Roman" panose="02020603050405020304" pitchFamily="18" charset="0"/>
                <a:cs typeface="Times New Roman" panose="02020603050405020304" pitchFamily="18" charset="0"/>
              </a:rPr>
              <a:t>17.1</a:t>
            </a:r>
            <a:r>
              <a:rPr lang="vi-VN" smtClean="0">
                <a:solidFill>
                  <a:schemeClr val="tx1"/>
                </a:solidFill>
                <a:latin typeface="Times New Roman" panose="02020603050405020304" pitchFamily="18" charset="0"/>
                <a:cs typeface="Times New Roman" panose="02020603050405020304" pitchFamily="18" charset="0"/>
              </a:rPr>
              <a:t>  </a:t>
            </a:r>
            <a:r>
              <a:rPr lang="en-US" smtClean="0">
                <a:solidFill>
                  <a:schemeClr val="tx1"/>
                </a:solidFill>
                <a:latin typeface="Times New Roman" panose="02020603050405020304" pitchFamily="18" charset="0"/>
                <a:cs typeface="Times New Roman" panose="02020603050405020304" pitchFamily="18" charset="0"/>
              </a:rPr>
              <a:t>Multiple </a:t>
            </a:r>
            <a:r>
              <a:rPr lang="en-US">
                <a:solidFill>
                  <a:schemeClr val="tx1"/>
                </a:solidFill>
                <a:latin typeface="Times New Roman" panose="02020603050405020304" pitchFamily="18" charset="0"/>
                <a:cs typeface="Times New Roman" panose="02020603050405020304" pitchFamily="18" charset="0"/>
              </a:rPr>
              <a:t>returns can enhance a routine’s readability and maintainability, and they help prevent deeply nested logic. They should, nevertheless, be used </a:t>
            </a:r>
            <a:r>
              <a:rPr lang="en-US" smtClean="0">
                <a:solidFill>
                  <a:schemeClr val="tx1"/>
                </a:solidFill>
                <a:latin typeface="Times New Roman" panose="02020603050405020304" pitchFamily="18" charset="0"/>
                <a:cs typeface="Times New Roman" panose="02020603050405020304" pitchFamily="18" charset="0"/>
              </a:rPr>
              <a:t>carefully</a:t>
            </a:r>
            <a:r>
              <a:rPr lang="vi-VN" smtClean="0">
                <a:solidFill>
                  <a:schemeClr val="tx1"/>
                </a:solidFill>
                <a:latin typeface="Times New Roman" panose="02020603050405020304" pitchFamily="18" charset="0"/>
                <a:cs typeface="Times New Roman" panose="02020603050405020304" pitchFamily="18" charset="0"/>
              </a:rPr>
              <a:t>.</a:t>
            </a:r>
          </a:p>
          <a:p>
            <a:r>
              <a:rPr lang="en-US">
                <a:solidFill>
                  <a:schemeClr val="tx1"/>
                </a:solidFill>
                <a:latin typeface="Times New Roman" panose="02020603050405020304" pitchFamily="18" charset="0"/>
                <a:cs typeface="Times New Roman" panose="02020603050405020304" pitchFamily="18" charset="0"/>
              </a:rPr>
              <a:t>KT </a:t>
            </a:r>
            <a:r>
              <a:rPr lang="en-US" smtClean="0">
                <a:solidFill>
                  <a:schemeClr val="tx1"/>
                </a:solidFill>
                <a:latin typeface="Times New Roman" panose="02020603050405020304" pitchFamily="18" charset="0"/>
                <a:cs typeface="Times New Roman" panose="02020603050405020304" pitchFamily="18" charset="0"/>
              </a:rPr>
              <a:t>17.2</a:t>
            </a:r>
            <a:r>
              <a:rPr lang="vi-VN" smtClean="0">
                <a:solidFill>
                  <a:schemeClr val="tx1"/>
                </a:solidFill>
                <a:latin typeface="Times New Roman" panose="02020603050405020304" pitchFamily="18" charset="0"/>
                <a:cs typeface="Times New Roman" panose="02020603050405020304" pitchFamily="18" charset="0"/>
              </a:rPr>
              <a:t>  </a:t>
            </a:r>
            <a:r>
              <a:rPr lang="en-US" smtClean="0">
                <a:solidFill>
                  <a:schemeClr val="tx1"/>
                </a:solidFill>
                <a:latin typeface="Times New Roman" panose="02020603050405020304" pitchFamily="18" charset="0"/>
                <a:cs typeface="Times New Roman" panose="02020603050405020304" pitchFamily="18" charset="0"/>
              </a:rPr>
              <a:t>Recursion </a:t>
            </a:r>
            <a:r>
              <a:rPr lang="en-US">
                <a:solidFill>
                  <a:schemeClr val="tx1"/>
                </a:solidFill>
                <a:latin typeface="Times New Roman" panose="02020603050405020304" pitchFamily="18" charset="0"/>
                <a:cs typeface="Times New Roman" panose="02020603050405020304" pitchFamily="18" charset="0"/>
              </a:rPr>
              <a:t>provides elegant solutions to a small set of problems. Use it carefully, too</a:t>
            </a:r>
            <a:r>
              <a:rPr lang="en-US" smtClean="0">
                <a:solidFill>
                  <a:schemeClr val="tx1"/>
                </a:solidFill>
                <a:latin typeface="Times New Roman" panose="02020603050405020304" pitchFamily="18" charset="0"/>
                <a:cs typeface="Times New Roman" panose="02020603050405020304" pitchFamily="18" charset="0"/>
              </a:rPr>
              <a:t>.</a:t>
            </a:r>
            <a:endParaRPr lang="vi-VN" smtClean="0">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KT 17.3 </a:t>
            </a:r>
            <a:r>
              <a:rPr lang="vi-VN" smtClean="0">
                <a:solidFill>
                  <a:schemeClr val="tx1"/>
                </a:solidFill>
                <a:latin typeface="Times New Roman" panose="02020603050405020304" pitchFamily="18" charset="0"/>
                <a:cs typeface="Times New Roman" panose="02020603050405020304" pitchFamily="18" charset="0"/>
              </a:rPr>
              <a:t>  </a:t>
            </a:r>
            <a:r>
              <a:rPr lang="en-US" smtClean="0">
                <a:solidFill>
                  <a:schemeClr val="tx1"/>
                </a:solidFill>
                <a:latin typeface="Times New Roman" panose="02020603050405020304" pitchFamily="18" charset="0"/>
                <a:cs typeface="Times New Roman" panose="02020603050405020304" pitchFamily="18" charset="0"/>
              </a:rPr>
              <a:t>In </a:t>
            </a:r>
            <a:r>
              <a:rPr lang="en-US">
                <a:solidFill>
                  <a:schemeClr val="tx1"/>
                </a:solidFill>
                <a:latin typeface="Times New Roman" panose="02020603050405020304" pitchFamily="18" charset="0"/>
                <a:cs typeface="Times New Roman" panose="02020603050405020304" pitchFamily="18" charset="0"/>
              </a:rPr>
              <a:t>a few cases, gotos are the best way to write code that’s readable and maintainable. Such cases are rare. Use gotos only as a last resort.</a:t>
            </a:r>
          </a:p>
          <a:p>
            <a:endParaRPr lang="en-US" smtClean="0">
              <a:solidFill>
                <a:schemeClr val="tx1"/>
              </a:solidFill>
              <a:latin typeface="Times New Roman" panose="02020603050405020304" pitchFamily="18" charset="0"/>
              <a:cs typeface="Times New Roman" panose="02020603050405020304" pitchFamily="18" charset="0"/>
            </a:endParaRPr>
          </a:p>
          <a:p>
            <a:endParaRPr lang="en-US" smtClean="0">
              <a:solidFill>
                <a:schemeClr val="tx1"/>
              </a:solidFill>
              <a:latin typeface="Times New Roman" panose="02020603050405020304" pitchFamily="18" charset="0"/>
              <a:cs typeface="Times New Roman" panose="02020603050405020304" pitchFamily="18" charset="0"/>
            </a:endParaRPr>
          </a:p>
          <a:p>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89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12" y="533400"/>
            <a:ext cx="9121588" cy="2057400"/>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vi-VN" sz="2000" b="1" smtClean="0">
                <a:solidFill>
                  <a:srgbClr val="FF0000"/>
                </a:solidFill>
                <a:latin typeface="Times New Roman" panose="02020603050405020304" pitchFamily="18" charset="0"/>
                <a:cs typeface="Times New Roman" panose="02020603050405020304" pitchFamily="18" charset="0"/>
              </a:rPr>
              <a:t>1.  </a:t>
            </a:r>
            <a:r>
              <a:rPr lang="en-US" sz="2000" b="1" smtClean="0">
                <a:solidFill>
                  <a:srgbClr val="FF0000"/>
                </a:solidFill>
                <a:latin typeface="Times New Roman" panose="02020603050405020304" pitchFamily="18" charset="0"/>
                <a:cs typeface="Times New Roman" panose="02020603050405020304" pitchFamily="18" charset="0"/>
              </a:rPr>
              <a:t>KT 14.1  </a:t>
            </a:r>
            <a:r>
              <a:rPr lang="en-US" sz="2000" smtClean="0">
                <a:solidFill>
                  <a:schemeClr val="tx1"/>
                </a:solidFill>
                <a:latin typeface="Times New Roman" panose="02020603050405020304" pitchFamily="18" charset="0"/>
                <a:cs typeface="Times New Roman" panose="02020603050405020304" pitchFamily="18" charset="0"/>
              </a:rPr>
              <a:t>The strongest principle for organizing straight-line code is ordering dependencies.</a:t>
            </a:r>
          </a:p>
          <a:p>
            <a:r>
              <a:rPr lang="en-US" sz="2000" smtClean="0">
                <a:solidFill>
                  <a:schemeClr val="tx1"/>
                </a:solidFill>
                <a:latin typeface="Times New Roman" panose="02020603050405020304" pitchFamily="18" charset="0"/>
                <a:cs typeface="Times New Roman" panose="02020603050405020304" pitchFamily="18" charset="0"/>
              </a:rPr>
              <a:t>Sử dụng khoảng trắng để phân định các phần của mã liên quan.</a:t>
            </a:r>
          </a:p>
          <a:p>
            <a:r>
              <a:rPr lang="en-US" sz="2000" smtClean="0">
                <a:solidFill>
                  <a:schemeClr val="tx1"/>
                </a:solidFill>
                <a:latin typeface="Times New Roman" panose="02020603050405020304" pitchFamily="18" charset="0"/>
                <a:cs typeface="Times New Roman" panose="02020603050405020304" pitchFamily="18" charset="0"/>
              </a:rPr>
              <a:t>Viết code để đọc từ trên xuống.</a:t>
            </a:r>
          </a:p>
          <a:p>
            <a:r>
              <a:rPr lang="en-US" sz="2000" smtClean="0">
                <a:solidFill>
                  <a:schemeClr val="tx1"/>
                </a:solidFill>
                <a:latin typeface="Times New Roman" panose="02020603050405020304" pitchFamily="18" charset="0"/>
                <a:cs typeface="Times New Roman" panose="02020603050405020304" pitchFamily="18" charset="0"/>
              </a:rPr>
              <a:t>Sử </a:t>
            </a:r>
            <a:r>
              <a:rPr lang="vi-VN" sz="2000" smtClean="0">
                <a:solidFill>
                  <a:schemeClr val="tx1"/>
                </a:solidFill>
                <a:latin typeface="Times New Roman" panose="02020603050405020304" pitchFamily="18" charset="0"/>
                <a:cs typeface="Times New Roman" panose="02020603050405020304" pitchFamily="18" charset="0"/>
              </a:rPr>
              <a:t>d</a:t>
            </a:r>
            <a:r>
              <a:rPr lang="en-US" sz="2000" smtClean="0">
                <a:solidFill>
                  <a:schemeClr val="tx1"/>
                </a:solidFill>
                <a:latin typeface="Times New Roman" panose="02020603050405020304" pitchFamily="18" charset="0"/>
                <a:cs typeface="Times New Roman" panose="02020603050405020304" pitchFamily="18" charset="0"/>
              </a:rPr>
              <a:t>ụng các thông số chương trình tương tự</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0" y="-1"/>
            <a:ext cx="9144000" cy="461665"/>
          </a:xfrm>
          <a:prstGeom prst="rect">
            <a:avLst/>
          </a:prstGeom>
          <a:solidFill>
            <a:schemeClr val="accent1">
              <a:lumMod val="75000"/>
            </a:schemeClr>
          </a:solidFill>
        </p:spPr>
        <p:txBody>
          <a:bodyPr wrap="square" rtlCol="0">
            <a:spAutoFit/>
          </a:bodyPr>
          <a:lstStyle/>
          <a:p>
            <a:pPr marL="285750" indent="-285750">
              <a:buFont typeface="Wingdings" pitchFamily="2" charset="2"/>
              <a:buChar char="v"/>
            </a:pPr>
            <a:r>
              <a:rPr lang="en-US" sz="2400" b="1" smtClean="0">
                <a:solidFill>
                  <a:schemeClr val="bg1"/>
                </a:solidFill>
              </a:rPr>
              <a:t>I.1:</a:t>
            </a:r>
            <a:r>
              <a:rPr lang="en-US" sz="2400" b="1">
                <a:solidFill>
                  <a:schemeClr val="bg1"/>
                </a:solidFill>
              </a:rPr>
              <a:t>Sử Dụng Chương </a:t>
            </a:r>
            <a:r>
              <a:rPr lang="en-US" sz="2400" b="1">
                <a:solidFill>
                  <a:schemeClr val="accent5">
                    <a:lumMod val="60000"/>
                    <a:lumOff val="40000"/>
                  </a:schemeClr>
                </a:solidFill>
              </a:rPr>
              <a:t>1</a:t>
            </a:r>
            <a:r>
              <a:rPr lang="vi-VN" sz="2400" b="1">
                <a:solidFill>
                  <a:schemeClr val="accent5">
                    <a:lumMod val="60000"/>
                    <a:lumOff val="40000"/>
                  </a:schemeClr>
                </a:solidFill>
              </a:rPr>
              <a:t>4</a:t>
            </a:r>
            <a:r>
              <a:rPr lang="en-US" sz="2400" b="1">
                <a:solidFill>
                  <a:schemeClr val="accent5">
                    <a:lumMod val="60000"/>
                    <a:lumOff val="40000"/>
                  </a:schemeClr>
                </a:solidFill>
              </a:rPr>
              <a:t> </a:t>
            </a:r>
            <a:r>
              <a:rPr lang="en-US" sz="2400">
                <a:solidFill>
                  <a:schemeClr val="bg1"/>
                </a:solidFill>
              </a:rPr>
              <a:t>– </a:t>
            </a:r>
            <a:r>
              <a:rPr lang="vi-VN" sz="2400">
                <a:solidFill>
                  <a:schemeClr val="bg1"/>
                </a:solidFill>
              </a:rPr>
              <a:t>Tổ chức các câu lệnh tuần tự</a:t>
            </a:r>
            <a:endParaRPr lang="en-US" sz="2400">
              <a:solidFill>
                <a:schemeClr val="bg1"/>
              </a:solidFill>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310" y="2743200"/>
            <a:ext cx="6287377" cy="3801005"/>
          </a:xfrm>
          <a:prstGeom prst="rect">
            <a:avLst/>
          </a:prstGeom>
        </p:spPr>
      </p:pic>
    </p:spTree>
    <p:extLst>
      <p:ext uri="{BB962C8B-B14F-4D97-AF65-F5344CB8AC3E}">
        <p14:creationId xmlns:p14="http://schemas.microsoft.com/office/powerpoint/2010/main" val="1954432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sz="2800" smtClean="0">
                <a:latin typeface="Times New Roman" panose="02020603050405020304" pitchFamily="18" charset="0"/>
                <a:cs typeface="Times New Roman" panose="02020603050405020304" pitchFamily="18" charset="0"/>
              </a:rPr>
              <a:t>Multiple returns from a routine</a:t>
            </a:r>
            <a:endParaRPr lang="en-US" sz="2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059363"/>
          </a:xfrm>
        </p:spPr>
        <p:txBody>
          <a:bodyPr/>
          <a:lstStyle/>
          <a:p>
            <a:r>
              <a:rPr lang="en-US" smtClean="0">
                <a:solidFill>
                  <a:schemeClr val="tx1"/>
                </a:solidFill>
                <a:latin typeface="Times New Roman" panose="02020603050405020304" pitchFamily="18" charset="0"/>
                <a:cs typeface="Times New Roman" panose="02020603050405020304" pitchFamily="18" charset="0"/>
              </a:rPr>
              <a:t>Sử dụng lệnh return giúp code đọc dễ hiểu hơn.</a:t>
            </a:r>
          </a:p>
          <a:p>
            <a:pPr marL="0" indent="0">
              <a:buNone/>
            </a:pPr>
            <a:r>
              <a:rPr lang="en-US" smtClean="0">
                <a:solidFill>
                  <a:schemeClr val="tx1"/>
                </a:solidFill>
                <a:latin typeface="Times New Roman" panose="02020603050405020304" pitchFamily="18" charset="0"/>
                <a:cs typeface="Times New Roman" panose="02020603050405020304" pitchFamily="18" charset="0"/>
              </a:rPr>
              <a:t>def </a:t>
            </a:r>
            <a:r>
              <a:rPr lang="en-US">
                <a:solidFill>
                  <a:schemeClr val="tx1"/>
                </a:solidFill>
                <a:latin typeface="Times New Roman" panose="02020603050405020304" pitchFamily="18" charset="0"/>
                <a:cs typeface="Times New Roman" panose="02020603050405020304" pitchFamily="18" charset="0"/>
              </a:rPr>
              <a:t>min(x,y):</a:t>
            </a:r>
          </a:p>
          <a:p>
            <a:pPr marL="0" indent="0">
              <a:buNone/>
            </a:pPr>
            <a:r>
              <a:rPr lang="en-US">
                <a:solidFill>
                  <a:schemeClr val="tx1"/>
                </a:solidFill>
                <a:latin typeface="Times New Roman" panose="02020603050405020304" pitchFamily="18" charset="0"/>
                <a:cs typeface="Times New Roman" panose="02020603050405020304" pitchFamily="18" charset="0"/>
              </a:rPr>
              <a:t>    if  x&lt;y:   return x;</a:t>
            </a:r>
          </a:p>
          <a:p>
            <a:pPr marL="0" indent="0">
              <a:buNone/>
            </a:pPr>
            <a:r>
              <a:rPr lang="en-US">
                <a:solidFill>
                  <a:schemeClr val="tx1"/>
                </a:solidFill>
                <a:latin typeface="Times New Roman" panose="02020603050405020304" pitchFamily="18" charset="0"/>
                <a:cs typeface="Times New Roman" panose="02020603050405020304" pitchFamily="18" charset="0"/>
              </a:rPr>
              <a:t>    elif  x&gt;y:  return y;</a:t>
            </a:r>
          </a:p>
          <a:p>
            <a:pPr marL="0" indent="0">
              <a:buNone/>
            </a:pPr>
            <a:r>
              <a:rPr lang="en-US">
                <a:solidFill>
                  <a:schemeClr val="tx1"/>
                </a:solidFill>
                <a:latin typeface="Times New Roman" panose="02020603050405020304" pitchFamily="18" charset="0"/>
                <a:cs typeface="Times New Roman" panose="02020603050405020304" pitchFamily="18" charset="0"/>
              </a:rPr>
              <a:t>    else:   return x;</a:t>
            </a:r>
          </a:p>
          <a:p>
            <a:r>
              <a:rPr lang="en-US" smtClean="0">
                <a:solidFill>
                  <a:schemeClr val="tx1"/>
                </a:solidFill>
                <a:latin typeface="Times New Roman" panose="02020603050405020304" pitchFamily="18" charset="0"/>
                <a:cs typeface="Times New Roman" panose="02020603050405020304" pitchFamily="18" charset="0"/>
              </a:rPr>
              <a:t>Sử dụng các lệnh trả về sớm hoặc exit để đơn giản hóa việc xử lý các lỗi phức tạp.</a:t>
            </a:r>
          </a:p>
          <a:p>
            <a:pPr marL="0" indent="0">
              <a:buNone/>
            </a:pPr>
            <a:r>
              <a:rPr lang="en-US">
                <a:solidFill>
                  <a:schemeClr val="tx1"/>
                </a:solidFill>
                <a:latin typeface="Times New Roman" panose="02020603050405020304" pitchFamily="18" charset="0"/>
                <a:cs typeface="Times New Roman" panose="02020603050405020304" pitchFamily="18" charset="0"/>
              </a:rPr>
              <a:t>i</a:t>
            </a:r>
            <a:r>
              <a:rPr lang="en-US" smtClean="0">
                <a:solidFill>
                  <a:schemeClr val="tx1"/>
                </a:solidFill>
                <a:latin typeface="Times New Roman" panose="02020603050405020304" pitchFamily="18" charset="0"/>
                <a:cs typeface="Times New Roman" panose="02020603050405020304" pitchFamily="18" charset="0"/>
              </a:rPr>
              <a:t>f  A :</a:t>
            </a:r>
          </a:p>
          <a:p>
            <a:pPr marL="0" indent="0">
              <a:buNone/>
            </a:pPr>
            <a:r>
              <a:rPr lang="en-US">
                <a:solidFill>
                  <a:schemeClr val="tx1"/>
                </a:solidFill>
                <a:latin typeface="Times New Roman" panose="02020603050405020304" pitchFamily="18" charset="0"/>
                <a:cs typeface="Times New Roman" panose="02020603050405020304" pitchFamily="18" charset="0"/>
              </a:rPr>
              <a:t>	</a:t>
            </a:r>
            <a:r>
              <a:rPr lang="en-US" smtClean="0">
                <a:solidFill>
                  <a:schemeClr val="tx1"/>
                </a:solidFill>
                <a:latin typeface="Times New Roman" panose="02020603050405020304" pitchFamily="18" charset="0"/>
                <a:cs typeface="Times New Roman" panose="02020603050405020304" pitchFamily="18" charset="0"/>
              </a:rPr>
              <a:t>if  B :</a:t>
            </a:r>
          </a:p>
          <a:p>
            <a:pPr marL="0" indent="0">
              <a:buNone/>
            </a:pPr>
            <a:r>
              <a:rPr lang="en-US">
                <a:solidFill>
                  <a:schemeClr val="tx1"/>
                </a:solidFill>
                <a:latin typeface="Times New Roman" panose="02020603050405020304" pitchFamily="18" charset="0"/>
                <a:cs typeface="Times New Roman" panose="02020603050405020304" pitchFamily="18" charset="0"/>
              </a:rPr>
              <a:t>	</a:t>
            </a:r>
            <a:r>
              <a:rPr lang="en-US" smtClean="0">
                <a:solidFill>
                  <a:schemeClr val="tx1"/>
                </a:solidFill>
                <a:latin typeface="Times New Roman" panose="02020603050405020304" pitchFamily="18" charset="0"/>
                <a:cs typeface="Times New Roman" panose="02020603050405020304" pitchFamily="18" charset="0"/>
              </a:rPr>
              <a:t>	if  C : ….</a:t>
            </a:r>
          </a:p>
          <a:p>
            <a:pPr marL="0" indent="0">
              <a:buNone/>
            </a:pPr>
            <a:r>
              <a:rPr lang="en-US">
                <a:solidFill>
                  <a:schemeClr val="tx1"/>
                </a:solidFill>
                <a:latin typeface="Times New Roman" panose="02020603050405020304" pitchFamily="18" charset="0"/>
                <a:cs typeface="Times New Roman" panose="02020603050405020304" pitchFamily="18" charset="0"/>
              </a:rPr>
              <a:t>	</a:t>
            </a:r>
            <a:r>
              <a:rPr lang="en-US" smtClean="0">
                <a:solidFill>
                  <a:schemeClr val="tx1"/>
                </a:solidFill>
                <a:latin typeface="Times New Roman" panose="02020603050405020304" pitchFamily="18" charset="0"/>
                <a:cs typeface="Times New Roman" panose="02020603050405020304" pitchFamily="18" charset="0"/>
              </a:rPr>
              <a:t>		//some code</a:t>
            </a:r>
            <a:endParaRPr lang="en-US">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457200" y="1600200"/>
            <a:ext cx="815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3200400"/>
            <a:ext cx="830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4114800"/>
            <a:ext cx="830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9600" y="6248400"/>
            <a:ext cx="8153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997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lstStyle/>
          <a:p>
            <a:endParaRPr lang="en-US"/>
          </a:p>
        </p:txBody>
      </p:sp>
      <p:sp>
        <p:nvSpPr>
          <p:cNvPr id="3" name="Content Placeholder 2"/>
          <p:cNvSpPr>
            <a:spLocks noGrp="1"/>
          </p:cNvSpPr>
          <p:nvPr>
            <p:ph idx="1"/>
          </p:nvPr>
        </p:nvSpPr>
        <p:spPr>
          <a:xfrm>
            <a:off x="457200" y="381000"/>
            <a:ext cx="8229600" cy="5745163"/>
          </a:xfrm>
        </p:spPr>
        <p:txBody>
          <a:bodyPr/>
          <a:lstStyle/>
          <a:p>
            <a:pPr marL="0" indent="0">
              <a:buNone/>
            </a:pPr>
            <a:r>
              <a:rPr lang="en-US" smtClean="0">
                <a:solidFill>
                  <a:schemeClr val="tx1"/>
                </a:solidFill>
                <a:latin typeface="Times New Roman" panose="02020603050405020304" pitchFamily="18" charset="0"/>
                <a:cs typeface="Times New Roman" panose="02020603050405020304" pitchFamily="18" charset="0"/>
              </a:rPr>
              <a:t>Giải pháp</a:t>
            </a:r>
          </a:p>
          <a:p>
            <a:pPr marL="0" indent="0">
              <a:buNone/>
            </a:pPr>
            <a:r>
              <a:rPr lang="en-US">
                <a:solidFill>
                  <a:schemeClr val="tx1"/>
                </a:solidFill>
                <a:latin typeface="Times New Roman" panose="02020603050405020304" pitchFamily="18" charset="0"/>
                <a:cs typeface="Times New Roman" panose="02020603050405020304" pitchFamily="18" charset="0"/>
              </a:rPr>
              <a:t>i</a:t>
            </a:r>
            <a:r>
              <a:rPr lang="en-US" smtClean="0">
                <a:solidFill>
                  <a:schemeClr val="tx1"/>
                </a:solidFill>
                <a:latin typeface="Times New Roman" panose="02020603050405020304" pitchFamily="18" charset="0"/>
                <a:cs typeface="Times New Roman" panose="02020603050405020304" pitchFamily="18" charset="0"/>
              </a:rPr>
              <a:t>f   notA :  break</a:t>
            </a:r>
          </a:p>
          <a:p>
            <a:pPr marL="0" indent="0">
              <a:buNone/>
            </a:pPr>
            <a:r>
              <a:rPr lang="en-US" smtClean="0">
                <a:solidFill>
                  <a:schemeClr val="tx1"/>
                </a:solidFill>
                <a:latin typeface="Times New Roman" panose="02020603050405020304" pitchFamily="18" charset="0"/>
                <a:cs typeface="Times New Roman" panose="02020603050405020304" pitchFamily="18" charset="0"/>
              </a:rPr>
              <a:t>if  notB : break</a:t>
            </a:r>
          </a:p>
          <a:p>
            <a:pPr marL="0" indent="0">
              <a:buNone/>
            </a:pPr>
            <a:r>
              <a:rPr lang="en-US" smtClean="0">
                <a:solidFill>
                  <a:schemeClr val="tx1"/>
                </a:solidFill>
                <a:latin typeface="Times New Roman" panose="02020603050405020304" pitchFamily="18" charset="0"/>
                <a:cs typeface="Times New Roman" panose="02020603050405020304" pitchFamily="18" charset="0"/>
              </a:rPr>
              <a:t>if  notC : break</a:t>
            </a:r>
          </a:p>
          <a:p>
            <a:pPr marL="0" indent="0">
              <a:buNone/>
            </a:pPr>
            <a:r>
              <a:rPr lang="en-US" smtClean="0">
                <a:solidFill>
                  <a:schemeClr val="tx1"/>
                </a:solidFill>
                <a:latin typeface="Times New Roman" panose="02020603050405020304" pitchFamily="18" charset="0"/>
                <a:cs typeface="Times New Roman" panose="02020603050405020304" pitchFamily="18" charset="0"/>
              </a:rPr>
              <a:t>	…</a:t>
            </a:r>
          </a:p>
          <a:p>
            <a:pPr marL="0" indent="0">
              <a:buNone/>
            </a:pPr>
            <a:r>
              <a:rPr lang="en-US" smtClean="0">
                <a:solidFill>
                  <a:schemeClr val="tx1"/>
                </a:solidFill>
                <a:latin typeface="Times New Roman" panose="02020603050405020304" pitchFamily="18" charset="0"/>
                <a:cs typeface="Times New Roman" panose="02020603050405020304" pitchFamily="18" charset="0"/>
              </a:rPr>
              <a:t>// some code</a:t>
            </a:r>
          </a:p>
          <a:p>
            <a:r>
              <a:rPr lang="en-US" smtClean="0">
                <a:solidFill>
                  <a:schemeClr val="tx1"/>
                </a:solidFill>
                <a:latin typeface="Times New Roman" panose="02020603050405020304" pitchFamily="18" charset="0"/>
                <a:cs typeface="Times New Roman" panose="02020603050405020304" pitchFamily="18" charset="0"/>
              </a:rPr>
              <a:t>Tối thiểu số vòng lặp trong một hàm</a:t>
            </a:r>
            <a:endParaRPr lang="en-US">
              <a:solidFill>
                <a:schemeClr val="tx1"/>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457200" y="838200"/>
            <a:ext cx="830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 y="3048000"/>
            <a:ext cx="8305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135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r>
              <a:rPr lang="en-US" sz="2800" smtClean="0">
                <a:latin typeface="Times New Roman" panose="02020603050405020304" pitchFamily="18" charset="0"/>
                <a:cs typeface="Times New Roman" panose="02020603050405020304" pitchFamily="18" charset="0"/>
              </a:rPr>
              <a:t>Recursion</a:t>
            </a:r>
            <a:endParaRPr lang="en-US" sz="2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828800"/>
            <a:ext cx="8229600" cy="4297363"/>
          </a:xfrm>
        </p:spPr>
        <p:txBody>
          <a:bodyPr/>
          <a:lstStyle/>
          <a:p>
            <a:r>
              <a:rPr lang="vi-VN" smtClean="0">
                <a:solidFill>
                  <a:schemeClr val="tx1"/>
                </a:solidFill>
                <a:latin typeface="Times New Roman" panose="02020603050405020304" pitchFamily="18" charset="0"/>
                <a:cs typeface="Times New Roman" panose="02020603050405020304" pitchFamily="18" charset="0"/>
              </a:rPr>
              <a:t>Thuật </a:t>
            </a:r>
            <a:r>
              <a:rPr lang="vi-VN">
                <a:solidFill>
                  <a:schemeClr val="tx1"/>
                </a:solidFill>
                <a:latin typeface="Times New Roman" panose="02020603050405020304" pitchFamily="18" charset="0"/>
                <a:cs typeface="Times New Roman" panose="02020603050405020304" pitchFamily="18" charset="0"/>
              </a:rPr>
              <a:t>toán đệ quy là thuật toán dựa trên phương pháp chia để trị, chia bài toán thành các bài toán con giải quyết các vấn đề nhỏ hơn bằng cách tự gọi đến chính nó với đầu vào kích thước nhỏ hơn.</a:t>
            </a:r>
          </a:p>
          <a:p>
            <a:r>
              <a:rPr lang="vi-VN" smtClean="0">
                <a:solidFill>
                  <a:schemeClr val="tx1"/>
                </a:solidFill>
                <a:latin typeface="Times New Roman" panose="02020603050405020304" pitchFamily="18" charset="0"/>
                <a:cs typeface="Times New Roman" panose="02020603050405020304" pitchFamily="18" charset="0"/>
              </a:rPr>
              <a:t>Đệ </a:t>
            </a:r>
            <a:r>
              <a:rPr lang="vi-VN">
                <a:solidFill>
                  <a:schemeClr val="tx1"/>
                </a:solidFill>
                <a:latin typeface="Times New Roman" panose="02020603050405020304" pitchFamily="18" charset="0"/>
                <a:cs typeface="Times New Roman" panose="02020603050405020304" pitchFamily="18" charset="0"/>
              </a:rPr>
              <a:t>quy là một trong những cách tiếp cận hiệu quả và đơn giản đối với một bài toán khó, giúp cho người đọc code có thể dễ dàng nắm bắt được ý tưởng của lập trình viên</a:t>
            </a:r>
          </a:p>
          <a:p>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580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2800" smtClean="0">
                <a:latin typeface="Times New Roman" panose="02020603050405020304" pitchFamily="18" charset="0"/>
                <a:cs typeface="Times New Roman" panose="02020603050405020304" pitchFamily="18" charset="0"/>
              </a:rPr>
              <a:t>Tips for using recursion</a:t>
            </a:r>
            <a:endParaRPr lang="en-US" sz="2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229600" cy="4678363"/>
          </a:xfrm>
        </p:spPr>
        <p:txBody>
          <a:bodyPr>
            <a:normAutofit/>
          </a:bodyPr>
          <a:lstStyle/>
          <a:p>
            <a:r>
              <a:rPr lang="vi-VN" smtClean="0">
                <a:solidFill>
                  <a:schemeClr val="tx1"/>
                </a:solidFill>
                <a:latin typeface="Times New Roman" panose="02020603050405020304" pitchFamily="18" charset="0"/>
                <a:cs typeface="Times New Roman" panose="02020603050405020304" pitchFamily="18" charset="0"/>
              </a:rPr>
              <a:t>Đảm </a:t>
            </a:r>
            <a:r>
              <a:rPr lang="vi-VN">
                <a:solidFill>
                  <a:schemeClr val="tx1"/>
                </a:solidFill>
                <a:latin typeface="Times New Roman" panose="02020603050405020304" pitchFamily="18" charset="0"/>
                <a:cs typeface="Times New Roman" panose="02020603050405020304" pitchFamily="18" charset="0"/>
              </a:rPr>
              <a:t>bảo rằng đệ quy có điểm dừng.</a:t>
            </a:r>
          </a:p>
          <a:p>
            <a:r>
              <a:rPr lang="vi-VN" smtClean="0">
                <a:solidFill>
                  <a:schemeClr val="tx1"/>
                </a:solidFill>
                <a:latin typeface="Times New Roman" panose="02020603050405020304" pitchFamily="18" charset="0"/>
                <a:cs typeface="Times New Roman" panose="02020603050405020304" pitchFamily="18" charset="0"/>
              </a:rPr>
              <a:t>Tránh </a:t>
            </a:r>
            <a:r>
              <a:rPr lang="vi-VN">
                <a:solidFill>
                  <a:schemeClr val="tx1"/>
                </a:solidFill>
                <a:latin typeface="Times New Roman" panose="02020603050405020304" pitchFamily="18" charset="0"/>
                <a:cs typeface="Times New Roman" panose="02020603050405020304" pitchFamily="18" charset="0"/>
              </a:rPr>
              <a:t>sử dụng đệ quy xoay vòng (ví dụ A gọi B, B gọi C, C gọi A), việc này là nguy hiểm vì dễ dẫn đến chạy vô hạn.</a:t>
            </a:r>
          </a:p>
          <a:p>
            <a:r>
              <a:rPr lang="vi-VN" smtClean="0">
                <a:solidFill>
                  <a:schemeClr val="tx1"/>
                </a:solidFill>
                <a:latin typeface="Times New Roman" panose="02020603050405020304" pitchFamily="18" charset="0"/>
                <a:cs typeface="Times New Roman" panose="02020603050405020304" pitchFamily="18" charset="0"/>
              </a:rPr>
              <a:t>Luôn </a:t>
            </a:r>
            <a:r>
              <a:rPr lang="vi-VN">
                <a:solidFill>
                  <a:schemeClr val="tx1"/>
                </a:solidFill>
                <a:latin typeface="Times New Roman" panose="02020603050405020304" pitchFamily="18" charset="0"/>
                <a:cs typeface="Times New Roman" panose="02020603050405020304" pitchFamily="18" charset="0"/>
              </a:rPr>
              <a:t>chú ý đến stack. </a:t>
            </a:r>
            <a:endParaRPr lang="en-US" smtClean="0">
              <a:solidFill>
                <a:schemeClr val="tx1"/>
              </a:solidFill>
              <a:latin typeface="Times New Roman" panose="02020603050405020304" pitchFamily="18" charset="0"/>
              <a:cs typeface="Times New Roman" panose="02020603050405020304" pitchFamily="18" charset="0"/>
            </a:endParaRPr>
          </a:p>
          <a:p>
            <a:r>
              <a:rPr lang="vi-VN" smtClean="0">
                <a:solidFill>
                  <a:schemeClr val="tx1"/>
                </a:solidFill>
                <a:latin typeface="Times New Roman" panose="02020603050405020304" pitchFamily="18" charset="0"/>
                <a:cs typeface="Times New Roman" panose="02020603050405020304" pitchFamily="18" charset="0"/>
              </a:rPr>
              <a:t>Không </a:t>
            </a:r>
            <a:r>
              <a:rPr lang="vi-VN">
                <a:solidFill>
                  <a:schemeClr val="tx1"/>
                </a:solidFill>
                <a:latin typeface="Times New Roman" panose="02020603050405020304" pitchFamily="18" charset="0"/>
                <a:cs typeface="Times New Roman" panose="02020603050405020304" pitchFamily="18" charset="0"/>
              </a:rPr>
              <a:t>sử dụng đệ quy trong tính giai thừa hay tính số </a:t>
            </a:r>
            <a:r>
              <a:rPr lang="vi-VN" smtClean="0">
                <a:solidFill>
                  <a:schemeClr val="tx1"/>
                </a:solidFill>
                <a:latin typeface="Times New Roman" panose="02020603050405020304" pitchFamily="18" charset="0"/>
                <a:cs typeface="Times New Roman" panose="02020603050405020304" pitchFamily="18" charset="0"/>
              </a:rPr>
              <a:t>Fibonacy</a:t>
            </a:r>
            <a:r>
              <a:rPr lang="en-US" smtClean="0">
                <a:solidFill>
                  <a:schemeClr val="tx1"/>
                </a:solidFill>
                <a:latin typeface="Times New Roman" panose="02020603050405020304" pitchFamily="18" charset="0"/>
                <a:cs typeface="Times New Roman" panose="02020603050405020304" pitchFamily="18" charset="0"/>
              </a:rPr>
              <a:t> </a:t>
            </a:r>
            <a:r>
              <a:rPr lang="vi-VN" smtClean="0">
                <a:solidFill>
                  <a:schemeClr val="tx1"/>
                </a:solidFill>
                <a:latin typeface="Times New Roman" panose="02020603050405020304" pitchFamily="18" charset="0"/>
                <a:cs typeface="Times New Roman" panose="02020603050405020304" pitchFamily="18" charset="0"/>
              </a:rPr>
              <a:t>(những </a:t>
            </a:r>
            <a:r>
              <a:rPr lang="vi-VN">
                <a:solidFill>
                  <a:schemeClr val="tx1"/>
                </a:solidFill>
                <a:latin typeface="Times New Roman" panose="02020603050405020304" pitchFamily="18" charset="0"/>
                <a:cs typeface="Times New Roman" panose="02020603050405020304" pitchFamily="18" charset="0"/>
              </a:rPr>
              <a:t>bài toán có thể giải quyết dễ dàng bằng vòng </a:t>
            </a:r>
            <a:r>
              <a:rPr lang="vi-VN" smtClean="0">
                <a:solidFill>
                  <a:schemeClr val="tx1"/>
                </a:solidFill>
                <a:latin typeface="Times New Roman" panose="02020603050405020304" pitchFamily="18" charset="0"/>
                <a:cs typeface="Times New Roman" panose="02020603050405020304" pitchFamily="18" charset="0"/>
              </a:rPr>
              <a:t>lặp</a:t>
            </a:r>
            <a:r>
              <a:rPr lang="en-US" smtClean="0">
                <a:solidFill>
                  <a:schemeClr val="tx1"/>
                </a:solidFill>
                <a:latin typeface="Times New Roman" panose="02020603050405020304" pitchFamily="18" charset="0"/>
                <a:cs typeface="Times New Roman" panose="02020603050405020304" pitchFamily="18" charset="0"/>
              </a:rPr>
              <a:t>)</a:t>
            </a:r>
            <a:r>
              <a:rPr lang="vi-VN" smtClean="0">
                <a:solidFill>
                  <a:schemeClr val="tx1"/>
                </a:solidFill>
                <a:latin typeface="Times New Roman" panose="02020603050405020304" pitchFamily="18" charset="0"/>
                <a:cs typeface="Times New Roman" panose="02020603050405020304" pitchFamily="18" charset="0"/>
              </a:rPr>
              <a:t>. </a:t>
            </a: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886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00200"/>
            <a:ext cx="8229600" cy="1600200"/>
          </a:xfrm>
        </p:spPr>
        <p:txBody>
          <a:bodyPr/>
          <a:lstStyle/>
          <a:p>
            <a:r>
              <a:rPr lang="en-US" b="1" smtClean="0"/>
              <a:t>Phần II</a:t>
            </a:r>
            <a:r>
              <a:rPr lang="en-US" smtClean="0"/>
              <a:t>: </a:t>
            </a:r>
            <a:br>
              <a:rPr lang="en-US" smtClean="0"/>
            </a:br>
            <a:r>
              <a:rPr lang="en-US" smtClean="0"/>
              <a:t>Tổng Hợp Kĩ Thuật Làm Việc Với Các Biến</a:t>
            </a:r>
            <a:endParaRPr lang="en-US"/>
          </a:p>
        </p:txBody>
      </p:sp>
      <p:sp>
        <p:nvSpPr>
          <p:cNvPr id="4" name="TextBox 3"/>
          <p:cNvSpPr txBox="1"/>
          <p:nvPr/>
        </p:nvSpPr>
        <p:spPr>
          <a:xfrm>
            <a:off x="533400" y="3962400"/>
            <a:ext cx="8610600" cy="1938992"/>
          </a:xfrm>
          <a:prstGeom prst="rect">
            <a:avLst/>
          </a:prstGeom>
          <a:noFill/>
        </p:spPr>
        <p:txBody>
          <a:bodyPr wrap="square" rtlCol="0">
            <a:spAutoFit/>
          </a:bodyPr>
          <a:lstStyle/>
          <a:p>
            <a:pPr marL="285750" indent="-285750">
              <a:buFont typeface="Wingdings" pitchFamily="2" charset="2"/>
              <a:buChar char="v"/>
            </a:pPr>
            <a:r>
              <a:rPr lang="en-US" sz="2400" smtClean="0"/>
              <a:t> Sử Dụng Chương </a:t>
            </a:r>
            <a:r>
              <a:rPr lang="en-US" sz="2400" b="1" smtClean="0"/>
              <a:t>10</a:t>
            </a:r>
            <a:r>
              <a:rPr lang="en-US" sz="2400" smtClean="0"/>
              <a:t> - Các kĩ thuật chung làm việc với biến</a:t>
            </a:r>
          </a:p>
          <a:p>
            <a:pPr marL="285750" indent="-285750">
              <a:buFont typeface="Wingdings" pitchFamily="2" charset="2"/>
              <a:buChar char="v"/>
            </a:pPr>
            <a:r>
              <a:rPr lang="en-US" sz="2400" smtClean="0"/>
              <a:t> Sử Dụng Chương </a:t>
            </a:r>
            <a:r>
              <a:rPr lang="en-US" sz="2400" b="1" smtClean="0"/>
              <a:t>11</a:t>
            </a:r>
            <a:r>
              <a:rPr lang="en-US" sz="2400" smtClean="0"/>
              <a:t> - Kĩ thuật đặt tên biến</a:t>
            </a:r>
          </a:p>
          <a:p>
            <a:pPr marL="285750" indent="-285750">
              <a:buFont typeface="Wingdings" pitchFamily="2" charset="2"/>
              <a:buChar char="v"/>
            </a:pPr>
            <a:r>
              <a:rPr lang="en-US" sz="2400"/>
              <a:t> </a:t>
            </a:r>
            <a:r>
              <a:rPr lang="en-US" sz="2400" smtClean="0"/>
              <a:t>Sử Dụng Chương </a:t>
            </a:r>
            <a:r>
              <a:rPr lang="en-US" sz="2400" b="1" smtClean="0"/>
              <a:t>12</a:t>
            </a:r>
            <a:r>
              <a:rPr lang="en-US" sz="2400" smtClean="0"/>
              <a:t> - Các kiểu dữ liệu cơ bản</a:t>
            </a:r>
          </a:p>
          <a:p>
            <a:pPr marL="285750" indent="-285750">
              <a:buFont typeface="Wingdings" pitchFamily="2" charset="2"/>
              <a:buChar char="v"/>
            </a:pPr>
            <a:r>
              <a:rPr lang="en-US" sz="2400"/>
              <a:t> </a:t>
            </a:r>
            <a:r>
              <a:rPr lang="en-US" sz="2400"/>
              <a:t>Sử Dụng </a:t>
            </a:r>
            <a:r>
              <a:rPr lang="en-US" sz="2400"/>
              <a:t>Chương </a:t>
            </a:r>
            <a:r>
              <a:rPr lang="en-US" sz="2400" b="1" smtClean="0"/>
              <a:t>12</a:t>
            </a:r>
            <a:r>
              <a:rPr lang="en-US" sz="2400" smtClean="0"/>
              <a:t> – Các kiểu dữ liệu đặc biệt </a:t>
            </a:r>
          </a:p>
          <a:p>
            <a:pPr marL="285750" indent="-285750">
              <a:buFont typeface="Wingdings" pitchFamily="2" charset="2"/>
              <a:buChar char="v"/>
            </a:pPr>
            <a:endParaRPr lang="en-US" sz="2400"/>
          </a:p>
        </p:txBody>
      </p:sp>
    </p:spTree>
    <p:extLst>
      <p:ext uri="{BB962C8B-B14F-4D97-AF65-F5344CB8AC3E}">
        <p14:creationId xmlns:p14="http://schemas.microsoft.com/office/powerpoint/2010/main" val="80563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1" nodeType="click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34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II.1:Sử </a:t>
            </a:r>
            <a:r>
              <a:rPr lang="en-US" sz="2400" b="1">
                <a:solidFill>
                  <a:schemeClr val="bg1"/>
                </a:solidFill>
              </a:rPr>
              <a:t>Dụng Chương </a:t>
            </a:r>
            <a:r>
              <a:rPr lang="en-US" sz="2400" b="1">
                <a:solidFill>
                  <a:schemeClr val="accent5">
                    <a:lumMod val="40000"/>
                    <a:lumOff val="60000"/>
                  </a:schemeClr>
                </a:solidFill>
              </a:rPr>
              <a:t>10</a:t>
            </a:r>
            <a:r>
              <a:rPr lang="en-US" sz="2400" b="1">
                <a:solidFill>
                  <a:schemeClr val="bg1"/>
                </a:solidFill>
              </a:rPr>
              <a:t>: Các kĩ thuật chung làm việc với biến</a:t>
            </a:r>
          </a:p>
        </p:txBody>
      </p:sp>
      <p:sp>
        <p:nvSpPr>
          <p:cNvPr id="6" name="TextBox 5"/>
          <p:cNvSpPr txBox="1"/>
          <p:nvPr/>
        </p:nvSpPr>
        <p:spPr>
          <a:xfrm>
            <a:off x="0" y="609600"/>
            <a:ext cx="911666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lang="en-US" b="1" smtClean="0"/>
              <a:t>KT10.1</a:t>
            </a:r>
            <a:r>
              <a:rPr lang="en-US" b="1"/>
              <a:t>: </a:t>
            </a:r>
            <a:r>
              <a:rPr lang="en-US"/>
              <a:t>Data initialization is prone to errors, so use the initialization </a:t>
            </a:r>
            <a:r>
              <a:rPr lang="en-US"/>
              <a:t>techniques </a:t>
            </a:r>
            <a:endParaRPr lang="en-US" smtClean="0"/>
          </a:p>
          <a:p>
            <a:r>
              <a:rPr lang="en-US" smtClean="0"/>
              <a:t>described  </a:t>
            </a:r>
            <a:r>
              <a:rPr lang="en-US"/>
              <a:t>in this chapter to avoid the problems caused by unexpected initial </a:t>
            </a:r>
            <a:r>
              <a:rPr lang="en-US"/>
              <a:t>values</a:t>
            </a:r>
            <a:r>
              <a:rPr lang="en-US" smtClean="0"/>
              <a:t>.</a:t>
            </a:r>
          </a:p>
          <a:p>
            <a:endParaRPr lang="en-US" smtClean="0"/>
          </a:p>
          <a:p>
            <a:pPr marL="742950" lvl="1" indent="-285750">
              <a:buFont typeface="Wingdings" pitchFamily="2" charset="2"/>
              <a:buChar char="v"/>
            </a:pPr>
            <a:r>
              <a:rPr lang="en-US"/>
              <a:t>Dữ liệu khởi tạo dễ gặp lỗi, sử dụng kĩ thuật mô tả khởi tạo trong phần này </a:t>
            </a:r>
            <a:r>
              <a:rPr lang="en-US"/>
              <a:t>để </a:t>
            </a:r>
            <a:endParaRPr lang="en-US" smtClean="0"/>
          </a:p>
          <a:p>
            <a:pPr lvl="1"/>
            <a:r>
              <a:rPr lang="en-US" smtClean="0"/>
              <a:t>tránh </a:t>
            </a:r>
            <a:r>
              <a:rPr lang="en-US"/>
              <a:t>các vấn đề không mong muốn gây ra bởi giá trị </a:t>
            </a:r>
            <a:r>
              <a:rPr lang="en-US"/>
              <a:t>ban </a:t>
            </a:r>
            <a:r>
              <a:rPr lang="en-US" smtClean="0"/>
              <a:t>đầu</a:t>
            </a:r>
          </a:p>
          <a:p>
            <a:pPr lvl="1"/>
            <a:endParaRPr lang="en-US"/>
          </a:p>
          <a:p>
            <a:endParaRPr lang="en-US"/>
          </a:p>
        </p:txBody>
      </p:sp>
      <p:sp>
        <p:nvSpPr>
          <p:cNvPr id="8" name="TextBox 7"/>
          <p:cNvSpPr txBox="1"/>
          <p:nvPr/>
        </p:nvSpPr>
        <p:spPr>
          <a:xfrm>
            <a:off x="0" y="2971800"/>
            <a:ext cx="7738016" cy="2585323"/>
          </a:xfrm>
          <a:prstGeom prst="rect">
            <a:avLst/>
          </a:prstGeom>
          <a:noFill/>
        </p:spPr>
        <p:txBody>
          <a:bodyPr wrap="none" rtlCol="0">
            <a:spAutoFit/>
          </a:bodyPr>
          <a:lstStyle/>
          <a:p>
            <a:pPr marL="0" lvl="1"/>
            <a:r>
              <a:rPr lang="en-US" b="1"/>
              <a:t>Đầu tiên để tạo dữ liệu có hiệu quả là bạn phải biết kiểu dữ liệu </a:t>
            </a:r>
            <a:r>
              <a:rPr lang="en-US" b="1"/>
              <a:t>cần </a:t>
            </a:r>
            <a:r>
              <a:rPr lang="en-US" b="1" smtClean="0"/>
              <a:t>tạo</a:t>
            </a:r>
            <a:endParaRPr lang="vi-VN" b="1" smtClean="0"/>
          </a:p>
          <a:p>
            <a:pPr marL="1200150" lvl="2" indent="-285750">
              <a:buFont typeface="Arial" pitchFamily="34" charset="0"/>
              <a:buChar char="•"/>
            </a:pPr>
            <a:r>
              <a:rPr lang="en-US"/>
              <a:t>Kiểu </a:t>
            </a:r>
            <a:r>
              <a:rPr lang="en-US" b="1"/>
              <a:t>number</a:t>
            </a:r>
            <a:r>
              <a:rPr lang="en-US"/>
              <a:t>: int,long,float,double,số phức</a:t>
            </a:r>
          </a:p>
          <a:p>
            <a:pPr marL="1200150" lvl="2" indent="-285750">
              <a:buFont typeface="Arial" pitchFamily="34" charset="0"/>
              <a:buChar char="•"/>
            </a:pPr>
            <a:r>
              <a:rPr lang="en-US"/>
              <a:t>Kiểu </a:t>
            </a:r>
            <a:r>
              <a:rPr lang="en-US" b="1"/>
              <a:t>String</a:t>
            </a:r>
          </a:p>
          <a:p>
            <a:pPr marL="1200150" lvl="2" indent="-285750">
              <a:buFont typeface="Arial" pitchFamily="34" charset="0"/>
              <a:buChar char="•"/>
            </a:pPr>
            <a:r>
              <a:rPr lang="en-US"/>
              <a:t>Kiểu </a:t>
            </a:r>
            <a:r>
              <a:rPr lang="en-US" b="1"/>
              <a:t>list</a:t>
            </a:r>
          </a:p>
          <a:p>
            <a:pPr marL="1200150" lvl="2" indent="-285750">
              <a:buFont typeface="Arial" pitchFamily="34" charset="0"/>
              <a:buChar char="•"/>
            </a:pPr>
            <a:r>
              <a:rPr lang="en-US"/>
              <a:t>Kiểu </a:t>
            </a:r>
            <a:r>
              <a:rPr lang="en-US" b="1"/>
              <a:t>tupe</a:t>
            </a:r>
          </a:p>
          <a:p>
            <a:pPr marL="1200150" lvl="2" indent="-285750">
              <a:buFont typeface="Arial" pitchFamily="34" charset="0"/>
              <a:buChar char="•"/>
            </a:pPr>
            <a:r>
              <a:rPr lang="en-US"/>
              <a:t>Kiểu </a:t>
            </a:r>
            <a:r>
              <a:rPr lang="en-US" b="1"/>
              <a:t>Dictionary</a:t>
            </a:r>
          </a:p>
          <a:p>
            <a:pPr marL="1200150" lvl="2" indent="-285750">
              <a:buFont typeface="Arial" pitchFamily="34" charset="0"/>
              <a:buChar char="•"/>
            </a:pPr>
            <a:r>
              <a:rPr lang="en-US"/>
              <a:t>Kiểu </a:t>
            </a:r>
            <a:r>
              <a:rPr lang="en-US" b="1"/>
              <a:t>boolean</a:t>
            </a:r>
          </a:p>
          <a:p>
            <a:pPr marL="0" lvl="1"/>
            <a:endParaRPr lang="en-US" b="1"/>
          </a:p>
          <a:p>
            <a:endParaRPr lang="en-US" b="1"/>
          </a:p>
        </p:txBody>
      </p:sp>
    </p:spTree>
    <p:extLst>
      <p:ext uri="{BB962C8B-B14F-4D97-AF65-F5344CB8AC3E}">
        <p14:creationId xmlns:p14="http://schemas.microsoft.com/office/powerpoint/2010/main" val="1577311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 y="609600"/>
            <a:ext cx="9089989"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a:t>2</a:t>
            </a:r>
            <a:r>
              <a:rPr lang="en-US" b="1" smtClean="0"/>
              <a:t>.    KT10.2:</a:t>
            </a:r>
            <a:r>
              <a:rPr lang="en-US" smtClean="0"/>
              <a:t>Minimize </a:t>
            </a:r>
            <a:r>
              <a:rPr lang="en-US"/>
              <a:t>the scope of each variable. Keep references to a variable </a:t>
            </a:r>
            <a:r>
              <a:rPr lang="en-US"/>
              <a:t>close </a:t>
            </a:r>
            <a:endParaRPr lang="en-US" smtClean="0"/>
          </a:p>
          <a:p>
            <a:r>
              <a:rPr lang="en-US" smtClean="0"/>
              <a:t>together</a:t>
            </a:r>
            <a:r>
              <a:rPr lang="en-US"/>
              <a:t>. Keep it local to a routine or class. Avoid global data.</a:t>
            </a:r>
          </a:p>
          <a:p>
            <a:endParaRPr lang="en-US" smtClean="0"/>
          </a:p>
          <a:p>
            <a:pPr marL="742950" lvl="1" indent="-285750">
              <a:buFont typeface="Wingdings" pitchFamily="2" charset="2"/>
              <a:buChar char="v"/>
            </a:pPr>
            <a:r>
              <a:rPr lang="en-US"/>
              <a:t>Giảm thiểu phạm vi của mỗi biến. Giữ những biến có liên quan ở gần nhau</a:t>
            </a:r>
            <a:r>
              <a:rPr lang="en-US"/>
              <a:t>. </a:t>
            </a:r>
            <a:endParaRPr lang="en-US" smtClean="0"/>
          </a:p>
          <a:p>
            <a:pPr lvl="1"/>
            <a:r>
              <a:rPr lang="en-US" smtClean="0"/>
              <a:t>Giữ </a:t>
            </a:r>
            <a:r>
              <a:rPr lang="en-US"/>
              <a:t>trong hàm hoặc lớp ( biến cục bộ ) . Tránh sử dụng biến </a:t>
            </a:r>
            <a:r>
              <a:rPr lang="en-US"/>
              <a:t>toàn </a:t>
            </a:r>
            <a:r>
              <a:rPr lang="en-US" smtClean="0"/>
              <a:t>cục</a:t>
            </a:r>
          </a:p>
          <a:p>
            <a:pPr lvl="1"/>
            <a:r>
              <a:rPr lang="en-US"/>
              <a:t>	</a:t>
            </a:r>
            <a:endParaRPr lang="en-US" smtClean="0"/>
          </a:p>
          <a:p>
            <a:pPr lvl="1"/>
            <a:r>
              <a:rPr lang="en-US"/>
              <a:t>	</a:t>
            </a:r>
            <a:r>
              <a:rPr lang="en-US" smtClean="0"/>
              <a:t>Example: Bài toán sắp xếp ( ưu tiên tên &gt; họ &gt; tên đệm )</a:t>
            </a:r>
          </a:p>
          <a:p>
            <a:pPr lvl="1"/>
            <a:r>
              <a:rPr lang="en-US"/>
              <a:t>	</a:t>
            </a:r>
            <a:r>
              <a:rPr lang="en-US" smtClean="0"/>
              <a:t>	</a:t>
            </a:r>
            <a:endParaRPr lang="en-US"/>
          </a:p>
          <a:p>
            <a:pPr marL="742950" lvl="1" indent="-285750">
              <a:buFont typeface="Wingdings" pitchFamily="2" charset="2"/>
              <a:buChar char="v"/>
            </a:pPr>
            <a:endParaRPr lang="en-US"/>
          </a:p>
          <a:p>
            <a:endParaRPr lang="en-US"/>
          </a:p>
        </p:txBody>
      </p:sp>
      <p:sp>
        <p:nvSpPr>
          <p:cNvPr id="12" name="TextBox 11"/>
          <p:cNvSpPr txBox="1"/>
          <p:nvPr/>
        </p:nvSpPr>
        <p:spPr>
          <a:xfrm>
            <a:off x="-2734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II.1:Sử </a:t>
            </a:r>
            <a:r>
              <a:rPr lang="en-US" sz="2400" b="1">
                <a:solidFill>
                  <a:schemeClr val="bg1"/>
                </a:solidFill>
              </a:rPr>
              <a:t>Dụng Chương </a:t>
            </a:r>
            <a:r>
              <a:rPr lang="en-US" sz="2400" b="1">
                <a:solidFill>
                  <a:schemeClr val="accent5">
                    <a:lumMod val="40000"/>
                    <a:lumOff val="60000"/>
                  </a:schemeClr>
                </a:solidFill>
              </a:rPr>
              <a:t>10</a:t>
            </a:r>
            <a:r>
              <a:rPr lang="en-US" sz="2400" b="1">
                <a:solidFill>
                  <a:schemeClr val="bg1"/>
                </a:solidFill>
              </a:rPr>
              <a:t>: Các kĩ thuật chung làm việc với biến</a:t>
            </a:r>
          </a:p>
        </p:txBody>
      </p:sp>
    </p:spTree>
    <p:extLst>
      <p:ext uri="{BB962C8B-B14F-4D97-AF65-F5344CB8AC3E}">
        <p14:creationId xmlns:p14="http://schemas.microsoft.com/office/powerpoint/2010/main" val="2710751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685800"/>
            <a:ext cx="3439005" cy="174331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380957"/>
            <a:ext cx="2934109" cy="2048161"/>
          </a:xfrm>
          <a:prstGeom prst="rect">
            <a:avLst/>
          </a:prstGeom>
        </p:spPr>
      </p:pic>
      <p:sp>
        <p:nvSpPr>
          <p:cNvPr id="6" name="TextBox 5"/>
          <p:cNvSpPr txBox="1"/>
          <p:nvPr/>
        </p:nvSpPr>
        <p:spPr>
          <a:xfrm>
            <a:off x="2438400" y="2733961"/>
            <a:ext cx="453970" cy="369332"/>
          </a:xfrm>
          <a:prstGeom prst="rect">
            <a:avLst/>
          </a:prstGeom>
          <a:noFill/>
        </p:spPr>
        <p:txBody>
          <a:bodyPr wrap="none" rtlCol="0">
            <a:spAutoFit/>
          </a:bodyPr>
          <a:lstStyle/>
          <a:p>
            <a:r>
              <a:rPr lang="en-US" smtClean="0"/>
              <a:t>(1)</a:t>
            </a:r>
            <a:endParaRPr lang="en-US"/>
          </a:p>
        </p:txBody>
      </p:sp>
      <p:sp>
        <p:nvSpPr>
          <p:cNvPr id="8" name="TextBox 7"/>
          <p:cNvSpPr txBox="1"/>
          <p:nvPr/>
        </p:nvSpPr>
        <p:spPr>
          <a:xfrm>
            <a:off x="6802669" y="2698717"/>
            <a:ext cx="453970" cy="369332"/>
          </a:xfrm>
          <a:prstGeom prst="rect">
            <a:avLst/>
          </a:prstGeom>
          <a:noFill/>
        </p:spPr>
        <p:txBody>
          <a:bodyPr wrap="none" rtlCol="0">
            <a:spAutoFit/>
          </a:bodyPr>
          <a:lstStyle/>
          <a:p>
            <a:r>
              <a:rPr lang="en-US" smtClean="0"/>
              <a:t>(2)</a:t>
            </a:r>
            <a:endParaRPr lang="en-US"/>
          </a:p>
        </p:txBody>
      </p:sp>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3103293"/>
            <a:ext cx="6630325" cy="2667372"/>
          </a:xfrm>
          <a:prstGeom prst="rect">
            <a:avLst/>
          </a:prstGeom>
        </p:spPr>
      </p:pic>
      <p:sp>
        <p:nvSpPr>
          <p:cNvPr id="10" name="TextBox 9"/>
          <p:cNvSpPr txBox="1"/>
          <p:nvPr/>
        </p:nvSpPr>
        <p:spPr>
          <a:xfrm>
            <a:off x="4458162" y="6019800"/>
            <a:ext cx="453970" cy="369332"/>
          </a:xfrm>
          <a:prstGeom prst="rect">
            <a:avLst/>
          </a:prstGeom>
          <a:noFill/>
        </p:spPr>
        <p:txBody>
          <a:bodyPr wrap="none" rtlCol="0">
            <a:spAutoFit/>
          </a:bodyPr>
          <a:lstStyle/>
          <a:p>
            <a:r>
              <a:rPr lang="en-US" smtClean="0"/>
              <a:t>(3)</a:t>
            </a:r>
            <a:endParaRPr lang="en-US"/>
          </a:p>
        </p:txBody>
      </p:sp>
    </p:spTree>
    <p:extLst>
      <p:ext uri="{BB962C8B-B14F-4D97-AF65-F5344CB8AC3E}">
        <p14:creationId xmlns:p14="http://schemas.microsoft.com/office/powerpoint/2010/main" val="288050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47"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II.1:Sử </a:t>
            </a:r>
            <a:r>
              <a:rPr lang="en-US" sz="2400" b="1">
                <a:solidFill>
                  <a:schemeClr val="bg1"/>
                </a:solidFill>
              </a:rPr>
              <a:t>Dụng Chương </a:t>
            </a:r>
            <a:r>
              <a:rPr lang="en-US" sz="2400" b="1">
                <a:solidFill>
                  <a:schemeClr val="accent5">
                    <a:lumMod val="40000"/>
                    <a:lumOff val="60000"/>
                  </a:schemeClr>
                </a:solidFill>
              </a:rPr>
              <a:t>10</a:t>
            </a:r>
            <a:r>
              <a:rPr lang="en-US" sz="2400" b="1">
                <a:solidFill>
                  <a:schemeClr val="bg1"/>
                </a:solidFill>
              </a:rPr>
              <a:t>: Các kĩ thuật chung làm việc với biến</a:t>
            </a:r>
          </a:p>
        </p:txBody>
      </p:sp>
      <p:sp>
        <p:nvSpPr>
          <p:cNvPr id="5" name="TextBox 4"/>
          <p:cNvSpPr txBox="1"/>
          <p:nvPr/>
        </p:nvSpPr>
        <p:spPr>
          <a:xfrm>
            <a:off x="0" y="533400"/>
            <a:ext cx="9130553"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startAt="3"/>
            </a:pPr>
            <a:r>
              <a:rPr lang="en-US" b="1" smtClean="0"/>
              <a:t>KT10.3</a:t>
            </a:r>
            <a:r>
              <a:rPr lang="en-US" b="1"/>
              <a:t>:</a:t>
            </a:r>
            <a:r>
              <a:rPr lang="en-US"/>
              <a:t> Keep statements that work with the same variables as close together </a:t>
            </a:r>
            <a:r>
              <a:rPr lang="en-US"/>
              <a:t>as </a:t>
            </a:r>
            <a:endParaRPr lang="en-US" smtClean="0"/>
          </a:p>
          <a:p>
            <a:r>
              <a:rPr lang="en-US" smtClean="0"/>
              <a:t>possible</a:t>
            </a:r>
            <a:r>
              <a:rPr lang="en-US"/>
              <a:t>.</a:t>
            </a:r>
          </a:p>
          <a:p>
            <a:endParaRPr lang="en-US" smtClean="0"/>
          </a:p>
          <a:p>
            <a:pPr marL="742950" lvl="1" indent="-285750">
              <a:buFont typeface="Wingdings" pitchFamily="2" charset="2"/>
              <a:buChar char="v"/>
            </a:pPr>
            <a:r>
              <a:rPr lang="en-US" smtClean="0"/>
              <a:t>Giữ các câu lệnh sử dụng biến chung càng gần nhahu càng tốt</a:t>
            </a:r>
          </a:p>
          <a:p>
            <a:pPr lvl="1"/>
            <a:r>
              <a:rPr lang="en-US"/>
              <a:t>	</a:t>
            </a:r>
            <a:endParaRPr lang="en-US" smtClean="0"/>
          </a:p>
          <a:p>
            <a:pPr lvl="1"/>
            <a:r>
              <a:rPr lang="en-US"/>
              <a:t>	</a:t>
            </a:r>
            <a:r>
              <a:rPr lang="en-US" smtClean="0"/>
              <a:t>Example: Giải phương trình bậc hai:</a:t>
            </a:r>
          </a:p>
          <a:p>
            <a:pPr lvl="1"/>
            <a:endParaRPr lang="en-US"/>
          </a:p>
          <a:p>
            <a:pPr lvl="1"/>
            <a:r>
              <a:rPr lang="en-US"/>
              <a:t>	</a:t>
            </a:r>
            <a:r>
              <a:rPr lang="en-US" smtClean="0"/>
              <a:t>	</a:t>
            </a:r>
            <a:endParaRPr lang="en-US"/>
          </a:p>
          <a:p>
            <a:pPr marL="742950" lvl="1" indent="-285750">
              <a:buFont typeface="Wingdings" pitchFamily="2" charset="2"/>
              <a:buChar char="v"/>
            </a:pPr>
            <a:endParaRPr lang="en-US"/>
          </a:p>
          <a:p>
            <a:endParaRPr lang="en-US"/>
          </a:p>
        </p:txBody>
      </p:sp>
    </p:spTree>
    <p:extLst>
      <p:ext uri="{BB962C8B-B14F-4D97-AF65-F5344CB8AC3E}">
        <p14:creationId xmlns:p14="http://schemas.microsoft.com/office/powerpoint/2010/main" val="2037600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81000"/>
            <a:ext cx="6792437" cy="5638800"/>
          </a:xfrm>
          <a:prstGeom prst="rect">
            <a:avLst/>
          </a:prstGeom>
        </p:spPr>
      </p:pic>
    </p:spTree>
    <p:extLst>
      <p:ext uri="{BB962C8B-B14F-4D97-AF65-F5344CB8AC3E}">
        <p14:creationId xmlns:p14="http://schemas.microsoft.com/office/powerpoint/2010/main" val="2890486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1"/>
            <a:ext cx="9144000" cy="461665"/>
          </a:xfrm>
          <a:prstGeom prst="rect">
            <a:avLst/>
          </a:prstGeom>
          <a:solidFill>
            <a:schemeClr val="accent1">
              <a:lumMod val="75000"/>
            </a:schemeClr>
          </a:solidFill>
        </p:spPr>
        <p:txBody>
          <a:bodyPr wrap="square" rtlCol="0">
            <a:spAutoFit/>
          </a:bodyPr>
          <a:lstStyle/>
          <a:p>
            <a:pPr marL="285750" indent="-285750">
              <a:buFont typeface="Wingdings" pitchFamily="2" charset="2"/>
              <a:buChar char="v"/>
            </a:pPr>
            <a:r>
              <a:rPr lang="en-US" sz="2400" b="1" smtClean="0">
                <a:solidFill>
                  <a:schemeClr val="bg1"/>
                </a:solidFill>
              </a:rPr>
              <a:t>I.1:</a:t>
            </a:r>
            <a:r>
              <a:rPr lang="en-US" sz="2400" b="1">
                <a:solidFill>
                  <a:schemeClr val="bg1"/>
                </a:solidFill>
              </a:rPr>
              <a:t>Sử Dụng Chương </a:t>
            </a:r>
            <a:r>
              <a:rPr lang="en-US" sz="2400" b="1">
                <a:solidFill>
                  <a:schemeClr val="accent5">
                    <a:lumMod val="60000"/>
                    <a:lumOff val="40000"/>
                  </a:schemeClr>
                </a:solidFill>
              </a:rPr>
              <a:t>1</a:t>
            </a:r>
            <a:r>
              <a:rPr lang="vi-VN" sz="2400" b="1">
                <a:solidFill>
                  <a:schemeClr val="accent5">
                    <a:lumMod val="60000"/>
                    <a:lumOff val="40000"/>
                  </a:schemeClr>
                </a:solidFill>
              </a:rPr>
              <a:t>4</a:t>
            </a:r>
            <a:r>
              <a:rPr lang="en-US" sz="2400" b="1">
                <a:solidFill>
                  <a:schemeClr val="accent5">
                    <a:lumMod val="60000"/>
                    <a:lumOff val="40000"/>
                  </a:schemeClr>
                </a:solidFill>
              </a:rPr>
              <a:t> </a:t>
            </a:r>
            <a:r>
              <a:rPr lang="en-US" sz="2400">
                <a:solidFill>
                  <a:schemeClr val="bg1"/>
                </a:solidFill>
              </a:rPr>
              <a:t>– </a:t>
            </a:r>
            <a:r>
              <a:rPr lang="vi-VN" sz="2400">
                <a:solidFill>
                  <a:schemeClr val="bg1"/>
                </a:solidFill>
              </a:rPr>
              <a:t>Tổ chức các câu lệnh tuần tự</a:t>
            </a:r>
            <a:endParaRPr lang="en-US" sz="2400">
              <a:solidFill>
                <a:schemeClr val="bg1"/>
              </a:solidFill>
            </a:endParaRPr>
          </a:p>
        </p:txBody>
      </p:sp>
      <p:sp>
        <p:nvSpPr>
          <p:cNvPr id="11" name="Content Placeholder 2"/>
          <p:cNvSpPr>
            <a:spLocks noGrp="1"/>
          </p:cNvSpPr>
          <p:nvPr>
            <p:ph idx="1"/>
          </p:nvPr>
        </p:nvSpPr>
        <p:spPr>
          <a:xfrm>
            <a:off x="22412" y="533400"/>
            <a:ext cx="9121588" cy="2514600"/>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vi-VN" sz="1800" b="1" smtClean="0">
                <a:solidFill>
                  <a:srgbClr val="FF0000"/>
                </a:solidFill>
                <a:latin typeface="Times New Roman" panose="02020603050405020304" pitchFamily="18" charset="0"/>
                <a:cs typeface="Times New Roman" panose="02020603050405020304" pitchFamily="18" charset="0"/>
              </a:rPr>
              <a:t>2.</a:t>
            </a:r>
            <a:r>
              <a:rPr lang="en-US" sz="1800"/>
              <a:t> </a:t>
            </a:r>
            <a:r>
              <a:rPr lang="en-US" sz="1800" b="1">
                <a:solidFill>
                  <a:srgbClr val="FF0000"/>
                </a:solidFill>
              </a:rPr>
              <a:t>KT 14.2. </a:t>
            </a:r>
            <a:r>
              <a:rPr lang="en-US" sz="1800"/>
              <a:t>Dependencies should be made obvious through the use of good routine names, parameter lists, comments, and—if the code is critical enough—housekeeping </a:t>
            </a:r>
            <a:r>
              <a:rPr lang="en-US" sz="1800"/>
              <a:t>variables</a:t>
            </a:r>
            <a:r>
              <a:rPr lang="en-US" sz="1800" smtClean="0"/>
              <a:t>.</a:t>
            </a:r>
            <a:endParaRPr lang="vi-VN" sz="1800" smtClean="0"/>
          </a:p>
          <a:p>
            <a:pPr lvl="1">
              <a:buFont typeface="Wingdings" pitchFamily="2" charset="2"/>
              <a:buChar char="v"/>
            </a:pPr>
            <a:r>
              <a:rPr lang="vi-VN" sz="1800"/>
              <a:t>Sự phụ thuộc giữa các câu lệnh nên được thể hiện rõ qua việc đặt tên thủ tục, danh sách tham số, chú thích, và có đủ các biến housekeeping để kiểm tra thứ tự </a:t>
            </a:r>
            <a:r>
              <a:rPr lang="vi-VN" sz="1800"/>
              <a:t>phụ </a:t>
            </a:r>
            <a:r>
              <a:rPr lang="vi-VN" sz="1800" smtClean="0"/>
              <a:t>thuộc </a:t>
            </a:r>
            <a:r>
              <a:rPr lang="vi-VN" sz="1800"/>
              <a:t>của các thành phần critical của </a:t>
            </a:r>
            <a:r>
              <a:rPr lang="vi-VN" sz="1800"/>
              <a:t>mã</a:t>
            </a:r>
            <a:r>
              <a:rPr lang="vi-VN" sz="1800" smtClean="0"/>
              <a:t>.</a:t>
            </a:r>
          </a:p>
          <a:p>
            <a:pPr lvl="2">
              <a:buFont typeface="Wingdings" pitchFamily="2" charset="2"/>
              <a:buChar char="§"/>
            </a:pPr>
            <a:r>
              <a:rPr lang="vi-VN" sz="1800"/>
              <a:t>Đặt tên chương trình để câu lệnh là </a:t>
            </a:r>
            <a:r>
              <a:rPr lang="vi-VN" sz="1800"/>
              <a:t>rõ </a:t>
            </a:r>
            <a:r>
              <a:rPr lang="vi-VN" sz="1800" smtClean="0"/>
              <a:t>ràng, tổ chức code để câu lệnh rõ ràng </a:t>
            </a:r>
          </a:p>
          <a:p>
            <a:pPr lvl="2">
              <a:buFont typeface="Wingdings" pitchFamily="2" charset="2"/>
              <a:buChar char="§"/>
            </a:pPr>
            <a:r>
              <a:rPr lang="vi-VN" sz="1800" smtClean="0"/>
              <a:t>Sử </a:t>
            </a:r>
            <a:r>
              <a:rPr lang="vi-VN" sz="1800"/>
              <a:t>dụng thông số để câu lệnh rõ ràng </a:t>
            </a:r>
            <a:r>
              <a:rPr lang="vi-VN" sz="2000"/>
              <a:t>	</a:t>
            </a:r>
            <a:r>
              <a:rPr lang="vi-VN" sz="2000" smtClean="0"/>
              <a:t>	</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310" y="3187004"/>
            <a:ext cx="6287377" cy="3648584"/>
          </a:xfrm>
          <a:prstGeom prst="rect">
            <a:avLst/>
          </a:prstGeom>
        </p:spPr>
      </p:pic>
    </p:spTree>
    <p:extLst>
      <p:ext uri="{BB962C8B-B14F-4D97-AF65-F5344CB8AC3E}">
        <p14:creationId xmlns:p14="http://schemas.microsoft.com/office/powerpoint/2010/main" val="2435699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65"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II.1:Sử </a:t>
            </a:r>
            <a:r>
              <a:rPr lang="en-US" sz="2400" b="1">
                <a:solidFill>
                  <a:schemeClr val="bg1"/>
                </a:solidFill>
              </a:rPr>
              <a:t>Dụng Chương </a:t>
            </a:r>
            <a:r>
              <a:rPr lang="en-US" sz="2400" b="1">
                <a:solidFill>
                  <a:schemeClr val="accent5">
                    <a:lumMod val="40000"/>
                    <a:lumOff val="60000"/>
                  </a:schemeClr>
                </a:solidFill>
              </a:rPr>
              <a:t>10</a:t>
            </a:r>
            <a:r>
              <a:rPr lang="en-US" sz="2400" b="1">
                <a:solidFill>
                  <a:schemeClr val="bg1"/>
                </a:solidFill>
              </a:rPr>
              <a:t>: Các kĩ thuật chung làm việc với biến</a:t>
            </a:r>
          </a:p>
        </p:txBody>
      </p:sp>
      <p:sp>
        <p:nvSpPr>
          <p:cNvPr id="5" name="TextBox 4"/>
          <p:cNvSpPr txBox="1"/>
          <p:nvPr/>
        </p:nvSpPr>
        <p:spPr>
          <a:xfrm>
            <a:off x="-26894" y="493041"/>
            <a:ext cx="9117329"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a:t>4</a:t>
            </a:r>
            <a:r>
              <a:rPr lang="en-US" b="1" smtClean="0"/>
              <a:t>.   KT10.4</a:t>
            </a:r>
            <a:r>
              <a:rPr lang="en-US" b="1"/>
              <a:t>:</a:t>
            </a:r>
            <a:r>
              <a:rPr lang="en-US"/>
              <a:t> Early binding tends to limit flexibility but minimize complexity. Late </a:t>
            </a:r>
            <a:r>
              <a:rPr lang="en-US"/>
              <a:t>binding </a:t>
            </a:r>
            <a:r>
              <a:rPr lang="en-US" smtClean="0"/>
              <a:t>tends </a:t>
            </a:r>
            <a:r>
              <a:rPr lang="en-US"/>
              <a:t>to increase flexibility but at the price of increased complexity.</a:t>
            </a:r>
          </a:p>
          <a:p>
            <a:endParaRPr lang="en-US" smtClean="0"/>
          </a:p>
          <a:p>
            <a:pPr marL="742950" lvl="1" indent="-285750">
              <a:buFont typeface="Wingdings" pitchFamily="2" charset="2"/>
              <a:buChar char="v"/>
            </a:pPr>
            <a:r>
              <a:rPr lang="en-US" smtClean="0"/>
              <a:t> </a:t>
            </a:r>
            <a:r>
              <a:rPr lang="en-US"/>
              <a:t>Sự ràng buộc xớm tiến đến giảm đi tính linh hoạt nhưng hạn chế sự phức tạp</a:t>
            </a:r>
            <a:r>
              <a:rPr lang="en-US"/>
              <a:t>. </a:t>
            </a:r>
            <a:endParaRPr lang="en-US" smtClean="0"/>
          </a:p>
          <a:p>
            <a:pPr lvl="1"/>
            <a:r>
              <a:rPr lang="en-US" smtClean="0"/>
              <a:t>Sự </a:t>
            </a:r>
            <a:r>
              <a:rPr lang="en-US"/>
              <a:t>ràng buộc tiến đến tăng tính linh hoạt nhưng  dẫn đến sự gia tăng lên của </a:t>
            </a:r>
            <a:r>
              <a:rPr lang="en-US"/>
              <a:t>độ </a:t>
            </a:r>
            <a:endParaRPr lang="en-US" smtClean="0"/>
          </a:p>
          <a:p>
            <a:pPr lvl="1"/>
            <a:r>
              <a:rPr lang="en-US" smtClean="0"/>
              <a:t>phức tạp</a:t>
            </a:r>
          </a:p>
          <a:p>
            <a:pPr lvl="1"/>
            <a:endParaRPr lang="en-US" smtClean="0"/>
          </a:p>
          <a:p>
            <a:pPr marL="1200150" lvl="2" indent="-285750">
              <a:buFont typeface="Arial" pitchFamily="34" charset="0"/>
              <a:buChar char="•"/>
            </a:pPr>
            <a:r>
              <a:rPr lang="en-US"/>
              <a:t> </a:t>
            </a:r>
            <a:r>
              <a:rPr lang="en-US"/>
              <a:t>Liên quan đến mỗi quan hệ giữa các kiểu dữ liệu và kiểm soát</a:t>
            </a:r>
          </a:p>
          <a:p>
            <a:pPr marL="1200150" lvl="2" indent="-285750">
              <a:buFont typeface="Arial" pitchFamily="34" charset="0"/>
              <a:buChar char="•"/>
            </a:pPr>
            <a:r>
              <a:rPr lang="en-US" smtClean="0"/>
              <a:t> Liên </a:t>
            </a:r>
            <a:r>
              <a:rPr lang="en-US"/>
              <a:t>quan đến việc sử dụng các cấu trúc điều khiển rẽ nhánh và vòng lặp…</a:t>
            </a:r>
          </a:p>
          <a:p>
            <a:pPr lvl="2"/>
            <a:endParaRPr lang="en-US"/>
          </a:p>
          <a:p>
            <a:pPr lvl="1"/>
            <a:r>
              <a:rPr lang="en-US"/>
              <a:t>	</a:t>
            </a:r>
            <a:r>
              <a:rPr lang="en-US" smtClean="0"/>
              <a:t>	</a:t>
            </a:r>
            <a:endParaRPr lang="en-US"/>
          </a:p>
          <a:p>
            <a:endParaRPr lang="en-US"/>
          </a:p>
        </p:txBody>
      </p:sp>
    </p:spTree>
    <p:extLst>
      <p:ext uri="{BB962C8B-B14F-4D97-AF65-F5344CB8AC3E}">
        <p14:creationId xmlns:p14="http://schemas.microsoft.com/office/powerpoint/2010/main" val="24050295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153" y="914400"/>
            <a:ext cx="7125694" cy="4386523"/>
          </a:xfrm>
          <a:prstGeom prst="rect">
            <a:avLst/>
          </a:prstGeom>
        </p:spPr>
      </p:pic>
    </p:spTree>
    <p:extLst>
      <p:ext uri="{BB962C8B-B14F-4D97-AF65-F5344CB8AC3E}">
        <p14:creationId xmlns:p14="http://schemas.microsoft.com/office/powerpoint/2010/main" val="38031538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II.1:Sử </a:t>
            </a:r>
            <a:r>
              <a:rPr lang="en-US" sz="2400" b="1">
                <a:solidFill>
                  <a:schemeClr val="bg1"/>
                </a:solidFill>
              </a:rPr>
              <a:t>Dụng Chương </a:t>
            </a:r>
            <a:r>
              <a:rPr lang="en-US" sz="2400" b="1">
                <a:solidFill>
                  <a:schemeClr val="accent5">
                    <a:lumMod val="40000"/>
                    <a:lumOff val="60000"/>
                  </a:schemeClr>
                </a:solidFill>
              </a:rPr>
              <a:t>10</a:t>
            </a:r>
            <a:r>
              <a:rPr lang="en-US" sz="2400" b="1">
                <a:solidFill>
                  <a:schemeClr val="bg1"/>
                </a:solidFill>
              </a:rPr>
              <a:t>: Các kĩ thuật chung làm việc với biến</a:t>
            </a:r>
          </a:p>
        </p:txBody>
      </p:sp>
      <p:sp>
        <p:nvSpPr>
          <p:cNvPr id="5" name="TextBox 4"/>
          <p:cNvSpPr txBox="1"/>
          <p:nvPr/>
        </p:nvSpPr>
        <p:spPr>
          <a:xfrm>
            <a:off x="0" y="538876"/>
            <a:ext cx="9144223"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startAt="5"/>
            </a:pPr>
            <a:r>
              <a:rPr lang="en-US" b="1" smtClean="0"/>
              <a:t>KT10.5</a:t>
            </a:r>
            <a:r>
              <a:rPr lang="en-US" b="1"/>
              <a:t>: </a:t>
            </a:r>
            <a:r>
              <a:rPr lang="en-US"/>
              <a:t>Use each variable for one and only one </a:t>
            </a:r>
            <a:r>
              <a:rPr lang="en-US"/>
              <a:t>purpose</a:t>
            </a:r>
            <a:r>
              <a:rPr lang="en-US" smtClean="0"/>
              <a:t>.</a:t>
            </a:r>
          </a:p>
          <a:p>
            <a:endParaRPr lang="en-US" smtClean="0"/>
          </a:p>
          <a:p>
            <a:pPr marL="742950" lvl="1" indent="-285750">
              <a:buFont typeface="Wingdings" pitchFamily="2" charset="2"/>
              <a:buChar char="v"/>
            </a:pPr>
            <a:r>
              <a:rPr lang="en-US" smtClean="0"/>
              <a:t> </a:t>
            </a:r>
            <a:r>
              <a:rPr lang="en-US"/>
              <a:t>Sử dụng mỗi biến với một và chỉ một mục đích</a:t>
            </a:r>
          </a:p>
          <a:p>
            <a:pPr lvl="1"/>
            <a:endParaRPr lang="en-US" smtClean="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3144749"/>
            <a:ext cx="2984016" cy="1538343"/>
          </a:xfrm>
          <a:prstGeom prst="rect">
            <a:avLst/>
          </a:prstGeom>
        </p:spPr>
      </p:pic>
      <p:sp>
        <p:nvSpPr>
          <p:cNvPr id="10" name="TextBox 9"/>
          <p:cNvSpPr txBox="1"/>
          <p:nvPr/>
        </p:nvSpPr>
        <p:spPr>
          <a:xfrm>
            <a:off x="-8965" y="2133600"/>
            <a:ext cx="5745484" cy="923330"/>
          </a:xfrm>
          <a:prstGeom prst="rect">
            <a:avLst/>
          </a:prstGeom>
          <a:noFill/>
        </p:spPr>
        <p:txBody>
          <a:bodyPr wrap="none" rtlCol="0">
            <a:spAutoFit/>
          </a:bodyPr>
          <a:lstStyle/>
          <a:p>
            <a:pPr lvl="1"/>
            <a:r>
              <a:rPr lang="en-US" b="1"/>
              <a:t>Example:biến sum dùng để tính tổng từ 1 đến 10</a:t>
            </a:r>
          </a:p>
          <a:p>
            <a:pPr lvl="1"/>
            <a:endParaRPr lang="en-US" b="1"/>
          </a:p>
          <a:p>
            <a:endParaRPr lang="en-US" b="1"/>
          </a:p>
        </p:txBody>
      </p:sp>
    </p:spTree>
    <p:extLst>
      <p:ext uri="{BB962C8B-B14F-4D97-AF65-F5344CB8AC3E}">
        <p14:creationId xmlns:p14="http://schemas.microsoft.com/office/powerpoint/2010/main" val="14440307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47"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II.2:Sử </a:t>
            </a:r>
            <a:r>
              <a:rPr lang="en-US" sz="2400" b="1">
                <a:solidFill>
                  <a:schemeClr val="bg1"/>
                </a:solidFill>
              </a:rPr>
              <a:t>Dụng </a:t>
            </a:r>
            <a:r>
              <a:rPr lang="en-US" sz="2400" b="1">
                <a:solidFill>
                  <a:schemeClr val="bg1"/>
                </a:solidFill>
              </a:rPr>
              <a:t>Chương </a:t>
            </a:r>
            <a:r>
              <a:rPr lang="en-US" sz="2400" b="1" smtClean="0">
                <a:solidFill>
                  <a:schemeClr val="accent5">
                    <a:lumMod val="40000"/>
                    <a:lumOff val="60000"/>
                  </a:schemeClr>
                </a:solidFill>
              </a:rPr>
              <a:t>11</a:t>
            </a:r>
            <a:r>
              <a:rPr lang="en-US" sz="2400" b="1" smtClean="0">
                <a:solidFill>
                  <a:schemeClr val="bg1"/>
                </a:solidFill>
              </a:rPr>
              <a:t>: </a:t>
            </a:r>
            <a:r>
              <a:rPr lang="en-US" sz="2400" b="1">
                <a:solidFill>
                  <a:schemeClr val="bg1"/>
                </a:solidFill>
              </a:rPr>
              <a:t>Các kĩ </a:t>
            </a:r>
            <a:r>
              <a:rPr lang="en-US" sz="2400" b="1">
                <a:solidFill>
                  <a:schemeClr val="bg1"/>
                </a:solidFill>
              </a:rPr>
              <a:t>thuật </a:t>
            </a:r>
            <a:r>
              <a:rPr lang="en-US" sz="2400" b="1" smtClean="0">
                <a:solidFill>
                  <a:schemeClr val="bg1"/>
                </a:solidFill>
              </a:rPr>
              <a:t>đặt tên biến</a:t>
            </a:r>
            <a:endParaRPr lang="en-US" sz="2400" b="1">
              <a:solidFill>
                <a:schemeClr val="bg1"/>
              </a:solidFill>
            </a:endParaRPr>
          </a:p>
        </p:txBody>
      </p:sp>
      <p:sp>
        <p:nvSpPr>
          <p:cNvPr id="5" name="TextBox 4"/>
          <p:cNvSpPr txBox="1"/>
          <p:nvPr/>
        </p:nvSpPr>
        <p:spPr>
          <a:xfrm>
            <a:off x="26671" y="533400"/>
            <a:ext cx="9117329"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lang="en-US" b="1" smtClean="0"/>
              <a:t>KT11.1</a:t>
            </a:r>
            <a:r>
              <a:rPr lang="en-US" b="1"/>
              <a:t>:</a:t>
            </a:r>
            <a:r>
              <a:rPr lang="en-US"/>
              <a:t> Good variable names are a key element of program readability</a:t>
            </a:r>
            <a:r>
              <a:rPr lang="en-US"/>
              <a:t>. </a:t>
            </a:r>
            <a:r>
              <a:rPr lang="en-US" smtClean="0"/>
              <a:t>Specific kinds of </a:t>
            </a:r>
            <a:r>
              <a:rPr lang="en-US"/>
              <a:t>variables such as loop indexes and status variables </a:t>
            </a:r>
            <a:r>
              <a:rPr lang="en-US"/>
              <a:t>require </a:t>
            </a:r>
            <a:r>
              <a:rPr lang="en-US" smtClean="0"/>
              <a:t>specific considerations.</a:t>
            </a:r>
            <a:endParaRPr lang="en-US"/>
          </a:p>
          <a:p>
            <a:endParaRPr lang="en-US" smtClean="0"/>
          </a:p>
          <a:p>
            <a:pPr marL="742950" lvl="1" indent="-285750">
              <a:buFont typeface="Wingdings" pitchFamily="2" charset="2"/>
              <a:buChar char="v"/>
            </a:pPr>
            <a:r>
              <a:rPr lang="en-US" smtClean="0"/>
              <a:t>Tên </a:t>
            </a:r>
            <a:r>
              <a:rPr lang="en-US"/>
              <a:t>biến tốt là biễn có mã của chương trình có thể đọc. loại đặc điểm của </a:t>
            </a:r>
            <a:r>
              <a:rPr lang="en-US"/>
              <a:t>các </a:t>
            </a:r>
            <a:r>
              <a:rPr lang="en-US" smtClean="0"/>
              <a:t>biến chẳng hạn </a:t>
            </a:r>
            <a:r>
              <a:rPr lang="en-US"/>
              <a:t>như vòng lặp cần sự cân nhắc riêng về chỉ số và tình trạng yêu cầu biến</a:t>
            </a:r>
          </a:p>
          <a:p>
            <a:pPr lvl="1"/>
            <a:endParaRPr lang="en-US" smtClean="0"/>
          </a:p>
          <a:p>
            <a:pPr lvl="1"/>
            <a:r>
              <a:rPr lang="en-US"/>
              <a:t>	</a:t>
            </a:r>
            <a:r>
              <a:rPr lang="en-US" smtClean="0"/>
              <a:t>Example: </a:t>
            </a:r>
            <a:r>
              <a:rPr lang="en-US"/>
              <a:t>Biến tên học sinh: </a:t>
            </a:r>
            <a:r>
              <a:rPr lang="en-US" b="1"/>
              <a:t>tenHocSinh</a:t>
            </a:r>
          </a:p>
          <a:p>
            <a:pPr lvl="1"/>
            <a:endParaRPr lang="en-US"/>
          </a:p>
        </p:txBody>
      </p:sp>
    </p:spTree>
    <p:extLst>
      <p:ext uri="{BB962C8B-B14F-4D97-AF65-F5344CB8AC3E}">
        <p14:creationId xmlns:p14="http://schemas.microsoft.com/office/powerpoint/2010/main" val="37909292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II.2:Sử </a:t>
            </a:r>
            <a:r>
              <a:rPr lang="en-US" sz="2400" b="1">
                <a:solidFill>
                  <a:schemeClr val="bg1"/>
                </a:solidFill>
              </a:rPr>
              <a:t>Dụng </a:t>
            </a:r>
            <a:r>
              <a:rPr lang="en-US" sz="2400" b="1">
                <a:solidFill>
                  <a:schemeClr val="bg1"/>
                </a:solidFill>
              </a:rPr>
              <a:t>Chương </a:t>
            </a:r>
            <a:r>
              <a:rPr lang="en-US" sz="2400" b="1" smtClean="0">
                <a:solidFill>
                  <a:schemeClr val="accent5">
                    <a:lumMod val="40000"/>
                    <a:lumOff val="60000"/>
                  </a:schemeClr>
                </a:solidFill>
              </a:rPr>
              <a:t>11</a:t>
            </a:r>
            <a:r>
              <a:rPr lang="en-US" sz="2400" b="1" smtClean="0">
                <a:solidFill>
                  <a:schemeClr val="bg1"/>
                </a:solidFill>
              </a:rPr>
              <a:t>: </a:t>
            </a:r>
            <a:r>
              <a:rPr lang="en-US" sz="2400" b="1">
                <a:solidFill>
                  <a:schemeClr val="bg1"/>
                </a:solidFill>
              </a:rPr>
              <a:t>Các kĩ </a:t>
            </a:r>
            <a:r>
              <a:rPr lang="en-US" sz="2400" b="1">
                <a:solidFill>
                  <a:schemeClr val="bg1"/>
                </a:solidFill>
              </a:rPr>
              <a:t>thuật </a:t>
            </a:r>
            <a:r>
              <a:rPr lang="en-US" sz="2400" b="1" smtClean="0">
                <a:solidFill>
                  <a:schemeClr val="bg1"/>
                </a:solidFill>
              </a:rPr>
              <a:t>đặt tên biến</a:t>
            </a:r>
            <a:endParaRPr lang="en-US" sz="2400" b="1">
              <a:solidFill>
                <a:schemeClr val="bg1"/>
              </a:solidFill>
            </a:endParaRPr>
          </a:p>
        </p:txBody>
      </p:sp>
      <p:sp>
        <p:nvSpPr>
          <p:cNvPr id="5" name="TextBox 4"/>
          <p:cNvSpPr txBox="1"/>
          <p:nvPr/>
        </p:nvSpPr>
        <p:spPr>
          <a:xfrm>
            <a:off x="26671" y="533400"/>
            <a:ext cx="9117329"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a:t>2</a:t>
            </a:r>
            <a:r>
              <a:rPr lang="en-US" b="1"/>
              <a:t>. </a:t>
            </a:r>
            <a:r>
              <a:rPr lang="en-US" b="1" smtClean="0"/>
              <a:t>   KT11.2</a:t>
            </a:r>
            <a:r>
              <a:rPr lang="en-US" b="1"/>
              <a:t>:</a:t>
            </a:r>
            <a:r>
              <a:rPr lang="en-US"/>
              <a:t> Names should be as specific as possible. Names that are vague enough or general enough to be used for more than one purpose are usually bad names.</a:t>
            </a:r>
          </a:p>
          <a:p>
            <a:endParaRPr lang="en-US" smtClean="0"/>
          </a:p>
          <a:p>
            <a:pPr marL="742950" lvl="1" indent="-285750">
              <a:buFont typeface="Wingdings" pitchFamily="2" charset="2"/>
              <a:buChar char="v"/>
            </a:pPr>
            <a:r>
              <a:rPr lang="en-US" smtClean="0"/>
              <a:t> Tên nên càng rõ ràng càng tốt. Những tên không rõ ràng, đủ sự mơ hồ hoặc đủ sự chung chung có nhiều hơn một mục đích thì luôn không tốt</a:t>
            </a:r>
            <a:r>
              <a:rPr lang="en-US"/>
              <a:t>	</a:t>
            </a:r>
            <a:r>
              <a:rPr lang="en-US" smtClean="0"/>
              <a:t>	</a:t>
            </a:r>
          </a:p>
          <a:p>
            <a:endParaRPr lang="en-US"/>
          </a:p>
        </p:txBody>
      </p:sp>
      <p:sp>
        <p:nvSpPr>
          <p:cNvPr id="6" name="TextBox 5"/>
          <p:cNvSpPr txBox="1"/>
          <p:nvPr/>
        </p:nvSpPr>
        <p:spPr>
          <a:xfrm>
            <a:off x="44600" y="2514600"/>
            <a:ext cx="7031092" cy="923330"/>
          </a:xfrm>
          <a:prstGeom prst="rect">
            <a:avLst/>
          </a:prstGeom>
          <a:noFill/>
        </p:spPr>
        <p:txBody>
          <a:bodyPr wrap="none" rtlCol="0">
            <a:spAutoFit/>
          </a:bodyPr>
          <a:lstStyle/>
          <a:p>
            <a:pPr lvl="1"/>
            <a:r>
              <a:rPr lang="en-US" b="1"/>
              <a:t>Example: Biến dùng để tính tổng các số dương thì nên đặt là </a:t>
            </a:r>
          </a:p>
          <a:p>
            <a:pPr marL="1200150" lvl="2" indent="-285750">
              <a:buFont typeface="Wingdings" pitchFamily="2" charset="2"/>
              <a:buChar char="§"/>
            </a:pPr>
            <a:r>
              <a:rPr lang="en-US"/>
              <a:t>tinhTongDuong ?</a:t>
            </a:r>
          </a:p>
          <a:p>
            <a:pPr marL="1200150" lvl="2" indent="-285750">
              <a:buFont typeface="Wingdings" pitchFamily="2" charset="2"/>
              <a:buChar char="§"/>
            </a:pPr>
            <a:r>
              <a:rPr lang="en-US"/>
              <a:t>tinhTong ?</a:t>
            </a:r>
          </a:p>
        </p:txBody>
      </p:sp>
    </p:spTree>
    <p:extLst>
      <p:ext uri="{BB962C8B-B14F-4D97-AF65-F5344CB8AC3E}">
        <p14:creationId xmlns:p14="http://schemas.microsoft.com/office/powerpoint/2010/main" val="1182089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II.2:Sử </a:t>
            </a:r>
            <a:r>
              <a:rPr lang="en-US" sz="2400" b="1">
                <a:solidFill>
                  <a:schemeClr val="bg1"/>
                </a:solidFill>
              </a:rPr>
              <a:t>Dụng </a:t>
            </a:r>
            <a:r>
              <a:rPr lang="en-US" sz="2400" b="1">
                <a:solidFill>
                  <a:schemeClr val="bg1"/>
                </a:solidFill>
              </a:rPr>
              <a:t>Chương </a:t>
            </a:r>
            <a:r>
              <a:rPr lang="en-US" sz="2400" b="1" smtClean="0">
                <a:solidFill>
                  <a:schemeClr val="accent5">
                    <a:lumMod val="40000"/>
                    <a:lumOff val="60000"/>
                  </a:schemeClr>
                </a:solidFill>
              </a:rPr>
              <a:t>11</a:t>
            </a:r>
            <a:r>
              <a:rPr lang="en-US" sz="2400" b="1" smtClean="0">
                <a:solidFill>
                  <a:schemeClr val="bg1"/>
                </a:solidFill>
              </a:rPr>
              <a:t>: </a:t>
            </a:r>
            <a:r>
              <a:rPr lang="en-US" sz="2400" b="1">
                <a:solidFill>
                  <a:schemeClr val="bg1"/>
                </a:solidFill>
              </a:rPr>
              <a:t>Các kĩ </a:t>
            </a:r>
            <a:r>
              <a:rPr lang="en-US" sz="2400" b="1">
                <a:solidFill>
                  <a:schemeClr val="bg1"/>
                </a:solidFill>
              </a:rPr>
              <a:t>thuật </a:t>
            </a:r>
            <a:r>
              <a:rPr lang="en-US" sz="2400" b="1" smtClean="0">
                <a:solidFill>
                  <a:schemeClr val="bg1"/>
                </a:solidFill>
              </a:rPr>
              <a:t>đặt tên biến</a:t>
            </a:r>
            <a:endParaRPr lang="en-US" sz="2400" b="1">
              <a:solidFill>
                <a:schemeClr val="bg1"/>
              </a:solidFill>
            </a:endParaRPr>
          </a:p>
        </p:txBody>
      </p:sp>
      <p:sp>
        <p:nvSpPr>
          <p:cNvPr id="5" name="TextBox 4"/>
          <p:cNvSpPr txBox="1"/>
          <p:nvPr/>
        </p:nvSpPr>
        <p:spPr>
          <a:xfrm>
            <a:off x="26671" y="533400"/>
            <a:ext cx="9117329" cy="61863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a:t>3.KT11.3:</a:t>
            </a:r>
            <a:r>
              <a:rPr lang="en-US"/>
              <a:t> Naming conventions distinguish among local, class, and global data. They distinguish among type names, named constants, enumerated types, </a:t>
            </a:r>
            <a:r>
              <a:rPr lang="en-US"/>
              <a:t>and </a:t>
            </a:r>
            <a:r>
              <a:rPr lang="en-US" smtClean="0"/>
              <a:t>variables</a:t>
            </a:r>
          </a:p>
          <a:p>
            <a:endParaRPr lang="en-US" smtClean="0"/>
          </a:p>
          <a:p>
            <a:pPr marL="742950" lvl="1" indent="-285750">
              <a:buFont typeface="Wingdings" pitchFamily="2" charset="2"/>
              <a:buChar char="v"/>
            </a:pPr>
            <a:r>
              <a:rPr lang="en-US" smtClean="0"/>
              <a:t> </a:t>
            </a:r>
            <a:r>
              <a:rPr lang="en-US"/>
              <a:t>Các công ước đặt tên phân biệt giữa dữ liệu địa phương, lớp và toàn cục. Họ phân biệt giữa các tên kiểu, tên hằng, các loại liệt kê và biến. Quy tắc đặt tên biến như </a:t>
            </a:r>
            <a:r>
              <a:rPr lang="en-US"/>
              <a:t>sau</a:t>
            </a:r>
            <a:r>
              <a:rPr lang="en-US" smtClean="0"/>
              <a:t>:</a:t>
            </a:r>
          </a:p>
          <a:p>
            <a:pPr lvl="1"/>
            <a:endParaRPr lang="en-US" smtClean="0"/>
          </a:p>
          <a:p>
            <a:pPr marL="1200150" lvl="2" indent="-285750">
              <a:buFont typeface="Wingdings" pitchFamily="2" charset="2"/>
              <a:buChar char="ü"/>
            </a:pPr>
            <a:r>
              <a:rPr lang="en-US"/>
              <a:t> </a:t>
            </a:r>
            <a:r>
              <a:rPr lang="en-US" smtClean="0"/>
              <a:t>Kí tự phải bắt đầu là một dấu “_” hoặc một chữ cái</a:t>
            </a:r>
          </a:p>
          <a:p>
            <a:pPr marL="1200150" lvl="2" indent="-285750">
              <a:buFont typeface="Wingdings" pitchFamily="2" charset="2"/>
              <a:buChar char="ü"/>
            </a:pPr>
            <a:r>
              <a:rPr lang="en-US" smtClean="0"/>
              <a:t>Sau khí tự đầu có thể là nhiều kí tự hoặc nhiều con số</a:t>
            </a:r>
          </a:p>
          <a:p>
            <a:pPr marL="1200150" lvl="2" indent="-285750">
              <a:buFont typeface="Wingdings" pitchFamily="2" charset="2"/>
              <a:buChar char="ü"/>
            </a:pPr>
            <a:r>
              <a:rPr lang="en-US" smtClean="0"/>
              <a:t>Python không cho phép sử dụng các kí tự đặc biệt như @,#,$..</a:t>
            </a:r>
          </a:p>
          <a:p>
            <a:pPr marL="1200150" lvl="2" indent="-285750">
              <a:buFont typeface="Wingdings" pitchFamily="2" charset="2"/>
              <a:buChar char="ü"/>
            </a:pPr>
            <a:r>
              <a:rPr lang="en-US" smtClean="0"/>
              <a:t>Tên class bắt đầu với một kí tự viết hoa, các định dạng khác là chữ thường</a:t>
            </a:r>
          </a:p>
          <a:p>
            <a:pPr marL="1657350" lvl="3" indent="-285750">
              <a:buFont typeface="Wingdings" pitchFamily="2" charset="2"/>
              <a:buChar char="§"/>
            </a:pPr>
            <a:r>
              <a:rPr lang="en-US" smtClean="0"/>
              <a:t>Ex</a:t>
            </a:r>
            <a:r>
              <a:rPr lang="en-US"/>
              <a:t>: ClassMachine</a:t>
            </a:r>
          </a:p>
          <a:p>
            <a:pPr lvl="2"/>
            <a:endParaRPr lang="en-US"/>
          </a:p>
          <a:p>
            <a:pPr marL="1200150" lvl="2" indent="-285750">
              <a:buFont typeface="Wingdings" pitchFamily="2" charset="2"/>
              <a:buChar char="ü"/>
            </a:pPr>
            <a:r>
              <a:rPr lang="en-US" smtClean="0"/>
              <a:t> </a:t>
            </a:r>
            <a:r>
              <a:rPr lang="en-US"/>
              <a:t>Nếu đặt tên với việc bắt đầu với một kí tự gạch dưới, ta hiểu rằng đay là một private. Nếu bắt đầu bởi hai kí tự gạch dưới liên tiến, ta hiểu rằng đây là một private mạnh.</a:t>
            </a:r>
          </a:p>
          <a:p>
            <a:pPr marL="1200150" lvl="2" indent="-285750">
              <a:buFont typeface="Wingdings" pitchFamily="2" charset="2"/>
              <a:buChar char="ü"/>
            </a:pPr>
            <a:r>
              <a:rPr lang="en-US"/>
              <a:t>Biến đếm ta thường dùng là các chữ cái thường như i,j,k. Chiều dài chuỗi có thể dùng size hoặc length, Hằng thường dùng const, final</a:t>
            </a:r>
          </a:p>
          <a:p>
            <a:pPr marL="1200150" lvl="2" indent="-285750">
              <a:buFont typeface="Wingdings" pitchFamily="2" charset="2"/>
              <a:buChar char="ü"/>
            </a:pPr>
            <a:r>
              <a:rPr lang="en-US"/>
              <a:t>Tránh đặt tên biến, lớp.. trùng với keyword </a:t>
            </a:r>
          </a:p>
          <a:p>
            <a:pPr lvl="2"/>
            <a:endParaRPr lang="en-US" smtClean="0"/>
          </a:p>
          <a:p>
            <a:pPr lvl="2"/>
            <a:endParaRPr lang="en-US"/>
          </a:p>
          <a:p>
            <a:endParaRPr lang="en-US"/>
          </a:p>
        </p:txBody>
      </p:sp>
    </p:spTree>
    <p:extLst>
      <p:ext uri="{BB962C8B-B14F-4D97-AF65-F5344CB8AC3E}">
        <p14:creationId xmlns:p14="http://schemas.microsoft.com/office/powerpoint/2010/main" val="18927793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II.2:Sử </a:t>
            </a:r>
            <a:r>
              <a:rPr lang="en-US" sz="2400" b="1">
                <a:solidFill>
                  <a:schemeClr val="bg1"/>
                </a:solidFill>
              </a:rPr>
              <a:t>Dụng </a:t>
            </a:r>
            <a:r>
              <a:rPr lang="en-US" sz="2400" b="1">
                <a:solidFill>
                  <a:schemeClr val="bg1"/>
                </a:solidFill>
              </a:rPr>
              <a:t>Chương </a:t>
            </a:r>
            <a:r>
              <a:rPr lang="en-US" sz="2400" b="1" smtClean="0">
                <a:solidFill>
                  <a:schemeClr val="accent5">
                    <a:lumMod val="40000"/>
                    <a:lumOff val="60000"/>
                  </a:schemeClr>
                </a:solidFill>
              </a:rPr>
              <a:t>11</a:t>
            </a:r>
            <a:r>
              <a:rPr lang="en-US" sz="2400" b="1" smtClean="0">
                <a:solidFill>
                  <a:schemeClr val="bg1"/>
                </a:solidFill>
              </a:rPr>
              <a:t>: </a:t>
            </a:r>
            <a:r>
              <a:rPr lang="en-US" sz="2400" b="1">
                <a:solidFill>
                  <a:schemeClr val="bg1"/>
                </a:solidFill>
              </a:rPr>
              <a:t>Các kĩ </a:t>
            </a:r>
            <a:r>
              <a:rPr lang="en-US" sz="2400" b="1">
                <a:solidFill>
                  <a:schemeClr val="bg1"/>
                </a:solidFill>
              </a:rPr>
              <a:t>thuật </a:t>
            </a:r>
            <a:r>
              <a:rPr lang="en-US" sz="2400" b="1" smtClean="0">
                <a:solidFill>
                  <a:schemeClr val="bg1"/>
                </a:solidFill>
              </a:rPr>
              <a:t>đặt tên biến</a:t>
            </a:r>
            <a:endParaRPr lang="en-US" sz="2400" b="1">
              <a:solidFill>
                <a:schemeClr val="bg1"/>
              </a:solidFill>
            </a:endParaRPr>
          </a:p>
        </p:txBody>
      </p:sp>
      <p:sp>
        <p:nvSpPr>
          <p:cNvPr id="5" name="TextBox 4"/>
          <p:cNvSpPr txBox="1"/>
          <p:nvPr/>
        </p:nvSpPr>
        <p:spPr>
          <a:xfrm>
            <a:off x="26671" y="533400"/>
            <a:ext cx="9117329"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a:t>4</a:t>
            </a:r>
            <a:r>
              <a:rPr lang="en-US" b="1"/>
              <a:t>. </a:t>
            </a:r>
            <a:r>
              <a:rPr lang="en-US" b="1" smtClean="0"/>
              <a:t>   KT11.4</a:t>
            </a:r>
            <a:r>
              <a:rPr lang="en-US" b="1"/>
              <a:t>:</a:t>
            </a:r>
            <a:r>
              <a:rPr lang="en-US"/>
              <a:t> Regardless of the kind of project you're working on, you should adopt a variable naming convention. The kind of convention you adopt depends on the size of your program and the number of people working on it.</a:t>
            </a:r>
          </a:p>
          <a:p>
            <a:endParaRPr lang="en-US" smtClean="0"/>
          </a:p>
          <a:p>
            <a:pPr marL="742950" lvl="1" indent="-285750">
              <a:buFont typeface="Wingdings" pitchFamily="2" charset="2"/>
              <a:buChar char="v"/>
            </a:pPr>
            <a:r>
              <a:rPr lang="en-US"/>
              <a:t>Bất kể dự án bạn đang làm việc, bạn tuân thủ quy tắc đặt tên biến. Loại quy ước bạn áp dụng phụ thuộc vào kích thước (quy mô) của chương trình bạn và số lượng người làm trên nó</a:t>
            </a:r>
            <a:r>
              <a:rPr lang="en-US"/>
              <a:t>	</a:t>
            </a:r>
            <a:endParaRPr lang="en-US"/>
          </a:p>
          <a:p>
            <a:pPr lvl="1"/>
            <a:r>
              <a:rPr lang="en-US"/>
              <a:t>	</a:t>
            </a:r>
            <a:r>
              <a:rPr lang="en-US" smtClean="0"/>
              <a:t>	</a:t>
            </a:r>
            <a:endParaRPr lang="en-US"/>
          </a:p>
          <a:p>
            <a:pPr lvl="1"/>
            <a:r>
              <a:rPr lang="en-US" smtClean="0"/>
              <a:t>	</a:t>
            </a:r>
          </a:p>
          <a:p>
            <a:endParaRPr lang="en-US"/>
          </a:p>
        </p:txBody>
      </p:sp>
    </p:spTree>
    <p:extLst>
      <p:ext uri="{BB962C8B-B14F-4D97-AF65-F5344CB8AC3E}">
        <p14:creationId xmlns:p14="http://schemas.microsoft.com/office/powerpoint/2010/main" val="30992714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II.2:Sử </a:t>
            </a:r>
            <a:r>
              <a:rPr lang="en-US" sz="2400" b="1">
                <a:solidFill>
                  <a:schemeClr val="bg1"/>
                </a:solidFill>
              </a:rPr>
              <a:t>Dụng </a:t>
            </a:r>
            <a:r>
              <a:rPr lang="en-US" sz="2400" b="1">
                <a:solidFill>
                  <a:schemeClr val="bg1"/>
                </a:solidFill>
              </a:rPr>
              <a:t>Chương </a:t>
            </a:r>
            <a:r>
              <a:rPr lang="en-US" sz="2400" b="1" smtClean="0">
                <a:solidFill>
                  <a:schemeClr val="accent5">
                    <a:lumMod val="40000"/>
                    <a:lumOff val="60000"/>
                  </a:schemeClr>
                </a:solidFill>
              </a:rPr>
              <a:t>11</a:t>
            </a:r>
            <a:r>
              <a:rPr lang="en-US" sz="2400" b="1" smtClean="0">
                <a:solidFill>
                  <a:schemeClr val="bg1"/>
                </a:solidFill>
              </a:rPr>
              <a:t>: </a:t>
            </a:r>
            <a:r>
              <a:rPr lang="en-US" sz="2400" b="1">
                <a:solidFill>
                  <a:schemeClr val="bg1"/>
                </a:solidFill>
              </a:rPr>
              <a:t>Các kĩ </a:t>
            </a:r>
            <a:r>
              <a:rPr lang="en-US" sz="2400" b="1">
                <a:solidFill>
                  <a:schemeClr val="bg1"/>
                </a:solidFill>
              </a:rPr>
              <a:t>thuật </a:t>
            </a:r>
            <a:r>
              <a:rPr lang="en-US" sz="2400" b="1" smtClean="0">
                <a:solidFill>
                  <a:schemeClr val="bg1"/>
                </a:solidFill>
              </a:rPr>
              <a:t>đặt tên biến</a:t>
            </a:r>
            <a:endParaRPr lang="en-US" sz="2400" b="1">
              <a:solidFill>
                <a:schemeClr val="bg1"/>
              </a:solidFill>
            </a:endParaRPr>
          </a:p>
        </p:txBody>
      </p:sp>
      <p:sp>
        <p:nvSpPr>
          <p:cNvPr id="5" name="TextBox 4"/>
          <p:cNvSpPr txBox="1"/>
          <p:nvPr/>
        </p:nvSpPr>
        <p:spPr>
          <a:xfrm>
            <a:off x="26671" y="533400"/>
            <a:ext cx="9117329"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a:t>5</a:t>
            </a:r>
            <a:r>
              <a:rPr lang="en-US" b="1"/>
              <a:t>. </a:t>
            </a:r>
            <a:r>
              <a:rPr lang="en-US" b="1" smtClean="0"/>
              <a:t>   KT11.5</a:t>
            </a:r>
            <a:r>
              <a:rPr lang="en-US" b="1"/>
              <a:t>:</a:t>
            </a:r>
            <a:r>
              <a:rPr lang="en-US"/>
              <a:t> Abbreviations are rarely needed with modern programming languages. If you do use abbreviations, keep track of abbreviations in a project dictionary or use the standardized prefixes approach.</a:t>
            </a:r>
          </a:p>
          <a:p>
            <a:endParaRPr lang="en-US" smtClean="0"/>
          </a:p>
          <a:p>
            <a:pPr marL="742950" lvl="1" indent="-285750">
              <a:buFont typeface="Wingdings" pitchFamily="2" charset="2"/>
              <a:buChar char="v"/>
            </a:pPr>
            <a:r>
              <a:rPr lang="en-US" smtClean="0"/>
              <a:t> Các </a:t>
            </a:r>
            <a:r>
              <a:rPr lang="en-US"/>
              <a:t>từ viết tắt hiếm khi xuất hiện trong ngôn ngữ lập trình hiện đại. Nếu bạn sử dụng các từ viết tắt, giữ và theo dõi từ viết tắt trong một từ điển dự án hoặc sử dụng tiếp cận sự tiêu chuẩn hóa</a:t>
            </a:r>
          </a:p>
          <a:p>
            <a:pPr lvl="2"/>
            <a:r>
              <a:rPr lang="en-US"/>
              <a:t>	</a:t>
            </a:r>
            <a:r>
              <a:rPr lang="en-US" smtClean="0"/>
              <a:t>	</a:t>
            </a:r>
            <a:endParaRPr lang="en-US"/>
          </a:p>
          <a:p>
            <a:pPr lvl="2"/>
            <a:r>
              <a:rPr lang="en-US" smtClean="0"/>
              <a:t>	</a:t>
            </a:r>
          </a:p>
          <a:p>
            <a:endParaRPr lang="en-US"/>
          </a:p>
        </p:txBody>
      </p:sp>
    </p:spTree>
    <p:extLst>
      <p:ext uri="{BB962C8B-B14F-4D97-AF65-F5344CB8AC3E}">
        <p14:creationId xmlns:p14="http://schemas.microsoft.com/office/powerpoint/2010/main" val="42516595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II.2:Sử </a:t>
            </a:r>
            <a:r>
              <a:rPr lang="en-US" sz="2400" b="1">
                <a:solidFill>
                  <a:schemeClr val="bg1"/>
                </a:solidFill>
              </a:rPr>
              <a:t>Dụng </a:t>
            </a:r>
            <a:r>
              <a:rPr lang="en-US" sz="2400" b="1">
                <a:solidFill>
                  <a:schemeClr val="bg1"/>
                </a:solidFill>
              </a:rPr>
              <a:t>Chương </a:t>
            </a:r>
            <a:r>
              <a:rPr lang="en-US" sz="2400" b="1" smtClean="0">
                <a:solidFill>
                  <a:schemeClr val="accent5">
                    <a:lumMod val="40000"/>
                    <a:lumOff val="60000"/>
                  </a:schemeClr>
                </a:solidFill>
              </a:rPr>
              <a:t>11</a:t>
            </a:r>
            <a:r>
              <a:rPr lang="en-US" sz="2400" b="1" smtClean="0">
                <a:solidFill>
                  <a:schemeClr val="bg1"/>
                </a:solidFill>
              </a:rPr>
              <a:t>: </a:t>
            </a:r>
            <a:r>
              <a:rPr lang="en-US" sz="2400" b="1">
                <a:solidFill>
                  <a:schemeClr val="bg1"/>
                </a:solidFill>
              </a:rPr>
              <a:t>Các kĩ </a:t>
            </a:r>
            <a:r>
              <a:rPr lang="en-US" sz="2400" b="1">
                <a:solidFill>
                  <a:schemeClr val="bg1"/>
                </a:solidFill>
              </a:rPr>
              <a:t>thuật </a:t>
            </a:r>
            <a:r>
              <a:rPr lang="en-US" sz="2400" b="1" smtClean="0">
                <a:solidFill>
                  <a:schemeClr val="bg1"/>
                </a:solidFill>
              </a:rPr>
              <a:t>đặt tên biến</a:t>
            </a:r>
            <a:endParaRPr lang="en-US" sz="2400" b="1">
              <a:solidFill>
                <a:schemeClr val="bg1"/>
              </a:solidFill>
            </a:endParaRPr>
          </a:p>
        </p:txBody>
      </p:sp>
      <p:sp>
        <p:nvSpPr>
          <p:cNvPr id="5" name="TextBox 4"/>
          <p:cNvSpPr txBox="1"/>
          <p:nvPr/>
        </p:nvSpPr>
        <p:spPr>
          <a:xfrm>
            <a:off x="26671" y="533400"/>
            <a:ext cx="9117329"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a:t>6</a:t>
            </a:r>
            <a:r>
              <a:rPr lang="en-US" b="1"/>
              <a:t>. </a:t>
            </a:r>
            <a:r>
              <a:rPr lang="en-US" b="1" smtClean="0"/>
              <a:t>   KT11.6</a:t>
            </a:r>
            <a:r>
              <a:rPr lang="en-US" b="1"/>
              <a:t>:</a:t>
            </a:r>
            <a:r>
              <a:rPr lang="en-US"/>
              <a:t> Code is read far more times than it is written. Be sure that the names you choose favor read-time convenience over write-time convenience</a:t>
            </a:r>
          </a:p>
          <a:p>
            <a:endParaRPr lang="en-US" smtClean="0"/>
          </a:p>
          <a:p>
            <a:pPr marL="742950" lvl="1" indent="-285750">
              <a:buFont typeface="Wingdings" pitchFamily="2" charset="2"/>
              <a:buChar char="v"/>
            </a:pPr>
            <a:r>
              <a:rPr lang="en-US" smtClean="0"/>
              <a:t> </a:t>
            </a:r>
            <a:r>
              <a:rPr lang="en-US"/>
              <a:t>Mã được đọc nhiều lần hơn là viết. Hãy chắc chắn rằng những cái tên bạn chọn phù hợp với thời gian đọc thuận tiện hơi so với thời gian viết</a:t>
            </a:r>
          </a:p>
          <a:p>
            <a:pPr lvl="2"/>
            <a:r>
              <a:rPr lang="en-US"/>
              <a:t>	</a:t>
            </a:r>
            <a:r>
              <a:rPr lang="en-US" smtClean="0"/>
              <a:t>	</a:t>
            </a:r>
            <a:endParaRPr lang="en-US"/>
          </a:p>
        </p:txBody>
      </p:sp>
    </p:spTree>
    <p:extLst>
      <p:ext uri="{BB962C8B-B14F-4D97-AF65-F5344CB8AC3E}">
        <p14:creationId xmlns:p14="http://schemas.microsoft.com/office/powerpoint/2010/main" val="1330256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II.3:Sử </a:t>
            </a:r>
            <a:r>
              <a:rPr lang="en-US" sz="2400" b="1">
                <a:solidFill>
                  <a:schemeClr val="bg1"/>
                </a:solidFill>
              </a:rPr>
              <a:t>Dụng </a:t>
            </a:r>
            <a:r>
              <a:rPr lang="en-US" sz="2400" b="1">
                <a:solidFill>
                  <a:schemeClr val="bg1"/>
                </a:solidFill>
              </a:rPr>
              <a:t>Chương </a:t>
            </a:r>
            <a:r>
              <a:rPr lang="en-US" sz="2400" b="1" smtClean="0">
                <a:solidFill>
                  <a:schemeClr val="accent5">
                    <a:lumMod val="40000"/>
                    <a:lumOff val="60000"/>
                  </a:schemeClr>
                </a:solidFill>
              </a:rPr>
              <a:t>12</a:t>
            </a:r>
            <a:r>
              <a:rPr lang="en-US" sz="2400" b="1" smtClean="0">
                <a:solidFill>
                  <a:schemeClr val="bg1"/>
                </a:solidFill>
              </a:rPr>
              <a:t>: </a:t>
            </a:r>
            <a:r>
              <a:rPr lang="en-US" sz="2400" b="1">
                <a:solidFill>
                  <a:schemeClr val="bg1"/>
                </a:solidFill>
              </a:rPr>
              <a:t>Các </a:t>
            </a:r>
            <a:r>
              <a:rPr lang="en-US" sz="2400" b="1" smtClean="0">
                <a:solidFill>
                  <a:schemeClr val="bg1"/>
                </a:solidFill>
              </a:rPr>
              <a:t>kiểu dữ liệu cơ bản</a:t>
            </a:r>
            <a:endParaRPr lang="en-US" sz="2400" b="1">
              <a:solidFill>
                <a:schemeClr val="bg1"/>
              </a:solidFill>
            </a:endParaRPr>
          </a:p>
        </p:txBody>
      </p:sp>
      <p:sp>
        <p:nvSpPr>
          <p:cNvPr id="3" name="TextBox 2"/>
          <p:cNvSpPr txBox="1"/>
          <p:nvPr/>
        </p:nvSpPr>
        <p:spPr>
          <a:xfrm>
            <a:off x="26671" y="533400"/>
            <a:ext cx="9117329" cy="369331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lang="en-US" b="1" smtClean="0"/>
              <a:t>KT12.1</a:t>
            </a:r>
            <a:r>
              <a:rPr lang="en-US" b="1"/>
              <a:t>. </a:t>
            </a:r>
            <a:r>
              <a:rPr lang="en-US"/>
              <a:t>Working with specific data types means remembering </a:t>
            </a:r>
            <a:r>
              <a:rPr lang="en-US"/>
              <a:t>many </a:t>
            </a:r>
            <a:r>
              <a:rPr lang="en-US" smtClean="0"/>
              <a:t>individual</a:t>
            </a:r>
          </a:p>
          <a:p>
            <a:r>
              <a:rPr lang="en-US" smtClean="0"/>
              <a:t>rules </a:t>
            </a:r>
            <a:r>
              <a:rPr lang="en-US"/>
              <a:t>for each type. Use this chapter’s checklist to make sure that you’ve considered the common problems</a:t>
            </a:r>
            <a:r>
              <a:rPr lang="en-US"/>
              <a:t>. </a:t>
            </a:r>
            <a:endParaRPr lang="en-US" smtClean="0"/>
          </a:p>
          <a:p>
            <a:pPr marL="742950" lvl="1" indent="-285750">
              <a:buFont typeface="Wingdings" pitchFamily="2" charset="2"/>
              <a:buChar char="v"/>
            </a:pPr>
            <a:r>
              <a:rPr lang="en-US" smtClean="0"/>
              <a:t> Làm việc với những kiểu dữ liệu cụ thể nghĩa là phải nhớ nhiều những quy tắc riêng biệt cho tưng kiểu. Như những quy tắc dưới đây:</a:t>
            </a:r>
          </a:p>
          <a:p>
            <a:pPr marL="1200150" lvl="2" indent="-285750">
              <a:buFont typeface="Wingdings" pitchFamily="2" charset="2"/>
              <a:buChar char="§"/>
            </a:pPr>
            <a:r>
              <a:rPr lang="en-US" smtClean="0"/>
              <a:t> Tránh dữ liệu số tổng quát</a:t>
            </a:r>
          </a:p>
          <a:p>
            <a:pPr marL="1200150" lvl="2" indent="-285750">
              <a:buFont typeface="Wingdings" pitchFamily="2" charset="2"/>
              <a:buChar char="§"/>
            </a:pPr>
            <a:r>
              <a:rPr lang="en-US"/>
              <a:t> </a:t>
            </a:r>
            <a:r>
              <a:rPr lang="en-US" smtClean="0"/>
              <a:t>Kiểu số nguyên</a:t>
            </a:r>
          </a:p>
          <a:p>
            <a:pPr marL="1200150" lvl="2" indent="-285750">
              <a:buFont typeface="Wingdings" pitchFamily="2" charset="2"/>
              <a:buChar char="§"/>
            </a:pPr>
            <a:r>
              <a:rPr lang="en-US" smtClean="0"/>
              <a:t> Kiểu số thực chấm phẩy động</a:t>
            </a:r>
          </a:p>
          <a:p>
            <a:pPr marL="1200150" lvl="2" indent="-285750">
              <a:buFont typeface="Wingdings" pitchFamily="2" charset="2"/>
              <a:buChar char="§"/>
            </a:pPr>
            <a:r>
              <a:rPr lang="en-US" smtClean="0"/>
              <a:t> Kí tự và xâu</a:t>
            </a:r>
          </a:p>
          <a:p>
            <a:pPr marL="1200150" lvl="2" indent="-285750">
              <a:buFont typeface="Wingdings" pitchFamily="2" charset="2"/>
              <a:buChar char="§"/>
            </a:pPr>
            <a:r>
              <a:rPr lang="en-US" smtClean="0"/>
              <a:t> Kiểu boolean</a:t>
            </a:r>
          </a:p>
          <a:p>
            <a:pPr marL="1200150" lvl="2" indent="-285750">
              <a:buFont typeface="Wingdings" pitchFamily="2" charset="2"/>
              <a:buChar char="§"/>
            </a:pPr>
            <a:r>
              <a:rPr lang="en-US" smtClean="0"/>
              <a:t> Kiểu enum</a:t>
            </a:r>
          </a:p>
          <a:p>
            <a:pPr marL="1200150" lvl="2" indent="-285750">
              <a:buFont typeface="Wingdings" pitchFamily="2" charset="2"/>
              <a:buChar char="§"/>
            </a:pPr>
            <a:r>
              <a:rPr lang="en-US" smtClean="0"/>
              <a:t>Hằng số</a:t>
            </a:r>
          </a:p>
          <a:p>
            <a:pPr marL="1200150" lvl="2" indent="-285750">
              <a:buFont typeface="Wingdings" pitchFamily="2" charset="2"/>
              <a:buChar char="§"/>
            </a:pPr>
            <a:r>
              <a:rPr lang="en-US" smtClean="0"/>
              <a:t>Mảng</a:t>
            </a:r>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1"/>
            <a:ext cx="9144000" cy="461665"/>
          </a:xfrm>
          <a:prstGeom prst="rect">
            <a:avLst/>
          </a:prstGeom>
          <a:solidFill>
            <a:schemeClr val="accent1">
              <a:lumMod val="75000"/>
            </a:schemeClr>
          </a:solidFill>
        </p:spPr>
        <p:txBody>
          <a:bodyPr wrap="square" rtlCol="0">
            <a:spAutoFit/>
          </a:bodyPr>
          <a:lstStyle/>
          <a:p>
            <a:pPr marL="285750" indent="-285750">
              <a:buFont typeface="Wingdings" pitchFamily="2" charset="2"/>
              <a:buChar char="v"/>
            </a:pPr>
            <a:r>
              <a:rPr lang="en-US" sz="2400" b="1" smtClean="0">
                <a:solidFill>
                  <a:schemeClr val="bg1"/>
                </a:solidFill>
              </a:rPr>
              <a:t>I.1:</a:t>
            </a:r>
            <a:r>
              <a:rPr lang="en-US" sz="2400" b="1">
                <a:solidFill>
                  <a:schemeClr val="bg1"/>
                </a:solidFill>
              </a:rPr>
              <a:t>Sử Dụng Chương </a:t>
            </a:r>
            <a:r>
              <a:rPr lang="en-US" sz="2400" b="1">
                <a:solidFill>
                  <a:schemeClr val="accent5">
                    <a:lumMod val="60000"/>
                    <a:lumOff val="40000"/>
                  </a:schemeClr>
                </a:solidFill>
              </a:rPr>
              <a:t>1</a:t>
            </a:r>
            <a:r>
              <a:rPr lang="vi-VN" sz="2400" b="1">
                <a:solidFill>
                  <a:schemeClr val="accent5">
                    <a:lumMod val="60000"/>
                    <a:lumOff val="40000"/>
                  </a:schemeClr>
                </a:solidFill>
              </a:rPr>
              <a:t>4</a:t>
            </a:r>
            <a:r>
              <a:rPr lang="en-US" sz="2400" b="1">
                <a:solidFill>
                  <a:schemeClr val="accent5">
                    <a:lumMod val="60000"/>
                    <a:lumOff val="40000"/>
                  </a:schemeClr>
                </a:solidFill>
              </a:rPr>
              <a:t> </a:t>
            </a:r>
            <a:r>
              <a:rPr lang="en-US" sz="2400">
                <a:solidFill>
                  <a:schemeClr val="bg1"/>
                </a:solidFill>
              </a:rPr>
              <a:t>– </a:t>
            </a:r>
            <a:r>
              <a:rPr lang="vi-VN" sz="2400">
                <a:solidFill>
                  <a:schemeClr val="bg1"/>
                </a:solidFill>
              </a:rPr>
              <a:t>Tổ chức các câu lệnh tuần tự</a:t>
            </a:r>
            <a:endParaRPr lang="en-US" sz="2400">
              <a:solidFill>
                <a:schemeClr val="bg1"/>
              </a:solidFill>
            </a:endParaRPr>
          </a:p>
        </p:txBody>
      </p:sp>
      <p:sp>
        <p:nvSpPr>
          <p:cNvPr id="9" name="Content Placeholder 2"/>
          <p:cNvSpPr>
            <a:spLocks noGrp="1"/>
          </p:cNvSpPr>
          <p:nvPr>
            <p:ph idx="1"/>
          </p:nvPr>
        </p:nvSpPr>
        <p:spPr>
          <a:xfrm>
            <a:off x="22412" y="533400"/>
            <a:ext cx="9121588" cy="2895600"/>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vi-VN" sz="1800" b="1" smtClean="0">
                <a:solidFill>
                  <a:srgbClr val="FF0000"/>
                </a:solidFill>
                <a:latin typeface="Palatino Linotype" pitchFamily="18" charset="0"/>
                <a:cs typeface="Times New Roman" panose="02020603050405020304" pitchFamily="18" charset="0"/>
              </a:rPr>
              <a:t>3.</a:t>
            </a:r>
            <a:r>
              <a:rPr lang="en-US" sz="1800">
                <a:latin typeface="Palatino Linotype" pitchFamily="18" charset="0"/>
              </a:rPr>
              <a:t> </a:t>
            </a:r>
            <a:r>
              <a:rPr lang="en-US" sz="1800" b="1">
                <a:solidFill>
                  <a:srgbClr val="FF0000"/>
                </a:solidFill>
                <a:latin typeface="Palatino Linotype" pitchFamily="18" charset="0"/>
              </a:rPr>
              <a:t>KT 14.3. </a:t>
            </a:r>
            <a:r>
              <a:rPr lang="en-US" sz="1800">
                <a:latin typeface="Palatino Linotype" pitchFamily="18" charset="0"/>
              </a:rPr>
              <a:t>If code doesn’t have order dependencies, keep related statements as close together as possible</a:t>
            </a:r>
            <a:r>
              <a:rPr lang="en-US" sz="1800">
                <a:latin typeface="Palatino Linotype" pitchFamily="18" charset="0"/>
              </a:rPr>
              <a:t>. </a:t>
            </a:r>
            <a:endParaRPr lang="vi-VN" sz="1800" smtClean="0">
              <a:latin typeface="Palatino Linotype" pitchFamily="18" charset="0"/>
            </a:endParaRPr>
          </a:p>
          <a:p>
            <a:pPr lvl="1">
              <a:buFont typeface="Wingdings" pitchFamily="2" charset="2"/>
              <a:buChar char="v"/>
            </a:pPr>
            <a:r>
              <a:rPr lang="vi-VN" sz="1800">
                <a:latin typeface="Palatino Linotype" pitchFamily="18" charset="0"/>
              </a:rPr>
              <a:t>Nếu đoạn mã không có phụ thuộc theo thứ tự, các câu lệnh có liên quan với nhau nên được đặt gần nhau nhất có thể.</a:t>
            </a:r>
            <a:r>
              <a:rPr lang="vi-VN" sz="1800">
                <a:latin typeface="Palatino Linotype" pitchFamily="18" charset="0"/>
              </a:rPr>
              <a:t>	</a:t>
            </a:r>
            <a:endParaRPr lang="vi-VN" sz="1800" smtClean="0">
              <a:latin typeface="Palatino Linotype" pitchFamily="18" charset="0"/>
            </a:endParaRPr>
          </a:p>
          <a:p>
            <a:pPr lvl="2">
              <a:buFont typeface="Wingdings" pitchFamily="2" charset="2"/>
              <a:buChar char="§"/>
            </a:pPr>
            <a:r>
              <a:rPr lang="vi-VN" sz="1800">
                <a:latin typeface="Palatino Linotype" pitchFamily="18" charset="0"/>
              </a:rPr>
              <a:t>Tạo code để đọc từ trên xuống dưới. Tránh rẽ nhánh và vòng </a:t>
            </a:r>
            <a:r>
              <a:rPr lang="vi-VN" sz="1800">
                <a:latin typeface="Palatino Linotype" pitchFamily="18" charset="0"/>
              </a:rPr>
              <a:t>vo</a:t>
            </a:r>
            <a:r>
              <a:rPr lang="vi-VN" sz="1800" smtClean="0">
                <a:latin typeface="Palatino Linotype" pitchFamily="18" charset="0"/>
              </a:rPr>
              <a:t>.</a:t>
            </a:r>
          </a:p>
          <a:p>
            <a:pPr lvl="2">
              <a:buFont typeface="Wingdings" pitchFamily="2" charset="2"/>
              <a:buChar char="§"/>
            </a:pPr>
            <a:r>
              <a:rPr lang="vi-VN" sz="1800">
                <a:latin typeface="Palatino Linotype" pitchFamily="18" charset="0"/>
              </a:rPr>
              <a:t>Gom những biến liên quan lại và cố gắng đặt chúng </a:t>
            </a:r>
            <a:r>
              <a:rPr lang="vi-VN" sz="1800">
                <a:latin typeface="Palatino Linotype" pitchFamily="18" charset="0"/>
              </a:rPr>
              <a:t>gần </a:t>
            </a:r>
            <a:r>
              <a:rPr lang="vi-VN" sz="1800" smtClean="0">
                <a:latin typeface="Palatino Linotype" pitchFamily="18" charset="0"/>
              </a:rPr>
              <a:t>nhau</a:t>
            </a:r>
          </a:p>
          <a:p>
            <a:pPr lvl="2">
              <a:buFont typeface="Wingdings" pitchFamily="2" charset="2"/>
              <a:buChar char="§"/>
            </a:pPr>
            <a:r>
              <a:rPr lang="vi-VN" sz="1800">
                <a:latin typeface="Palatino Linotype" pitchFamily="18" charset="0"/>
              </a:rPr>
              <a:t>Giảm thiểu thời gian sống của biến, đồng thời rút ngắn tối đa khoảng cách giữa các tham chiếu trên cùng một </a:t>
            </a:r>
            <a:r>
              <a:rPr lang="vi-VN" sz="1800">
                <a:latin typeface="Palatino Linotype" pitchFamily="18" charset="0"/>
              </a:rPr>
              <a:t>đối </a:t>
            </a:r>
            <a:r>
              <a:rPr lang="vi-VN" sz="1800" smtClean="0">
                <a:latin typeface="Palatino Linotype" pitchFamily="18" charset="0"/>
              </a:rPr>
              <a:t>tượng</a:t>
            </a:r>
          </a:p>
          <a:p>
            <a:pPr lvl="2">
              <a:buFont typeface="Wingdings" pitchFamily="2" charset="2"/>
              <a:buChar char="§"/>
            </a:pPr>
            <a:r>
              <a:rPr lang="en-US" sz="1800">
                <a:latin typeface="Palatino Linotype" pitchFamily="18" charset="0"/>
              </a:rPr>
              <a:t>Gom những ý liên quan một cách logic</a:t>
            </a:r>
            <a:r>
              <a:rPr lang="vi-VN" sz="1800">
                <a:latin typeface="Palatino Linotype" pitchFamily="18" charset="0"/>
              </a:rPr>
              <a:t>	</a:t>
            </a:r>
            <a:r>
              <a:rPr lang="vi-VN" sz="1800" smtClean="0">
                <a:latin typeface="Palatino Linotype" pitchFamily="18" charset="0"/>
              </a:rPr>
              <a:t>		</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680" y="4495800"/>
            <a:ext cx="6239746" cy="1771897"/>
          </a:xfrm>
          <a:prstGeom prst="rect">
            <a:avLst/>
          </a:prstGeom>
        </p:spPr>
      </p:pic>
      <p:sp>
        <p:nvSpPr>
          <p:cNvPr id="10" name="TextBox 9"/>
          <p:cNvSpPr txBox="1"/>
          <p:nvPr/>
        </p:nvSpPr>
        <p:spPr>
          <a:xfrm>
            <a:off x="0" y="3886200"/>
            <a:ext cx="3260829" cy="369332"/>
          </a:xfrm>
          <a:prstGeom prst="rect">
            <a:avLst/>
          </a:prstGeom>
          <a:noFill/>
        </p:spPr>
        <p:txBody>
          <a:bodyPr wrap="none" rtlCol="0">
            <a:spAutoFit/>
          </a:bodyPr>
          <a:lstStyle/>
          <a:p>
            <a:r>
              <a:rPr lang="en-US" b="1" i="1"/>
              <a:t>Ví dụ trong phần CheckPrime:</a:t>
            </a:r>
          </a:p>
        </p:txBody>
      </p:sp>
    </p:spTree>
    <p:extLst>
      <p:ext uri="{BB962C8B-B14F-4D97-AF65-F5344CB8AC3E}">
        <p14:creationId xmlns:p14="http://schemas.microsoft.com/office/powerpoint/2010/main" val="40135540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II.3:Sử </a:t>
            </a:r>
            <a:r>
              <a:rPr lang="en-US" sz="2400" b="1">
                <a:solidFill>
                  <a:schemeClr val="bg1"/>
                </a:solidFill>
              </a:rPr>
              <a:t>Dụng </a:t>
            </a:r>
            <a:r>
              <a:rPr lang="en-US" sz="2400" b="1">
                <a:solidFill>
                  <a:schemeClr val="bg1"/>
                </a:solidFill>
              </a:rPr>
              <a:t>Chương </a:t>
            </a:r>
            <a:r>
              <a:rPr lang="en-US" sz="2400" b="1" smtClean="0">
                <a:solidFill>
                  <a:schemeClr val="accent5">
                    <a:lumMod val="40000"/>
                    <a:lumOff val="60000"/>
                  </a:schemeClr>
                </a:solidFill>
              </a:rPr>
              <a:t>12</a:t>
            </a:r>
            <a:r>
              <a:rPr lang="en-US" sz="2400" b="1" smtClean="0">
                <a:solidFill>
                  <a:schemeClr val="bg1"/>
                </a:solidFill>
              </a:rPr>
              <a:t>: </a:t>
            </a:r>
            <a:r>
              <a:rPr lang="en-US" sz="2400" b="1">
                <a:solidFill>
                  <a:schemeClr val="bg1"/>
                </a:solidFill>
              </a:rPr>
              <a:t>Các </a:t>
            </a:r>
            <a:r>
              <a:rPr lang="en-US" sz="2400" b="1" smtClean="0">
                <a:solidFill>
                  <a:schemeClr val="bg1"/>
                </a:solidFill>
              </a:rPr>
              <a:t>kiểu dữ liệu cơ bản</a:t>
            </a:r>
            <a:endParaRPr lang="en-US" sz="2400" b="1">
              <a:solidFill>
                <a:schemeClr val="bg1"/>
              </a:solidFill>
            </a:endParaRPr>
          </a:p>
        </p:txBody>
      </p:sp>
      <p:sp>
        <p:nvSpPr>
          <p:cNvPr id="5" name="TextBox 4"/>
          <p:cNvSpPr txBox="1"/>
          <p:nvPr/>
        </p:nvSpPr>
        <p:spPr>
          <a:xfrm>
            <a:off x="26671" y="533400"/>
            <a:ext cx="9117329"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startAt="2"/>
            </a:pPr>
            <a:r>
              <a:rPr lang="en-US" b="1" smtClean="0"/>
              <a:t>KT12.2</a:t>
            </a:r>
            <a:r>
              <a:rPr lang="en-US" b="1"/>
              <a:t>. </a:t>
            </a:r>
            <a:r>
              <a:rPr lang="en-US"/>
              <a:t>Creating your own types makes your programs easier to modify </a:t>
            </a:r>
            <a:r>
              <a:rPr lang="en-US"/>
              <a:t>and </a:t>
            </a:r>
            <a:r>
              <a:rPr lang="en-US" smtClean="0"/>
              <a:t>more self-documenting</a:t>
            </a:r>
            <a:r>
              <a:rPr lang="en-US"/>
              <a:t>, if your language supports that capability</a:t>
            </a:r>
            <a:r>
              <a:rPr lang="en-US"/>
              <a:t>.  </a:t>
            </a:r>
            <a:endParaRPr lang="en-US" smtClean="0"/>
          </a:p>
          <a:p>
            <a:endParaRPr lang="en-US" smtClean="0"/>
          </a:p>
          <a:p>
            <a:pPr marL="742950" lvl="1" indent="-285750">
              <a:buFont typeface="Wingdings" pitchFamily="2" charset="2"/>
              <a:buChar char="v"/>
            </a:pPr>
            <a:r>
              <a:rPr lang="en-US"/>
              <a:t> </a:t>
            </a:r>
            <a:r>
              <a:rPr lang="en-US" smtClean="0"/>
              <a:t>Tự tạo  một kiểu dữ liệu mới sẽ làm cho chương trình dễ dàng sửa đổi và tăng tính tự mô tả, nếu như ngôn ngữ hỗ trợ khả năng này</a:t>
            </a:r>
          </a:p>
          <a:p>
            <a:pPr marL="1200150" lvl="2" indent="-285750">
              <a:buFont typeface="Wingdings" pitchFamily="2" charset="2"/>
              <a:buChar char="ü"/>
            </a:pPr>
            <a:endParaRPr lang="en-US" smtClean="0"/>
          </a:p>
          <a:p>
            <a:pPr marL="1200150" lvl="2" indent="-285750">
              <a:buFont typeface="Wingdings" pitchFamily="2" charset="2"/>
              <a:buChar char="ü"/>
            </a:pPr>
            <a:r>
              <a:rPr lang="en-US" smtClean="0"/>
              <a:t>Tạo kiểu dữ liệu với tên hướng đến chức năng của nó</a:t>
            </a:r>
          </a:p>
          <a:p>
            <a:pPr marL="1200150" lvl="2" indent="-285750">
              <a:buFont typeface="Wingdings" pitchFamily="2" charset="2"/>
              <a:buChar char="ü"/>
            </a:pPr>
            <a:r>
              <a:rPr lang="en-US" smtClean="0"/>
              <a:t>Tránh trùng với những kiểu dữ liệu định nghĩa trước đó</a:t>
            </a:r>
          </a:p>
          <a:p>
            <a:pPr marL="1200150" lvl="2" indent="-285750">
              <a:buFont typeface="Wingdings" pitchFamily="2" charset="2"/>
              <a:buChar char="ü"/>
            </a:pPr>
            <a:r>
              <a:rPr lang="en-US" smtClean="0"/>
              <a:t> Định nghĩa kiểu dữ liệu thay thế cho kiểu dữ liệu cũ để tăng tính khả chuyển</a:t>
            </a:r>
          </a:p>
          <a:p>
            <a:pPr lvl="2"/>
            <a:endParaRPr lang="en-US"/>
          </a:p>
          <a:p>
            <a:pPr lvl="2"/>
            <a:r>
              <a:rPr lang="en-US" i="1" smtClean="0"/>
              <a:t>Trong python không hỗ trợ tạo kiểu dữ liệu mới</a:t>
            </a:r>
          </a:p>
          <a:p>
            <a:pPr lvl="2"/>
            <a:endParaRPr lang="en-US" smtClean="0"/>
          </a:p>
          <a:p>
            <a:endParaRPr lang="en-US" smtClean="0"/>
          </a:p>
        </p:txBody>
      </p:sp>
      <p:sp>
        <p:nvSpPr>
          <p:cNvPr id="7" name="TextBox 6"/>
          <p:cNvSpPr txBox="1"/>
          <p:nvPr/>
        </p:nvSpPr>
        <p:spPr>
          <a:xfrm>
            <a:off x="26671" y="4648200"/>
            <a:ext cx="9063318" cy="369332"/>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3743513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II.4:Sử </a:t>
            </a:r>
            <a:r>
              <a:rPr lang="en-US" sz="2400" b="1">
                <a:solidFill>
                  <a:schemeClr val="bg1"/>
                </a:solidFill>
              </a:rPr>
              <a:t>Dụng </a:t>
            </a:r>
            <a:r>
              <a:rPr lang="en-US" sz="2400" b="1">
                <a:solidFill>
                  <a:schemeClr val="bg1"/>
                </a:solidFill>
              </a:rPr>
              <a:t>Chương </a:t>
            </a:r>
            <a:r>
              <a:rPr lang="en-US" sz="2400" b="1" smtClean="0">
                <a:solidFill>
                  <a:schemeClr val="accent5">
                    <a:lumMod val="40000"/>
                    <a:lumOff val="60000"/>
                  </a:schemeClr>
                </a:solidFill>
              </a:rPr>
              <a:t>13</a:t>
            </a:r>
            <a:r>
              <a:rPr lang="en-US" sz="2400" b="1" smtClean="0">
                <a:solidFill>
                  <a:schemeClr val="bg1"/>
                </a:solidFill>
              </a:rPr>
              <a:t>: Các kiểu dữ liệu đặc biệt</a:t>
            </a:r>
            <a:endParaRPr lang="en-US" sz="2400" b="1">
              <a:solidFill>
                <a:schemeClr val="bg1"/>
              </a:solidFill>
            </a:endParaRPr>
          </a:p>
        </p:txBody>
      </p:sp>
      <p:sp>
        <p:nvSpPr>
          <p:cNvPr id="3" name="TextBox 2"/>
          <p:cNvSpPr txBox="1"/>
          <p:nvPr/>
        </p:nvSpPr>
        <p:spPr>
          <a:xfrm>
            <a:off x="26671" y="533400"/>
            <a:ext cx="9117329"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lang="en-US" b="1" smtClean="0"/>
              <a:t>KT13.1: </a:t>
            </a:r>
            <a:r>
              <a:rPr lang="en-US" smtClean="0"/>
              <a:t>Structures </a:t>
            </a:r>
            <a:r>
              <a:rPr lang="en-US"/>
              <a:t>can help make programs less complicated, easier to understand, and easier to maintain. </a:t>
            </a:r>
            <a:r>
              <a:rPr lang="en-US"/>
              <a:t>	</a:t>
            </a:r>
            <a:endParaRPr lang="en-US" smtClean="0"/>
          </a:p>
          <a:p>
            <a:pPr marL="742950" lvl="1" indent="-285750">
              <a:buFont typeface="Wingdings" pitchFamily="2" charset="2"/>
              <a:buChar char="v"/>
            </a:pPr>
            <a:r>
              <a:rPr lang="en-US"/>
              <a:t>	</a:t>
            </a:r>
            <a:r>
              <a:rPr lang="en-US" smtClean="0"/>
              <a:t>Kiểu dữ liệu có cấu trúc giúp chương trình giảm đi độ phức tạp, dễ dàng để hiểu, để duy trì nó hơn. </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962" y="3810000"/>
            <a:ext cx="5696745" cy="2572109"/>
          </a:xfrm>
          <a:prstGeom prst="rect">
            <a:avLst/>
          </a:prstGeom>
        </p:spPr>
      </p:pic>
      <p:sp>
        <p:nvSpPr>
          <p:cNvPr id="6" name="TextBox 5"/>
          <p:cNvSpPr txBox="1"/>
          <p:nvPr/>
        </p:nvSpPr>
        <p:spPr>
          <a:xfrm>
            <a:off x="26671" y="2057400"/>
            <a:ext cx="8832867" cy="1754326"/>
          </a:xfrm>
          <a:prstGeom prst="rect">
            <a:avLst/>
          </a:prstGeom>
          <a:noFill/>
        </p:spPr>
        <p:txBody>
          <a:bodyPr wrap="none" rtlCol="0">
            <a:spAutoFit/>
          </a:bodyPr>
          <a:lstStyle/>
          <a:p>
            <a:pPr marL="742950" lvl="1" indent="-285750">
              <a:buFont typeface="Wingdings" pitchFamily="2" charset="2"/>
              <a:buChar char="v"/>
            </a:pPr>
            <a:r>
              <a:rPr lang="en-US" b="1"/>
              <a:t>Một số lưu ý khi sử dụng dữ liệu có cấu trúc:</a:t>
            </a:r>
          </a:p>
          <a:p>
            <a:pPr marL="1200150" lvl="2" indent="-285750">
              <a:buFont typeface="Wingdings" pitchFamily="2" charset="2"/>
              <a:buChar char="§"/>
            </a:pPr>
            <a:r>
              <a:rPr lang="en-US"/>
              <a:t> Sử dụng kiểu dữ liệu có cấu trúc để làm rõ mỗi quan hệ giữa các dữ liệu</a:t>
            </a:r>
          </a:p>
          <a:p>
            <a:pPr marL="1200150" lvl="2" indent="-285750">
              <a:buFont typeface="Wingdings" pitchFamily="2" charset="2"/>
              <a:buChar char="§"/>
            </a:pPr>
            <a:r>
              <a:rPr lang="en-US"/>
              <a:t>Sử dụng để đơn giản hóa thủ tục trên khối dữ liệu</a:t>
            </a:r>
          </a:p>
          <a:p>
            <a:pPr marL="1200150" lvl="2" indent="-285750">
              <a:buFont typeface="Wingdings" pitchFamily="2" charset="2"/>
              <a:buChar char="§"/>
            </a:pPr>
            <a:r>
              <a:rPr lang="en-US"/>
              <a:t>Sử dụng để đơn giản hóa tham số đầu vào</a:t>
            </a:r>
          </a:p>
          <a:p>
            <a:pPr marL="1200150" lvl="2" indent="-285750">
              <a:buFont typeface="Wingdings" pitchFamily="2" charset="2"/>
              <a:buChar char="§"/>
            </a:pPr>
            <a:r>
              <a:rPr lang="en-US"/>
              <a:t>Sử dụng để giảm bớt việc bảo trì chương trình</a:t>
            </a:r>
          </a:p>
          <a:p>
            <a:endParaRPr lang="en-US"/>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4</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en-US" sz="2400" b="1" smtClean="0">
                <a:solidFill>
                  <a:schemeClr val="accent5">
                    <a:lumMod val="40000"/>
                    <a:lumOff val="60000"/>
                  </a:schemeClr>
                </a:solidFill>
              </a:rPr>
              <a:t>1</a:t>
            </a:r>
            <a:r>
              <a:rPr lang="vi-VN" sz="2400" b="1" smtClean="0">
                <a:solidFill>
                  <a:schemeClr val="accent5">
                    <a:lumMod val="40000"/>
                    <a:lumOff val="60000"/>
                  </a:schemeClr>
                </a:solidFill>
              </a:rPr>
              <a:t>3</a:t>
            </a:r>
            <a:r>
              <a:rPr lang="en-US" sz="2400" b="1" smtClean="0">
                <a:solidFill>
                  <a:schemeClr val="bg1"/>
                </a:solidFill>
              </a:rPr>
              <a:t>: </a:t>
            </a:r>
            <a:r>
              <a:rPr lang="en-US" sz="2400" b="1">
                <a:solidFill>
                  <a:schemeClr val="bg1"/>
                </a:solidFill>
              </a:rPr>
              <a:t>Các </a:t>
            </a:r>
            <a:r>
              <a:rPr lang="en-US" sz="2400" b="1" smtClean="0">
                <a:solidFill>
                  <a:schemeClr val="bg1"/>
                </a:solidFill>
              </a:rPr>
              <a:t>kiểu dữ liệu cơ bản</a:t>
            </a:r>
            <a:endParaRPr lang="en-US" sz="2400" b="1">
              <a:solidFill>
                <a:schemeClr val="bg1"/>
              </a:solidFill>
            </a:endParaRPr>
          </a:p>
        </p:txBody>
      </p:sp>
      <p:sp>
        <p:nvSpPr>
          <p:cNvPr id="3" name="TextBox 2"/>
          <p:cNvSpPr txBox="1"/>
          <p:nvPr/>
        </p:nvSpPr>
        <p:spPr>
          <a:xfrm>
            <a:off x="26671" y="457200"/>
            <a:ext cx="9117329"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startAt="2"/>
            </a:pPr>
            <a:r>
              <a:rPr lang="en-US" b="1" smtClean="0"/>
              <a:t>KT13.2: </a:t>
            </a:r>
            <a:r>
              <a:rPr lang="en-US" smtClean="0"/>
              <a:t>Whenever </a:t>
            </a:r>
            <a:r>
              <a:rPr lang="en-US"/>
              <a:t>you consider using a structure, consider whether a class would </a:t>
            </a:r>
            <a:r>
              <a:rPr lang="en-US"/>
              <a:t>work </a:t>
            </a:r>
            <a:r>
              <a:rPr lang="en-US" smtClean="0"/>
              <a:t>better</a:t>
            </a:r>
          </a:p>
          <a:p>
            <a:pPr marL="742950" lvl="1" indent="-285750">
              <a:buFont typeface="Wingdings" pitchFamily="2" charset="2"/>
              <a:buChar char="v"/>
            </a:pPr>
            <a:r>
              <a:rPr lang="en-US" smtClean="0"/>
              <a:t> Khi sử dụng kiểu dữ liệu có cấu trúc, xem xét rằng liệu class có tốt hơn ?</a:t>
            </a:r>
          </a:p>
          <a:p>
            <a:pPr lvl="1"/>
            <a:endParaRPr lang="en-US"/>
          </a:p>
          <a:p>
            <a:pPr lvl="1"/>
            <a:endParaRPr lang="en-US"/>
          </a:p>
          <a:p>
            <a:r>
              <a:rPr lang="en-US" smtClean="0"/>
              <a:t>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86000"/>
            <a:ext cx="7211034" cy="3581400"/>
          </a:xfrm>
          <a:prstGeom prst="rect">
            <a:avLst/>
          </a:prstGeom>
        </p:spPr>
      </p:pic>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4</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en-US" sz="2400" b="1" smtClean="0">
                <a:solidFill>
                  <a:schemeClr val="accent5">
                    <a:lumMod val="40000"/>
                    <a:lumOff val="60000"/>
                  </a:schemeClr>
                </a:solidFill>
              </a:rPr>
              <a:t>1</a:t>
            </a:r>
            <a:r>
              <a:rPr lang="vi-VN" sz="2400" b="1" smtClean="0">
                <a:solidFill>
                  <a:schemeClr val="accent5">
                    <a:lumMod val="40000"/>
                    <a:lumOff val="60000"/>
                  </a:schemeClr>
                </a:solidFill>
              </a:rPr>
              <a:t>3</a:t>
            </a:r>
            <a:r>
              <a:rPr lang="en-US" sz="2400" b="1" smtClean="0">
                <a:solidFill>
                  <a:schemeClr val="bg1"/>
                </a:solidFill>
              </a:rPr>
              <a:t>: </a:t>
            </a:r>
            <a:r>
              <a:rPr lang="en-US" sz="2400" b="1">
                <a:solidFill>
                  <a:schemeClr val="bg1"/>
                </a:solidFill>
              </a:rPr>
              <a:t>Các </a:t>
            </a:r>
            <a:r>
              <a:rPr lang="en-US" sz="2400" b="1" smtClean="0">
                <a:solidFill>
                  <a:schemeClr val="bg1"/>
                </a:solidFill>
              </a:rPr>
              <a:t>kiểu dữ liệu cơ bản</a:t>
            </a:r>
            <a:endParaRPr lang="en-US" sz="2400" b="1">
              <a:solidFill>
                <a:schemeClr val="bg1"/>
              </a:solidFill>
            </a:endParaRPr>
          </a:p>
        </p:txBody>
      </p:sp>
      <p:sp>
        <p:nvSpPr>
          <p:cNvPr id="3" name="TextBox 2"/>
          <p:cNvSpPr txBox="1"/>
          <p:nvPr/>
        </p:nvSpPr>
        <p:spPr>
          <a:xfrm>
            <a:off x="13335" y="533400"/>
            <a:ext cx="9117329" cy="233910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a:t>3. KT13.3. </a:t>
            </a:r>
            <a:r>
              <a:rPr lang="en-US"/>
              <a:t>Pointers are error-prone. Protect yourself by using access routines or classes and defensive-programming </a:t>
            </a:r>
            <a:r>
              <a:rPr lang="en-US"/>
              <a:t>practices</a:t>
            </a:r>
            <a:r>
              <a:rPr lang="en-US" smtClean="0"/>
              <a:t>.</a:t>
            </a:r>
          </a:p>
          <a:p>
            <a:pPr marL="742950" lvl="1" indent="-285750">
              <a:buFont typeface="Wingdings" pitchFamily="2" charset="2"/>
              <a:buChar char="v"/>
            </a:pPr>
            <a:r>
              <a:rPr lang="en-US"/>
              <a:t>	</a:t>
            </a:r>
            <a:r>
              <a:rPr lang="en-US" smtClean="0"/>
              <a:t>Con trỏ là kiểu dữ liệu dễ dàng gặp lỗi khi sử dụng. Bảo vệ bản thân bằng việc sử dựng hàm hoặc class khi muốn truy cập nó, hoặc sử dụng kĩ thuật lập trình “tự phòng thủ”.</a:t>
            </a:r>
            <a:endParaRPr lang="vi-VN" smtClean="0"/>
          </a:p>
          <a:p>
            <a:pPr lvl="1"/>
            <a:endParaRPr lang="vi-VN" smtClean="0"/>
          </a:p>
          <a:p>
            <a:pPr marL="742950" lvl="1" indent="-285750">
              <a:buFont typeface="Wingdings" pitchFamily="2" charset="2"/>
              <a:buChar char="v"/>
            </a:pPr>
            <a:r>
              <a:rPr lang="vi-VN" sz="2000" i="1"/>
              <a:t> </a:t>
            </a:r>
            <a:r>
              <a:rPr lang="vi-VN" sz="2000" i="1" smtClean="0">
                <a:solidFill>
                  <a:schemeClr val="tx2">
                    <a:lumMod val="50000"/>
                  </a:schemeClr>
                </a:solidFill>
              </a:rPr>
              <a:t>Trong C không có kiểu con trỏ</a:t>
            </a:r>
            <a:endParaRPr lang="en-US" sz="2000" i="1" smtClean="0">
              <a:solidFill>
                <a:schemeClr val="tx2">
                  <a:lumMod val="50000"/>
                </a:schemeClr>
              </a:solidFill>
            </a:endParaRPr>
          </a:p>
          <a:p>
            <a:pPr lvl="1"/>
            <a:endParaRPr lang="en-US"/>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4</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en-US" sz="2400" b="1" smtClean="0">
                <a:solidFill>
                  <a:schemeClr val="accent5">
                    <a:lumMod val="40000"/>
                    <a:lumOff val="60000"/>
                  </a:schemeClr>
                </a:solidFill>
              </a:rPr>
              <a:t>1</a:t>
            </a:r>
            <a:r>
              <a:rPr lang="vi-VN" sz="2400" b="1" smtClean="0">
                <a:solidFill>
                  <a:schemeClr val="accent5">
                    <a:lumMod val="40000"/>
                    <a:lumOff val="60000"/>
                  </a:schemeClr>
                </a:solidFill>
              </a:rPr>
              <a:t>3</a:t>
            </a:r>
            <a:r>
              <a:rPr lang="en-US" sz="2400" b="1" smtClean="0">
                <a:solidFill>
                  <a:schemeClr val="bg1"/>
                </a:solidFill>
              </a:rPr>
              <a:t>: </a:t>
            </a:r>
            <a:r>
              <a:rPr lang="en-US" sz="2400" b="1">
                <a:solidFill>
                  <a:schemeClr val="bg1"/>
                </a:solidFill>
              </a:rPr>
              <a:t>Các </a:t>
            </a:r>
            <a:r>
              <a:rPr lang="en-US" sz="2400" b="1" smtClean="0">
                <a:solidFill>
                  <a:schemeClr val="bg1"/>
                </a:solidFill>
              </a:rPr>
              <a:t>kiểu dữ liệu cơ bản</a:t>
            </a:r>
            <a:endParaRPr lang="en-US" sz="2400" b="1">
              <a:solidFill>
                <a:schemeClr val="bg1"/>
              </a:solidFill>
            </a:endParaRPr>
          </a:p>
        </p:txBody>
      </p:sp>
      <p:sp>
        <p:nvSpPr>
          <p:cNvPr id="3" name="TextBox 2"/>
          <p:cNvSpPr txBox="1"/>
          <p:nvPr/>
        </p:nvSpPr>
        <p:spPr>
          <a:xfrm>
            <a:off x="13335" y="533400"/>
            <a:ext cx="9117329" cy="369331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b="1" smtClean="0"/>
              <a:t>4. </a:t>
            </a:r>
            <a:r>
              <a:rPr lang="en-US" b="1" smtClean="0"/>
              <a:t>KT13.4</a:t>
            </a:r>
            <a:r>
              <a:rPr lang="vi-VN" b="1" smtClean="0"/>
              <a:t>: </a:t>
            </a:r>
            <a:r>
              <a:rPr lang="en-US" b="1" smtClean="0"/>
              <a:t> </a:t>
            </a:r>
            <a:r>
              <a:rPr lang="en-US"/>
              <a:t>Avoid global variables, not just because they’re dangerous, but because you can replace them with </a:t>
            </a:r>
            <a:r>
              <a:rPr lang="en-US"/>
              <a:t>something </a:t>
            </a:r>
            <a:r>
              <a:rPr lang="en-US" smtClean="0"/>
              <a:t>better </a:t>
            </a:r>
            <a:endParaRPr lang="vi-VN"/>
          </a:p>
          <a:p>
            <a:pPr marL="742950" lvl="1" indent="-285750">
              <a:buFont typeface="Wingdings" pitchFamily="2" charset="2"/>
              <a:buChar char="v"/>
            </a:pPr>
            <a:r>
              <a:rPr lang="vi-VN" smtClean="0">
                <a:latin typeface="Palatino Linotype" pitchFamily="18" charset="0"/>
              </a:rPr>
              <a:t>Tránh sử dụng biến toàn cục không chỉ vì nó nguy hiểm mà còn bởi vì bạn có thể thay nó bằng những cách thức tốt hơn nhiều</a:t>
            </a:r>
          </a:p>
          <a:p>
            <a:pPr marL="742950" lvl="1" indent="-285750">
              <a:buFont typeface="Wingdings" pitchFamily="2" charset="2"/>
              <a:buChar char="v"/>
            </a:pPr>
            <a:r>
              <a:rPr lang="vi-VN">
                <a:latin typeface="Palatino Linotype" pitchFamily="18" charset="0"/>
              </a:rPr>
              <a:t> </a:t>
            </a:r>
            <a:r>
              <a:rPr lang="vi-VN" smtClean="0">
                <a:latin typeface="Palatino Linotype" pitchFamily="18" charset="0"/>
              </a:rPr>
              <a:t>Những vấn đề chính khi sử dụng dữ liệu toàn cục:</a:t>
            </a:r>
          </a:p>
          <a:p>
            <a:pPr marL="1200150" lvl="2" indent="-285750">
              <a:buFont typeface="Wingdings" pitchFamily="2" charset="2"/>
              <a:buChar char="§"/>
            </a:pPr>
            <a:r>
              <a:rPr lang="vi-VN">
                <a:latin typeface="Palatino Linotype" pitchFamily="18" charset="0"/>
              </a:rPr>
              <a:t> </a:t>
            </a:r>
            <a:r>
              <a:rPr lang="vi-VN" smtClean="0">
                <a:latin typeface="Palatino Linotype" pitchFamily="18" charset="0"/>
              </a:rPr>
              <a:t>Vô tình thay đổi kiểu dữ liệu,giá trị,tên thay thế của biến toàn cục</a:t>
            </a:r>
          </a:p>
          <a:p>
            <a:pPr marL="1200150" lvl="2" indent="-285750">
              <a:buFont typeface="Wingdings" pitchFamily="2" charset="2"/>
              <a:buChar char="§"/>
            </a:pPr>
            <a:r>
              <a:rPr lang="vi-VN" smtClean="0">
                <a:latin typeface="Palatino Linotype" pitchFamily="18" charset="0"/>
              </a:rPr>
              <a:t>Vấn đề code được sử dụng nhiều lần khi truy cập đến biến toàn cục như lời gọi đệ quy,...</a:t>
            </a:r>
          </a:p>
          <a:p>
            <a:pPr marL="1200150" lvl="2" indent="-285750">
              <a:buFont typeface="Wingdings" pitchFamily="2" charset="2"/>
              <a:buChar char="§"/>
            </a:pPr>
            <a:r>
              <a:rPr lang="vi-VN" smtClean="0">
                <a:latin typeface="Palatino Linotype" pitchFamily="18" charset="0"/>
              </a:rPr>
              <a:t>Tính tái sử dụng bị cản trở</a:t>
            </a:r>
            <a:endParaRPr lang="en-US">
              <a:latin typeface="Palatino Linotype" pitchFamily="18" charset="0"/>
            </a:endParaRPr>
          </a:p>
          <a:p>
            <a:pPr lvl="1"/>
            <a:endParaRPr lang="en-US"/>
          </a:p>
          <a:p>
            <a:pPr marL="742950" lvl="1" indent="-285750">
              <a:buFont typeface="Wingdings" pitchFamily="2" charset="2"/>
              <a:buChar char="v"/>
            </a:pPr>
            <a:r>
              <a:rPr lang="vi-VN" smtClean="0"/>
              <a:t> </a:t>
            </a:r>
            <a:r>
              <a:rPr lang="vi-VN" smtClean="0">
                <a:latin typeface="Palatino Linotype" pitchFamily="18" charset="0"/>
              </a:rPr>
              <a:t>Sử dụng biến toàn cục khi đó là phương pháp cuối cùng</a:t>
            </a:r>
          </a:p>
          <a:p>
            <a:pPr marL="742950" lvl="1" indent="-285750">
              <a:buFont typeface="Wingdings" pitchFamily="2" charset="2"/>
              <a:buChar char="v"/>
            </a:pPr>
            <a:r>
              <a:rPr lang="vi-VN" b="1" smtClean="0">
                <a:latin typeface="Palatino Linotype" pitchFamily="18" charset="0"/>
              </a:rPr>
              <a:t>Vậy</a:t>
            </a:r>
            <a:r>
              <a:rPr lang="vi-VN" smtClean="0">
                <a:latin typeface="Palatino Linotype" pitchFamily="18" charset="0"/>
              </a:rPr>
              <a:t> làm thế nào để giảm bớt rủi ro khi use biến toàn cục?</a:t>
            </a:r>
            <a:endParaRPr lang="en-US">
              <a:latin typeface="Palatino Linotype" pitchFamily="18" charset="0"/>
            </a:endParaRPr>
          </a:p>
          <a:p>
            <a:r>
              <a:rPr lang="en-US" smtClean="0"/>
              <a:t>	</a:t>
            </a:r>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4</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en-US" sz="2400" b="1" smtClean="0">
                <a:solidFill>
                  <a:schemeClr val="accent5">
                    <a:lumMod val="40000"/>
                    <a:lumOff val="60000"/>
                  </a:schemeClr>
                </a:solidFill>
              </a:rPr>
              <a:t>1</a:t>
            </a:r>
            <a:r>
              <a:rPr lang="vi-VN" sz="2400" b="1" smtClean="0">
                <a:solidFill>
                  <a:schemeClr val="accent5">
                    <a:lumMod val="40000"/>
                    <a:lumOff val="60000"/>
                  </a:schemeClr>
                </a:solidFill>
              </a:rPr>
              <a:t>3</a:t>
            </a:r>
            <a:r>
              <a:rPr lang="en-US" sz="2400" b="1" smtClean="0">
                <a:solidFill>
                  <a:schemeClr val="bg1"/>
                </a:solidFill>
              </a:rPr>
              <a:t>: </a:t>
            </a:r>
            <a:r>
              <a:rPr lang="en-US" sz="2400" b="1">
                <a:solidFill>
                  <a:schemeClr val="bg1"/>
                </a:solidFill>
              </a:rPr>
              <a:t>Các </a:t>
            </a:r>
            <a:r>
              <a:rPr lang="en-US" sz="2400" b="1" smtClean="0">
                <a:solidFill>
                  <a:schemeClr val="bg1"/>
                </a:solidFill>
              </a:rPr>
              <a:t>kiểu dữ liệu cơ bản</a:t>
            </a:r>
            <a:endParaRPr lang="en-US" sz="2400" b="1">
              <a:solidFill>
                <a:schemeClr val="bg1"/>
              </a:solidFill>
            </a:endParaRPr>
          </a:p>
        </p:txBody>
      </p:sp>
      <p:sp>
        <p:nvSpPr>
          <p:cNvPr id="4" name="TextBox 3"/>
          <p:cNvSpPr txBox="1"/>
          <p:nvPr/>
        </p:nvSpPr>
        <p:spPr>
          <a:xfrm>
            <a:off x="13335" y="533400"/>
            <a:ext cx="9117329"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startAt="5"/>
            </a:pPr>
            <a:r>
              <a:rPr lang="en-US" b="1" smtClean="0"/>
              <a:t>KT13.5</a:t>
            </a:r>
            <a:r>
              <a:rPr lang="vi-VN" b="1" smtClean="0"/>
              <a:t>: </a:t>
            </a:r>
            <a:r>
              <a:rPr lang="en-US" smtClean="0"/>
              <a:t>If </a:t>
            </a:r>
            <a:r>
              <a:rPr lang="en-US"/>
              <a:t>you can’t avoid global variables, work with them through access routines. Access routines give you everything that global variables give you, and more</a:t>
            </a:r>
            <a:r>
              <a:rPr lang="en-US"/>
              <a:t>. </a:t>
            </a:r>
            <a:endParaRPr lang="vi-VN" smtClean="0"/>
          </a:p>
          <a:p>
            <a:pPr marL="742950" lvl="1" indent="-285750">
              <a:buFont typeface="Wingdings" pitchFamily="2" charset="2"/>
              <a:buChar char="v"/>
            </a:pPr>
            <a:r>
              <a:rPr lang="vi-VN"/>
              <a:t> </a:t>
            </a:r>
            <a:r>
              <a:rPr lang="vi-VN">
                <a:latin typeface="Palatino Linotype" pitchFamily="18" charset="0"/>
              </a:rPr>
              <a:t>Nếu không thể tránh khỏi việc sử dụng biến toàn cục thì nên sử dụng những hàm, thủ tục để truy cập nó thay vì truy cập trực tiếp. Truy cập nhờ hàm, thủ tục sẽ cho bạn mọi thứ như khi sử dụng biến đó trực tiếp, và thêm nhiều hơn thế nữa</a:t>
            </a:r>
            <a:r>
              <a:rPr lang="vi-VN">
                <a:latin typeface="Palatino Linotype" pitchFamily="18" charset="0"/>
              </a:rPr>
              <a:t>. </a:t>
            </a:r>
            <a:endParaRPr lang="vi-VN"/>
          </a:p>
        </p:txBody>
      </p:sp>
      <p:sp>
        <p:nvSpPr>
          <p:cNvPr id="5" name="TextBox 4"/>
          <p:cNvSpPr txBox="1"/>
          <p:nvPr/>
        </p:nvSpPr>
        <p:spPr>
          <a:xfrm>
            <a:off x="13335" y="2590800"/>
            <a:ext cx="9130665" cy="1754326"/>
          </a:xfrm>
          <a:prstGeom prst="rect">
            <a:avLst/>
          </a:prstGeom>
          <a:noFill/>
        </p:spPr>
        <p:txBody>
          <a:bodyPr wrap="square" rtlCol="0">
            <a:spAutoFit/>
          </a:bodyPr>
          <a:lstStyle/>
          <a:p>
            <a:pPr marL="742950" lvl="1" indent="-285750">
              <a:buFont typeface="Wingdings" pitchFamily="2" charset="2"/>
              <a:buChar char="v"/>
            </a:pPr>
            <a:r>
              <a:rPr lang="en-US" b="1" i="1">
                <a:latin typeface="Palatino Linotype" pitchFamily="18" charset="0"/>
              </a:rPr>
              <a:t>Lợi ích của việc sử dụng hàm truy cập biến toàn cục</a:t>
            </a:r>
            <a:r>
              <a:rPr lang="vi-VN" b="1" i="1">
                <a:latin typeface="Palatino Linotype" pitchFamily="18" charset="0"/>
              </a:rPr>
              <a:t>:</a:t>
            </a:r>
          </a:p>
          <a:p>
            <a:pPr marL="1200150" lvl="2" indent="-285750">
              <a:buFont typeface="Wingdings" pitchFamily="2" charset="2"/>
              <a:buChar char="§"/>
            </a:pPr>
            <a:r>
              <a:rPr lang="vi-VN">
                <a:latin typeface="Palatino Linotype" pitchFamily="18" charset="0"/>
              </a:rPr>
              <a:t>Có thể đảm bảo rằng tất cả các truy cập đến biến toàn cục được "rào chắn". </a:t>
            </a:r>
          </a:p>
          <a:p>
            <a:pPr marL="1200150" lvl="2" indent="-285750">
              <a:buFont typeface="Wingdings" pitchFamily="2" charset="2"/>
              <a:buChar char="§"/>
            </a:pPr>
            <a:r>
              <a:rPr lang="vi-VN">
                <a:latin typeface="Palatino Linotype" pitchFamily="18" charset="0"/>
              </a:rPr>
              <a:t>Bạn sẽ được lợi nhờ việc che giấu thông tin tự động</a:t>
            </a:r>
          </a:p>
          <a:p>
            <a:pPr marL="1200150" lvl="2" indent="-285750">
              <a:buFont typeface="Wingdings" pitchFamily="2" charset="2"/>
              <a:buChar char="§"/>
            </a:pPr>
            <a:r>
              <a:rPr lang="vi-VN">
                <a:latin typeface="Palatino Linotype" pitchFamily="18" charset="0"/>
              </a:rPr>
              <a:t>Hàm truy cập sẽ giúp dễ dàng cho việc chuyển sang kiểu dữ liệu trừu tượng	</a:t>
            </a:r>
          </a:p>
          <a:p>
            <a:endParaRPr lang="en-US"/>
          </a:p>
        </p:txBody>
      </p:sp>
      <p:sp>
        <p:nvSpPr>
          <p:cNvPr id="6" name="TextBox 5"/>
          <p:cNvSpPr txBox="1"/>
          <p:nvPr/>
        </p:nvSpPr>
        <p:spPr>
          <a:xfrm>
            <a:off x="13335" y="4345126"/>
            <a:ext cx="8101898" cy="1477328"/>
          </a:xfrm>
          <a:prstGeom prst="rect">
            <a:avLst/>
          </a:prstGeom>
          <a:noFill/>
        </p:spPr>
        <p:txBody>
          <a:bodyPr wrap="none" rtlCol="0">
            <a:spAutoFit/>
          </a:bodyPr>
          <a:lstStyle/>
          <a:p>
            <a:pPr marL="800100" lvl="1" indent="-342900">
              <a:buFont typeface="Wingdings" pitchFamily="2" charset="2"/>
              <a:buChar char="v"/>
            </a:pPr>
            <a:r>
              <a:rPr lang="vi-VN" b="1" i="1">
                <a:latin typeface="Palatino Linotype" pitchFamily="18" charset="0"/>
              </a:rPr>
              <a:t>Làm thế nào để sử dụng hàm truy cập: </a:t>
            </a:r>
          </a:p>
          <a:p>
            <a:pPr marL="1200150" lvl="2" indent="-285750">
              <a:buFont typeface="Wingdings" pitchFamily="2" charset="2"/>
              <a:buChar char="§"/>
            </a:pPr>
            <a:r>
              <a:rPr lang="en-US">
                <a:latin typeface="Palatino Linotype" pitchFamily="18" charset="0"/>
              </a:rPr>
              <a:t>Yêu cầu tất cả các truy cập biến phải thông qua hàm truy cập. </a:t>
            </a:r>
            <a:endParaRPr lang="vi-VN">
              <a:latin typeface="Palatino Linotype" pitchFamily="18" charset="0"/>
            </a:endParaRPr>
          </a:p>
          <a:p>
            <a:pPr marL="1200150" lvl="2" indent="-285750">
              <a:buFont typeface="Wingdings" pitchFamily="2" charset="2"/>
              <a:buChar char="§"/>
            </a:pPr>
            <a:r>
              <a:rPr lang="en-US">
                <a:latin typeface="Palatino Linotype" pitchFamily="18" charset="0"/>
              </a:rPr>
              <a:t>Đừng chỉ vứt toàn bộ những biến toàn cục vào một cái thùng. </a:t>
            </a:r>
            <a:endParaRPr lang="vi-VN">
              <a:latin typeface="Palatino Linotype" pitchFamily="18" charset="0"/>
            </a:endParaRPr>
          </a:p>
          <a:p>
            <a:pPr marL="1200150" lvl="2" indent="-285750">
              <a:buFont typeface="Wingdings" pitchFamily="2" charset="2"/>
              <a:buChar char="§"/>
            </a:pPr>
            <a:r>
              <a:rPr lang="vi-VN">
                <a:latin typeface="Palatino Linotype" pitchFamily="18" charset="0"/>
              </a:rPr>
              <a:t>Xây dựng thêm một mức trừu tượng hoá vào trong hàm truy cập.</a:t>
            </a:r>
            <a:endParaRPr lang="en-US">
              <a:latin typeface="Palatino Linotype" pitchFamily="18" charset="0"/>
            </a:endParaRPr>
          </a:p>
          <a:p>
            <a:endParaRPr lang="en-US"/>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43000"/>
            <a:ext cx="9144000" cy="1200329"/>
          </a:xfrm>
          <a:prstGeom prst="rect">
            <a:avLst/>
          </a:prstGeom>
        </p:spPr>
        <p:txBody>
          <a:bodyPr wrap="square">
            <a:spAutoFit/>
          </a:bodyPr>
          <a:lstStyle/>
          <a:p>
            <a:pPr marL="800100" lvl="1" indent="-342900">
              <a:buFont typeface="Wingdings" pitchFamily="2" charset="2"/>
              <a:buChar char="v"/>
            </a:pPr>
            <a:r>
              <a:rPr lang="vi-VN" b="1" i="1">
                <a:latin typeface="Palatino Linotype" pitchFamily="18" charset="0"/>
              </a:rPr>
              <a:t>Làm thế nào để sử dụng hàm truy cập: </a:t>
            </a:r>
          </a:p>
          <a:p>
            <a:pPr marL="1200150" lvl="2" indent="-285750">
              <a:buFont typeface="Wingdings" pitchFamily="2" charset="2"/>
              <a:buChar char="§"/>
            </a:pPr>
            <a:r>
              <a:rPr lang="en-US">
                <a:latin typeface="Palatino Linotype" pitchFamily="18" charset="0"/>
              </a:rPr>
              <a:t>Yêu cầu tất cả các truy cập biến phải thông qua hàm truy cập. </a:t>
            </a:r>
            <a:endParaRPr lang="vi-VN">
              <a:latin typeface="Palatino Linotype" pitchFamily="18" charset="0"/>
            </a:endParaRPr>
          </a:p>
          <a:p>
            <a:pPr marL="1200150" lvl="2" indent="-285750">
              <a:buFont typeface="Wingdings" pitchFamily="2" charset="2"/>
              <a:buChar char="§"/>
            </a:pPr>
            <a:r>
              <a:rPr lang="en-US">
                <a:latin typeface="Palatino Linotype" pitchFamily="18" charset="0"/>
              </a:rPr>
              <a:t>Đừng chỉ vứt toàn bộ những biến toàn cục vào một cái thùng. </a:t>
            </a:r>
            <a:endParaRPr lang="vi-VN">
              <a:latin typeface="Palatino Linotype" pitchFamily="18" charset="0"/>
            </a:endParaRPr>
          </a:p>
          <a:p>
            <a:pPr marL="1200150" lvl="2" indent="-285750">
              <a:buFont typeface="Wingdings" pitchFamily="2" charset="2"/>
              <a:buChar char="§"/>
            </a:pPr>
            <a:r>
              <a:rPr lang="vi-VN">
                <a:latin typeface="Palatino Linotype" pitchFamily="18" charset="0"/>
              </a:rPr>
              <a:t>Xây dựng thêm một mức trừu tượng hoá vào trong hàm truy cập.</a:t>
            </a:r>
            <a:endParaRPr lang="en-US">
              <a:latin typeface="Palatino Linotype" pitchFamily="18" charset="0"/>
            </a:endParaRPr>
          </a:p>
        </p:txBody>
      </p:sp>
      <p:sp>
        <p:nvSpPr>
          <p:cNvPr id="3" name="TextBox 2"/>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4</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en-US" sz="2400" b="1" smtClean="0">
                <a:solidFill>
                  <a:schemeClr val="accent5">
                    <a:lumMod val="40000"/>
                    <a:lumOff val="60000"/>
                  </a:schemeClr>
                </a:solidFill>
              </a:rPr>
              <a:t>1</a:t>
            </a:r>
            <a:r>
              <a:rPr lang="vi-VN" sz="2400" b="1" smtClean="0">
                <a:solidFill>
                  <a:schemeClr val="accent5">
                    <a:lumMod val="40000"/>
                    <a:lumOff val="60000"/>
                  </a:schemeClr>
                </a:solidFill>
              </a:rPr>
              <a:t>3</a:t>
            </a:r>
            <a:r>
              <a:rPr lang="en-US" sz="2400" b="1" smtClean="0">
                <a:solidFill>
                  <a:schemeClr val="bg1"/>
                </a:solidFill>
              </a:rPr>
              <a:t>: </a:t>
            </a:r>
            <a:r>
              <a:rPr lang="en-US" sz="2400" b="1">
                <a:solidFill>
                  <a:schemeClr val="bg1"/>
                </a:solidFill>
              </a:rPr>
              <a:t>Các </a:t>
            </a:r>
            <a:r>
              <a:rPr lang="en-US" sz="2400" b="1" smtClean="0">
                <a:solidFill>
                  <a:schemeClr val="bg1"/>
                </a:solidFill>
              </a:rPr>
              <a:t>kiểu dữ liệu cơ bản</a:t>
            </a:r>
            <a:endParaRPr lang="en-US" sz="2400" b="1">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438400"/>
            <a:ext cx="3505200" cy="3962400"/>
          </a:xfrm>
          <a:prstGeom prst="rect">
            <a:avLst/>
          </a:prstGeom>
        </p:spPr>
      </p:pic>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33400" y="1600200"/>
            <a:ext cx="8229600" cy="1600200"/>
          </a:xfrm>
        </p:spPr>
        <p:txBody>
          <a:bodyPr/>
          <a:lstStyle/>
          <a:p>
            <a:r>
              <a:rPr lang="en-US" b="1" smtClean="0"/>
              <a:t>Phần II</a:t>
            </a:r>
            <a:r>
              <a:rPr lang="vi-VN" b="1" smtClean="0"/>
              <a:t>I</a:t>
            </a:r>
            <a:r>
              <a:rPr lang="en-US" smtClean="0"/>
              <a:t>: </a:t>
            </a:r>
            <a:br>
              <a:rPr lang="en-US" smtClean="0"/>
            </a:br>
            <a:r>
              <a:rPr lang="en-US" smtClean="0"/>
              <a:t>Tổng Hợp Kĩ Thuật </a:t>
            </a:r>
            <a:r>
              <a:rPr lang="vi-VN" smtClean="0"/>
              <a:t>Xây Dựng Chương Trình, Hàm, Thủ Tục</a:t>
            </a:r>
            <a:endParaRPr lang="en-US"/>
          </a:p>
        </p:txBody>
      </p:sp>
      <p:sp>
        <p:nvSpPr>
          <p:cNvPr id="5" name="TextBox 4"/>
          <p:cNvSpPr txBox="1"/>
          <p:nvPr/>
        </p:nvSpPr>
        <p:spPr>
          <a:xfrm>
            <a:off x="0" y="3886200"/>
            <a:ext cx="9195979" cy="1754326"/>
          </a:xfrm>
          <a:prstGeom prst="rect">
            <a:avLst/>
          </a:prstGeom>
          <a:noFill/>
        </p:spPr>
        <p:txBody>
          <a:bodyPr wrap="none" rtlCol="0">
            <a:spAutoFit/>
          </a:bodyPr>
          <a:lstStyle/>
          <a:p>
            <a:pPr marL="285750" indent="-285750">
              <a:buFont typeface="Wingdings" pitchFamily="2" charset="2"/>
              <a:buChar char="v"/>
            </a:pPr>
            <a:r>
              <a:rPr lang="vi-VN" smtClean="0">
                <a:latin typeface="Palatino Linotype" pitchFamily="18" charset="0"/>
              </a:rPr>
              <a:t> Sử Dụng Chương 5 - Các kĩ thuật thiết kế chương trình phần mềm – Design in </a:t>
            </a:r>
          </a:p>
          <a:p>
            <a:r>
              <a:rPr lang="vi-VN" smtClean="0">
                <a:latin typeface="Palatino Linotype" pitchFamily="18" charset="0"/>
              </a:rPr>
              <a:t>Construction</a:t>
            </a:r>
          </a:p>
          <a:p>
            <a:endParaRPr lang="vi-VN" smtClean="0">
              <a:latin typeface="Palatino Linotype" pitchFamily="18" charset="0"/>
            </a:endParaRPr>
          </a:p>
          <a:p>
            <a:pPr marL="285750" indent="-285750">
              <a:buFont typeface="Wingdings" pitchFamily="2" charset="2"/>
              <a:buChar char="v"/>
            </a:pPr>
            <a:r>
              <a:rPr lang="vi-VN">
                <a:latin typeface="Palatino Linotype" pitchFamily="18" charset="0"/>
              </a:rPr>
              <a:t> </a:t>
            </a:r>
            <a:r>
              <a:rPr lang="vi-VN" smtClean="0">
                <a:latin typeface="Palatino Linotype" pitchFamily="18" charset="0"/>
              </a:rPr>
              <a:t>Sử Dụng Chương 7 -  Kĩ thuật xây dựng hàm / thủ tục  High – Quality Routines</a:t>
            </a:r>
          </a:p>
          <a:p>
            <a:endParaRPr lang="vi-VN" smtClean="0">
              <a:latin typeface="Palatino Linotype" pitchFamily="18" charset="0"/>
            </a:endParaRPr>
          </a:p>
          <a:p>
            <a:pPr marL="285750" indent="-285750">
              <a:buFont typeface="Wingdings" pitchFamily="2" charset="2"/>
              <a:buChar char="v"/>
            </a:pPr>
            <a:r>
              <a:rPr lang="vi-VN" smtClean="0">
                <a:latin typeface="Palatino Linotype" pitchFamily="18" charset="0"/>
              </a:rPr>
              <a:t> Sử Dụng Chương 8 - Các kĩ thuật bẫy lỗi và phòng ngừa lỗi – Defensive Programing</a:t>
            </a:r>
            <a:endParaRPr lang="en-US">
              <a:latin typeface="Palatino Linotype" pitchFamily="18" charset="0"/>
            </a:endParaRPr>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0"/>
                                  </p:stCondLst>
                                  <p:iterate type="lt">
                                    <p:tmAbs val="25"/>
                                  </p:iterate>
                                  <p:childTnLst>
                                    <p:set>
                                      <p:cBhvr override="childStyle">
                                        <p:cTn id="10" dur="indefinite"/>
                                        <p:tgtEl>
                                          <p:spTgt spid="5"/>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a:solidFill>
                  <a:schemeClr val="bg1"/>
                </a:solidFill>
              </a:rPr>
              <a:t>1</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a:solidFill>
                  <a:schemeClr val="accent5">
                    <a:lumMod val="40000"/>
                    <a:lumOff val="60000"/>
                  </a:schemeClr>
                </a:solidFill>
              </a:rPr>
              <a:t>5</a:t>
            </a:r>
            <a:r>
              <a:rPr lang="en-US" sz="2400" b="1" smtClean="0">
                <a:solidFill>
                  <a:schemeClr val="bg1"/>
                </a:solidFill>
              </a:rPr>
              <a:t>: </a:t>
            </a:r>
            <a:r>
              <a:rPr lang="vi-VN" sz="2400" b="1" smtClean="0">
                <a:solidFill>
                  <a:schemeClr val="bg1"/>
                </a:solidFill>
                <a:latin typeface="Palatino Linotype" pitchFamily="18" charset="0"/>
              </a:rPr>
              <a:t>Các KT	TK Chương Trình Phần Mềm</a:t>
            </a:r>
            <a:endParaRPr lang="en-US" sz="2400" b="1">
              <a:solidFill>
                <a:schemeClr val="bg1"/>
              </a:solidFill>
              <a:latin typeface="Palatino Linotype" pitchFamily="18" charset="0"/>
            </a:endParaRPr>
          </a:p>
        </p:txBody>
      </p:sp>
      <p:sp>
        <p:nvSpPr>
          <p:cNvPr id="4" name="TextBox 3"/>
          <p:cNvSpPr txBox="1"/>
          <p:nvPr/>
        </p:nvSpPr>
        <p:spPr>
          <a:xfrm>
            <a:off x="13335" y="533400"/>
            <a:ext cx="9117329"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lang="en-US" b="1" smtClean="0">
                <a:solidFill>
                  <a:srgbClr val="FF0000"/>
                </a:solidFill>
              </a:rPr>
              <a:t>KT5.1</a:t>
            </a:r>
            <a:r>
              <a:rPr lang="vi-VN" b="1" smtClean="0">
                <a:solidFill>
                  <a:srgbClr val="FF0000"/>
                </a:solidFill>
              </a:rPr>
              <a:t>:</a:t>
            </a:r>
            <a:r>
              <a:rPr lang="en-US" b="1" smtClean="0">
                <a:solidFill>
                  <a:srgbClr val="FF0000"/>
                </a:solidFill>
              </a:rPr>
              <a:t> </a:t>
            </a:r>
            <a:r>
              <a:rPr lang="en-US"/>
              <a:t>Software’s Primary Technical Imperative is managing complexity. This is greatly aided by a design focus </a:t>
            </a:r>
            <a:r>
              <a:rPr lang="en-US"/>
              <a:t>on </a:t>
            </a:r>
            <a:r>
              <a:rPr lang="en-US" smtClean="0"/>
              <a:t>simplicity</a:t>
            </a:r>
            <a:endParaRPr lang="vi-VN" smtClean="0"/>
          </a:p>
          <a:p>
            <a:pPr marL="742950" lvl="1" indent="-285750">
              <a:buFont typeface="Wingdings" pitchFamily="2" charset="2"/>
              <a:buChar char="v"/>
            </a:pPr>
            <a:r>
              <a:rPr lang="vi-VN">
                <a:latin typeface="Palatino Linotype" pitchFamily="18" charset="0"/>
              </a:rPr>
              <a:t>Yêu cầu kỹ thuật chính đối với phần mềm là kiểm soát sự phức tạp. Nó được hỗ trợ rất lớn bởi thiết kế tập trung vào sự đơn giản</a:t>
            </a:r>
            <a:r>
              <a:rPr lang="vi-VN">
                <a:latin typeface="Palatino Linotype" pitchFamily="18" charset="0"/>
              </a:rPr>
              <a:t>. </a:t>
            </a:r>
            <a:endParaRPr lang="vi-VN" smtClean="0">
              <a:latin typeface="Palatino Linotype" pitchFamily="18" charset="0"/>
            </a:endParaRPr>
          </a:p>
          <a:p>
            <a:pPr marL="1200150" lvl="2" indent="-285750">
              <a:buFont typeface="Wingdings" pitchFamily="2" charset="2"/>
              <a:buChar char="§"/>
            </a:pPr>
            <a:r>
              <a:rPr lang="vi-VN">
                <a:latin typeface="Palatino Linotype" pitchFamily="18" charset="0"/>
              </a:rPr>
              <a:t>những vấn đề về mặt kĩ thuật là nguyên nhân chính gây nên thất bại của </a:t>
            </a:r>
            <a:r>
              <a:rPr lang="vi-VN">
                <a:latin typeface="Palatino Linotype" pitchFamily="18" charset="0"/>
              </a:rPr>
              <a:t>dự </a:t>
            </a:r>
            <a:r>
              <a:rPr lang="vi-VN" smtClean="0">
                <a:latin typeface="Palatino Linotype" pitchFamily="18" charset="0"/>
              </a:rPr>
              <a:t>án</a:t>
            </a:r>
          </a:p>
          <a:p>
            <a:pPr marL="1200150" lvl="2" indent="-285750">
              <a:buFont typeface="Wingdings" pitchFamily="2" charset="2"/>
              <a:buChar char="§"/>
            </a:pPr>
            <a:r>
              <a:rPr lang="vi-VN" smtClean="0">
                <a:latin typeface="Palatino Linotype" pitchFamily="18" charset="0"/>
              </a:rPr>
              <a:t>Độ phức tạp trong phần mềm</a:t>
            </a:r>
            <a:r>
              <a:rPr lang="vi-VN">
                <a:latin typeface="Palatino Linotype" pitchFamily="18" charset="0"/>
              </a:rPr>
              <a:t>		</a:t>
            </a:r>
            <a:endParaRPr lang="en-US" smtClean="0">
              <a:latin typeface="Palatino Linotype" pitchFamily="18" charset="0"/>
            </a:endParaRPr>
          </a:p>
        </p:txBody>
      </p:sp>
      <p:sp>
        <p:nvSpPr>
          <p:cNvPr id="7" name="TextBox 6"/>
          <p:cNvSpPr txBox="1"/>
          <p:nvPr/>
        </p:nvSpPr>
        <p:spPr>
          <a:xfrm>
            <a:off x="13335" y="2971800"/>
            <a:ext cx="9082936" cy="646331"/>
          </a:xfrm>
          <a:prstGeom prst="rect">
            <a:avLst/>
          </a:prstGeom>
          <a:noFill/>
        </p:spPr>
        <p:txBody>
          <a:bodyPr wrap="none" rtlCol="0">
            <a:spAutoFit/>
          </a:bodyPr>
          <a:lstStyle/>
          <a:p>
            <a:pPr marL="742950" lvl="1" indent="-285750">
              <a:buFont typeface="Wingdings" pitchFamily="2" charset="2"/>
              <a:buChar char="ü"/>
            </a:pPr>
            <a:r>
              <a:rPr lang="vi-VN">
                <a:latin typeface="Palatino Linotype" pitchFamily="18" charset="0"/>
              </a:rPr>
              <a:t>Kiểm soát sự phức tạp của phần mềm là vấn đề kỹ thuật quan trọng nhất </a:t>
            </a:r>
            <a:r>
              <a:rPr lang="vi-VN">
                <a:latin typeface="Palatino Linotype" pitchFamily="18" charset="0"/>
              </a:rPr>
              <a:t>trong </a:t>
            </a:r>
            <a:endParaRPr lang="vi-VN" smtClean="0">
              <a:latin typeface="Palatino Linotype" pitchFamily="18" charset="0"/>
            </a:endParaRPr>
          </a:p>
          <a:p>
            <a:pPr lvl="1"/>
            <a:r>
              <a:rPr lang="vi-VN" smtClean="0">
                <a:latin typeface="Palatino Linotype" pitchFamily="18" charset="0"/>
              </a:rPr>
              <a:t>phát triển phần </a:t>
            </a:r>
            <a:r>
              <a:rPr lang="vi-VN">
                <a:latin typeface="Palatino Linotype" pitchFamily="18" charset="0"/>
              </a:rPr>
              <a:t>mềm. </a:t>
            </a:r>
            <a:endParaRPr lang="en-US">
              <a:latin typeface="Palatino Linotype" pitchFamily="18" charset="0"/>
            </a:endParaRPr>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a:solidFill>
                  <a:schemeClr val="bg1"/>
                </a:solidFill>
              </a:rPr>
              <a:t>1</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a:solidFill>
                  <a:schemeClr val="accent5">
                    <a:lumMod val="40000"/>
                    <a:lumOff val="60000"/>
                  </a:schemeClr>
                </a:solidFill>
              </a:rPr>
              <a:t>5</a:t>
            </a:r>
            <a:r>
              <a:rPr lang="en-US" sz="2400" b="1" smtClean="0">
                <a:solidFill>
                  <a:schemeClr val="bg1"/>
                </a:solidFill>
              </a:rPr>
              <a:t>: </a:t>
            </a:r>
            <a:r>
              <a:rPr lang="vi-VN" sz="2400" b="1" smtClean="0">
                <a:solidFill>
                  <a:schemeClr val="bg1"/>
                </a:solidFill>
                <a:latin typeface="Palatino Linotype" pitchFamily="18" charset="0"/>
              </a:rPr>
              <a:t>Các KT	TK Chương Trình Phần Mềm</a:t>
            </a:r>
            <a:endParaRPr lang="en-US" sz="2400" b="1">
              <a:solidFill>
                <a:schemeClr val="bg1"/>
              </a:solidFill>
              <a:latin typeface="Palatino Linotype" pitchFamily="18" charset="0"/>
            </a:endParaRPr>
          </a:p>
        </p:txBody>
      </p:sp>
      <p:sp>
        <p:nvSpPr>
          <p:cNvPr id="3" name="TextBox 2"/>
          <p:cNvSpPr txBox="1"/>
          <p:nvPr/>
        </p:nvSpPr>
        <p:spPr>
          <a:xfrm>
            <a:off x="13335" y="533400"/>
            <a:ext cx="9117329"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startAt="2"/>
            </a:pPr>
            <a:r>
              <a:rPr lang="en-US" b="1" smtClean="0">
                <a:solidFill>
                  <a:srgbClr val="FF0000"/>
                </a:solidFill>
              </a:rPr>
              <a:t>KT5.2</a:t>
            </a:r>
            <a:r>
              <a:rPr lang="vi-VN" b="1" smtClean="0">
                <a:solidFill>
                  <a:srgbClr val="FF0000"/>
                </a:solidFill>
              </a:rPr>
              <a:t>:</a:t>
            </a:r>
            <a:r>
              <a:rPr lang="en-US" b="1" smtClean="0">
                <a:solidFill>
                  <a:srgbClr val="FF0000"/>
                </a:solidFill>
              </a:rPr>
              <a:t> </a:t>
            </a:r>
            <a:r>
              <a:rPr lang="en-US"/>
              <a:t>Simplicity is achieved in two general ways: minimizing the amount of essential complexity that anyone’s brain has to deal with at any one time, and keeping accidental complexity from proliferating needlessly. </a:t>
            </a:r>
            <a:r>
              <a:rPr lang="vi-VN">
                <a:latin typeface="Palatino Linotype" pitchFamily="18" charset="0"/>
              </a:rPr>
              <a:t>	</a:t>
            </a:r>
            <a:endParaRPr lang="vi-VN" smtClean="0">
              <a:latin typeface="Palatino Linotype" pitchFamily="18" charset="0"/>
            </a:endParaRPr>
          </a:p>
          <a:p>
            <a:endParaRPr lang="vi-VN" smtClean="0">
              <a:latin typeface="Palatino Linotype" pitchFamily="18" charset="0"/>
            </a:endParaRPr>
          </a:p>
          <a:p>
            <a:pPr marL="285750" indent="-285750">
              <a:buFont typeface="Wingdings" pitchFamily="2" charset="2"/>
              <a:buChar char="v"/>
            </a:pPr>
            <a:r>
              <a:rPr lang="vi-VN">
                <a:latin typeface="Palatino Linotype" pitchFamily="18" charset="0"/>
              </a:rPr>
              <a:t> </a:t>
            </a:r>
            <a:r>
              <a:rPr lang="vi-VN" b="1" smtClean="0">
                <a:latin typeface="Palatino Linotype" pitchFamily="18" charset="0"/>
              </a:rPr>
              <a:t>Làm thế nào chống lại sự phức tạp:</a:t>
            </a:r>
          </a:p>
          <a:p>
            <a:pPr lvl="1"/>
            <a:r>
              <a:rPr lang="vi-VN" b="1" smtClean="0">
                <a:latin typeface="Palatino Linotype" pitchFamily="18" charset="0"/>
              </a:rPr>
              <a:t> </a:t>
            </a:r>
            <a:endParaRPr lang="en-US" b="1" smtClean="0">
              <a:latin typeface="Palatino Linotype"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762000" y="2590800"/>
            <a:ext cx="7239000" cy="1707833"/>
          </a:xfrm>
          <a:prstGeom prst="rect">
            <a:avLst/>
          </a:prstGeom>
        </p:spPr>
      </p:pic>
      <p:sp>
        <p:nvSpPr>
          <p:cNvPr id="7" name="TextBox 6"/>
          <p:cNvSpPr txBox="1"/>
          <p:nvPr/>
        </p:nvSpPr>
        <p:spPr>
          <a:xfrm>
            <a:off x="13335" y="4724400"/>
            <a:ext cx="9057288" cy="1200329"/>
          </a:xfrm>
          <a:prstGeom prst="rect">
            <a:avLst/>
          </a:prstGeom>
          <a:noFill/>
        </p:spPr>
        <p:txBody>
          <a:bodyPr wrap="none" rtlCol="0">
            <a:spAutoFit/>
          </a:bodyPr>
          <a:lstStyle/>
          <a:p>
            <a:pPr marL="285750" indent="-285750">
              <a:buFont typeface="Wingdings" pitchFamily="2" charset="2"/>
              <a:buChar char="v"/>
            </a:pPr>
            <a:r>
              <a:rPr lang="vi-VN" b="1" smtClean="0">
                <a:solidFill>
                  <a:schemeClr val="accent1">
                    <a:lumMod val="50000"/>
                  </a:schemeClr>
                </a:solidFill>
                <a:latin typeface="Palatino Linotype" pitchFamily="18" charset="0"/>
              </a:rPr>
              <a:t>Vậy cần:</a:t>
            </a:r>
          </a:p>
          <a:p>
            <a:pPr marL="742950" lvl="1" indent="-285750">
              <a:buFont typeface="Wingdings" pitchFamily="2" charset="2"/>
              <a:buChar char="q"/>
            </a:pPr>
            <a:r>
              <a:rPr lang="vi-VN">
                <a:latin typeface="Palatino Linotype" pitchFamily="18" charset="0"/>
              </a:rPr>
              <a:t>Tối thiểu hoá sự phức tạp "thiết yếu" cho bất kì ai phải động đến, tại bất kì </a:t>
            </a:r>
            <a:r>
              <a:rPr lang="vi-VN">
                <a:latin typeface="Palatino Linotype" pitchFamily="18" charset="0"/>
              </a:rPr>
              <a:t>thời </a:t>
            </a:r>
            <a:endParaRPr lang="vi-VN" smtClean="0">
              <a:latin typeface="Palatino Linotype" pitchFamily="18" charset="0"/>
            </a:endParaRPr>
          </a:p>
          <a:p>
            <a:pPr lvl="1"/>
            <a:r>
              <a:rPr lang="vi-VN" smtClean="0">
                <a:latin typeface="Palatino Linotype" pitchFamily="18" charset="0"/>
              </a:rPr>
              <a:t>điểm </a:t>
            </a:r>
            <a:r>
              <a:rPr lang="vi-VN">
                <a:latin typeface="Palatino Linotype" pitchFamily="18" charset="0"/>
              </a:rPr>
              <a:t>nào</a:t>
            </a:r>
            <a:r>
              <a:rPr lang="vi-VN" smtClean="0"/>
              <a:t>.</a:t>
            </a:r>
          </a:p>
          <a:p>
            <a:pPr marL="742950" lvl="1" indent="-285750">
              <a:buFont typeface="Wingdings" pitchFamily="2" charset="2"/>
              <a:buChar char="q"/>
            </a:pPr>
            <a:r>
              <a:rPr lang="en-US"/>
              <a:t>Giữ cho sự phức tạp "tình cờ" tránh khỏi việc trở nên không cần thiết. </a:t>
            </a:r>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a:t>
            </a:r>
            <a:r>
              <a:rPr lang="vi-VN" sz="2400" b="1" smtClean="0">
                <a:solidFill>
                  <a:schemeClr val="bg1"/>
                </a:solidFill>
              </a:rPr>
              <a:t>2</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en-US" sz="2400" b="1" smtClean="0">
                <a:solidFill>
                  <a:schemeClr val="accent5">
                    <a:lumMod val="60000"/>
                    <a:lumOff val="40000"/>
                  </a:schemeClr>
                </a:solidFill>
              </a:rPr>
              <a:t>1</a:t>
            </a:r>
            <a:r>
              <a:rPr lang="vi-VN" sz="2400" b="1" smtClean="0">
                <a:solidFill>
                  <a:schemeClr val="accent5">
                    <a:lumMod val="60000"/>
                    <a:lumOff val="40000"/>
                  </a:schemeClr>
                </a:solidFill>
              </a:rPr>
              <a:t>5</a:t>
            </a:r>
            <a:r>
              <a:rPr lang="en-US" sz="2400" b="1" smtClean="0">
                <a:solidFill>
                  <a:schemeClr val="accent5">
                    <a:lumMod val="60000"/>
                    <a:lumOff val="40000"/>
                  </a:schemeClr>
                </a:solidFill>
              </a:rPr>
              <a:t> </a:t>
            </a:r>
            <a:r>
              <a:rPr lang="en-US" sz="2400" b="1">
                <a:solidFill>
                  <a:schemeClr val="bg1"/>
                </a:solidFill>
              </a:rPr>
              <a:t>– </a:t>
            </a:r>
            <a:r>
              <a:rPr lang="vi-VN" sz="2400" b="1">
                <a:solidFill>
                  <a:schemeClr val="bg1"/>
                </a:solidFill>
              </a:rPr>
              <a:t>Sử dụng câu lệnh if - then</a:t>
            </a:r>
            <a:endParaRPr lang="en-US" sz="2400" b="1">
              <a:solidFill>
                <a:schemeClr val="bg1"/>
              </a:solidFill>
            </a:endParaRPr>
          </a:p>
        </p:txBody>
      </p:sp>
      <p:sp>
        <p:nvSpPr>
          <p:cNvPr id="7" name="Content Placeholder 2"/>
          <p:cNvSpPr>
            <a:spLocks noGrp="1"/>
          </p:cNvSpPr>
          <p:nvPr>
            <p:ph idx="1"/>
          </p:nvPr>
        </p:nvSpPr>
        <p:spPr>
          <a:xfrm>
            <a:off x="22412" y="533400"/>
            <a:ext cx="9121588" cy="1371600"/>
          </a:xfrm>
        </p:spPr>
        <p:style>
          <a:lnRef idx="2">
            <a:schemeClr val="accent1"/>
          </a:lnRef>
          <a:fillRef idx="1">
            <a:schemeClr val="lt1"/>
          </a:fillRef>
          <a:effectRef idx="0">
            <a:schemeClr val="accent1"/>
          </a:effectRef>
          <a:fontRef idx="minor">
            <a:schemeClr val="dk1"/>
          </a:fontRef>
        </p:style>
        <p:txBody>
          <a:bodyPr>
            <a:normAutofit/>
          </a:bodyPr>
          <a:lstStyle/>
          <a:p>
            <a:pPr>
              <a:buAutoNum type="arabicPeriod"/>
            </a:pPr>
            <a:r>
              <a:rPr lang="en-US" sz="1800" b="1" smtClean="0">
                <a:solidFill>
                  <a:srgbClr val="FF0000"/>
                </a:solidFill>
                <a:latin typeface="Palatino Linotype" pitchFamily="18" charset="0"/>
              </a:rPr>
              <a:t>KT </a:t>
            </a:r>
            <a:r>
              <a:rPr lang="en-US" sz="1800" b="1">
                <a:solidFill>
                  <a:srgbClr val="FF0000"/>
                </a:solidFill>
                <a:latin typeface="Palatino Linotype" pitchFamily="18" charset="0"/>
              </a:rPr>
              <a:t>15.1. </a:t>
            </a:r>
            <a:r>
              <a:rPr lang="en-US" sz="1800">
                <a:latin typeface="Palatino Linotype" pitchFamily="18" charset="0"/>
              </a:rPr>
              <a:t>For simple if-else statements, pay attention to the order of the if and else clauses</a:t>
            </a:r>
            <a:r>
              <a:rPr lang="en-US" sz="1800">
                <a:latin typeface="Palatino Linotype" pitchFamily="18" charset="0"/>
              </a:rPr>
              <a:t>, </a:t>
            </a:r>
            <a:r>
              <a:rPr lang="en-US" sz="1800" smtClean="0">
                <a:latin typeface="Palatino Linotype" pitchFamily="18" charset="0"/>
              </a:rPr>
              <a:t>especially </a:t>
            </a:r>
            <a:r>
              <a:rPr lang="en-US" sz="1800">
                <a:latin typeface="Palatino Linotype" pitchFamily="18" charset="0"/>
              </a:rPr>
              <a:t>if they process a lot of errors. Make sure the nominal case </a:t>
            </a:r>
            <a:r>
              <a:rPr lang="en-US" sz="1800">
                <a:latin typeface="Palatino Linotype" pitchFamily="18" charset="0"/>
              </a:rPr>
              <a:t>is </a:t>
            </a:r>
            <a:r>
              <a:rPr lang="en-US" sz="1800" smtClean="0">
                <a:latin typeface="Palatino Linotype" pitchFamily="18" charset="0"/>
              </a:rPr>
              <a:t>clear</a:t>
            </a:r>
            <a:endParaRPr lang="vi-VN" sz="1800" smtClean="0">
              <a:latin typeface="Palatino Linotype" pitchFamily="18" charset="0"/>
            </a:endParaRPr>
          </a:p>
          <a:p>
            <a:pPr lvl="1">
              <a:buFont typeface="Wingdings" pitchFamily="2" charset="2"/>
              <a:buChar char="v"/>
            </a:pPr>
            <a:r>
              <a:rPr lang="vi-VN" sz="1800">
                <a:solidFill>
                  <a:schemeClr val="tx1"/>
                </a:solidFill>
                <a:latin typeface="Palatino Linotype" pitchFamily="18" charset="0"/>
                <a:cs typeface="Times New Roman" panose="02020603050405020304" pitchFamily="18" charset="0"/>
              </a:rPr>
              <a:t>	</a:t>
            </a:r>
            <a:r>
              <a:rPr lang="vi-VN" sz="1800">
                <a:latin typeface="Palatino Linotype" pitchFamily="18" charset="0"/>
              </a:rPr>
              <a:t>Đối với câu đơn if-else, chú ý đến thứ tự của if và else , đặc biệt là nếu chúng xử lý rất nhiều lỗi. Hãy chắc chắn rằng các trường hợp danh nghĩa là rõ ràng.</a:t>
            </a:r>
            <a:endParaRPr lang="en-US" sz="1800">
              <a:solidFill>
                <a:schemeClr val="tx1"/>
              </a:solidFill>
              <a:latin typeface="Palatino Linotype" pitchFamily="18" charset="0"/>
              <a:cs typeface="Times New Roman" panose="02020603050405020304" pitchFamily="18" charset="0"/>
            </a:endParaRPr>
          </a:p>
        </p:txBody>
      </p:sp>
      <p:sp>
        <p:nvSpPr>
          <p:cNvPr id="8" name="TextBox 7"/>
          <p:cNvSpPr txBox="1"/>
          <p:nvPr/>
        </p:nvSpPr>
        <p:spPr>
          <a:xfrm>
            <a:off x="0" y="2209800"/>
            <a:ext cx="9207842" cy="3139321"/>
          </a:xfrm>
          <a:prstGeom prst="rect">
            <a:avLst/>
          </a:prstGeom>
          <a:noFill/>
        </p:spPr>
        <p:txBody>
          <a:bodyPr wrap="none" rtlCol="0">
            <a:spAutoFit/>
          </a:bodyPr>
          <a:lstStyle/>
          <a:p>
            <a:r>
              <a:rPr lang="vi-VN" b="1" i="1" smtClean="0"/>
              <a:t>Các chú ý:</a:t>
            </a:r>
          </a:p>
          <a:p>
            <a:pPr marL="285750" indent="-285750">
              <a:buFont typeface="Arial" pitchFamily="34" charset="0"/>
              <a:buChar char="•"/>
            </a:pPr>
            <a:r>
              <a:rPr lang="vi-VN"/>
              <a:t>Vạch ra đường thực hiện thông thường trước rồi mới đặt câu lệnh điều kiện cho trường </a:t>
            </a:r>
            <a:r>
              <a:rPr lang="vi-VN"/>
              <a:t>hợp </a:t>
            </a:r>
            <a:endParaRPr lang="vi-VN" smtClean="0"/>
          </a:p>
          <a:p>
            <a:r>
              <a:rPr lang="vi-VN" smtClean="0"/>
              <a:t>bất </a:t>
            </a:r>
            <a:r>
              <a:rPr lang="vi-VN"/>
              <a:t>thường. điều này cần thiết cho việc dễ đọc mã nguồn cũng như thực </a:t>
            </a:r>
            <a:r>
              <a:rPr lang="vi-VN"/>
              <a:t>thi</a:t>
            </a:r>
            <a:r>
              <a:rPr lang="vi-VN" smtClean="0"/>
              <a:t>.</a:t>
            </a:r>
          </a:p>
          <a:p>
            <a:pPr marL="285750" indent="-285750">
              <a:buFont typeface="Arial" pitchFamily="34" charset="0"/>
              <a:buChar char="•"/>
            </a:pPr>
            <a:r>
              <a:rPr lang="vi-VN"/>
              <a:t>Với các câu điều kiện so sánh &gt;, &gt;=, &lt;=, hãy đảm bảo khi điều kiện = xảy ra thì rẽ </a:t>
            </a:r>
            <a:r>
              <a:rPr lang="vi-VN"/>
              <a:t>nhánh </a:t>
            </a:r>
            <a:endParaRPr lang="vi-VN" smtClean="0"/>
          </a:p>
          <a:p>
            <a:r>
              <a:rPr lang="vi-VN" smtClean="0"/>
              <a:t>hợp </a:t>
            </a:r>
            <a:r>
              <a:rPr lang="vi-VN"/>
              <a:t>lí</a:t>
            </a:r>
            <a:r>
              <a:rPr lang="vi-VN" smtClean="0"/>
              <a:t>.</a:t>
            </a:r>
          </a:p>
          <a:p>
            <a:pPr marL="285750" indent="-285750">
              <a:buFont typeface="Arial" pitchFamily="34" charset="0"/>
              <a:buChar char="•"/>
            </a:pPr>
            <a:r>
              <a:rPr lang="vi-VN"/>
              <a:t>Tránh sử dụng câu lệnh if rỗng (null if). Nếu sử dụng, hãy chú thích để người đọc dễ hiểu </a:t>
            </a:r>
            <a:r>
              <a:rPr lang="vi-VN"/>
              <a:t>hơn</a:t>
            </a:r>
            <a:r>
              <a:rPr lang="vi-VN" smtClean="0"/>
              <a:t>.</a:t>
            </a:r>
          </a:p>
          <a:p>
            <a:pPr marL="285750" indent="-285750">
              <a:buFont typeface="Arial" pitchFamily="34" charset="0"/>
              <a:buChar char="•"/>
            </a:pPr>
            <a:r>
              <a:rPr lang="vi-VN"/>
              <a:t>Hãy xem xét các mệnh đề else Nếu bạn nghĩ rằng bạn cần một câu lệnh đơn giản if, </a:t>
            </a:r>
            <a:r>
              <a:rPr lang="vi-VN"/>
              <a:t>hãy </a:t>
            </a:r>
            <a:endParaRPr lang="vi-VN" smtClean="0"/>
          </a:p>
          <a:p>
            <a:r>
              <a:rPr lang="vi-VN" smtClean="0"/>
              <a:t>cân </a:t>
            </a:r>
            <a:r>
              <a:rPr lang="vi-VN"/>
              <a:t>nhắc xem bạn có cần sử dụng mệnh để else không</a:t>
            </a:r>
            <a:r>
              <a:rPr lang="vi-VN"/>
              <a:t>? </a:t>
            </a:r>
            <a:endParaRPr lang="vi-VN" smtClean="0"/>
          </a:p>
          <a:p>
            <a:pPr marL="285750" indent="-285750">
              <a:buFont typeface="Arial" pitchFamily="34" charset="0"/>
              <a:buChar char="•"/>
            </a:pPr>
            <a:r>
              <a:rPr lang="vi-VN"/>
              <a:t>Kiểm tra lại tính đúng đắn của các mệnh đề, điều này là rõ ràng </a:t>
            </a:r>
            <a:r>
              <a:rPr lang="vi-VN"/>
              <a:t>cần </a:t>
            </a:r>
            <a:r>
              <a:rPr lang="vi-VN" smtClean="0"/>
              <a:t>thiết</a:t>
            </a:r>
          </a:p>
          <a:p>
            <a:pPr marL="285750" indent="-285750">
              <a:buFont typeface="Arial" pitchFamily="34" charset="0"/>
              <a:buChar char="•"/>
            </a:pPr>
            <a:r>
              <a:rPr lang="vi-VN"/>
              <a:t>Kiểm tra sự đảo ngược của lệnh if và else. Rất có thể mệnh đề if và else của bạn bị đảo </a:t>
            </a:r>
            <a:r>
              <a:rPr lang="vi-VN"/>
              <a:t>ngược </a:t>
            </a:r>
            <a:endParaRPr lang="vi-VN" smtClean="0"/>
          </a:p>
          <a:p>
            <a:r>
              <a:rPr lang="vi-VN" smtClean="0"/>
              <a:t>cho </a:t>
            </a:r>
            <a:r>
              <a:rPr lang="vi-VN"/>
              <a:t>nhau. </a:t>
            </a:r>
            <a:endParaRPr lang="en-US" b="1" i="1"/>
          </a:p>
        </p:txBody>
      </p:sp>
    </p:spTree>
    <p:extLst>
      <p:ext uri="{BB962C8B-B14F-4D97-AF65-F5344CB8AC3E}">
        <p14:creationId xmlns:p14="http://schemas.microsoft.com/office/powerpoint/2010/main" val="39719851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a:solidFill>
                  <a:schemeClr val="bg1"/>
                </a:solidFill>
              </a:rPr>
              <a:t>1</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a:solidFill>
                  <a:schemeClr val="accent5">
                    <a:lumMod val="40000"/>
                    <a:lumOff val="60000"/>
                  </a:schemeClr>
                </a:solidFill>
              </a:rPr>
              <a:t>5</a:t>
            </a:r>
            <a:r>
              <a:rPr lang="en-US" sz="2400" b="1" smtClean="0">
                <a:solidFill>
                  <a:schemeClr val="bg1"/>
                </a:solidFill>
              </a:rPr>
              <a:t>: </a:t>
            </a:r>
            <a:r>
              <a:rPr lang="vi-VN" sz="2400" b="1" smtClean="0">
                <a:solidFill>
                  <a:schemeClr val="bg1"/>
                </a:solidFill>
                <a:latin typeface="Palatino Linotype" pitchFamily="18" charset="0"/>
              </a:rPr>
              <a:t>Các KT	TK Chương Trình Phần Mềm</a:t>
            </a:r>
            <a:endParaRPr lang="en-US" sz="2400" b="1">
              <a:solidFill>
                <a:schemeClr val="bg1"/>
              </a:solidFill>
              <a:latin typeface="Palatino Linotype" pitchFamily="18" charset="0"/>
            </a:endParaRPr>
          </a:p>
        </p:txBody>
      </p:sp>
      <p:sp>
        <p:nvSpPr>
          <p:cNvPr id="3" name="TextBox 2"/>
          <p:cNvSpPr txBox="1"/>
          <p:nvPr/>
        </p:nvSpPr>
        <p:spPr>
          <a:xfrm>
            <a:off x="0" y="533400"/>
            <a:ext cx="9117329"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b="1" smtClean="0">
                <a:solidFill>
                  <a:srgbClr val="FF0000"/>
                </a:solidFill>
                <a:latin typeface="Palatino Linotype" pitchFamily="18" charset="0"/>
              </a:rPr>
              <a:t>3. </a:t>
            </a:r>
            <a:r>
              <a:rPr lang="en-US" b="1" smtClean="0">
                <a:solidFill>
                  <a:srgbClr val="FF0000"/>
                </a:solidFill>
              </a:rPr>
              <a:t>KT5.3</a:t>
            </a:r>
            <a:r>
              <a:rPr lang="vi-VN" b="1" smtClean="0">
                <a:solidFill>
                  <a:srgbClr val="FF0000"/>
                </a:solidFill>
              </a:rPr>
              <a:t>:</a:t>
            </a:r>
            <a:r>
              <a:rPr lang="en-US" b="1" smtClean="0">
                <a:solidFill>
                  <a:srgbClr val="FF0000"/>
                </a:solidFill>
              </a:rPr>
              <a:t> </a:t>
            </a:r>
            <a:r>
              <a:rPr lang="en-US"/>
              <a:t>Design is heuristic. Dogmatic adherence to any single methodology hurts creativity and hurts your programs. </a:t>
            </a:r>
            <a:r>
              <a:rPr lang="vi-VN">
                <a:latin typeface="Palatino Linotype" pitchFamily="18" charset="0"/>
              </a:rPr>
              <a:t>	</a:t>
            </a:r>
            <a:endParaRPr lang="vi-VN" smtClean="0">
              <a:latin typeface="Palatino Linotype" pitchFamily="18" charset="0"/>
            </a:endParaRPr>
          </a:p>
          <a:p>
            <a:endParaRPr lang="vi-VN" smtClean="0">
              <a:latin typeface="Palatino Linotype" pitchFamily="18" charset="0"/>
            </a:endParaRPr>
          </a:p>
          <a:p>
            <a:pPr marL="742950" lvl="1" indent="-285750">
              <a:buFont typeface="Wingdings" pitchFamily="2" charset="2"/>
              <a:buChar char="v"/>
            </a:pPr>
            <a:r>
              <a:rPr lang="vi-VN">
                <a:latin typeface="Palatino Linotype" pitchFamily="18" charset="0"/>
              </a:rPr>
              <a:t>Thiết kế là một công việc heuristic. Bất kì một phương pháp nào tuân thủ theo cách độc đoán, giáo điều sẽ phá hoại sự sáng tạo và phá hoại chương trình của bạn. </a:t>
            </a:r>
            <a:r>
              <a:rPr lang="vi-VN" b="1" smtClean="0">
                <a:latin typeface="Palatino Linotype" pitchFamily="18" charset="0"/>
              </a:rPr>
              <a:t> </a:t>
            </a:r>
            <a:endParaRPr lang="en-US" b="1" smtClean="0">
              <a:latin typeface="Palatino Linotype"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367137"/>
            <a:ext cx="4458322" cy="3248478"/>
          </a:xfrm>
          <a:prstGeom prst="rect">
            <a:avLst/>
          </a:prstGeom>
        </p:spPr>
      </p:pic>
      <p:sp>
        <p:nvSpPr>
          <p:cNvPr id="5" name="TextBox 4"/>
          <p:cNvSpPr txBox="1"/>
          <p:nvPr/>
        </p:nvSpPr>
        <p:spPr>
          <a:xfrm>
            <a:off x="0" y="3015734"/>
            <a:ext cx="3881191" cy="369332"/>
          </a:xfrm>
          <a:prstGeom prst="rect">
            <a:avLst/>
          </a:prstGeom>
          <a:noFill/>
        </p:spPr>
        <p:txBody>
          <a:bodyPr wrap="none" rtlCol="0">
            <a:spAutoFit/>
          </a:bodyPr>
          <a:lstStyle/>
          <a:p>
            <a:r>
              <a:rPr lang="vi-VN" b="1" smtClean="0">
                <a:latin typeface="Palatino Linotype" pitchFamily="18" charset="0"/>
              </a:rPr>
              <a:t>Thách thức khi thiết kế phần mềm:</a:t>
            </a:r>
            <a:endParaRPr lang="en-US" b="1">
              <a:latin typeface="Palatino Linotype" pitchFamily="18" charset="0"/>
            </a:endParaRPr>
          </a:p>
        </p:txBody>
      </p:sp>
      <p:sp>
        <p:nvSpPr>
          <p:cNvPr id="6" name="TextBox 5"/>
          <p:cNvSpPr txBox="1"/>
          <p:nvPr/>
        </p:nvSpPr>
        <p:spPr>
          <a:xfrm>
            <a:off x="0" y="3733800"/>
            <a:ext cx="3890809" cy="1754326"/>
          </a:xfrm>
          <a:prstGeom prst="rect">
            <a:avLst/>
          </a:prstGeom>
          <a:noFill/>
        </p:spPr>
        <p:txBody>
          <a:bodyPr wrap="none" rtlCol="0">
            <a:spAutoFit/>
          </a:bodyPr>
          <a:lstStyle/>
          <a:p>
            <a:pPr marL="285750" indent="-285750">
              <a:buFont typeface="Wingdings" pitchFamily="2" charset="2"/>
              <a:buChar char="q"/>
            </a:pPr>
            <a:r>
              <a:rPr lang="vi-VN" smtClean="0"/>
              <a:t>Thiết kế « phần mềm mờ »</a:t>
            </a:r>
          </a:p>
          <a:p>
            <a:pPr marL="285750" indent="-285750">
              <a:buFont typeface="Wingdings" pitchFamily="2" charset="2"/>
              <a:buChar char="q"/>
            </a:pPr>
            <a:r>
              <a:rPr lang="vi-VN" smtClean="0"/>
              <a:t>Thiết kế là sự đánh đổi, ưu tiên</a:t>
            </a:r>
          </a:p>
          <a:p>
            <a:pPr marL="285750" indent="-285750">
              <a:buFont typeface="Wingdings" pitchFamily="2" charset="2"/>
              <a:buChar char="q"/>
            </a:pPr>
            <a:r>
              <a:rPr lang="vi-VN" smtClean="0"/>
              <a:t>Thiết kế là công việc không xác định</a:t>
            </a:r>
          </a:p>
          <a:p>
            <a:pPr marL="285750" indent="-285750">
              <a:buFont typeface="Wingdings" pitchFamily="2" charset="2"/>
              <a:buChar char="q"/>
            </a:pPr>
            <a:r>
              <a:rPr lang="vi-VN" smtClean="0"/>
              <a:t>Thiết kế liên quan đến sự hạn chế</a:t>
            </a:r>
          </a:p>
          <a:p>
            <a:pPr marL="285750" indent="-285750">
              <a:buFont typeface="Wingdings" pitchFamily="2" charset="2"/>
              <a:buChar char="q"/>
            </a:pPr>
            <a:r>
              <a:rPr lang="vi-VN" smtClean="0"/>
              <a:t>Thiết kế là quá trình heuristic</a:t>
            </a:r>
          </a:p>
          <a:p>
            <a:pPr marL="285750" indent="-285750">
              <a:buFont typeface="Wingdings" pitchFamily="2" charset="2"/>
              <a:buChar char="q"/>
            </a:pPr>
            <a:r>
              <a:rPr lang="vi-VN" smtClean="0"/>
              <a:t>Thiết kế là sự mới lạ</a:t>
            </a:r>
            <a:endParaRPr lang="en-US"/>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a:solidFill>
                  <a:schemeClr val="bg1"/>
                </a:solidFill>
              </a:rPr>
              <a:t>1</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a:solidFill>
                  <a:schemeClr val="accent5">
                    <a:lumMod val="40000"/>
                    <a:lumOff val="60000"/>
                  </a:schemeClr>
                </a:solidFill>
              </a:rPr>
              <a:t>5</a:t>
            </a:r>
            <a:r>
              <a:rPr lang="en-US" sz="2400" b="1" smtClean="0">
                <a:solidFill>
                  <a:schemeClr val="bg1"/>
                </a:solidFill>
              </a:rPr>
              <a:t>: </a:t>
            </a:r>
            <a:r>
              <a:rPr lang="vi-VN" sz="2400" b="1" smtClean="0">
                <a:solidFill>
                  <a:schemeClr val="bg1"/>
                </a:solidFill>
                <a:latin typeface="Palatino Linotype" pitchFamily="18" charset="0"/>
              </a:rPr>
              <a:t>Các KT	TK Chương Trình Phần Mềm</a:t>
            </a:r>
            <a:endParaRPr lang="en-US" sz="2400" b="1">
              <a:solidFill>
                <a:schemeClr val="bg1"/>
              </a:solidFill>
              <a:latin typeface="Palatino Linotype" pitchFamily="18" charset="0"/>
            </a:endParaRPr>
          </a:p>
        </p:txBody>
      </p:sp>
      <p:sp>
        <p:nvSpPr>
          <p:cNvPr id="3" name="TextBox 2"/>
          <p:cNvSpPr txBox="1"/>
          <p:nvPr/>
        </p:nvSpPr>
        <p:spPr>
          <a:xfrm>
            <a:off x="0" y="533400"/>
            <a:ext cx="9117329"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startAt="4"/>
            </a:pPr>
            <a:r>
              <a:rPr lang="en-US" b="1" smtClean="0">
                <a:solidFill>
                  <a:srgbClr val="FF0000"/>
                </a:solidFill>
              </a:rPr>
              <a:t>KT5.4</a:t>
            </a:r>
            <a:r>
              <a:rPr lang="vi-VN" b="1" smtClean="0">
                <a:solidFill>
                  <a:srgbClr val="FF0000"/>
                </a:solidFill>
              </a:rPr>
              <a:t>:</a:t>
            </a:r>
            <a:r>
              <a:rPr lang="en-US" b="1" smtClean="0">
                <a:solidFill>
                  <a:srgbClr val="FF0000"/>
                </a:solidFill>
              </a:rPr>
              <a:t> </a:t>
            </a:r>
            <a:r>
              <a:rPr lang="en-US"/>
              <a:t>Good design is iterative; the more design possibilities you try, the better your final design will </a:t>
            </a:r>
            <a:r>
              <a:rPr lang="en-US"/>
              <a:t>be</a:t>
            </a:r>
            <a:r>
              <a:rPr lang="en-US" smtClean="0"/>
              <a:t>.</a:t>
            </a:r>
            <a:endParaRPr lang="vi-VN" smtClean="0"/>
          </a:p>
          <a:p>
            <a:pPr marL="742950" lvl="1" indent="-285750">
              <a:buFont typeface="Wingdings" pitchFamily="2" charset="2"/>
              <a:buChar char="v"/>
            </a:pPr>
            <a:r>
              <a:rPr lang="vi-VN" smtClean="0">
                <a:latin typeface="Palatino Linotype" pitchFamily="18" charset="0"/>
              </a:rPr>
              <a:t>Một </a:t>
            </a:r>
            <a:r>
              <a:rPr lang="vi-VN">
                <a:latin typeface="Palatino Linotype" pitchFamily="18" charset="0"/>
              </a:rPr>
              <a:t>bản thiết kế tốt là quá trình lặp đi lặp lại, càng nhiều những khả năng thiết kế mà bạn thử, kết quả thiết kế cuối cùng của bạn sẽ càng tốt. </a:t>
            </a:r>
            <a:endParaRPr lang="en-US" b="1" smtClean="0">
              <a:latin typeface="Palatino Linotype"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483224"/>
            <a:ext cx="6705600" cy="4089862"/>
          </a:xfrm>
          <a:prstGeom prst="rect">
            <a:avLst/>
          </a:prstGeom>
        </p:spPr>
      </p:pic>
    </p:spTree>
    <p:extLst>
      <p:ext uri="{BB962C8B-B14F-4D97-AF65-F5344CB8AC3E}">
        <p14:creationId xmlns:p14="http://schemas.microsoft.com/office/powerpoint/2010/main" val="83662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a:solidFill>
                  <a:schemeClr val="bg1"/>
                </a:solidFill>
              </a:rPr>
              <a:t>1</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a:solidFill>
                  <a:schemeClr val="accent5">
                    <a:lumMod val="40000"/>
                    <a:lumOff val="60000"/>
                  </a:schemeClr>
                </a:solidFill>
              </a:rPr>
              <a:t>5</a:t>
            </a:r>
            <a:r>
              <a:rPr lang="en-US" sz="2400" b="1" smtClean="0">
                <a:solidFill>
                  <a:schemeClr val="bg1"/>
                </a:solidFill>
              </a:rPr>
              <a:t>: </a:t>
            </a:r>
            <a:r>
              <a:rPr lang="vi-VN" sz="2400" b="1" smtClean="0">
                <a:solidFill>
                  <a:schemeClr val="bg1"/>
                </a:solidFill>
                <a:latin typeface="Palatino Linotype" pitchFamily="18" charset="0"/>
              </a:rPr>
              <a:t>Các KT	TK Chương Trình Phần Mềm</a:t>
            </a:r>
            <a:endParaRPr lang="en-US" sz="2400" b="1">
              <a:solidFill>
                <a:schemeClr val="bg1"/>
              </a:solidFill>
              <a:latin typeface="Palatino Linotype" pitchFamily="18" charset="0"/>
            </a:endParaRPr>
          </a:p>
        </p:txBody>
      </p:sp>
      <p:sp>
        <p:nvSpPr>
          <p:cNvPr id="3" name="TextBox 2"/>
          <p:cNvSpPr txBox="1"/>
          <p:nvPr/>
        </p:nvSpPr>
        <p:spPr>
          <a:xfrm>
            <a:off x="0" y="533400"/>
            <a:ext cx="9117329"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b="1" smtClean="0">
                <a:solidFill>
                  <a:srgbClr val="FF0000"/>
                </a:solidFill>
                <a:latin typeface="Palatino Linotype" pitchFamily="18" charset="0"/>
              </a:rPr>
              <a:t>5. </a:t>
            </a:r>
            <a:r>
              <a:rPr lang="en-US" b="1" smtClean="0">
                <a:solidFill>
                  <a:srgbClr val="FF0000"/>
                </a:solidFill>
              </a:rPr>
              <a:t>KT5.5</a:t>
            </a:r>
            <a:r>
              <a:rPr lang="vi-VN" b="1" smtClean="0">
                <a:solidFill>
                  <a:srgbClr val="FF0000"/>
                </a:solidFill>
              </a:rPr>
              <a:t>:</a:t>
            </a:r>
            <a:r>
              <a:rPr lang="en-US" b="1" smtClean="0">
                <a:solidFill>
                  <a:srgbClr val="FF0000"/>
                </a:solidFill>
              </a:rPr>
              <a:t> </a:t>
            </a:r>
            <a:r>
              <a:rPr lang="en-US"/>
              <a:t>Information hiding is a particularly valuable concept. Asking "What should I hide?" settles many difficult design issues</a:t>
            </a:r>
            <a:r>
              <a:rPr lang="en-US"/>
              <a:t>. </a:t>
            </a:r>
            <a:r>
              <a:rPr lang="vi-VN" smtClean="0">
                <a:latin typeface="Palatino Linotype" pitchFamily="18" charset="0"/>
              </a:rPr>
              <a:t> </a:t>
            </a:r>
          </a:p>
          <a:p>
            <a:pPr marL="742950" lvl="1" indent="-285750">
              <a:buFont typeface="Wingdings" pitchFamily="2" charset="2"/>
              <a:buChar char="v"/>
            </a:pPr>
            <a:r>
              <a:rPr lang="vi-VN" smtClean="0">
                <a:latin typeface="Palatino Linotype" pitchFamily="18" charset="0"/>
              </a:rPr>
              <a:t>Ấn </a:t>
            </a:r>
            <a:r>
              <a:rPr lang="vi-VN">
                <a:latin typeface="Palatino Linotype" pitchFamily="18" charset="0"/>
              </a:rPr>
              <a:t>giấu thông tin là một khái niệm có giá trị đặc biệt. Luôn luôn đặt câu hỏi "Cái gì tôi nên che giấu?" sẽ giải quyết nhiều những khó khăn trong vấn đề thiết kế</a:t>
            </a:r>
            <a:r>
              <a:rPr lang="vi-VN"/>
              <a:t>. </a:t>
            </a:r>
            <a:endParaRPr lang="en-US" b="1" smtClean="0">
              <a:latin typeface="Palatino Linotype" pitchFamily="18" charset="0"/>
            </a:endParaRPr>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a:solidFill>
                  <a:schemeClr val="bg1"/>
                </a:solidFill>
              </a:rPr>
              <a:t>1</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a:solidFill>
                  <a:schemeClr val="accent5">
                    <a:lumMod val="40000"/>
                    <a:lumOff val="60000"/>
                  </a:schemeClr>
                </a:solidFill>
              </a:rPr>
              <a:t>5</a:t>
            </a:r>
            <a:r>
              <a:rPr lang="en-US" sz="2400" b="1" smtClean="0">
                <a:solidFill>
                  <a:schemeClr val="bg1"/>
                </a:solidFill>
              </a:rPr>
              <a:t>: </a:t>
            </a:r>
            <a:r>
              <a:rPr lang="vi-VN" sz="2400" b="1" smtClean="0">
                <a:solidFill>
                  <a:schemeClr val="bg1"/>
                </a:solidFill>
                <a:latin typeface="Palatino Linotype" pitchFamily="18" charset="0"/>
              </a:rPr>
              <a:t>Các KT	TK Chương Trình Phần Mềm</a:t>
            </a:r>
            <a:endParaRPr lang="en-US" sz="2400" b="1">
              <a:solidFill>
                <a:schemeClr val="bg1"/>
              </a:solidFill>
              <a:latin typeface="Palatino Linotype" pitchFamily="18" charset="0"/>
            </a:endParaRPr>
          </a:p>
        </p:txBody>
      </p:sp>
      <p:sp>
        <p:nvSpPr>
          <p:cNvPr id="3" name="TextBox 2"/>
          <p:cNvSpPr txBox="1"/>
          <p:nvPr/>
        </p:nvSpPr>
        <p:spPr>
          <a:xfrm>
            <a:off x="0" y="609600"/>
            <a:ext cx="911732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b="1" smtClean="0">
                <a:solidFill>
                  <a:srgbClr val="FF0000"/>
                </a:solidFill>
                <a:latin typeface="Palatino Linotype" pitchFamily="18" charset="0"/>
              </a:rPr>
              <a:t>6.  </a:t>
            </a:r>
            <a:r>
              <a:rPr lang="en-US" b="1" smtClean="0">
                <a:solidFill>
                  <a:srgbClr val="FF0000"/>
                </a:solidFill>
              </a:rPr>
              <a:t>KT5.6</a:t>
            </a:r>
            <a:r>
              <a:rPr lang="vi-VN" b="1" smtClean="0">
                <a:solidFill>
                  <a:srgbClr val="FF0000"/>
                </a:solidFill>
              </a:rPr>
              <a:t>:</a:t>
            </a:r>
            <a:r>
              <a:rPr lang="en-US" b="1" smtClean="0">
                <a:solidFill>
                  <a:srgbClr val="FF0000"/>
                </a:solidFill>
              </a:rPr>
              <a:t> </a:t>
            </a:r>
            <a:r>
              <a:rPr lang="en-US"/>
              <a:t>Lots of useful, interesting information on design is available outside this book. The perspectives presented here are just the tip of the iceberg.</a:t>
            </a:r>
            <a:endParaRPr lang="en-US" b="1" smtClean="0">
              <a:latin typeface="Palatino Linotype" pitchFamily="18" charset="0"/>
            </a:endParaRPr>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smtClean="0">
                <a:solidFill>
                  <a:schemeClr val="bg1"/>
                </a:solidFill>
              </a:rPr>
              <a:t>2</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smtClean="0">
                <a:solidFill>
                  <a:schemeClr val="accent5">
                    <a:lumMod val="40000"/>
                    <a:lumOff val="60000"/>
                  </a:schemeClr>
                </a:solidFill>
              </a:rPr>
              <a:t>7</a:t>
            </a:r>
            <a:r>
              <a:rPr lang="en-US" sz="2400" b="1" smtClean="0">
                <a:solidFill>
                  <a:schemeClr val="bg1"/>
                </a:solidFill>
              </a:rPr>
              <a:t>: </a:t>
            </a:r>
            <a:r>
              <a:rPr lang="vi-VN" sz="2400" b="1" smtClean="0">
                <a:solidFill>
                  <a:schemeClr val="bg1"/>
                </a:solidFill>
                <a:latin typeface="Palatino Linotype" pitchFamily="18" charset="0"/>
              </a:rPr>
              <a:t>Các  KTXD  Hàm – Thủ Tục</a:t>
            </a:r>
            <a:endParaRPr lang="en-US" sz="2400" b="1">
              <a:solidFill>
                <a:schemeClr val="bg1"/>
              </a:solidFill>
              <a:latin typeface="Palatino Linotype" pitchFamily="18" charset="0"/>
            </a:endParaRPr>
          </a:p>
        </p:txBody>
      </p:sp>
      <p:sp>
        <p:nvSpPr>
          <p:cNvPr id="3" name="TextBox 2"/>
          <p:cNvSpPr txBox="1"/>
          <p:nvPr/>
        </p:nvSpPr>
        <p:spPr>
          <a:xfrm>
            <a:off x="0" y="533400"/>
            <a:ext cx="9117329"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lang="en-US" b="1" smtClean="0">
                <a:solidFill>
                  <a:srgbClr val="FF0000"/>
                </a:solidFill>
              </a:rPr>
              <a:t>KT7.1</a:t>
            </a:r>
            <a:r>
              <a:rPr lang="vi-VN" b="1" smtClean="0">
                <a:solidFill>
                  <a:srgbClr val="FF0000"/>
                </a:solidFill>
              </a:rPr>
              <a:t>:</a:t>
            </a:r>
            <a:r>
              <a:rPr lang="en-US" b="1" smtClean="0">
                <a:solidFill>
                  <a:srgbClr val="FF0000"/>
                </a:solidFill>
              </a:rPr>
              <a:t> </a:t>
            </a:r>
            <a:r>
              <a:rPr lang="en-US"/>
              <a:t>The most important reason for creating a routine is to improve the intellectual manageability of a program, and you can create a routine for many other good reasons. Saving space is a minor reason; improved readability, reliability, and modifiability are better reasons</a:t>
            </a:r>
            <a:r>
              <a:rPr lang="en-US"/>
              <a:t>. </a:t>
            </a:r>
            <a:endParaRPr lang="vi-VN" smtClean="0"/>
          </a:p>
          <a:p>
            <a:endParaRPr lang="vi-VN" smtClean="0"/>
          </a:p>
          <a:p>
            <a:pPr marL="742950" lvl="1" indent="-285750">
              <a:buFont typeface="Wingdings" pitchFamily="2" charset="2"/>
              <a:buChar char="v"/>
            </a:pPr>
            <a:r>
              <a:rPr lang="vi-VN" b="1">
                <a:latin typeface="Palatino Linotype" pitchFamily="18" charset="0"/>
              </a:rPr>
              <a:t>	</a:t>
            </a:r>
            <a:r>
              <a:rPr lang="vi-VN">
                <a:latin typeface="Palatino Linotype" pitchFamily="18" charset="0"/>
              </a:rPr>
              <a:t>Lý do quan trọng nhất để tạo một hàm, thủ tục là để cải thiện khả năng kiểm soát những vấn đề liên quan đến "trí tuệ" của chương trình, và bạn có thể tạo một hàm cho rất nhiều những lý do khác nữa. Tiết kiệm không gian là lý do nhỏ, nâng cao khả năng đọc hiểu, tính tin cậy và khả năng sửa đổi là lý do quan trọng hơn cả. </a:t>
            </a:r>
            <a:endParaRPr lang="en-US" b="1" smtClean="0">
              <a:latin typeface="Palatino Linotype" pitchFamily="18" charset="0"/>
            </a:endParaRPr>
          </a:p>
        </p:txBody>
      </p:sp>
      <p:sp>
        <p:nvSpPr>
          <p:cNvPr id="4" name="TextBox 3"/>
          <p:cNvSpPr txBox="1"/>
          <p:nvPr/>
        </p:nvSpPr>
        <p:spPr>
          <a:xfrm>
            <a:off x="0" y="3886200"/>
            <a:ext cx="9117329" cy="1754326"/>
          </a:xfrm>
          <a:prstGeom prst="rect">
            <a:avLst/>
          </a:prstGeom>
          <a:noFill/>
        </p:spPr>
        <p:txBody>
          <a:bodyPr wrap="square" rtlCol="0">
            <a:spAutoFit/>
          </a:bodyPr>
          <a:lstStyle/>
          <a:p>
            <a:r>
              <a:rPr lang="vi-VN" b="1" i="1">
                <a:latin typeface="Palatino Linotype" pitchFamily="18" charset="0"/>
              </a:rPr>
              <a:t>Những lý do để tạo một hàm, thủ </a:t>
            </a:r>
            <a:r>
              <a:rPr lang="vi-VN" b="1" i="1">
                <a:latin typeface="Palatino Linotype" pitchFamily="18" charset="0"/>
              </a:rPr>
              <a:t>tục</a:t>
            </a:r>
            <a:r>
              <a:rPr lang="vi-VN" b="1" i="1" smtClean="0">
                <a:latin typeface="Palatino Linotype" pitchFamily="18" charset="0"/>
              </a:rPr>
              <a:t>:</a:t>
            </a:r>
          </a:p>
          <a:p>
            <a:endParaRPr lang="vi-VN" b="1" smtClean="0">
              <a:latin typeface="Palatino Linotype" pitchFamily="18" charset="0"/>
            </a:endParaRPr>
          </a:p>
          <a:p>
            <a:r>
              <a:rPr lang="vi-VN" b="1">
                <a:latin typeface="Palatino Linotype" pitchFamily="18" charset="0"/>
              </a:rPr>
              <a:t> </a:t>
            </a:r>
            <a:r>
              <a:rPr lang="vi-VN" b="1" smtClean="0">
                <a:latin typeface="Palatino Linotype" pitchFamily="18" charset="0"/>
              </a:rPr>
              <a:t> » </a:t>
            </a:r>
            <a:r>
              <a:rPr lang="en-US">
                <a:latin typeface="Palatino Linotype" pitchFamily="18" charset="0"/>
              </a:rPr>
              <a:t>Gỉảm bớt sự </a:t>
            </a:r>
            <a:r>
              <a:rPr lang="en-US">
                <a:latin typeface="Palatino Linotype" pitchFamily="18" charset="0"/>
              </a:rPr>
              <a:t>phức </a:t>
            </a:r>
            <a:r>
              <a:rPr lang="en-US" smtClean="0">
                <a:latin typeface="Palatino Linotype" pitchFamily="18" charset="0"/>
              </a:rPr>
              <a:t>tạp</a:t>
            </a:r>
            <a:r>
              <a:rPr lang="vi-VN" smtClean="0">
                <a:latin typeface="Palatino Linotype" pitchFamily="18" charset="0"/>
              </a:rPr>
              <a:t>                                   	         » </a:t>
            </a:r>
            <a:r>
              <a:rPr lang="en-US">
                <a:latin typeface="Palatino Linotype" pitchFamily="18" charset="0"/>
              </a:rPr>
              <a:t>Tránh lặp lại </a:t>
            </a:r>
            <a:r>
              <a:rPr lang="en-US">
                <a:latin typeface="Palatino Linotype" pitchFamily="18" charset="0"/>
              </a:rPr>
              <a:t>code</a:t>
            </a:r>
            <a:r>
              <a:rPr lang="en-US" smtClean="0">
                <a:latin typeface="Palatino Linotype" pitchFamily="18" charset="0"/>
              </a:rPr>
              <a:t>.</a:t>
            </a:r>
            <a:endParaRPr lang="vi-VN">
              <a:latin typeface="Palatino Linotype" pitchFamily="18" charset="0"/>
            </a:endParaRPr>
          </a:p>
          <a:p>
            <a:r>
              <a:rPr lang="vi-VN" b="1" smtClean="0">
                <a:latin typeface="Palatino Linotype" pitchFamily="18" charset="0"/>
              </a:rPr>
              <a:t>  » </a:t>
            </a:r>
            <a:r>
              <a:rPr lang="vi-VN" smtClean="0">
                <a:latin typeface="Palatino Linotype" pitchFamily="18" charset="0"/>
              </a:rPr>
              <a:t>Tạo </a:t>
            </a:r>
            <a:r>
              <a:rPr lang="vi-VN">
                <a:latin typeface="Palatino Linotype" pitchFamily="18" charset="0"/>
              </a:rPr>
              <a:t>một vùng code dễ đọc </a:t>
            </a:r>
            <a:r>
              <a:rPr lang="vi-VN">
                <a:latin typeface="Palatino Linotype" pitchFamily="18" charset="0"/>
              </a:rPr>
              <a:t>hiểu </a:t>
            </a:r>
            <a:r>
              <a:rPr lang="vi-VN" smtClean="0">
                <a:latin typeface="Palatino Linotype" pitchFamily="18" charset="0"/>
              </a:rPr>
              <a:t>hơn                    » </a:t>
            </a:r>
            <a:r>
              <a:rPr lang="en-US">
                <a:latin typeface="Palatino Linotype" pitchFamily="18" charset="0"/>
              </a:rPr>
              <a:t>Ẩn giấu thứ tự </a:t>
            </a:r>
            <a:r>
              <a:rPr lang="en-US">
                <a:latin typeface="Palatino Linotype" pitchFamily="18" charset="0"/>
              </a:rPr>
              <a:t>thực </a:t>
            </a:r>
            <a:r>
              <a:rPr lang="en-US" smtClean="0">
                <a:latin typeface="Palatino Linotype" pitchFamily="18" charset="0"/>
              </a:rPr>
              <a:t>hiện</a:t>
            </a:r>
            <a:endParaRPr lang="vi-VN" smtClean="0">
              <a:latin typeface="Palatino Linotype" pitchFamily="18" charset="0"/>
            </a:endParaRPr>
          </a:p>
          <a:p>
            <a:r>
              <a:rPr lang="vi-VN" b="1">
                <a:latin typeface="Palatino Linotype" pitchFamily="18" charset="0"/>
              </a:rPr>
              <a:t> </a:t>
            </a:r>
            <a:r>
              <a:rPr lang="vi-VN" b="1" smtClean="0">
                <a:latin typeface="Palatino Linotype" pitchFamily="18" charset="0"/>
              </a:rPr>
              <a:t> » </a:t>
            </a:r>
            <a:r>
              <a:rPr lang="en-US">
                <a:latin typeface="Palatino Linotype" pitchFamily="18" charset="0"/>
              </a:rPr>
              <a:t>Ẩn giấu các phép toán trên con </a:t>
            </a:r>
            <a:r>
              <a:rPr lang="en-US">
                <a:latin typeface="Palatino Linotype" pitchFamily="18" charset="0"/>
              </a:rPr>
              <a:t>trỏ</a:t>
            </a:r>
            <a:r>
              <a:rPr lang="en-US" smtClean="0">
                <a:latin typeface="Palatino Linotype" pitchFamily="18" charset="0"/>
              </a:rPr>
              <a:t>.</a:t>
            </a:r>
            <a:r>
              <a:rPr lang="vi-VN" smtClean="0">
                <a:latin typeface="Palatino Linotype" pitchFamily="18" charset="0"/>
              </a:rPr>
              <a:t>                      » </a:t>
            </a:r>
            <a:r>
              <a:rPr lang="en-US">
                <a:latin typeface="Palatino Linotype" pitchFamily="18" charset="0"/>
              </a:rPr>
              <a:t>Cải thiện tính </a:t>
            </a:r>
            <a:r>
              <a:rPr lang="en-US">
                <a:latin typeface="Palatino Linotype" pitchFamily="18" charset="0"/>
              </a:rPr>
              <a:t>khả </a:t>
            </a:r>
            <a:r>
              <a:rPr lang="en-US" smtClean="0">
                <a:latin typeface="Palatino Linotype" pitchFamily="18" charset="0"/>
              </a:rPr>
              <a:t>chuyển</a:t>
            </a:r>
            <a:endParaRPr lang="vi-VN" smtClean="0">
              <a:latin typeface="Palatino Linotype" pitchFamily="18" charset="0"/>
            </a:endParaRPr>
          </a:p>
          <a:p>
            <a:r>
              <a:rPr lang="vi-VN" b="1">
                <a:latin typeface="Palatino Linotype" pitchFamily="18" charset="0"/>
              </a:rPr>
              <a:t>  </a:t>
            </a:r>
            <a:r>
              <a:rPr lang="vi-VN" b="1" smtClean="0">
                <a:latin typeface="Palatino Linotype" pitchFamily="18" charset="0"/>
              </a:rPr>
              <a:t>» </a:t>
            </a:r>
            <a:r>
              <a:rPr lang="vi-VN">
                <a:latin typeface="Palatino Linotype" pitchFamily="18" charset="0"/>
              </a:rPr>
              <a:t>Đơn giản hoá những test đúng sai phức </a:t>
            </a:r>
            <a:r>
              <a:rPr lang="vi-VN">
                <a:latin typeface="Palatino Linotype" pitchFamily="18" charset="0"/>
              </a:rPr>
              <a:t>tạp. </a:t>
            </a:r>
            <a:r>
              <a:rPr lang="vi-VN" smtClean="0">
                <a:latin typeface="Palatino Linotype" pitchFamily="18" charset="0"/>
              </a:rPr>
              <a:t>     » </a:t>
            </a:r>
            <a:r>
              <a:rPr lang="vi-VN">
                <a:latin typeface="Palatino Linotype" pitchFamily="18" charset="0"/>
              </a:rPr>
              <a:t>Cải thiện hiệu năng.</a:t>
            </a:r>
            <a:endParaRPr lang="en-US" b="1">
              <a:latin typeface="Palatino Linotype" pitchFamily="18" charset="0"/>
            </a:endParaRPr>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447"/>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smtClean="0">
                <a:solidFill>
                  <a:schemeClr val="bg1"/>
                </a:solidFill>
              </a:rPr>
              <a:t>2</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smtClean="0">
                <a:solidFill>
                  <a:schemeClr val="accent5">
                    <a:lumMod val="40000"/>
                    <a:lumOff val="60000"/>
                  </a:schemeClr>
                </a:solidFill>
              </a:rPr>
              <a:t>7</a:t>
            </a:r>
            <a:r>
              <a:rPr lang="en-US" sz="2400" b="1" smtClean="0">
                <a:solidFill>
                  <a:schemeClr val="bg1"/>
                </a:solidFill>
              </a:rPr>
              <a:t>: </a:t>
            </a:r>
            <a:r>
              <a:rPr lang="vi-VN" sz="2400" b="1" smtClean="0">
                <a:solidFill>
                  <a:schemeClr val="bg1"/>
                </a:solidFill>
                <a:latin typeface="Palatino Linotype" pitchFamily="18" charset="0"/>
              </a:rPr>
              <a:t>Các  KTXD  Hàm – Thủ Tục</a:t>
            </a:r>
            <a:endParaRPr lang="en-US" sz="2400" b="1">
              <a:solidFill>
                <a:schemeClr val="bg1"/>
              </a:solidFill>
              <a:latin typeface="Palatino Linotype" pitchFamily="18" charset="0"/>
            </a:endParaRPr>
          </a:p>
        </p:txBody>
      </p:sp>
      <p:sp>
        <p:nvSpPr>
          <p:cNvPr id="3" name="TextBox 2"/>
          <p:cNvSpPr txBox="1"/>
          <p:nvPr/>
        </p:nvSpPr>
        <p:spPr>
          <a:xfrm>
            <a:off x="-2" y="542835"/>
            <a:ext cx="9117329"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b="1" smtClean="0">
                <a:solidFill>
                  <a:srgbClr val="FF0000"/>
                </a:solidFill>
              </a:rPr>
              <a:t>2. </a:t>
            </a:r>
            <a:r>
              <a:rPr lang="en-US" b="1" smtClean="0">
                <a:solidFill>
                  <a:srgbClr val="FF0000"/>
                </a:solidFill>
              </a:rPr>
              <a:t>KT7.2</a:t>
            </a:r>
            <a:r>
              <a:rPr lang="vi-VN" b="1" smtClean="0">
                <a:solidFill>
                  <a:srgbClr val="FF0000"/>
                </a:solidFill>
              </a:rPr>
              <a:t>:</a:t>
            </a:r>
            <a:r>
              <a:rPr lang="en-US" b="1" smtClean="0">
                <a:solidFill>
                  <a:srgbClr val="FF0000"/>
                </a:solidFill>
              </a:rPr>
              <a:t> </a:t>
            </a:r>
            <a:r>
              <a:rPr lang="en-US"/>
              <a:t>Sometimes the operation that most benefits from being put into a routine of its own is a simple </a:t>
            </a:r>
            <a:r>
              <a:rPr lang="en-US"/>
              <a:t>one</a:t>
            </a:r>
            <a:r>
              <a:rPr lang="en-US" smtClean="0"/>
              <a:t>.</a:t>
            </a:r>
            <a:endParaRPr lang="vi-VN" smtClean="0"/>
          </a:p>
          <a:p>
            <a:pPr marL="742950" lvl="1" indent="-285750">
              <a:buFont typeface="Wingdings" pitchFamily="2" charset="2"/>
              <a:buChar char="v"/>
            </a:pPr>
            <a:r>
              <a:rPr lang="vi-VN" b="1">
                <a:latin typeface="Palatino Linotype" pitchFamily="18" charset="0"/>
              </a:rPr>
              <a:t>	</a:t>
            </a:r>
            <a:r>
              <a:rPr lang="vi-VN">
                <a:latin typeface="Palatino Linotype" pitchFamily="18" charset="0"/>
              </a:rPr>
              <a:t>Đôi khi, một phép toán được lợi nhiều nhất từ việc đặt nó vào trong hàm, thủ tục lại là một phép toán đơn giản</a:t>
            </a:r>
            <a:endParaRPr lang="en-US" b="1" smtClean="0">
              <a:latin typeface="Palatino Linotype"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784" y="1864659"/>
            <a:ext cx="6668431" cy="4763165"/>
          </a:xfrm>
          <a:prstGeom prst="rect">
            <a:avLst/>
          </a:prstGeom>
        </p:spPr>
      </p:pic>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447"/>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smtClean="0">
                <a:solidFill>
                  <a:schemeClr val="bg1"/>
                </a:solidFill>
              </a:rPr>
              <a:t>2</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smtClean="0">
                <a:solidFill>
                  <a:schemeClr val="accent5">
                    <a:lumMod val="40000"/>
                    <a:lumOff val="60000"/>
                  </a:schemeClr>
                </a:solidFill>
              </a:rPr>
              <a:t>7</a:t>
            </a:r>
            <a:r>
              <a:rPr lang="en-US" sz="2400" b="1" smtClean="0">
                <a:solidFill>
                  <a:schemeClr val="bg1"/>
                </a:solidFill>
              </a:rPr>
              <a:t>: </a:t>
            </a:r>
            <a:r>
              <a:rPr lang="vi-VN" sz="2400" b="1" smtClean="0">
                <a:solidFill>
                  <a:schemeClr val="bg1"/>
                </a:solidFill>
                <a:latin typeface="Palatino Linotype" pitchFamily="18" charset="0"/>
              </a:rPr>
              <a:t>Các  KTXD  Hàm – Thủ Tục</a:t>
            </a:r>
            <a:endParaRPr lang="en-US" sz="2400" b="1">
              <a:solidFill>
                <a:schemeClr val="bg1"/>
              </a:solidFill>
              <a:latin typeface="Palatino Linotype" pitchFamily="18" charset="0"/>
            </a:endParaRPr>
          </a:p>
        </p:txBody>
      </p:sp>
      <p:sp>
        <p:nvSpPr>
          <p:cNvPr id="3" name="TextBox 2"/>
          <p:cNvSpPr txBox="1"/>
          <p:nvPr/>
        </p:nvSpPr>
        <p:spPr>
          <a:xfrm>
            <a:off x="-2" y="542835"/>
            <a:ext cx="9117329"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startAt="3"/>
            </a:pPr>
            <a:r>
              <a:rPr lang="en-US" b="1" smtClean="0">
                <a:solidFill>
                  <a:srgbClr val="FF0000"/>
                </a:solidFill>
              </a:rPr>
              <a:t>KT7.3</a:t>
            </a:r>
            <a:r>
              <a:rPr lang="vi-VN" b="1" smtClean="0">
                <a:solidFill>
                  <a:srgbClr val="FF0000"/>
                </a:solidFill>
              </a:rPr>
              <a:t>:</a:t>
            </a:r>
            <a:r>
              <a:rPr lang="en-US" b="1" smtClean="0">
                <a:solidFill>
                  <a:srgbClr val="FF0000"/>
                </a:solidFill>
              </a:rPr>
              <a:t> </a:t>
            </a:r>
            <a:r>
              <a:rPr lang="en-US"/>
              <a:t>You can classify routines into various kinds of cohesion, but you can make most routines functionally cohesive, which is </a:t>
            </a:r>
            <a:r>
              <a:rPr lang="en-US"/>
              <a:t>best</a:t>
            </a:r>
            <a:r>
              <a:rPr lang="en-US" smtClean="0"/>
              <a:t>.</a:t>
            </a:r>
            <a:endParaRPr lang="vi-VN" smtClean="0"/>
          </a:p>
          <a:p>
            <a:pPr marL="342900" indent="-342900">
              <a:buAutoNum type="arabicPeriod" startAt="3"/>
            </a:pPr>
            <a:endParaRPr lang="vi-VN" smtClean="0"/>
          </a:p>
          <a:p>
            <a:pPr marL="742950" lvl="1" indent="-285750">
              <a:buFont typeface="Wingdings" pitchFamily="2" charset="2"/>
              <a:buChar char="v"/>
            </a:pPr>
            <a:r>
              <a:rPr lang="vi-VN" b="1">
                <a:latin typeface="Palatino Linotype" pitchFamily="18" charset="0"/>
              </a:rPr>
              <a:t>	</a:t>
            </a:r>
            <a:r>
              <a:rPr lang="vi-VN">
                <a:latin typeface="Palatino Linotype" pitchFamily="18" charset="0"/>
              </a:rPr>
              <a:t>Bạn có thể phân chia các hàm, thủ tục ra làm nhiều loại gắn kết, nhưng sẽ tốt nhất nếu bạn có thể làm cho hầu hết các hàm "gắn kết theo chức năng". </a:t>
            </a:r>
            <a:endParaRPr lang="en-US" b="1" smtClean="0">
              <a:latin typeface="Palatino Linotype" pitchFamily="18" charset="0"/>
            </a:endParaRPr>
          </a:p>
        </p:txBody>
      </p:sp>
      <p:sp>
        <p:nvSpPr>
          <p:cNvPr id="5" name="TextBox 4"/>
          <p:cNvSpPr txBox="1"/>
          <p:nvPr/>
        </p:nvSpPr>
        <p:spPr>
          <a:xfrm>
            <a:off x="-2" y="2438400"/>
            <a:ext cx="6635150" cy="369332"/>
          </a:xfrm>
          <a:prstGeom prst="rect">
            <a:avLst/>
          </a:prstGeom>
          <a:noFill/>
        </p:spPr>
        <p:txBody>
          <a:bodyPr wrap="none" rtlCol="0">
            <a:spAutoFit/>
          </a:bodyPr>
          <a:lstStyle/>
          <a:p>
            <a:r>
              <a:rPr lang="en-US" b="1"/>
              <a:t>Có một vài mức của sự gắn kết khi bàn luận về nó trong </a:t>
            </a:r>
            <a:r>
              <a:rPr lang="en-US" b="1"/>
              <a:t>hàm</a:t>
            </a:r>
            <a:r>
              <a:rPr lang="en-US" b="1" smtClean="0"/>
              <a:t>:</a:t>
            </a:r>
            <a:endParaRPr lang="vi-VN" b="1" smtClean="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378" y="3518744"/>
            <a:ext cx="4713682" cy="2180079"/>
          </a:xfrm>
          <a:prstGeom prst="rect">
            <a:avLst/>
          </a:prstGeo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255" y="3206734"/>
            <a:ext cx="2928177" cy="2804101"/>
          </a:xfrm>
          <a:prstGeom prst="rect">
            <a:avLst/>
          </a:prstGeom>
        </p:spPr>
      </p:pic>
      <p:sp>
        <p:nvSpPr>
          <p:cNvPr id="10" name="Right Arrow 9"/>
          <p:cNvSpPr/>
          <p:nvPr/>
        </p:nvSpPr>
        <p:spPr>
          <a:xfrm>
            <a:off x="3402738" y="4437992"/>
            <a:ext cx="837568" cy="341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447"/>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smtClean="0">
                <a:solidFill>
                  <a:schemeClr val="bg1"/>
                </a:solidFill>
              </a:rPr>
              <a:t>2</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smtClean="0">
                <a:solidFill>
                  <a:schemeClr val="accent5">
                    <a:lumMod val="40000"/>
                    <a:lumOff val="60000"/>
                  </a:schemeClr>
                </a:solidFill>
              </a:rPr>
              <a:t>7</a:t>
            </a:r>
            <a:r>
              <a:rPr lang="en-US" sz="2400" b="1" smtClean="0">
                <a:solidFill>
                  <a:schemeClr val="bg1"/>
                </a:solidFill>
              </a:rPr>
              <a:t>: </a:t>
            </a:r>
            <a:r>
              <a:rPr lang="vi-VN" sz="2400" b="1" smtClean="0">
                <a:solidFill>
                  <a:schemeClr val="bg1"/>
                </a:solidFill>
                <a:latin typeface="Palatino Linotype" pitchFamily="18" charset="0"/>
              </a:rPr>
              <a:t>Các  KTXD  Hàm – Thủ Tục</a:t>
            </a:r>
            <a:endParaRPr lang="en-US" sz="2400" b="1">
              <a:solidFill>
                <a:schemeClr val="bg1"/>
              </a:solidFill>
              <a:latin typeface="Palatino Linotype" pitchFamily="18" charset="0"/>
            </a:endParaRPr>
          </a:p>
        </p:txBody>
      </p:sp>
      <p:sp>
        <p:nvSpPr>
          <p:cNvPr id="3" name="TextBox 2"/>
          <p:cNvSpPr txBox="1"/>
          <p:nvPr/>
        </p:nvSpPr>
        <p:spPr>
          <a:xfrm>
            <a:off x="-2" y="542835"/>
            <a:ext cx="911732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b="1" smtClean="0">
                <a:latin typeface="Palatino Linotype" pitchFamily="18" charset="0"/>
              </a:rPr>
              <a:t>4.  </a:t>
            </a:r>
            <a:endParaRPr lang="en-US" b="1" smtClean="0">
              <a:latin typeface="Palatino Linotype" pitchFamily="18" charset="0"/>
            </a:endParaRPr>
          </a:p>
        </p:txBody>
      </p:sp>
      <p:sp>
        <p:nvSpPr>
          <p:cNvPr id="4" name="TextBox 3"/>
          <p:cNvSpPr txBox="1"/>
          <p:nvPr/>
        </p:nvSpPr>
        <p:spPr>
          <a:xfrm>
            <a:off x="-2" y="542835"/>
            <a:ext cx="9117329"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b="1" smtClean="0">
                <a:solidFill>
                  <a:srgbClr val="FF0000"/>
                </a:solidFill>
                <a:latin typeface="Palatino Linotype" pitchFamily="18" charset="0"/>
              </a:rPr>
              <a:t>4. </a:t>
            </a:r>
            <a:r>
              <a:rPr lang="en-US" b="1" smtClean="0">
                <a:solidFill>
                  <a:srgbClr val="FF0000"/>
                </a:solidFill>
              </a:rPr>
              <a:t>KT7.4</a:t>
            </a:r>
            <a:r>
              <a:rPr lang="vi-VN" b="1" smtClean="0">
                <a:solidFill>
                  <a:srgbClr val="FF0000"/>
                </a:solidFill>
              </a:rPr>
              <a:t>: </a:t>
            </a:r>
            <a:r>
              <a:rPr lang="en-US" smtClean="0"/>
              <a:t>The </a:t>
            </a:r>
            <a:r>
              <a:rPr lang="en-US"/>
              <a:t>name of a routine is an indication of its quality. If the name is bad and it’s accurate, the routine might be poorly designed. If the name is bad and it’s inaccurate, it’s not telling you what the program does. Either way, a bad name means that the program needs to be changed</a:t>
            </a:r>
            <a:r>
              <a:rPr lang="en-US"/>
              <a:t>. </a:t>
            </a:r>
            <a:r>
              <a:rPr lang="vi-VN" b="1" smtClean="0">
                <a:latin typeface="Palatino Linotype" pitchFamily="18" charset="0"/>
              </a:rPr>
              <a:t> </a:t>
            </a:r>
          </a:p>
          <a:p>
            <a:endParaRPr lang="vi-VN" b="1" smtClean="0">
              <a:latin typeface="Palatino Linotype" pitchFamily="18" charset="0"/>
            </a:endParaRPr>
          </a:p>
          <a:p>
            <a:pPr marL="742950" lvl="1" indent="-285750">
              <a:buFont typeface="Wingdings" pitchFamily="2" charset="2"/>
              <a:buChar char="v"/>
            </a:pPr>
            <a:r>
              <a:rPr lang="vi-VN">
                <a:latin typeface="Palatino Linotype" pitchFamily="18" charset="0"/>
              </a:rPr>
              <a:t>Tên của một hàm, thủ tục sẽ chỉ định chất lượng của nó. Nếu tên của hàm là tồi và nó chính xác, hàm đó có thể đã được thiết kế kém. Nếu tên hàm đó là tồi và nó không chính xác, nó sẽ không nói cho bạn biết chương trình sẽ làm cái gì. Trong cả hai trường hợp, một tên tồi nghĩa rằng chương trình của bạn cần thay đổi. </a:t>
            </a:r>
            <a:endParaRPr lang="en-US" b="1" smtClean="0">
              <a:latin typeface="Palatino Linotype" pitchFamily="18" charset="0"/>
            </a:endParaRPr>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447"/>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smtClean="0">
                <a:solidFill>
                  <a:schemeClr val="bg1"/>
                </a:solidFill>
              </a:rPr>
              <a:t>2</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smtClean="0">
                <a:solidFill>
                  <a:schemeClr val="accent5">
                    <a:lumMod val="40000"/>
                    <a:lumOff val="60000"/>
                  </a:schemeClr>
                </a:solidFill>
              </a:rPr>
              <a:t>7</a:t>
            </a:r>
            <a:r>
              <a:rPr lang="en-US" sz="2400" b="1" smtClean="0">
                <a:solidFill>
                  <a:schemeClr val="bg1"/>
                </a:solidFill>
              </a:rPr>
              <a:t>: </a:t>
            </a:r>
            <a:r>
              <a:rPr lang="vi-VN" sz="2400" b="1" smtClean="0">
                <a:solidFill>
                  <a:schemeClr val="bg1"/>
                </a:solidFill>
                <a:latin typeface="Palatino Linotype" pitchFamily="18" charset="0"/>
              </a:rPr>
              <a:t>Các  KTXD  Hàm – Thủ Tục</a:t>
            </a:r>
            <a:endParaRPr lang="en-US" sz="2400" b="1">
              <a:solidFill>
                <a:schemeClr val="bg1"/>
              </a:solidFill>
              <a:latin typeface="Palatino Linotype" pitchFamily="18" charset="0"/>
            </a:endParaRPr>
          </a:p>
        </p:txBody>
      </p:sp>
      <p:sp>
        <p:nvSpPr>
          <p:cNvPr id="3" name="TextBox 2"/>
          <p:cNvSpPr txBox="1"/>
          <p:nvPr/>
        </p:nvSpPr>
        <p:spPr>
          <a:xfrm>
            <a:off x="-2" y="542835"/>
            <a:ext cx="9117329"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b="1" smtClean="0">
                <a:solidFill>
                  <a:srgbClr val="FF0000"/>
                </a:solidFill>
                <a:latin typeface="Palatino Linotype" pitchFamily="18" charset="0"/>
              </a:rPr>
              <a:t>5. </a:t>
            </a:r>
            <a:r>
              <a:rPr lang="en-US" b="1" smtClean="0">
                <a:solidFill>
                  <a:srgbClr val="FF0000"/>
                </a:solidFill>
              </a:rPr>
              <a:t>KT7.5</a:t>
            </a:r>
            <a:r>
              <a:rPr lang="vi-VN" b="1" smtClean="0">
                <a:solidFill>
                  <a:srgbClr val="FF0000"/>
                </a:solidFill>
              </a:rPr>
              <a:t>: </a:t>
            </a:r>
            <a:r>
              <a:rPr lang="en-US" b="1" smtClean="0">
                <a:solidFill>
                  <a:srgbClr val="FF0000"/>
                </a:solidFill>
              </a:rPr>
              <a:t> </a:t>
            </a:r>
            <a:r>
              <a:rPr lang="en-US"/>
              <a:t>Functions should be used only when the primary purpose of the function is to return the specific value described by the function’s </a:t>
            </a:r>
            <a:r>
              <a:rPr lang="en-US"/>
              <a:t>name</a:t>
            </a:r>
            <a:r>
              <a:rPr lang="en-US" smtClean="0"/>
              <a:t>.</a:t>
            </a:r>
            <a:endParaRPr lang="vi-VN" smtClean="0"/>
          </a:p>
          <a:p>
            <a:endParaRPr lang="vi-VN" smtClean="0"/>
          </a:p>
          <a:p>
            <a:pPr marL="742950" lvl="1" indent="-285750">
              <a:buFont typeface="Wingdings" pitchFamily="2" charset="2"/>
              <a:buChar char="v"/>
            </a:pPr>
            <a:r>
              <a:rPr lang="vi-VN">
                <a:latin typeface="Palatino Linotype" pitchFamily="18" charset="0"/>
              </a:rPr>
              <a:t>Hàm có giá trị trả về nên được sử dụng khi mục đích chính của nó là trả về một giá trị cụ thể được mô tả bởi tên hàm đó.</a:t>
            </a:r>
            <a:endParaRPr lang="en-US" smtClean="0">
              <a:latin typeface="Palatino Linotype" pitchFamily="18" charset="0"/>
            </a:endParaRPr>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447"/>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smtClean="0">
                <a:solidFill>
                  <a:schemeClr val="bg1"/>
                </a:solidFill>
              </a:rPr>
              <a:t>2</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smtClean="0">
                <a:solidFill>
                  <a:schemeClr val="accent5">
                    <a:lumMod val="40000"/>
                    <a:lumOff val="60000"/>
                  </a:schemeClr>
                </a:solidFill>
              </a:rPr>
              <a:t>7</a:t>
            </a:r>
            <a:r>
              <a:rPr lang="en-US" sz="2400" b="1" smtClean="0">
                <a:solidFill>
                  <a:schemeClr val="bg1"/>
                </a:solidFill>
              </a:rPr>
              <a:t>: </a:t>
            </a:r>
            <a:r>
              <a:rPr lang="vi-VN" sz="2400" b="1" smtClean="0">
                <a:solidFill>
                  <a:schemeClr val="bg1"/>
                </a:solidFill>
                <a:latin typeface="Palatino Linotype" pitchFamily="18" charset="0"/>
              </a:rPr>
              <a:t>Các  KTXD  Hàm – Thủ Tục</a:t>
            </a:r>
            <a:endParaRPr lang="en-US" sz="2400" b="1">
              <a:solidFill>
                <a:schemeClr val="bg1"/>
              </a:solidFill>
              <a:latin typeface="Palatino Linotype" pitchFamily="18" charset="0"/>
            </a:endParaRPr>
          </a:p>
        </p:txBody>
      </p:sp>
      <p:sp>
        <p:nvSpPr>
          <p:cNvPr id="3" name="TextBox 2"/>
          <p:cNvSpPr txBox="1"/>
          <p:nvPr/>
        </p:nvSpPr>
        <p:spPr>
          <a:xfrm>
            <a:off x="-2" y="542835"/>
            <a:ext cx="9117329"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startAt="6"/>
            </a:pPr>
            <a:r>
              <a:rPr lang="en-US" b="1" smtClean="0"/>
              <a:t>KT7.6</a:t>
            </a:r>
            <a:r>
              <a:rPr lang="vi-VN" b="1" smtClean="0"/>
              <a:t>:</a:t>
            </a:r>
            <a:r>
              <a:rPr lang="en-US" b="1" smtClean="0"/>
              <a:t> </a:t>
            </a:r>
            <a:r>
              <a:rPr lang="en-US"/>
              <a:t>Careful programmers use macro routines with care and only as a last </a:t>
            </a:r>
            <a:r>
              <a:rPr lang="en-US"/>
              <a:t>resort</a:t>
            </a:r>
            <a:r>
              <a:rPr lang="en-US" smtClean="0"/>
              <a:t>.</a:t>
            </a:r>
            <a:endParaRPr lang="vi-VN" smtClean="0"/>
          </a:p>
          <a:p>
            <a:endParaRPr lang="vi-VN" smtClean="0"/>
          </a:p>
          <a:p>
            <a:pPr marL="742950" lvl="1" indent="-285750">
              <a:buFont typeface="Wingdings" pitchFamily="2" charset="2"/>
              <a:buChar char="v"/>
            </a:pPr>
            <a:r>
              <a:rPr lang="vi-VN">
                <a:latin typeface="Palatino Linotype" pitchFamily="18" charset="0"/>
              </a:rPr>
              <a:t>	</a:t>
            </a:r>
            <a:r>
              <a:rPr lang="vi-VN">
                <a:latin typeface="Palatino Linotype" pitchFamily="18" charset="0"/>
              </a:rPr>
              <a:t>Lập trình viên cần sử dụng hàm macro một cách cẩn thận và chỉ sử dụng khi nó là phương án cuối cùng</a:t>
            </a:r>
            <a:endParaRPr lang="en-US" smtClean="0">
              <a:latin typeface="Palatino Linotype" pitchFamily="18" charset="0"/>
            </a:endParaRPr>
          </a:p>
        </p:txBody>
      </p:sp>
      <p:sp>
        <p:nvSpPr>
          <p:cNvPr id="4" name="TextBox 3"/>
          <p:cNvSpPr txBox="1"/>
          <p:nvPr/>
        </p:nvSpPr>
        <p:spPr>
          <a:xfrm>
            <a:off x="-2" y="2286000"/>
            <a:ext cx="8616461" cy="1477328"/>
          </a:xfrm>
          <a:prstGeom prst="rect">
            <a:avLst/>
          </a:prstGeom>
          <a:noFill/>
        </p:spPr>
        <p:txBody>
          <a:bodyPr wrap="none" rtlCol="0">
            <a:spAutoFit/>
          </a:bodyPr>
          <a:lstStyle/>
          <a:p>
            <a:r>
              <a:rPr lang="vi-VN" b="1">
                <a:latin typeface="Palatino Linotype" pitchFamily="18" charset="0"/>
              </a:rPr>
              <a:t>Trong C, nếu bạn sử dụng macro, hãy lưu ý những điều </a:t>
            </a:r>
            <a:r>
              <a:rPr lang="vi-VN" b="1">
                <a:latin typeface="Palatino Linotype" pitchFamily="18" charset="0"/>
              </a:rPr>
              <a:t>sau</a:t>
            </a:r>
            <a:r>
              <a:rPr lang="vi-VN" b="1" smtClean="0">
                <a:latin typeface="Palatino Linotype" pitchFamily="18" charset="0"/>
              </a:rPr>
              <a:t>:</a:t>
            </a:r>
          </a:p>
          <a:p>
            <a:endParaRPr lang="vi-VN" b="1" smtClean="0">
              <a:latin typeface="Palatino Linotype" pitchFamily="18" charset="0"/>
            </a:endParaRPr>
          </a:p>
          <a:p>
            <a:pPr marL="285750" indent="-285750">
              <a:buFont typeface="Wingdings" pitchFamily="2" charset="2"/>
              <a:buChar char="§"/>
            </a:pPr>
            <a:r>
              <a:rPr lang="vi-VN">
                <a:latin typeface="Palatino Linotype" pitchFamily="18" charset="0"/>
              </a:rPr>
              <a:t>Đặt các </a:t>
            </a:r>
            <a:r>
              <a:rPr lang="vi-VN" b="1">
                <a:latin typeface="Palatino Linotype" pitchFamily="18" charset="0"/>
              </a:rPr>
              <a:t>câu lệnh </a:t>
            </a:r>
            <a:r>
              <a:rPr lang="vi-VN">
                <a:latin typeface="Palatino Linotype" pitchFamily="18" charset="0"/>
              </a:rPr>
              <a:t>trong macro </a:t>
            </a:r>
            <a:r>
              <a:rPr lang="vi-VN" b="1">
                <a:latin typeface="Palatino Linotype" pitchFamily="18" charset="0"/>
              </a:rPr>
              <a:t>luôn luôn </a:t>
            </a:r>
            <a:r>
              <a:rPr lang="vi-VN">
                <a:latin typeface="Palatino Linotype" pitchFamily="18" charset="0"/>
              </a:rPr>
              <a:t>đi kèm với dấu </a:t>
            </a:r>
            <a:r>
              <a:rPr lang="vi-VN" b="1">
                <a:latin typeface="Palatino Linotype" pitchFamily="18" charset="0"/>
              </a:rPr>
              <a:t>ngoặc </a:t>
            </a:r>
            <a:r>
              <a:rPr lang="vi-VN" b="1">
                <a:latin typeface="Palatino Linotype" pitchFamily="18" charset="0"/>
              </a:rPr>
              <a:t>đơn</a:t>
            </a:r>
            <a:r>
              <a:rPr lang="vi-VN" smtClean="0">
                <a:latin typeface="Palatino Linotype" pitchFamily="18" charset="0"/>
              </a:rPr>
              <a:t>.</a:t>
            </a:r>
          </a:p>
          <a:p>
            <a:pPr marL="285750" indent="-285750">
              <a:buFont typeface="Wingdings" pitchFamily="2" charset="2"/>
              <a:buChar char="§"/>
            </a:pPr>
            <a:r>
              <a:rPr lang="en-US">
                <a:latin typeface="Palatino Linotype" pitchFamily="18" charset="0"/>
              </a:rPr>
              <a:t>Đặt một macro nhiều câu lệnh trong </a:t>
            </a:r>
            <a:r>
              <a:rPr lang="en-US" b="1">
                <a:latin typeface="Palatino Linotype" pitchFamily="18" charset="0"/>
              </a:rPr>
              <a:t>cặp dấu ngoặc </a:t>
            </a:r>
            <a:r>
              <a:rPr lang="en-US" b="1">
                <a:latin typeface="Palatino Linotype" pitchFamily="18" charset="0"/>
              </a:rPr>
              <a:t>nhọn</a:t>
            </a:r>
            <a:r>
              <a:rPr lang="en-US" b="1" smtClean="0">
                <a:latin typeface="Palatino Linotype" pitchFamily="18" charset="0"/>
              </a:rPr>
              <a:t>.</a:t>
            </a:r>
            <a:endParaRPr lang="vi-VN" b="1" smtClean="0">
              <a:latin typeface="Palatino Linotype" pitchFamily="18" charset="0"/>
            </a:endParaRPr>
          </a:p>
          <a:p>
            <a:pPr marL="285750" indent="-285750">
              <a:buFont typeface="Wingdings" pitchFamily="2" charset="2"/>
              <a:buChar char="§"/>
            </a:pPr>
            <a:r>
              <a:rPr lang="vi-VN">
                <a:latin typeface="Palatino Linotype" pitchFamily="18" charset="0"/>
              </a:rPr>
              <a:t>Đặt </a:t>
            </a:r>
            <a:r>
              <a:rPr lang="vi-VN" b="1">
                <a:latin typeface="Palatino Linotype" pitchFamily="18" charset="0"/>
              </a:rPr>
              <a:t>tên</a:t>
            </a:r>
            <a:r>
              <a:rPr lang="vi-VN">
                <a:latin typeface="Palatino Linotype" pitchFamily="18" charset="0"/>
              </a:rPr>
              <a:t> macro giống như </a:t>
            </a:r>
            <a:r>
              <a:rPr lang="vi-VN" b="1">
                <a:latin typeface="Palatino Linotype" pitchFamily="18" charset="0"/>
              </a:rPr>
              <a:t>hàm</a:t>
            </a:r>
            <a:r>
              <a:rPr lang="vi-VN">
                <a:latin typeface="Palatino Linotype" pitchFamily="18" charset="0"/>
              </a:rPr>
              <a:t> để mà nó có thể thay thế bằng hàm khi cần thiết. </a:t>
            </a:r>
            <a:endParaRPr lang="en-US" b="1">
              <a:latin typeface="Palatino Linotype" pitchFamily="18" charset="0"/>
            </a:endParaRPr>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90600"/>
            <a:ext cx="7165487" cy="4334139"/>
          </a:xfrm>
          <a:prstGeom prst="rect">
            <a:avLst/>
          </a:prstGeom>
        </p:spPr>
      </p:pic>
    </p:spTree>
    <p:extLst>
      <p:ext uri="{BB962C8B-B14F-4D97-AF65-F5344CB8AC3E}">
        <p14:creationId xmlns:p14="http://schemas.microsoft.com/office/powerpoint/2010/main" val="24896507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447"/>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a:solidFill>
                  <a:schemeClr val="bg1"/>
                </a:solidFill>
              </a:rPr>
              <a:t>3</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a:solidFill>
                  <a:schemeClr val="accent5">
                    <a:lumMod val="40000"/>
                    <a:lumOff val="60000"/>
                  </a:schemeClr>
                </a:solidFill>
              </a:rPr>
              <a:t>8</a:t>
            </a:r>
            <a:r>
              <a:rPr lang="en-US" sz="2400" b="1" smtClean="0">
                <a:solidFill>
                  <a:schemeClr val="bg1"/>
                </a:solidFill>
              </a:rPr>
              <a:t>: </a:t>
            </a:r>
            <a:r>
              <a:rPr lang="vi-VN" sz="2400" b="1" smtClean="0">
                <a:solidFill>
                  <a:schemeClr val="bg1"/>
                </a:solidFill>
                <a:latin typeface="Palatino Linotype" pitchFamily="18" charset="0"/>
              </a:rPr>
              <a:t>Các  KT Bẫy Lỗi &amp; Phòng Ngừa Lỗi</a:t>
            </a:r>
            <a:endParaRPr lang="en-US" sz="2400" b="1">
              <a:solidFill>
                <a:schemeClr val="bg1"/>
              </a:solidFill>
              <a:latin typeface="Palatino Linotype" pitchFamily="18" charset="0"/>
            </a:endParaRPr>
          </a:p>
        </p:txBody>
      </p:sp>
      <p:sp>
        <p:nvSpPr>
          <p:cNvPr id="3" name="TextBox 2"/>
          <p:cNvSpPr txBox="1"/>
          <p:nvPr/>
        </p:nvSpPr>
        <p:spPr>
          <a:xfrm>
            <a:off x="-2" y="542835"/>
            <a:ext cx="9117329"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lang="en-US" b="1" smtClean="0">
                <a:solidFill>
                  <a:srgbClr val="FF0000"/>
                </a:solidFill>
              </a:rPr>
              <a:t>KT8.1</a:t>
            </a:r>
            <a:r>
              <a:rPr lang="vi-VN" b="1" smtClean="0">
                <a:solidFill>
                  <a:srgbClr val="FF0000"/>
                </a:solidFill>
              </a:rPr>
              <a:t>: </a:t>
            </a:r>
            <a:r>
              <a:rPr lang="en-US" smtClean="0"/>
              <a:t>Production </a:t>
            </a:r>
            <a:r>
              <a:rPr lang="en-US"/>
              <a:t>code should handle errors in a more sophisticated way than "garbage in, garbage out</a:t>
            </a:r>
            <a:r>
              <a:rPr lang="en-US"/>
              <a:t>." </a:t>
            </a:r>
            <a:endParaRPr lang="vi-VN" smtClean="0"/>
          </a:p>
          <a:p>
            <a:endParaRPr lang="vi-VN" smtClean="0"/>
          </a:p>
          <a:p>
            <a:pPr marL="742950" lvl="1" indent="-285750">
              <a:buFont typeface="Wingdings" pitchFamily="2" charset="2"/>
              <a:buChar char="v"/>
            </a:pPr>
            <a:r>
              <a:rPr lang="vi-VN"/>
              <a:t>Khi code như là một sản phẩm thương mại thì nó nên xử lý những lỗi một cách tinh vi hơn chỉ là việc "rác vào thế nào, rác ra như vậy". </a:t>
            </a:r>
            <a:endParaRPr lang="en-US" smtClean="0">
              <a:latin typeface="Palatino Linotype" pitchFamily="18" charset="0"/>
            </a:endParaRPr>
          </a:p>
        </p:txBody>
      </p:sp>
      <p:sp>
        <p:nvSpPr>
          <p:cNvPr id="4" name="TextBox 3"/>
          <p:cNvSpPr txBox="1"/>
          <p:nvPr/>
        </p:nvSpPr>
        <p:spPr>
          <a:xfrm>
            <a:off x="0" y="2438400"/>
            <a:ext cx="9230412" cy="2585323"/>
          </a:xfrm>
          <a:prstGeom prst="rect">
            <a:avLst/>
          </a:prstGeom>
          <a:noFill/>
        </p:spPr>
        <p:txBody>
          <a:bodyPr wrap="none" rtlCol="0">
            <a:spAutoFit/>
          </a:bodyPr>
          <a:lstStyle/>
          <a:p>
            <a:r>
              <a:rPr lang="vi-VN" b="1">
                <a:latin typeface="Palatino Linotype" pitchFamily="18" charset="0"/>
              </a:rPr>
              <a:t>Bảo vệ chương trình của bạn từ những đầu vào không hợp </a:t>
            </a:r>
            <a:r>
              <a:rPr lang="vi-VN" b="1">
                <a:latin typeface="Palatino Linotype" pitchFamily="18" charset="0"/>
              </a:rPr>
              <a:t>lệ</a:t>
            </a:r>
            <a:r>
              <a:rPr lang="vi-VN" b="1" smtClean="0">
                <a:latin typeface="Palatino Linotype" pitchFamily="18" charset="0"/>
              </a:rPr>
              <a:t>:</a:t>
            </a:r>
          </a:p>
          <a:p>
            <a:endParaRPr lang="vi-VN" b="1" smtClean="0">
              <a:latin typeface="Palatino Linotype" pitchFamily="18" charset="0"/>
            </a:endParaRPr>
          </a:p>
          <a:p>
            <a:pPr marL="285750" indent="-285750">
              <a:buFontTx/>
              <a:buChar char="-"/>
            </a:pPr>
            <a:r>
              <a:rPr lang="vi-VN" b="1" i="1" smtClean="0">
                <a:latin typeface="Palatino Linotype" pitchFamily="18" charset="0"/>
              </a:rPr>
              <a:t>Có </a:t>
            </a:r>
            <a:r>
              <a:rPr lang="vi-VN" b="1" i="1">
                <a:latin typeface="Palatino Linotype" pitchFamily="18" charset="0"/>
              </a:rPr>
              <a:t>ba cách để xử lý "rác" vào chương trình của bạn</a:t>
            </a:r>
            <a:r>
              <a:rPr lang="vi-VN" b="1" i="1">
                <a:latin typeface="Palatino Linotype" pitchFamily="18" charset="0"/>
              </a:rPr>
              <a:t>: </a:t>
            </a:r>
            <a:r>
              <a:rPr lang="vi-VN" b="1" i="1" smtClean="0">
                <a:latin typeface="Palatino Linotype" pitchFamily="18" charset="0"/>
              </a:rPr>
              <a:t> </a:t>
            </a:r>
          </a:p>
          <a:p>
            <a:pPr marL="285750" indent="-285750">
              <a:buFont typeface="Wingdings" pitchFamily="2" charset="2"/>
              <a:buChar char="§"/>
            </a:pPr>
            <a:r>
              <a:rPr lang="vi-VN">
                <a:latin typeface="Palatino Linotype" pitchFamily="18" charset="0"/>
              </a:rPr>
              <a:t>Kiểm tra tất cả những giá trị của dữ liệu từ nguồn bên ngoài: ví dụ file, dữ liệu </a:t>
            </a:r>
            <a:r>
              <a:rPr lang="vi-VN">
                <a:latin typeface="Palatino Linotype" pitchFamily="18" charset="0"/>
              </a:rPr>
              <a:t>người </a:t>
            </a:r>
            <a:endParaRPr lang="vi-VN" smtClean="0">
              <a:latin typeface="Palatino Linotype" pitchFamily="18" charset="0"/>
            </a:endParaRPr>
          </a:p>
          <a:p>
            <a:r>
              <a:rPr lang="vi-VN" smtClean="0">
                <a:latin typeface="Palatino Linotype" pitchFamily="18" charset="0"/>
              </a:rPr>
              <a:t>dùng</a:t>
            </a:r>
            <a:r>
              <a:rPr lang="vi-VN">
                <a:latin typeface="Palatino Linotype" pitchFamily="18" charset="0"/>
              </a:rPr>
              <a:t>, </a:t>
            </a:r>
            <a:r>
              <a:rPr lang="vi-VN" smtClean="0">
                <a:latin typeface="Palatino Linotype" pitchFamily="18" charset="0"/>
              </a:rPr>
              <a:t>mạng</a:t>
            </a:r>
            <a:r>
              <a:rPr lang="vi-VN">
                <a:latin typeface="Palatino Linotype" pitchFamily="18" charset="0"/>
              </a:rPr>
              <a:t>, hoặc một vài interface bên ngoài chương </a:t>
            </a:r>
            <a:r>
              <a:rPr lang="vi-VN">
                <a:latin typeface="Palatino Linotype" pitchFamily="18" charset="0"/>
              </a:rPr>
              <a:t>trình</a:t>
            </a:r>
            <a:r>
              <a:rPr lang="vi-VN" smtClean="0">
                <a:latin typeface="Palatino Linotype" pitchFamily="18" charset="0"/>
              </a:rPr>
              <a:t>.</a:t>
            </a:r>
          </a:p>
          <a:p>
            <a:pPr marL="285750" indent="-285750">
              <a:buFont typeface="Wingdings" pitchFamily="2" charset="2"/>
              <a:buChar char="§"/>
            </a:pPr>
            <a:r>
              <a:rPr lang="en-US">
                <a:latin typeface="Palatino Linotype" pitchFamily="18" charset="0"/>
              </a:rPr>
              <a:t>Kiểm tra giá trị của tất cả tham số vào </a:t>
            </a:r>
            <a:r>
              <a:rPr lang="en-US">
                <a:latin typeface="Palatino Linotype" pitchFamily="18" charset="0"/>
              </a:rPr>
              <a:t>hàm</a:t>
            </a:r>
            <a:r>
              <a:rPr lang="en-US" smtClean="0">
                <a:latin typeface="Palatino Linotype" pitchFamily="18" charset="0"/>
              </a:rPr>
              <a:t>.</a:t>
            </a:r>
            <a:endParaRPr lang="vi-VN" smtClean="0">
              <a:latin typeface="Palatino Linotype" pitchFamily="18" charset="0"/>
            </a:endParaRPr>
          </a:p>
          <a:p>
            <a:pPr marL="285750" indent="-285750">
              <a:buFont typeface="Wingdings" pitchFamily="2" charset="2"/>
              <a:buChar char="§"/>
            </a:pPr>
            <a:r>
              <a:rPr lang="vi-VN">
                <a:latin typeface="Palatino Linotype" pitchFamily="18" charset="0"/>
              </a:rPr>
              <a:t>Quyết định xem làm thế nào để xử lý những giá trị đầu vào không hợp </a:t>
            </a:r>
            <a:r>
              <a:rPr lang="vi-VN">
                <a:latin typeface="Palatino Linotype" pitchFamily="18" charset="0"/>
              </a:rPr>
              <a:t>lệ</a:t>
            </a:r>
            <a:r>
              <a:rPr lang="vi-VN" smtClean="0">
                <a:latin typeface="Palatino Linotype" pitchFamily="18" charset="0"/>
              </a:rPr>
              <a:t>.</a:t>
            </a:r>
          </a:p>
          <a:p>
            <a:endParaRPr lang="vi-VN" smtClean="0">
              <a:latin typeface="Palatino Linotype" pitchFamily="18" charset="0"/>
            </a:endParaRPr>
          </a:p>
          <a:p>
            <a:pPr marL="742950" lvl="1" indent="-285750">
              <a:buFont typeface="Wingdings" pitchFamily="2" charset="2"/>
              <a:buChar char="§"/>
            </a:pPr>
            <a:r>
              <a:rPr lang="vi-VN" i="1"/>
              <a:t>Ví dụ đơn giản về kiểm tra tham số đầu vào:</a:t>
            </a:r>
            <a:endParaRPr lang="en-US" b="1" i="1">
              <a:latin typeface="Palatino Linotype"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078" y="5023723"/>
            <a:ext cx="6211167" cy="1762371"/>
          </a:xfrm>
          <a:prstGeom prst="rect">
            <a:avLst/>
          </a:prstGeom>
        </p:spPr>
      </p:pic>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447"/>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a:solidFill>
                  <a:schemeClr val="bg1"/>
                </a:solidFill>
              </a:rPr>
              <a:t>3</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a:solidFill>
                  <a:schemeClr val="accent5">
                    <a:lumMod val="40000"/>
                    <a:lumOff val="60000"/>
                  </a:schemeClr>
                </a:solidFill>
              </a:rPr>
              <a:t>8</a:t>
            </a:r>
            <a:r>
              <a:rPr lang="en-US" sz="2400" b="1" smtClean="0">
                <a:solidFill>
                  <a:schemeClr val="bg1"/>
                </a:solidFill>
              </a:rPr>
              <a:t>: </a:t>
            </a:r>
            <a:r>
              <a:rPr lang="vi-VN" sz="2400" b="1" smtClean="0">
                <a:solidFill>
                  <a:schemeClr val="bg1"/>
                </a:solidFill>
                <a:latin typeface="Palatino Linotype" pitchFamily="18" charset="0"/>
              </a:rPr>
              <a:t>Các  KT Bẫy Lỗi &amp; Phòng Ngừa Lỗi</a:t>
            </a:r>
            <a:endParaRPr lang="en-US" sz="2400" b="1">
              <a:solidFill>
                <a:schemeClr val="bg1"/>
              </a:solidFill>
              <a:latin typeface="Palatino Linotype" pitchFamily="18" charset="0"/>
            </a:endParaRPr>
          </a:p>
        </p:txBody>
      </p:sp>
      <p:sp>
        <p:nvSpPr>
          <p:cNvPr id="3" name="TextBox 2"/>
          <p:cNvSpPr txBox="1"/>
          <p:nvPr/>
        </p:nvSpPr>
        <p:spPr>
          <a:xfrm>
            <a:off x="-2" y="542835"/>
            <a:ext cx="9117329"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b="1" smtClean="0">
                <a:solidFill>
                  <a:srgbClr val="FF0000"/>
                </a:solidFill>
                <a:latin typeface="Palatino Linotype" pitchFamily="18" charset="0"/>
              </a:rPr>
              <a:t>2. </a:t>
            </a:r>
            <a:r>
              <a:rPr lang="en-US" b="1" smtClean="0">
                <a:solidFill>
                  <a:srgbClr val="FF0000"/>
                </a:solidFill>
              </a:rPr>
              <a:t>KT8.2</a:t>
            </a:r>
            <a:r>
              <a:rPr lang="vi-VN" b="1" smtClean="0">
                <a:solidFill>
                  <a:srgbClr val="FF0000"/>
                </a:solidFill>
              </a:rPr>
              <a:t>:</a:t>
            </a:r>
            <a:r>
              <a:rPr lang="en-US" b="1" smtClean="0">
                <a:solidFill>
                  <a:srgbClr val="FF0000"/>
                </a:solidFill>
              </a:rPr>
              <a:t> </a:t>
            </a:r>
            <a:r>
              <a:rPr lang="en-US"/>
              <a:t>Defensive-programming techniques make errors easier to find, easier to fix, and less damaging to production </a:t>
            </a:r>
            <a:r>
              <a:rPr lang="en-US"/>
              <a:t>code</a:t>
            </a:r>
            <a:r>
              <a:rPr lang="en-US" smtClean="0"/>
              <a:t>.</a:t>
            </a:r>
            <a:endParaRPr lang="vi-VN" smtClean="0"/>
          </a:p>
          <a:p>
            <a:endParaRPr lang="vi-VN" smtClean="0"/>
          </a:p>
          <a:p>
            <a:pPr marL="742950" lvl="1" indent="-285750">
              <a:buFont typeface="Wingdings" pitchFamily="2" charset="2"/>
              <a:buChar char="v"/>
            </a:pPr>
            <a:r>
              <a:rPr lang="vi-VN">
                <a:latin typeface="Palatino Linotype" pitchFamily="18" charset="0"/>
              </a:rPr>
              <a:t>Kỹ thuật lập trình phòng thủ làm cho những lỗi xảy ra dễ dàng được tìm thấy, được sửa chữa và gây hại ít hơn chương những đoạn code của chương trình. </a:t>
            </a:r>
            <a:endParaRPr lang="en-US" smtClean="0">
              <a:latin typeface="Palatino Linotype" pitchFamily="18" charset="0"/>
            </a:endParaRPr>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447"/>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a:solidFill>
                  <a:schemeClr val="bg1"/>
                </a:solidFill>
              </a:rPr>
              <a:t>3</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a:solidFill>
                  <a:schemeClr val="accent5">
                    <a:lumMod val="40000"/>
                    <a:lumOff val="60000"/>
                  </a:schemeClr>
                </a:solidFill>
              </a:rPr>
              <a:t>8</a:t>
            </a:r>
            <a:r>
              <a:rPr lang="en-US" sz="2400" b="1" smtClean="0">
                <a:solidFill>
                  <a:schemeClr val="bg1"/>
                </a:solidFill>
              </a:rPr>
              <a:t>: </a:t>
            </a:r>
            <a:r>
              <a:rPr lang="vi-VN" sz="2400" b="1" smtClean="0">
                <a:solidFill>
                  <a:schemeClr val="bg1"/>
                </a:solidFill>
                <a:latin typeface="Palatino Linotype" pitchFamily="18" charset="0"/>
              </a:rPr>
              <a:t>Các  KT Bẫy Lỗi &amp; Phòng Ngừa Lỗi</a:t>
            </a:r>
            <a:endParaRPr lang="en-US" sz="2400" b="1">
              <a:solidFill>
                <a:schemeClr val="bg1"/>
              </a:solidFill>
              <a:latin typeface="Palatino Linotype" pitchFamily="18" charset="0"/>
            </a:endParaRPr>
          </a:p>
        </p:txBody>
      </p:sp>
      <p:sp>
        <p:nvSpPr>
          <p:cNvPr id="3" name="TextBox 2"/>
          <p:cNvSpPr txBox="1"/>
          <p:nvPr/>
        </p:nvSpPr>
        <p:spPr>
          <a:xfrm>
            <a:off x="-2" y="542835"/>
            <a:ext cx="9117329"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b="1" smtClean="0">
                <a:solidFill>
                  <a:srgbClr val="FF0000"/>
                </a:solidFill>
                <a:latin typeface="Palatino Linotype" pitchFamily="18" charset="0"/>
              </a:rPr>
              <a:t>3. </a:t>
            </a:r>
            <a:r>
              <a:rPr lang="en-US" b="1" smtClean="0">
                <a:solidFill>
                  <a:srgbClr val="FF0000"/>
                </a:solidFill>
                <a:latin typeface="Palatino Linotype" pitchFamily="18" charset="0"/>
              </a:rPr>
              <a:t>KT8.3</a:t>
            </a:r>
            <a:r>
              <a:rPr lang="vi-VN" b="1" smtClean="0">
                <a:solidFill>
                  <a:srgbClr val="FF0000"/>
                </a:solidFill>
                <a:latin typeface="Palatino Linotype" pitchFamily="18" charset="0"/>
              </a:rPr>
              <a:t>:</a:t>
            </a:r>
            <a:r>
              <a:rPr lang="en-US" b="1" smtClean="0">
                <a:solidFill>
                  <a:srgbClr val="FF0000"/>
                </a:solidFill>
                <a:latin typeface="Palatino Linotype" pitchFamily="18" charset="0"/>
              </a:rPr>
              <a:t> </a:t>
            </a:r>
            <a:r>
              <a:rPr lang="en-US">
                <a:latin typeface="Palatino Linotype" pitchFamily="18" charset="0"/>
              </a:rPr>
              <a:t>Assertions can help detect errors early, especially in large systems, highreliability systems, and fast-changing code bases</a:t>
            </a:r>
            <a:r>
              <a:rPr lang="en-US">
                <a:latin typeface="Palatino Linotype" pitchFamily="18" charset="0"/>
              </a:rPr>
              <a:t>. </a:t>
            </a:r>
            <a:endParaRPr lang="vi-VN" smtClean="0">
              <a:latin typeface="Palatino Linotype" pitchFamily="18" charset="0"/>
            </a:endParaRPr>
          </a:p>
          <a:p>
            <a:endParaRPr lang="vi-VN" smtClean="0">
              <a:latin typeface="Palatino Linotype" pitchFamily="18" charset="0"/>
            </a:endParaRPr>
          </a:p>
          <a:p>
            <a:pPr marL="742950" lvl="1" indent="-285750">
              <a:buFont typeface="Wingdings" pitchFamily="2" charset="2"/>
              <a:buChar char="v"/>
            </a:pPr>
            <a:r>
              <a:rPr lang="vi-VN">
                <a:latin typeface="Palatino Linotype" pitchFamily="18" charset="0"/>
              </a:rPr>
              <a:t>Assertion - "Sự tuyên bố" có thể giúp phát hiện những lỗi sớm, đặc biệt trong một hệ thống lớn, độ tin cậy cao, thường xuyên thay đổi mã nguồn.</a:t>
            </a:r>
            <a:endParaRPr lang="en-US" smtClean="0">
              <a:latin typeface="Palatino Linotype" pitchFamily="18" charset="0"/>
            </a:endParaRPr>
          </a:p>
        </p:txBody>
      </p:sp>
      <p:sp>
        <p:nvSpPr>
          <p:cNvPr id="4" name="TextBox 3"/>
          <p:cNvSpPr txBox="1"/>
          <p:nvPr/>
        </p:nvSpPr>
        <p:spPr>
          <a:xfrm>
            <a:off x="0" y="2286000"/>
            <a:ext cx="9166292" cy="2031325"/>
          </a:xfrm>
          <a:prstGeom prst="rect">
            <a:avLst/>
          </a:prstGeom>
          <a:noFill/>
        </p:spPr>
        <p:txBody>
          <a:bodyPr wrap="none" rtlCol="0">
            <a:spAutoFit/>
          </a:bodyPr>
          <a:lstStyle/>
          <a:p>
            <a:r>
              <a:rPr lang="vi-VN" b="1">
                <a:latin typeface="Palatino Linotype" pitchFamily="18" charset="0"/>
              </a:rPr>
              <a:t>Assertion có thể được sử dụng để kiểm tra những giả định </a:t>
            </a:r>
            <a:r>
              <a:rPr lang="vi-VN" b="1">
                <a:latin typeface="Palatino Linotype" pitchFamily="18" charset="0"/>
              </a:rPr>
              <a:t>sau</a:t>
            </a:r>
            <a:r>
              <a:rPr lang="vi-VN" b="1" smtClean="0">
                <a:latin typeface="Palatino Linotype" pitchFamily="18" charset="0"/>
              </a:rPr>
              <a:t>:</a:t>
            </a:r>
          </a:p>
          <a:p>
            <a:pPr marL="285750" indent="-285750">
              <a:buFont typeface="Wingdings" pitchFamily="2" charset="2"/>
              <a:buChar char="ü"/>
            </a:pPr>
            <a:r>
              <a:rPr lang="vi-VN">
                <a:latin typeface="Palatino Linotype" pitchFamily="18" charset="0"/>
              </a:rPr>
              <a:t>Những tham số đầu vào có giá trị rơi vào khoảng </a:t>
            </a:r>
            <a:r>
              <a:rPr lang="vi-VN">
                <a:latin typeface="Palatino Linotype" pitchFamily="18" charset="0"/>
              </a:rPr>
              <a:t>xác </a:t>
            </a:r>
            <a:r>
              <a:rPr lang="vi-VN" smtClean="0">
                <a:latin typeface="Palatino Linotype" pitchFamily="18" charset="0"/>
              </a:rPr>
              <a:t>định</a:t>
            </a:r>
          </a:p>
          <a:p>
            <a:pPr marL="285750" indent="-285750">
              <a:buFont typeface="Wingdings" pitchFamily="2" charset="2"/>
              <a:buChar char="ü"/>
            </a:pPr>
            <a:r>
              <a:rPr lang="vi-VN">
                <a:latin typeface="Palatino Linotype" pitchFamily="18" charset="0"/>
              </a:rPr>
              <a:t>Con trỏ file được đặt đúng vị trí khi bắt đầu (hoặc kết thúc) </a:t>
            </a:r>
            <a:r>
              <a:rPr lang="vi-VN">
                <a:latin typeface="Palatino Linotype" pitchFamily="18" charset="0"/>
              </a:rPr>
              <a:t>đọc </a:t>
            </a:r>
            <a:r>
              <a:rPr lang="vi-VN" smtClean="0">
                <a:latin typeface="Palatino Linotype" pitchFamily="18" charset="0"/>
              </a:rPr>
              <a:t>file</a:t>
            </a:r>
          </a:p>
          <a:p>
            <a:pPr marL="285750" indent="-285750">
              <a:buFont typeface="Wingdings" pitchFamily="2" charset="2"/>
              <a:buChar char="ü"/>
            </a:pPr>
            <a:r>
              <a:rPr lang="vi-VN">
                <a:latin typeface="Palatino Linotype" pitchFamily="18" charset="0"/>
              </a:rPr>
              <a:t>File là chỉ đọc, chỉ ghi, hay cả đọc cả ghi</a:t>
            </a:r>
            <a:r>
              <a:rPr lang="vi-VN">
                <a:latin typeface="Palatino Linotype" pitchFamily="18" charset="0"/>
              </a:rPr>
              <a:t>. </a:t>
            </a:r>
            <a:endParaRPr lang="vi-VN" smtClean="0">
              <a:latin typeface="Palatino Linotype" pitchFamily="18" charset="0"/>
            </a:endParaRPr>
          </a:p>
          <a:p>
            <a:pPr marL="285750" indent="-285750">
              <a:buFont typeface="Wingdings" pitchFamily="2" charset="2"/>
              <a:buChar char="ü"/>
            </a:pPr>
            <a:r>
              <a:rPr lang="en-US">
                <a:latin typeface="Palatino Linotype" pitchFamily="18" charset="0"/>
              </a:rPr>
              <a:t>Con trỏ là </a:t>
            </a:r>
            <a:r>
              <a:rPr lang="en-US">
                <a:latin typeface="Palatino Linotype" pitchFamily="18" charset="0"/>
              </a:rPr>
              <a:t>khác </a:t>
            </a:r>
            <a:r>
              <a:rPr lang="en-US" smtClean="0">
                <a:latin typeface="Palatino Linotype" pitchFamily="18" charset="0"/>
              </a:rPr>
              <a:t>NULL</a:t>
            </a:r>
            <a:endParaRPr lang="vi-VN" smtClean="0">
              <a:latin typeface="Palatino Linotype" pitchFamily="18" charset="0"/>
            </a:endParaRPr>
          </a:p>
          <a:p>
            <a:pPr marL="285750" indent="-285750">
              <a:buFont typeface="Wingdings" pitchFamily="2" charset="2"/>
              <a:buChar char="ü"/>
            </a:pPr>
            <a:r>
              <a:rPr lang="vi-VN">
                <a:latin typeface="Palatino Linotype" pitchFamily="18" charset="0"/>
              </a:rPr>
              <a:t>Giá trị của biến đầu vào không bị thay đổi </a:t>
            </a:r>
            <a:r>
              <a:rPr lang="vi-VN">
                <a:latin typeface="Palatino Linotype" pitchFamily="18" charset="0"/>
              </a:rPr>
              <a:t>bởi </a:t>
            </a:r>
            <a:r>
              <a:rPr lang="vi-VN" smtClean="0">
                <a:latin typeface="Palatino Linotype" pitchFamily="18" charset="0"/>
              </a:rPr>
              <a:t>hàm</a:t>
            </a:r>
          </a:p>
          <a:p>
            <a:pPr marL="285750" indent="-285750">
              <a:buFont typeface="Wingdings" pitchFamily="2" charset="2"/>
              <a:buChar char="ü"/>
            </a:pPr>
            <a:r>
              <a:rPr lang="vi-VN">
                <a:latin typeface="Palatino Linotype" pitchFamily="18" charset="0"/>
              </a:rPr>
              <a:t>Cái cấu trúc dữ liệu chứa đựng là trống rỗng (hoặc đầy) trước khi hoặc kết thúc hàm.</a:t>
            </a:r>
            <a:endParaRPr lang="en-US" b="1">
              <a:latin typeface="Palatino Linotype"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357" y="4419600"/>
            <a:ext cx="7098610" cy="2009652"/>
          </a:xfrm>
          <a:prstGeom prst="rect">
            <a:avLst/>
          </a:prstGeom>
        </p:spPr>
      </p:pic>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447"/>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a:solidFill>
                  <a:schemeClr val="bg1"/>
                </a:solidFill>
              </a:rPr>
              <a:t>3</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a:solidFill>
                  <a:schemeClr val="accent5">
                    <a:lumMod val="40000"/>
                    <a:lumOff val="60000"/>
                  </a:schemeClr>
                </a:solidFill>
              </a:rPr>
              <a:t>8</a:t>
            </a:r>
            <a:r>
              <a:rPr lang="en-US" sz="2400" b="1" smtClean="0">
                <a:solidFill>
                  <a:schemeClr val="bg1"/>
                </a:solidFill>
              </a:rPr>
              <a:t>: </a:t>
            </a:r>
            <a:r>
              <a:rPr lang="vi-VN" sz="2400" b="1" smtClean="0">
                <a:solidFill>
                  <a:schemeClr val="bg1"/>
                </a:solidFill>
                <a:latin typeface="Palatino Linotype" pitchFamily="18" charset="0"/>
              </a:rPr>
              <a:t>Các  KT Bẫy Lỗi &amp; Phòng Ngừa Lỗi</a:t>
            </a:r>
            <a:endParaRPr lang="en-US" sz="2400" b="1">
              <a:solidFill>
                <a:schemeClr val="bg1"/>
              </a:solidFill>
              <a:latin typeface="Palatino Linotype" pitchFamily="18" charset="0"/>
            </a:endParaRPr>
          </a:p>
        </p:txBody>
      </p:sp>
      <p:sp>
        <p:nvSpPr>
          <p:cNvPr id="3" name="TextBox 2"/>
          <p:cNvSpPr txBox="1"/>
          <p:nvPr/>
        </p:nvSpPr>
        <p:spPr>
          <a:xfrm>
            <a:off x="-2" y="542835"/>
            <a:ext cx="9117329"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b="1" smtClean="0">
                <a:solidFill>
                  <a:srgbClr val="FF0000"/>
                </a:solidFill>
                <a:latin typeface="Palatino Linotype" pitchFamily="18" charset="0"/>
              </a:rPr>
              <a:t>4. </a:t>
            </a:r>
            <a:r>
              <a:rPr lang="en-US" b="1" smtClean="0">
                <a:solidFill>
                  <a:srgbClr val="FF0000"/>
                </a:solidFill>
              </a:rPr>
              <a:t>KT8.4 </a:t>
            </a:r>
            <a:r>
              <a:rPr lang="vi-VN" b="1" smtClean="0">
                <a:solidFill>
                  <a:srgbClr val="FF0000"/>
                </a:solidFill>
              </a:rPr>
              <a:t>: </a:t>
            </a:r>
            <a:r>
              <a:rPr lang="en-US" smtClean="0"/>
              <a:t>The </a:t>
            </a:r>
            <a:r>
              <a:rPr lang="en-US"/>
              <a:t>decision about how to handle bad inputs is a key error-handling decision and a key high-level design </a:t>
            </a:r>
            <a:r>
              <a:rPr lang="en-US"/>
              <a:t>decision</a:t>
            </a:r>
            <a:r>
              <a:rPr lang="en-US" smtClean="0"/>
              <a:t>.</a:t>
            </a:r>
            <a:endParaRPr lang="vi-VN" smtClean="0"/>
          </a:p>
          <a:p>
            <a:endParaRPr lang="vi-VN" smtClean="0"/>
          </a:p>
          <a:p>
            <a:pPr marL="742950" lvl="1" indent="-285750">
              <a:buFont typeface="Wingdings" pitchFamily="2" charset="2"/>
              <a:buChar char="v"/>
            </a:pPr>
            <a:r>
              <a:rPr lang="vi-VN">
                <a:latin typeface="Palatino Linotype" pitchFamily="18" charset="0"/>
              </a:rPr>
              <a:t>Những quyết định về cách làm thế nào xử lý những đầu vào không hợp lệ là những quyết định chủ đạo trong việc xử lý lỗi và công việc thiết kế ở mức cao. </a:t>
            </a:r>
            <a:endParaRPr lang="en-US" smtClean="0">
              <a:latin typeface="Palatino Linotype" pitchFamily="18" charset="0"/>
            </a:endParaRPr>
          </a:p>
        </p:txBody>
      </p:sp>
      <p:sp>
        <p:nvSpPr>
          <p:cNvPr id="5" name="TextBox 4"/>
          <p:cNvSpPr txBox="1"/>
          <p:nvPr/>
        </p:nvSpPr>
        <p:spPr>
          <a:xfrm>
            <a:off x="745874" y="2020163"/>
            <a:ext cx="8393644" cy="120032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vi-VN" b="1">
                <a:latin typeface="Palatino Linotype" pitchFamily="18" charset="0"/>
              </a:rPr>
              <a:t>Bảo vệ hàm</a:t>
            </a:r>
            <a:r>
              <a:rPr lang="vi-VN">
                <a:latin typeface="Palatino Linotype" pitchFamily="18" charset="0"/>
              </a:rPr>
              <a:t>, </a:t>
            </a:r>
            <a:r>
              <a:rPr lang="vi-VN" b="1">
                <a:latin typeface="Palatino Linotype" pitchFamily="18" charset="0"/>
              </a:rPr>
              <a:t>chương trình </a:t>
            </a:r>
            <a:r>
              <a:rPr lang="vi-VN">
                <a:latin typeface="Palatino Linotype" pitchFamily="18" charset="0"/>
              </a:rPr>
              <a:t>của bạn khỏi những đầu vào không hợp lệ là </a:t>
            </a:r>
            <a:r>
              <a:rPr lang="vi-VN">
                <a:latin typeface="Palatino Linotype" pitchFamily="18" charset="0"/>
              </a:rPr>
              <a:t>bước </a:t>
            </a:r>
            <a:endParaRPr lang="vi-VN" smtClean="0">
              <a:latin typeface="Palatino Linotype" pitchFamily="18" charset="0"/>
            </a:endParaRPr>
          </a:p>
          <a:p>
            <a:r>
              <a:rPr lang="vi-VN" b="1" smtClean="0">
                <a:latin typeface="Palatino Linotype" pitchFamily="18" charset="0"/>
              </a:rPr>
              <a:t>đầu tiên </a:t>
            </a:r>
            <a:r>
              <a:rPr lang="vi-VN">
                <a:latin typeface="Palatino Linotype" pitchFamily="18" charset="0"/>
              </a:rPr>
              <a:t>và </a:t>
            </a:r>
            <a:r>
              <a:rPr lang="vi-VN" b="1">
                <a:latin typeface="Palatino Linotype" pitchFamily="18" charset="0"/>
              </a:rPr>
              <a:t>quan trọng nhất </a:t>
            </a:r>
            <a:r>
              <a:rPr lang="vi-VN">
                <a:latin typeface="Palatino Linotype" pitchFamily="18" charset="0"/>
              </a:rPr>
              <a:t>trong việc tránh những lỗi </a:t>
            </a:r>
            <a:r>
              <a:rPr lang="vi-VN" b="1">
                <a:latin typeface="Palatino Linotype" pitchFamily="18" charset="0"/>
              </a:rPr>
              <a:t>quan trọng </a:t>
            </a:r>
            <a:r>
              <a:rPr lang="vi-VN">
                <a:latin typeface="Palatino Linotype" pitchFamily="18" charset="0"/>
              </a:rPr>
              <a:t>xảy ra </a:t>
            </a:r>
            <a:r>
              <a:rPr lang="vi-VN">
                <a:latin typeface="Palatino Linotype" pitchFamily="18" charset="0"/>
              </a:rPr>
              <a:t>trong </a:t>
            </a:r>
            <a:endParaRPr lang="vi-VN" smtClean="0">
              <a:latin typeface="Palatino Linotype" pitchFamily="18" charset="0"/>
            </a:endParaRPr>
          </a:p>
          <a:p>
            <a:r>
              <a:rPr lang="vi-VN" smtClean="0">
                <a:latin typeface="Palatino Linotype" pitchFamily="18" charset="0"/>
              </a:rPr>
              <a:t>chương trình</a:t>
            </a:r>
            <a:r>
              <a:rPr lang="vi-VN">
                <a:latin typeface="Palatino Linotype" pitchFamily="18" charset="0"/>
              </a:rPr>
              <a:t>. Nó sẽ </a:t>
            </a:r>
            <a:r>
              <a:rPr lang="vi-VN" b="1">
                <a:latin typeface="Palatino Linotype" pitchFamily="18" charset="0"/>
              </a:rPr>
              <a:t>thúc đẩy </a:t>
            </a:r>
            <a:r>
              <a:rPr lang="vi-VN">
                <a:latin typeface="Palatino Linotype" pitchFamily="18" charset="0"/>
              </a:rPr>
              <a:t>những </a:t>
            </a:r>
            <a:r>
              <a:rPr lang="vi-VN" b="1">
                <a:latin typeface="Palatino Linotype" pitchFamily="18" charset="0"/>
              </a:rPr>
              <a:t>quyết định </a:t>
            </a:r>
            <a:r>
              <a:rPr lang="vi-VN">
                <a:latin typeface="Palatino Linotype" pitchFamily="18" charset="0"/>
              </a:rPr>
              <a:t>của bạn trong thiết kế hệ </a:t>
            </a:r>
            <a:r>
              <a:rPr lang="vi-VN">
                <a:latin typeface="Palatino Linotype" pitchFamily="18" charset="0"/>
              </a:rPr>
              <a:t>thống </a:t>
            </a:r>
            <a:endParaRPr lang="vi-VN" smtClean="0">
              <a:latin typeface="Palatino Linotype" pitchFamily="18" charset="0"/>
            </a:endParaRPr>
          </a:p>
          <a:p>
            <a:r>
              <a:rPr lang="vi-VN" smtClean="0">
                <a:latin typeface="Palatino Linotype" pitchFamily="18" charset="0"/>
              </a:rPr>
              <a:t>ra </a:t>
            </a:r>
            <a:r>
              <a:rPr lang="vi-VN">
                <a:latin typeface="Palatino Linotype" pitchFamily="18" charset="0"/>
              </a:rPr>
              <a:t>sảo </a:t>
            </a:r>
            <a:r>
              <a:rPr lang="vi-VN">
                <a:latin typeface="Palatino Linotype" pitchFamily="18" charset="0"/>
              </a:rPr>
              <a:t>để </a:t>
            </a:r>
            <a:r>
              <a:rPr lang="vi-VN" b="1" smtClean="0">
                <a:latin typeface="Palatino Linotype" pitchFamily="18" charset="0"/>
              </a:rPr>
              <a:t>đảm</a:t>
            </a:r>
            <a:r>
              <a:rPr lang="vi-VN" smtClean="0">
                <a:latin typeface="Palatino Linotype" pitchFamily="18" charset="0"/>
              </a:rPr>
              <a:t> </a:t>
            </a:r>
            <a:r>
              <a:rPr lang="vi-VN" b="1">
                <a:latin typeface="Palatino Linotype" pitchFamily="18" charset="0"/>
              </a:rPr>
              <a:t>bảo an toàn</a:t>
            </a:r>
            <a:r>
              <a:rPr lang="vi-VN">
                <a:latin typeface="Palatino Linotype" pitchFamily="18" charset="0"/>
              </a:rPr>
              <a:t>, từ đó </a:t>
            </a:r>
            <a:r>
              <a:rPr lang="vi-VN" b="1">
                <a:latin typeface="Palatino Linotype" pitchFamily="18" charset="0"/>
              </a:rPr>
              <a:t>tăng</a:t>
            </a:r>
            <a:r>
              <a:rPr lang="vi-VN">
                <a:latin typeface="Palatino Linotype" pitchFamily="18" charset="0"/>
              </a:rPr>
              <a:t> độ </a:t>
            </a:r>
            <a:r>
              <a:rPr lang="vi-VN" b="1">
                <a:latin typeface="Palatino Linotype" pitchFamily="18" charset="0"/>
              </a:rPr>
              <a:t>bảo mật </a:t>
            </a:r>
            <a:r>
              <a:rPr lang="vi-VN">
                <a:latin typeface="Palatino Linotype" pitchFamily="18" charset="0"/>
              </a:rPr>
              <a:t>cho chính hệ thống.</a:t>
            </a:r>
            <a:endParaRPr lang="en-US">
              <a:latin typeface="Palatino Linotype" pitchFamily="18" charset="0"/>
            </a:endParaRPr>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5"/>
                                        </p:tgtEl>
                                        <p:attrNameLst>
                                          <p:attrName>style.color</p:attrName>
                                        </p:attrNameLst>
                                      </p:cBhvr>
                                      <p:to>
                                        <p:clrVal>
                                          <a:schemeClr val="accent2"/>
                                        </p:clrVal>
                                      </p:to>
                                    </p:set>
                                    <p:set>
                                      <p:cBhvr>
                                        <p:cTn id="7" dur="500" fill="hold"/>
                                        <p:tgtEl>
                                          <p:spTgt spid="5"/>
                                        </p:tgtEl>
                                        <p:attrNameLst>
                                          <p:attrName>fillcolor</p:attrName>
                                        </p:attrNameLst>
                                      </p:cBhvr>
                                      <p:to>
                                        <p:clrVal>
                                          <a:schemeClr val="accent2"/>
                                        </p:clrVal>
                                      </p:to>
                                    </p:set>
                                    <p:set>
                                      <p:cBhvr>
                                        <p:cTn id="8"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447"/>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a:solidFill>
                  <a:schemeClr val="bg1"/>
                </a:solidFill>
              </a:rPr>
              <a:t>3</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a:solidFill>
                  <a:schemeClr val="accent5">
                    <a:lumMod val="40000"/>
                    <a:lumOff val="60000"/>
                  </a:schemeClr>
                </a:solidFill>
              </a:rPr>
              <a:t>8</a:t>
            </a:r>
            <a:r>
              <a:rPr lang="en-US" sz="2400" b="1" smtClean="0">
                <a:solidFill>
                  <a:schemeClr val="bg1"/>
                </a:solidFill>
              </a:rPr>
              <a:t>: </a:t>
            </a:r>
            <a:r>
              <a:rPr lang="vi-VN" sz="2400" b="1" smtClean="0">
                <a:solidFill>
                  <a:schemeClr val="bg1"/>
                </a:solidFill>
                <a:latin typeface="Palatino Linotype" pitchFamily="18" charset="0"/>
              </a:rPr>
              <a:t>Các  KT Bẫy Lỗi &amp; Phòng Ngừa Lỗi</a:t>
            </a:r>
            <a:endParaRPr lang="en-US" sz="2400" b="1">
              <a:solidFill>
                <a:schemeClr val="bg1"/>
              </a:solidFill>
              <a:latin typeface="Palatino Linotype" pitchFamily="18" charset="0"/>
            </a:endParaRPr>
          </a:p>
        </p:txBody>
      </p:sp>
      <p:sp>
        <p:nvSpPr>
          <p:cNvPr id="3" name="TextBox 2"/>
          <p:cNvSpPr txBox="1"/>
          <p:nvPr/>
        </p:nvSpPr>
        <p:spPr>
          <a:xfrm>
            <a:off x="-2" y="542835"/>
            <a:ext cx="9117329"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b="1" smtClean="0">
                <a:solidFill>
                  <a:srgbClr val="FF0000"/>
                </a:solidFill>
              </a:rPr>
              <a:t>5.   </a:t>
            </a:r>
            <a:r>
              <a:rPr lang="en-US" b="1" smtClean="0">
                <a:solidFill>
                  <a:srgbClr val="FF0000"/>
                </a:solidFill>
              </a:rPr>
              <a:t>KT8.5</a:t>
            </a:r>
            <a:r>
              <a:rPr lang="vi-VN" b="1" smtClean="0">
                <a:solidFill>
                  <a:srgbClr val="FF0000"/>
                </a:solidFill>
              </a:rPr>
              <a:t>:</a:t>
            </a:r>
            <a:r>
              <a:rPr lang="en-US" b="1" smtClean="0">
                <a:solidFill>
                  <a:srgbClr val="FF0000"/>
                </a:solidFill>
              </a:rPr>
              <a:t> </a:t>
            </a:r>
            <a:r>
              <a:rPr lang="en-US"/>
              <a:t>Exceptions provide a means of handling errors that operates in a different dimension from the normal flow of the code. They are a valuable addition to the programmer’s intellectual toolbox when used with care, and they should be weighed against other error-processing </a:t>
            </a:r>
            <a:r>
              <a:rPr lang="en-US"/>
              <a:t>techniques</a:t>
            </a:r>
            <a:r>
              <a:rPr lang="en-US" smtClean="0"/>
              <a:t>.</a:t>
            </a:r>
            <a:endParaRPr lang="vi-VN" smtClean="0"/>
          </a:p>
          <a:p>
            <a:pPr marL="742950" lvl="1" indent="-285750">
              <a:buFont typeface="Wingdings" pitchFamily="2" charset="2"/>
              <a:buChar char="v"/>
            </a:pPr>
            <a:endParaRPr lang="vi-VN">
              <a:latin typeface="Palatino Linotype" pitchFamily="18" charset="0"/>
            </a:endParaRPr>
          </a:p>
          <a:p>
            <a:pPr marL="742950" lvl="1" indent="-285750">
              <a:buFont typeface="Wingdings" pitchFamily="2" charset="2"/>
              <a:buChar char="v"/>
            </a:pPr>
            <a:r>
              <a:rPr lang="vi-VN">
                <a:latin typeface="Palatino Linotype" pitchFamily="18" charset="0"/>
              </a:rPr>
              <a:t>Những ngoại lệ cung cấp một cách thức xử lý lỗi mà trong đó hoạt động của nó xảy ra ở một chiều khác so với dòng chảy thông thường của code. Chúng là một công cụ thông minh, đầy giá trị của lập trình viên khi biết sử dụng nó cẩn thận, và chúng nên được xem xét sử dụng nhiều hơn so với các kỹ thuật xử lý lỗi khác. </a:t>
            </a:r>
            <a:endParaRPr lang="en-US" smtClean="0">
              <a:latin typeface="Palatino Linotype" pitchFamily="18" charset="0"/>
            </a:endParaRPr>
          </a:p>
        </p:txBody>
      </p:sp>
      <p:sp>
        <p:nvSpPr>
          <p:cNvPr id="4" name="TextBox 3"/>
          <p:cNvSpPr txBox="1"/>
          <p:nvPr/>
        </p:nvSpPr>
        <p:spPr>
          <a:xfrm>
            <a:off x="0" y="3581400"/>
            <a:ext cx="9433673" cy="3139321"/>
          </a:xfrm>
          <a:prstGeom prst="rect">
            <a:avLst/>
          </a:prstGeom>
          <a:noFill/>
        </p:spPr>
        <p:txBody>
          <a:bodyPr wrap="none" rtlCol="0">
            <a:spAutoFit/>
          </a:bodyPr>
          <a:lstStyle/>
          <a:p>
            <a:r>
              <a:rPr lang="vi-VN" b="1">
                <a:latin typeface="Palatino Linotype" pitchFamily="18" charset="0"/>
              </a:rPr>
              <a:t>Những lưu ý khi sử dụng </a:t>
            </a:r>
            <a:r>
              <a:rPr lang="vi-VN" b="1">
                <a:latin typeface="Palatino Linotype" pitchFamily="18" charset="0"/>
              </a:rPr>
              <a:t>exception</a:t>
            </a:r>
            <a:r>
              <a:rPr lang="vi-VN" b="1" smtClean="0">
                <a:latin typeface="Palatino Linotype" pitchFamily="18" charset="0"/>
              </a:rPr>
              <a:t>:</a:t>
            </a:r>
          </a:p>
          <a:p>
            <a:endParaRPr lang="vi-VN" b="1">
              <a:latin typeface="Palatino Linotype" pitchFamily="18" charset="0"/>
            </a:endParaRPr>
          </a:p>
          <a:p>
            <a:pPr marL="285750" indent="-285750">
              <a:buFont typeface="Wingdings" pitchFamily="2" charset="2"/>
              <a:buChar char="ü"/>
            </a:pPr>
            <a:r>
              <a:rPr lang="vi-VN">
                <a:latin typeface="Palatino Linotype" pitchFamily="18" charset="0"/>
              </a:rPr>
              <a:t>Sử dụng ngoại lệ để thông </a:t>
            </a:r>
            <a:r>
              <a:rPr lang="vi-VN">
                <a:latin typeface="Palatino Linotype" pitchFamily="18" charset="0"/>
              </a:rPr>
              <a:t>báo </a:t>
            </a:r>
            <a:r>
              <a:rPr lang="vi-VN" smtClean="0">
                <a:latin typeface="Palatino Linotype" pitchFamily="18" charset="0"/>
              </a:rPr>
              <a:t>lỗi</a:t>
            </a:r>
          </a:p>
          <a:p>
            <a:pPr marL="285750" indent="-285750">
              <a:buFont typeface="Wingdings" pitchFamily="2" charset="2"/>
              <a:buChar char="ü"/>
            </a:pPr>
            <a:r>
              <a:rPr lang="vi-VN">
                <a:latin typeface="Palatino Linotype" pitchFamily="18" charset="0"/>
              </a:rPr>
              <a:t>Throw một ngoại lệ chỉ khi mà điều kiện đó thực sự là điều kiện </a:t>
            </a:r>
            <a:r>
              <a:rPr lang="vi-VN">
                <a:latin typeface="Palatino Linotype" pitchFamily="18" charset="0"/>
              </a:rPr>
              <a:t>đặc </a:t>
            </a:r>
            <a:r>
              <a:rPr lang="vi-VN" smtClean="0">
                <a:latin typeface="Palatino Linotype" pitchFamily="18" charset="0"/>
              </a:rPr>
              <a:t>biệt</a:t>
            </a:r>
          </a:p>
          <a:p>
            <a:pPr marL="285750" indent="-285750">
              <a:buFont typeface="Wingdings" pitchFamily="2" charset="2"/>
              <a:buChar char="ü"/>
            </a:pPr>
            <a:r>
              <a:rPr lang="vi-VN">
                <a:latin typeface="Palatino Linotype" pitchFamily="18" charset="0"/>
              </a:rPr>
              <a:t>Tránh throw một ngoại lệ ở trong constructor và destructor trừ khi bạn catch nó ở </a:t>
            </a:r>
            <a:r>
              <a:rPr lang="vi-VN">
                <a:latin typeface="Palatino Linotype" pitchFamily="18" charset="0"/>
              </a:rPr>
              <a:t>cùng </a:t>
            </a:r>
            <a:endParaRPr lang="vi-VN" smtClean="0">
              <a:latin typeface="Palatino Linotype" pitchFamily="18" charset="0"/>
            </a:endParaRPr>
          </a:p>
          <a:p>
            <a:r>
              <a:rPr lang="vi-VN" smtClean="0">
                <a:latin typeface="Palatino Linotype" pitchFamily="18" charset="0"/>
              </a:rPr>
              <a:t>một nơi</a:t>
            </a:r>
          </a:p>
          <a:p>
            <a:pPr marL="285750" indent="-285750">
              <a:buFont typeface="Wingdings" pitchFamily="2" charset="2"/>
              <a:buChar char="ü"/>
            </a:pPr>
            <a:r>
              <a:rPr lang="vi-VN">
                <a:latin typeface="Palatino Linotype" pitchFamily="18" charset="0"/>
              </a:rPr>
              <a:t>Throw một ngoại lệ phải đúng mức trừu tượng</a:t>
            </a:r>
            <a:r>
              <a:rPr lang="vi-VN">
                <a:latin typeface="Palatino Linotype" pitchFamily="18" charset="0"/>
              </a:rPr>
              <a:t>. </a:t>
            </a:r>
            <a:endParaRPr lang="vi-VN" smtClean="0">
              <a:latin typeface="Palatino Linotype" pitchFamily="18" charset="0"/>
            </a:endParaRPr>
          </a:p>
          <a:p>
            <a:pPr marL="285750" indent="-285750">
              <a:buFont typeface="Wingdings" pitchFamily="2" charset="2"/>
              <a:buChar char="ü"/>
            </a:pPr>
            <a:r>
              <a:rPr lang="vi-VN">
                <a:latin typeface="Palatino Linotype" pitchFamily="18" charset="0"/>
              </a:rPr>
              <a:t>Gom tất cả những thông tin dẫn đến ngoại lệ vào trong bản thân ngoại lệ </a:t>
            </a:r>
            <a:r>
              <a:rPr lang="vi-VN">
                <a:latin typeface="Palatino Linotype" pitchFamily="18" charset="0"/>
              </a:rPr>
              <a:t>đó</a:t>
            </a:r>
            <a:r>
              <a:rPr lang="vi-VN" smtClean="0">
                <a:latin typeface="Palatino Linotype" pitchFamily="18" charset="0"/>
              </a:rPr>
              <a:t>.</a:t>
            </a:r>
          </a:p>
          <a:p>
            <a:pPr marL="285750" indent="-285750">
              <a:buFont typeface="Wingdings" pitchFamily="2" charset="2"/>
              <a:buChar char="ü"/>
            </a:pPr>
            <a:r>
              <a:rPr lang="en-US">
                <a:latin typeface="Palatino Linotype" pitchFamily="18" charset="0"/>
              </a:rPr>
              <a:t>Tránh tạo khối catch trống</a:t>
            </a:r>
            <a:r>
              <a:rPr lang="en-US">
                <a:latin typeface="Palatino Linotype" pitchFamily="18" charset="0"/>
              </a:rPr>
              <a:t>. </a:t>
            </a:r>
            <a:endParaRPr lang="vi-VN" smtClean="0">
              <a:latin typeface="Palatino Linotype" pitchFamily="18" charset="0"/>
            </a:endParaRPr>
          </a:p>
          <a:p>
            <a:pPr marL="285750" indent="-285750">
              <a:buFont typeface="Wingdings" pitchFamily="2" charset="2"/>
              <a:buChar char="ü"/>
            </a:pPr>
            <a:r>
              <a:rPr lang="vi-VN">
                <a:latin typeface="Palatino Linotype" pitchFamily="18" charset="0"/>
              </a:rPr>
              <a:t>Biết về những ngoại lệ mà thư viện của </a:t>
            </a:r>
            <a:r>
              <a:rPr lang="vi-VN">
                <a:latin typeface="Palatino Linotype" pitchFamily="18" charset="0"/>
              </a:rPr>
              <a:t>bạn </a:t>
            </a:r>
            <a:r>
              <a:rPr lang="vi-VN" smtClean="0">
                <a:latin typeface="Palatino Linotype" pitchFamily="18" charset="0"/>
              </a:rPr>
              <a:t>throw</a:t>
            </a:r>
          </a:p>
          <a:p>
            <a:pPr marL="285750" indent="-285750">
              <a:buFont typeface="Wingdings" pitchFamily="2" charset="2"/>
              <a:buChar char="ü"/>
            </a:pPr>
            <a:r>
              <a:rPr lang="vi-VN">
                <a:latin typeface="Palatino Linotype" pitchFamily="18" charset="0"/>
              </a:rPr>
              <a:t>Xem xét về việc xây dựng một nơi báo cáo ngoại lệ tập trung. </a:t>
            </a:r>
            <a:endParaRPr lang="en-US" b="1">
              <a:latin typeface="Palatino Linotype" pitchFamily="18" charset="0"/>
            </a:endParaRPr>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3447"/>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a:solidFill>
                  <a:schemeClr val="bg1"/>
                </a:solidFill>
              </a:rPr>
              <a:t>3</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a:solidFill>
                  <a:schemeClr val="accent5">
                    <a:lumMod val="40000"/>
                    <a:lumOff val="60000"/>
                  </a:schemeClr>
                </a:solidFill>
              </a:rPr>
              <a:t>8</a:t>
            </a:r>
            <a:r>
              <a:rPr lang="en-US" sz="2400" b="1" smtClean="0">
                <a:solidFill>
                  <a:schemeClr val="bg1"/>
                </a:solidFill>
              </a:rPr>
              <a:t>: </a:t>
            </a:r>
            <a:r>
              <a:rPr lang="vi-VN" sz="2400" b="1" smtClean="0">
                <a:solidFill>
                  <a:schemeClr val="bg1"/>
                </a:solidFill>
                <a:latin typeface="Palatino Linotype" pitchFamily="18" charset="0"/>
              </a:rPr>
              <a:t>Các  KT Bẫy Lỗi &amp; Phòng Ngừa Lỗi</a:t>
            </a:r>
            <a:endParaRPr lang="en-US" sz="2400" b="1">
              <a:solidFill>
                <a:schemeClr val="bg1"/>
              </a:solidFill>
              <a:latin typeface="Palatino Linotype" pitchFamily="18" charset="0"/>
            </a:endParaRPr>
          </a:p>
        </p:txBody>
      </p:sp>
      <p:sp>
        <p:nvSpPr>
          <p:cNvPr id="5" name="TextBox 4"/>
          <p:cNvSpPr txBox="1"/>
          <p:nvPr/>
        </p:nvSpPr>
        <p:spPr>
          <a:xfrm>
            <a:off x="0" y="990600"/>
            <a:ext cx="6101350" cy="646331"/>
          </a:xfrm>
          <a:prstGeom prst="rect">
            <a:avLst/>
          </a:prstGeom>
          <a:noFill/>
        </p:spPr>
        <p:txBody>
          <a:bodyPr wrap="none" rtlCol="0">
            <a:spAutoFit/>
          </a:bodyPr>
          <a:lstStyle/>
          <a:p>
            <a:pPr marL="285750" indent="-285750">
              <a:buFont typeface="Wingdings" pitchFamily="2" charset="2"/>
              <a:buChar char="ü"/>
            </a:pPr>
            <a:r>
              <a:rPr lang="en-US"/>
              <a:t>Chuẩn hoá cách sử dụng ngoại lệ trong project </a:t>
            </a:r>
            <a:r>
              <a:rPr lang="en-US"/>
              <a:t>của </a:t>
            </a:r>
            <a:r>
              <a:rPr lang="en-US" smtClean="0"/>
              <a:t>bạn</a:t>
            </a:r>
            <a:endParaRPr lang="vi-VN" smtClean="0"/>
          </a:p>
          <a:p>
            <a:pPr marL="285750" indent="-285750">
              <a:buFont typeface="Wingdings" pitchFamily="2" charset="2"/>
              <a:buChar char="ü"/>
            </a:pPr>
            <a:r>
              <a:rPr lang="en-US"/>
              <a:t>Xem xét việc thay thế ngoại lệ bằng một cách khác</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277" y="1752600"/>
            <a:ext cx="6829445" cy="4378387"/>
          </a:xfrm>
          <a:prstGeom prst="rect">
            <a:avLst/>
          </a:prstGeom>
        </p:spPr>
      </p:pic>
    </p:spTree>
    <p:extLst>
      <p:ext uri="{BB962C8B-B14F-4D97-AF65-F5344CB8AC3E}">
        <p14:creationId xmlns:p14="http://schemas.microsoft.com/office/powerpoint/2010/main" val="11671369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447"/>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II</a:t>
            </a:r>
            <a:r>
              <a:rPr lang="vi-VN" sz="2400" b="1" smtClean="0">
                <a:solidFill>
                  <a:schemeClr val="bg1"/>
                </a:solidFill>
              </a:rPr>
              <a:t>I</a:t>
            </a:r>
            <a:r>
              <a:rPr lang="en-US" sz="2400" b="1" smtClean="0">
                <a:solidFill>
                  <a:schemeClr val="bg1"/>
                </a:solidFill>
              </a:rPr>
              <a:t>.</a:t>
            </a:r>
            <a:r>
              <a:rPr lang="vi-VN" sz="2400" b="1">
                <a:solidFill>
                  <a:schemeClr val="bg1"/>
                </a:solidFill>
              </a:rPr>
              <a:t>3</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vi-VN" sz="2400" b="1">
                <a:solidFill>
                  <a:schemeClr val="accent5">
                    <a:lumMod val="40000"/>
                    <a:lumOff val="60000"/>
                  </a:schemeClr>
                </a:solidFill>
              </a:rPr>
              <a:t>8</a:t>
            </a:r>
            <a:r>
              <a:rPr lang="en-US" sz="2400" b="1" smtClean="0">
                <a:solidFill>
                  <a:schemeClr val="bg1"/>
                </a:solidFill>
              </a:rPr>
              <a:t>: </a:t>
            </a:r>
            <a:r>
              <a:rPr lang="vi-VN" sz="2400" b="1" smtClean="0">
                <a:solidFill>
                  <a:schemeClr val="bg1"/>
                </a:solidFill>
                <a:latin typeface="Palatino Linotype" pitchFamily="18" charset="0"/>
              </a:rPr>
              <a:t>Các  KT Bẫy Lỗi &amp; Phòng Ngừa Lỗi</a:t>
            </a:r>
            <a:endParaRPr lang="en-US" sz="2400" b="1">
              <a:solidFill>
                <a:schemeClr val="bg1"/>
              </a:solidFill>
              <a:latin typeface="Palatino Linotype" pitchFamily="18" charset="0"/>
            </a:endParaRPr>
          </a:p>
        </p:txBody>
      </p:sp>
      <p:sp>
        <p:nvSpPr>
          <p:cNvPr id="3" name="TextBox 2"/>
          <p:cNvSpPr txBox="1"/>
          <p:nvPr/>
        </p:nvSpPr>
        <p:spPr>
          <a:xfrm>
            <a:off x="-2" y="542835"/>
            <a:ext cx="9117329"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startAt="6"/>
            </a:pPr>
            <a:r>
              <a:rPr lang="en-US" b="1" smtClean="0">
                <a:solidFill>
                  <a:srgbClr val="FF0000"/>
                </a:solidFill>
              </a:rPr>
              <a:t>KT8.6</a:t>
            </a:r>
            <a:r>
              <a:rPr lang="vi-VN" b="1">
                <a:solidFill>
                  <a:srgbClr val="FF0000"/>
                </a:solidFill>
              </a:rPr>
              <a:t>:</a:t>
            </a:r>
            <a:r>
              <a:rPr lang="en-US" b="1" smtClean="0">
                <a:solidFill>
                  <a:srgbClr val="FF0000"/>
                </a:solidFill>
              </a:rPr>
              <a:t> </a:t>
            </a:r>
            <a:r>
              <a:rPr lang="en-US"/>
              <a:t>Constraints that apply to the production system do not necessarily apply to the development version. You can use that to your advantage, adding code to the development version that helps to flush out errors quickly</a:t>
            </a:r>
            <a:r>
              <a:rPr lang="en-US"/>
              <a:t>. </a:t>
            </a:r>
            <a:endParaRPr lang="vi-VN" smtClean="0"/>
          </a:p>
          <a:p>
            <a:endParaRPr lang="vi-VN">
              <a:latin typeface="Palatino Linotype" pitchFamily="18" charset="0"/>
            </a:endParaRPr>
          </a:p>
          <a:p>
            <a:pPr marL="742950" lvl="1" indent="-285750">
              <a:buFont typeface="Wingdings" pitchFamily="2" charset="2"/>
              <a:buChar char="v"/>
            </a:pPr>
            <a:r>
              <a:rPr lang="vi-VN" smtClean="0">
                <a:latin typeface="Palatino Linotype" pitchFamily="18" charset="0"/>
              </a:rPr>
              <a:t>Những ràng buộc áp dụng cho hệ thống được xuất ra thị trường</a:t>
            </a:r>
          </a:p>
          <a:p>
            <a:pPr lvl="1"/>
            <a:r>
              <a:rPr lang="vi-VN">
                <a:latin typeface="Palatino Linotype" pitchFamily="18" charset="0"/>
              </a:rPr>
              <a:t> </a:t>
            </a:r>
            <a:r>
              <a:rPr lang="vi-VN" smtClean="0">
                <a:latin typeface="Palatino Linotype" pitchFamily="18" charset="0"/>
              </a:rPr>
              <a:t>không nhất thiết áp dụng cho phiên bản đang phát triển. Bạn có thể sử dụng những điều đó cho có lợi thế của mình, thêm những code vào phiên bản đang phát triển của phần mềm sẽ giúp cho bạn nhanh chóng tìm được những lỗi xảy ra với hệ thống</a:t>
            </a:r>
            <a:endParaRPr lang="en-US" smtClean="0">
              <a:latin typeface="Palatino Linotype" pitchFamily="18" charset="0"/>
            </a:endParaRPr>
          </a:p>
        </p:txBody>
      </p:sp>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697188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7188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71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a:t>
            </a:r>
            <a:r>
              <a:rPr lang="vi-VN" sz="2400" b="1" smtClean="0">
                <a:solidFill>
                  <a:schemeClr val="bg1"/>
                </a:solidFill>
              </a:rPr>
              <a:t>2</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en-US" sz="2400" b="1" smtClean="0">
                <a:solidFill>
                  <a:schemeClr val="accent5">
                    <a:lumMod val="60000"/>
                    <a:lumOff val="40000"/>
                  </a:schemeClr>
                </a:solidFill>
              </a:rPr>
              <a:t>1</a:t>
            </a:r>
            <a:r>
              <a:rPr lang="vi-VN" sz="2400" b="1" smtClean="0">
                <a:solidFill>
                  <a:schemeClr val="accent5">
                    <a:lumMod val="60000"/>
                    <a:lumOff val="40000"/>
                  </a:schemeClr>
                </a:solidFill>
              </a:rPr>
              <a:t>5</a:t>
            </a:r>
            <a:r>
              <a:rPr lang="en-US" sz="2400" b="1" smtClean="0">
                <a:solidFill>
                  <a:schemeClr val="accent5">
                    <a:lumMod val="60000"/>
                    <a:lumOff val="40000"/>
                  </a:schemeClr>
                </a:solidFill>
              </a:rPr>
              <a:t> </a:t>
            </a:r>
            <a:r>
              <a:rPr lang="en-US" sz="2400" b="1">
                <a:solidFill>
                  <a:schemeClr val="bg1"/>
                </a:solidFill>
              </a:rPr>
              <a:t>– </a:t>
            </a:r>
            <a:r>
              <a:rPr lang="vi-VN" sz="2400" b="1">
                <a:solidFill>
                  <a:schemeClr val="bg1"/>
                </a:solidFill>
              </a:rPr>
              <a:t>Sử dụng câu lệnh if - then</a:t>
            </a:r>
            <a:endParaRPr lang="en-US" sz="2400" b="1">
              <a:solidFill>
                <a:schemeClr val="bg1"/>
              </a:solidFill>
            </a:endParaRPr>
          </a:p>
        </p:txBody>
      </p:sp>
      <p:sp>
        <p:nvSpPr>
          <p:cNvPr id="6" name="Content Placeholder 2"/>
          <p:cNvSpPr>
            <a:spLocks noGrp="1"/>
          </p:cNvSpPr>
          <p:nvPr>
            <p:ph idx="1"/>
          </p:nvPr>
        </p:nvSpPr>
        <p:spPr>
          <a:xfrm>
            <a:off x="22412" y="533400"/>
            <a:ext cx="9121588" cy="2895600"/>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vi-VN" sz="1800" b="1" smtClean="0">
                <a:solidFill>
                  <a:srgbClr val="FF0000"/>
                </a:solidFill>
                <a:latin typeface="Palatino Linotype" pitchFamily="18" charset="0"/>
                <a:cs typeface="Times New Roman" panose="02020603050405020304" pitchFamily="18" charset="0"/>
              </a:rPr>
              <a:t>2.</a:t>
            </a:r>
            <a:r>
              <a:rPr lang="en-US" sz="1800" b="1" smtClean="0">
                <a:solidFill>
                  <a:srgbClr val="FF0000"/>
                </a:solidFill>
              </a:rPr>
              <a:t> KT 15.2. </a:t>
            </a:r>
            <a:r>
              <a:rPr lang="en-US" sz="1800" smtClean="0"/>
              <a:t>For </a:t>
            </a:r>
            <a:r>
              <a:rPr lang="en-US" sz="1800"/>
              <a:t>if-then-else chains and case statements, choose an order that </a:t>
            </a:r>
            <a:r>
              <a:rPr lang="en-US" sz="1800"/>
              <a:t>maximizes </a:t>
            </a:r>
            <a:r>
              <a:rPr lang="en-US" sz="1800" smtClean="0"/>
              <a:t>read-ability</a:t>
            </a:r>
            <a:endParaRPr lang="vi-VN" sz="1800" smtClean="0"/>
          </a:p>
          <a:p>
            <a:pPr lvl="1">
              <a:buFont typeface="Wingdings" pitchFamily="2" charset="2"/>
              <a:buChar char="v"/>
            </a:pPr>
            <a:r>
              <a:rPr lang="vi-VN" sz="1800">
                <a:latin typeface="Palatino Linotype" pitchFamily="18" charset="0"/>
              </a:rPr>
              <a:t>Đối với chuỗi các mệnh đề if-then-else và câu lệnh case, chọn một thứ tự có thể tối đa hóa khả năng đọc</a:t>
            </a:r>
            <a:r>
              <a:rPr lang="vi-VN" sz="1800">
                <a:latin typeface="Palatino Linotype" pitchFamily="18" charset="0"/>
              </a:rPr>
              <a:t>. </a:t>
            </a:r>
            <a:endParaRPr lang="vi-VN" sz="1800" smtClean="0">
              <a:latin typeface="Palatino Linotype" pitchFamily="18" charset="0"/>
            </a:endParaRPr>
          </a:p>
          <a:p>
            <a:pPr lvl="2">
              <a:buFont typeface="Wingdings" pitchFamily="2" charset="2"/>
              <a:buChar char="q"/>
            </a:pPr>
            <a:r>
              <a:rPr lang="en-US" sz="1800"/>
              <a:t>Sử dụng các hàm thay vì dùng kết hợp các câu lệnh and, </a:t>
            </a:r>
            <a:r>
              <a:rPr lang="en-US" sz="1800"/>
              <a:t>or</a:t>
            </a:r>
            <a:r>
              <a:rPr lang="en-US" sz="1800" smtClean="0"/>
              <a:t>.</a:t>
            </a:r>
            <a:endParaRPr lang="vi-VN" sz="1800" smtClean="0"/>
          </a:p>
          <a:p>
            <a:pPr lvl="2">
              <a:buFont typeface="Wingdings" pitchFamily="2" charset="2"/>
              <a:buChar char="q"/>
            </a:pPr>
            <a:r>
              <a:rPr lang="vi-VN" sz="1800">
                <a:latin typeface="Palatino Linotype" pitchFamily="18" charset="0"/>
              </a:rPr>
              <a:t>Đưa trường hợp mong chờ sẽ được thực hiện nhất lên đầu tiên</a:t>
            </a:r>
            <a:r>
              <a:rPr lang="vi-VN" sz="1800">
                <a:latin typeface="Palatino Linotype" pitchFamily="18" charset="0"/>
              </a:rPr>
              <a:t>. </a:t>
            </a:r>
            <a:endParaRPr lang="vi-VN" sz="1800" smtClean="0">
              <a:latin typeface="Palatino Linotype" pitchFamily="18" charset="0"/>
            </a:endParaRPr>
          </a:p>
          <a:p>
            <a:pPr lvl="2">
              <a:buFont typeface="Wingdings" pitchFamily="2" charset="2"/>
              <a:buChar char="q"/>
            </a:pPr>
            <a:r>
              <a:rPr lang="vi-VN" sz="1800">
                <a:latin typeface="Palatino Linotype" pitchFamily="18" charset="0"/>
              </a:rPr>
              <a:t>Hãy đảm bảo tất cả các trường hợp đều đã được xem xét</a:t>
            </a:r>
            <a:r>
              <a:rPr lang="vi-VN" sz="1800">
                <a:latin typeface="Palatino Linotype" pitchFamily="18" charset="0"/>
              </a:rPr>
              <a:t>. </a:t>
            </a:r>
            <a:endParaRPr lang="vi-VN" sz="1800" smtClean="0">
              <a:latin typeface="Palatino Linotype" pitchFamily="18" charset="0"/>
            </a:endParaRPr>
          </a:p>
          <a:p>
            <a:pPr lvl="2">
              <a:buFont typeface="Wingdings" pitchFamily="2" charset="2"/>
              <a:buChar char="q"/>
            </a:pPr>
            <a:r>
              <a:rPr lang="vi-VN" sz="1800">
                <a:latin typeface="Palatino Linotype" pitchFamily="18" charset="0"/>
              </a:rPr>
              <a:t>Nếu ngôn ngữ không hỗ trợ chuỗi lệnh if-then-else thì sử dụng các câu lệnh case và ngược lại. </a:t>
            </a:r>
            <a:endParaRPr lang="en-US" sz="1800">
              <a:solidFill>
                <a:schemeClr val="tx1"/>
              </a:solidFill>
              <a:latin typeface="Palatino Linotype" pitchFamily="18" charset="0"/>
              <a:cs typeface="Times New Roman" panose="02020603050405020304" pitchFamily="18" charset="0"/>
            </a:endParaRPr>
          </a:p>
        </p:txBody>
      </p:sp>
    </p:spTree>
    <p:extLst>
      <p:ext uri="{BB962C8B-B14F-4D97-AF65-F5344CB8AC3E}">
        <p14:creationId xmlns:p14="http://schemas.microsoft.com/office/powerpoint/2010/main" val="29284628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7188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7188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7188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7188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7188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7188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718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758" y="685800"/>
            <a:ext cx="6287377" cy="188621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5292" y="2971800"/>
            <a:ext cx="6268325" cy="2372056"/>
          </a:xfrm>
          <a:prstGeom prst="rect">
            <a:avLst/>
          </a:prstGeom>
        </p:spPr>
      </p:pic>
    </p:spTree>
    <p:extLst>
      <p:ext uri="{BB962C8B-B14F-4D97-AF65-F5344CB8AC3E}">
        <p14:creationId xmlns:p14="http://schemas.microsoft.com/office/powerpoint/2010/main" val="1144045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1"/>
            <a:ext cx="9144000" cy="461665"/>
          </a:xfrm>
          <a:prstGeom prst="rect">
            <a:avLst/>
          </a:prstGeom>
          <a:solidFill>
            <a:schemeClr val="accent1">
              <a:lumMod val="75000"/>
            </a:schemeClr>
          </a:solidFill>
        </p:spPr>
        <p:txBody>
          <a:bodyPr wrap="square" rtlCol="0">
            <a:spAutoFit/>
          </a:bodyPr>
          <a:lstStyle/>
          <a:p>
            <a:r>
              <a:rPr lang="en-US" sz="2400" b="1" smtClean="0">
                <a:solidFill>
                  <a:schemeClr val="bg1"/>
                </a:solidFill>
              </a:rPr>
              <a:t>I.</a:t>
            </a:r>
            <a:r>
              <a:rPr lang="vi-VN" sz="2400" b="1" smtClean="0">
                <a:solidFill>
                  <a:schemeClr val="bg1"/>
                </a:solidFill>
              </a:rPr>
              <a:t>2</a:t>
            </a:r>
            <a:r>
              <a:rPr lang="en-US" sz="2400" b="1" smtClean="0">
                <a:solidFill>
                  <a:schemeClr val="bg1"/>
                </a:solidFill>
              </a:rPr>
              <a:t>:Sử </a:t>
            </a:r>
            <a:r>
              <a:rPr lang="en-US" sz="2400" b="1">
                <a:solidFill>
                  <a:schemeClr val="bg1"/>
                </a:solidFill>
              </a:rPr>
              <a:t>Dụng </a:t>
            </a:r>
            <a:r>
              <a:rPr lang="en-US" sz="2400" b="1">
                <a:solidFill>
                  <a:schemeClr val="bg1"/>
                </a:solidFill>
              </a:rPr>
              <a:t>Chương </a:t>
            </a:r>
            <a:r>
              <a:rPr lang="en-US" sz="2400" b="1" smtClean="0">
                <a:solidFill>
                  <a:schemeClr val="accent5">
                    <a:lumMod val="60000"/>
                    <a:lumOff val="40000"/>
                  </a:schemeClr>
                </a:solidFill>
              </a:rPr>
              <a:t>1</a:t>
            </a:r>
            <a:r>
              <a:rPr lang="vi-VN" sz="2400" b="1" smtClean="0">
                <a:solidFill>
                  <a:schemeClr val="accent5">
                    <a:lumMod val="60000"/>
                    <a:lumOff val="40000"/>
                  </a:schemeClr>
                </a:solidFill>
              </a:rPr>
              <a:t>5</a:t>
            </a:r>
            <a:r>
              <a:rPr lang="en-US" sz="2400" b="1" smtClean="0">
                <a:solidFill>
                  <a:schemeClr val="accent5">
                    <a:lumMod val="60000"/>
                    <a:lumOff val="40000"/>
                  </a:schemeClr>
                </a:solidFill>
              </a:rPr>
              <a:t> </a:t>
            </a:r>
            <a:r>
              <a:rPr lang="en-US" sz="2400" b="1">
                <a:solidFill>
                  <a:schemeClr val="bg1"/>
                </a:solidFill>
              </a:rPr>
              <a:t>– </a:t>
            </a:r>
            <a:r>
              <a:rPr lang="vi-VN" sz="2400" b="1">
                <a:solidFill>
                  <a:schemeClr val="bg1"/>
                </a:solidFill>
              </a:rPr>
              <a:t>Sử dụng câu lệnh if - then</a:t>
            </a:r>
            <a:endParaRPr lang="en-US" sz="2400" b="1">
              <a:solidFill>
                <a:schemeClr val="bg1"/>
              </a:solidFill>
            </a:endParaRPr>
          </a:p>
        </p:txBody>
      </p:sp>
      <p:sp>
        <p:nvSpPr>
          <p:cNvPr id="9" name="Content Placeholder 2"/>
          <p:cNvSpPr>
            <a:spLocks noGrp="1"/>
          </p:cNvSpPr>
          <p:nvPr>
            <p:ph idx="1"/>
          </p:nvPr>
        </p:nvSpPr>
        <p:spPr>
          <a:xfrm>
            <a:off x="22412" y="533400"/>
            <a:ext cx="9121588" cy="1447800"/>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vi-VN" sz="1800" b="1" smtClean="0">
                <a:solidFill>
                  <a:srgbClr val="FF0000"/>
                </a:solidFill>
                <a:latin typeface="Palatino Linotype" pitchFamily="18" charset="0"/>
                <a:cs typeface="Times New Roman" panose="02020603050405020304" pitchFamily="18" charset="0"/>
              </a:rPr>
              <a:t>3.</a:t>
            </a:r>
            <a:r>
              <a:rPr lang="en-US" sz="1800"/>
              <a:t> </a:t>
            </a:r>
            <a:r>
              <a:rPr lang="en-US" sz="1800" b="1">
                <a:solidFill>
                  <a:srgbClr val="FF0000"/>
                </a:solidFill>
              </a:rPr>
              <a:t>KT 15.3. </a:t>
            </a:r>
            <a:r>
              <a:rPr lang="en-US" sz="1800"/>
              <a:t>To trap errors, use the default clause in a case statement or the last else in a chain of </a:t>
            </a:r>
            <a:r>
              <a:rPr lang="en-US" sz="1800"/>
              <a:t>if-then-else </a:t>
            </a:r>
            <a:r>
              <a:rPr lang="en-US" sz="1800" smtClean="0"/>
              <a:t>statements.</a:t>
            </a:r>
            <a:endParaRPr lang="vi-VN" sz="1800" smtClean="0"/>
          </a:p>
          <a:p>
            <a:pPr lvl="1">
              <a:buFont typeface="Wingdings" pitchFamily="2" charset="2"/>
              <a:buChar char="v"/>
            </a:pPr>
            <a:r>
              <a:rPr lang="en-US" sz="1800"/>
              <a:t>Để bẫy lỗi, sử dụng default khi sử dụng lệnh case hoặc else khi sử dụng chuỗi lệnh if – then – else. </a:t>
            </a:r>
            <a:endParaRPr lang="en-US" sz="1800">
              <a:solidFill>
                <a:schemeClr val="tx1"/>
              </a:solidFill>
              <a:latin typeface="Palatino Linotype" pitchFamily="18" charset="0"/>
              <a:cs typeface="Times New Roman" panose="02020603050405020304" pitchFamily="18" charset="0"/>
            </a:endParaRPr>
          </a:p>
        </p:txBody>
      </p:sp>
      <p:sp>
        <p:nvSpPr>
          <p:cNvPr id="6" name="TextBox 5"/>
          <p:cNvSpPr txBox="1"/>
          <p:nvPr/>
        </p:nvSpPr>
        <p:spPr>
          <a:xfrm>
            <a:off x="0" y="2362200"/>
            <a:ext cx="6154249" cy="1200329"/>
          </a:xfrm>
          <a:prstGeom prst="rect">
            <a:avLst/>
          </a:prstGeom>
          <a:noFill/>
        </p:spPr>
        <p:txBody>
          <a:bodyPr wrap="none" rtlCol="0">
            <a:spAutoFit/>
          </a:bodyPr>
          <a:lstStyle/>
          <a:p>
            <a:r>
              <a:rPr lang="vi-VN" b="1" i="1">
                <a:latin typeface="Palatino Linotype" pitchFamily="18" charset="0"/>
              </a:rPr>
              <a:t>Lưạ chọn thứ tự các trường hợp để có hiệu quả </a:t>
            </a:r>
            <a:r>
              <a:rPr lang="vi-VN" b="1" i="1">
                <a:latin typeface="Palatino Linotype" pitchFamily="18" charset="0"/>
              </a:rPr>
              <a:t>nhất</a:t>
            </a:r>
            <a:r>
              <a:rPr lang="vi-VN" b="1" i="1" smtClean="0">
                <a:latin typeface="Palatino Linotype" pitchFamily="18" charset="0"/>
              </a:rPr>
              <a:t>:</a:t>
            </a:r>
          </a:p>
          <a:p>
            <a:r>
              <a:rPr lang="vi-VN">
                <a:latin typeface="Palatino Linotype" pitchFamily="18" charset="0"/>
              </a:rPr>
              <a:t>• Thứ tự các trường hợp theo bảng chữ cái hoặc số lượng</a:t>
            </a:r>
            <a:r>
              <a:rPr lang="vi-VN">
                <a:latin typeface="Palatino Linotype" pitchFamily="18" charset="0"/>
              </a:rPr>
              <a:t>. </a:t>
            </a:r>
            <a:endParaRPr lang="vi-VN" smtClean="0">
              <a:latin typeface="Palatino Linotype" pitchFamily="18" charset="0"/>
            </a:endParaRPr>
          </a:p>
          <a:p>
            <a:r>
              <a:rPr lang="vi-VN" smtClean="0">
                <a:latin typeface="Palatino Linotype" pitchFamily="18" charset="0"/>
              </a:rPr>
              <a:t>• </a:t>
            </a:r>
            <a:r>
              <a:rPr lang="vi-VN">
                <a:latin typeface="Palatino Linotype" pitchFamily="18" charset="0"/>
              </a:rPr>
              <a:t>Đặt các trường </a:t>
            </a:r>
            <a:r>
              <a:rPr lang="vi-VN">
                <a:latin typeface="Palatino Linotype" pitchFamily="18" charset="0"/>
              </a:rPr>
              <a:t>hợp </a:t>
            </a:r>
            <a:r>
              <a:rPr lang="vi-VN" smtClean="0">
                <a:latin typeface="Palatino Linotype" pitchFamily="18" charset="0"/>
              </a:rPr>
              <a:t>thông </a:t>
            </a:r>
            <a:r>
              <a:rPr lang="vi-VN">
                <a:latin typeface="Palatino Linotype" pitchFamily="18" charset="0"/>
              </a:rPr>
              <a:t>thường lên đầu</a:t>
            </a:r>
            <a:r>
              <a:rPr lang="vi-VN">
                <a:latin typeface="Palatino Linotype" pitchFamily="18" charset="0"/>
              </a:rPr>
              <a:t>. </a:t>
            </a:r>
            <a:endParaRPr lang="vi-VN" smtClean="0">
              <a:latin typeface="Palatino Linotype" pitchFamily="18" charset="0"/>
            </a:endParaRPr>
          </a:p>
          <a:p>
            <a:r>
              <a:rPr lang="vi-VN" smtClean="0">
                <a:latin typeface="Palatino Linotype" pitchFamily="18" charset="0"/>
              </a:rPr>
              <a:t>• </a:t>
            </a:r>
            <a:r>
              <a:rPr lang="vi-VN">
                <a:latin typeface="Palatino Linotype" pitchFamily="18" charset="0"/>
              </a:rPr>
              <a:t>Sắp xếp các trường hợp theo xác suất.</a:t>
            </a:r>
            <a:endParaRPr lang="en-US" b="1" i="1">
              <a:latin typeface="Palatino Linotype" pitchFamily="18" charset="0"/>
            </a:endParaRPr>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733800"/>
            <a:ext cx="6239746" cy="2400635"/>
          </a:xfrm>
          <a:prstGeom prst="rect">
            <a:avLst/>
          </a:prstGeom>
        </p:spPr>
      </p:pic>
    </p:spTree>
    <p:extLst>
      <p:ext uri="{BB962C8B-B14F-4D97-AF65-F5344CB8AC3E}">
        <p14:creationId xmlns:p14="http://schemas.microsoft.com/office/powerpoint/2010/main" val="23115978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473</TotalTime>
  <Words>6027</Words>
  <Application>Microsoft Office PowerPoint</Application>
  <PresentationFormat>On-screen Show (4:3)</PresentationFormat>
  <Paragraphs>464</Paragraphs>
  <Slides>76</Slides>
  <Notes>11</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Executive</vt:lpstr>
      <vt:lpstr>Phần I:  Tổng Hợp Kĩ Thuật Viết Mã Nguồn Với các Cấu Trúc Lập Trình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16  CONTROLLING LOOPS</vt:lpstr>
      <vt:lpstr>Selecting the kind of loop</vt:lpstr>
      <vt:lpstr>Entering the loop</vt:lpstr>
      <vt:lpstr>Exit the loop</vt:lpstr>
      <vt:lpstr>PowerPoint Presentation</vt:lpstr>
      <vt:lpstr>Using loop variables</vt:lpstr>
      <vt:lpstr>How long should the loop be?</vt:lpstr>
      <vt:lpstr>Creating loops easily – From the inside out</vt:lpstr>
      <vt:lpstr>CHƯƠNG 17 UNUSUAL CONTROL STRUCTURES</vt:lpstr>
      <vt:lpstr>Multiple returns from a routine</vt:lpstr>
      <vt:lpstr>PowerPoint Presentation</vt:lpstr>
      <vt:lpstr>Recursion</vt:lpstr>
      <vt:lpstr>Tips for using recursion</vt:lpstr>
      <vt:lpstr>Phần II:  Tổng Hợp Kĩ Thuật Làm Việc Với Các Biến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Phần III:  Tổng Hợp Kĩ Thuật Xây Dựng Chương Trình, Hàm, Thủ Tục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16  CONTROLLING LOOPS</dc:title>
  <dc:creator>Tung Cao Thanh</dc:creator>
  <cp:lastModifiedBy>(y) Love Hust (y)</cp:lastModifiedBy>
  <cp:revision>44</cp:revision>
  <dcterms:created xsi:type="dcterms:W3CDTF">2017-03-12T06:24:18Z</dcterms:created>
  <dcterms:modified xsi:type="dcterms:W3CDTF">2017-03-13T21:44:16Z</dcterms:modified>
</cp:coreProperties>
</file>