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7" r:id="rId3"/>
    <p:sldId id="258" r:id="rId4"/>
    <p:sldId id="261" r:id="rId5"/>
    <p:sldId id="264" r:id="rId6"/>
    <p:sldId id="279" r:id="rId7"/>
    <p:sldId id="281" r:id="rId8"/>
    <p:sldId id="280" r:id="rId9"/>
    <p:sldId id="282" r:id="rId10"/>
    <p:sldId id="283" r:id="rId11"/>
    <p:sldId id="284" r:id="rId12"/>
    <p:sldId id="285" r:id="rId13"/>
    <p:sldId id="286" r:id="rId14"/>
    <p:sldId id="287" r:id="rId15"/>
    <p:sldId id="288" r:id="rId16"/>
    <p:sldId id="289" r:id="rId17"/>
    <p:sldId id="291" r:id="rId18"/>
    <p:sldId id="293" r:id="rId19"/>
    <p:sldId id="290" r:id="rId20"/>
    <p:sldId id="292" r:id="rId21"/>
  </p:sldIdLst>
  <p:sldSz cx="9144000" cy="5143500" type="screen16x9"/>
  <p:notesSz cx="6858000" cy="9144000"/>
  <p:embeddedFontLst>
    <p:embeddedFont>
      <p:font typeface="Fredoka One" panose="02000000000000000000" pitchFamily="2" charset="0"/>
      <p:regular r:id="rId23"/>
    </p:embeddedFont>
    <p:embeddedFont>
      <p:font typeface="Orbitron" panose="020B0604020202020204" charset="0"/>
      <p:regular r:id="rId24"/>
      <p:bold r:id="rId25"/>
    </p:embeddedFont>
    <p:embeddedFont>
      <p:font typeface="Roboto" panose="020000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9A9EC5-CE21-4CC8-90AB-0BC298884AF8}">
  <a:tblStyle styleId="{CE9A9EC5-CE21-4CC8-90AB-0BC298884A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22"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c6ac5e8787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c6ac5e8787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0facb75130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0facb7513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5"/>
            <p:cNvGrpSpPr/>
            <p:nvPr/>
          </p:nvGrpSpPr>
          <p:grpSpPr>
            <a:xfrm rot="-5400000" flipH="1">
              <a:off x="8268109" y="1815891"/>
              <a:ext cx="618213" cy="306426"/>
              <a:chOff x="5989375" y="1843575"/>
              <a:chExt cx="136525" cy="67675"/>
            </a:xfrm>
          </p:grpSpPr>
          <p:sp>
            <p:nvSpPr>
              <p:cNvPr id="118" name="Google Shape;118;p5"/>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18934" y="3399771"/>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4" name="Google Shape;144;p5"/>
          <p:cNvSpPr txBox="1">
            <a:spLocks noGrp="1"/>
          </p:cNvSpPr>
          <p:nvPr>
            <p:ph type="subTitle" idx="1"/>
          </p:nvPr>
        </p:nvSpPr>
        <p:spPr>
          <a:xfrm>
            <a:off x="1254788"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5" name="Google Shape;145;p5"/>
          <p:cNvSpPr txBox="1">
            <a:spLocks noGrp="1"/>
          </p:cNvSpPr>
          <p:nvPr>
            <p:ph type="subTitle" idx="2"/>
          </p:nvPr>
        </p:nvSpPr>
        <p:spPr>
          <a:xfrm>
            <a:off x="1254788"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6" name="Google Shape;146;p5"/>
          <p:cNvSpPr txBox="1">
            <a:spLocks noGrp="1"/>
          </p:cNvSpPr>
          <p:nvPr>
            <p:ph type="subTitle" idx="3"/>
          </p:nvPr>
        </p:nvSpPr>
        <p:spPr>
          <a:xfrm>
            <a:off x="5112413"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7" name="Google Shape;147;p5"/>
          <p:cNvSpPr txBox="1">
            <a:spLocks noGrp="1"/>
          </p:cNvSpPr>
          <p:nvPr>
            <p:ph type="subTitle" idx="4"/>
          </p:nvPr>
        </p:nvSpPr>
        <p:spPr>
          <a:xfrm>
            <a:off x="5112413"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8" name="Google Shape;148;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149" name="Google Shape;149;p5"/>
          <p:cNvSpPr txBox="1">
            <a:spLocks noGrp="1"/>
          </p:cNvSpPr>
          <p:nvPr>
            <p:ph type="title" idx="5" hasCustomPrompt="1"/>
          </p:nvPr>
        </p:nvSpPr>
        <p:spPr>
          <a:xfrm>
            <a:off x="220023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a:spLocks noGrp="1"/>
          </p:cNvSpPr>
          <p:nvPr>
            <p:ph type="title" idx="6" hasCustomPrompt="1"/>
          </p:nvPr>
        </p:nvSpPr>
        <p:spPr>
          <a:xfrm>
            <a:off x="60578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6"/>
        <p:cNvGrpSpPr/>
        <p:nvPr/>
      </p:nvGrpSpPr>
      <p:grpSpPr>
        <a:xfrm>
          <a:off x="0" y="0"/>
          <a:ext cx="0" cy="0"/>
          <a:chOff x="0" y="0"/>
          <a:chExt cx="0" cy="0"/>
        </a:xfrm>
      </p:grpSpPr>
      <p:grpSp>
        <p:nvGrpSpPr>
          <p:cNvPr id="197" name="Google Shape;197;p8"/>
          <p:cNvGrpSpPr/>
          <p:nvPr/>
        </p:nvGrpSpPr>
        <p:grpSpPr>
          <a:xfrm>
            <a:off x="-1897800" y="-564139"/>
            <a:ext cx="12137626" cy="7877286"/>
            <a:chOff x="-1897800" y="-564139"/>
            <a:chExt cx="12137626" cy="7877286"/>
          </a:xfrm>
        </p:grpSpPr>
        <p:sp>
          <p:nvSpPr>
            <p:cNvPr id="198" name="Google Shape;198;p8"/>
            <p:cNvSpPr/>
            <p:nvPr/>
          </p:nvSpPr>
          <p:spPr>
            <a:xfrm flipH="1">
              <a:off x="6899664" y="-444798"/>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1897800" y="1636082"/>
              <a:ext cx="6322101" cy="5677064"/>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8"/>
            <p:cNvGrpSpPr/>
            <p:nvPr/>
          </p:nvGrpSpPr>
          <p:grpSpPr>
            <a:xfrm>
              <a:off x="2033644" y="4281755"/>
              <a:ext cx="618213" cy="306426"/>
              <a:chOff x="5989375" y="1843575"/>
              <a:chExt cx="136525" cy="67675"/>
            </a:xfrm>
          </p:grpSpPr>
          <p:sp>
            <p:nvSpPr>
              <p:cNvPr id="201" name="Google Shape;201;p8"/>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a:off x="726170" y="3312113"/>
              <a:ext cx="1228886" cy="2188720"/>
              <a:chOff x="8389396" y="1055350"/>
              <a:chExt cx="1228886" cy="2188720"/>
            </a:xfrm>
          </p:grpSpPr>
          <p:sp>
            <p:nvSpPr>
              <p:cNvPr id="210" name="Google Shape;210;p8"/>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8"/>
            <p:cNvSpPr/>
            <p:nvPr/>
          </p:nvSpPr>
          <p:spPr>
            <a:xfrm>
              <a:off x="6877775" y="3554813"/>
              <a:ext cx="3075605" cy="2033485"/>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8"/>
            <p:cNvGrpSpPr/>
            <p:nvPr/>
          </p:nvGrpSpPr>
          <p:grpSpPr>
            <a:xfrm rot="5400000" flipH="1">
              <a:off x="8547291" y="741426"/>
              <a:ext cx="1228900" cy="2156171"/>
              <a:chOff x="455034" y="-121633"/>
              <a:chExt cx="629947" cy="1105275"/>
            </a:xfrm>
          </p:grpSpPr>
          <p:sp>
            <p:nvSpPr>
              <p:cNvPr id="214" name="Google Shape;214;p8"/>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flipH="1">
              <a:off x="8103897" y="2323328"/>
              <a:ext cx="471865" cy="38050"/>
              <a:chOff x="6298452" y="2390050"/>
              <a:chExt cx="140725" cy="11350"/>
            </a:xfrm>
          </p:grpSpPr>
          <p:sp>
            <p:nvSpPr>
              <p:cNvPr id="217" name="Google Shape;217;p8"/>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rot="5400000">
              <a:off x="5977384" y="2664541"/>
              <a:ext cx="2375896" cy="3296652"/>
              <a:chOff x="2132995" y="960308"/>
              <a:chExt cx="496177" cy="688438"/>
            </a:xfrm>
          </p:grpSpPr>
          <p:sp>
            <p:nvSpPr>
              <p:cNvPr id="221" name="Google Shape;221;p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1592506" y="555320"/>
              <a:ext cx="457201" cy="78377"/>
              <a:chOff x="3029245" y="907035"/>
              <a:chExt cx="129011" cy="22560"/>
            </a:xfrm>
          </p:grpSpPr>
          <p:sp>
            <p:nvSpPr>
              <p:cNvPr id="227" name="Google Shape;227;p8"/>
              <p:cNvSpPr/>
              <p:nvPr/>
            </p:nvSpPr>
            <p:spPr>
              <a:xfrm>
                <a:off x="3126380" y="907035"/>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3101902" y="907035"/>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3077790" y="907035"/>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053723" y="907035"/>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029245" y="907035"/>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8"/>
            <p:cNvSpPr/>
            <p:nvPr/>
          </p:nvSpPr>
          <p:spPr>
            <a:xfrm>
              <a:off x="-1478400" y="2"/>
              <a:ext cx="3381525" cy="1996389"/>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8"/>
            <p:cNvGrpSpPr/>
            <p:nvPr/>
          </p:nvGrpSpPr>
          <p:grpSpPr>
            <a:xfrm flipH="1">
              <a:off x="465001" y="-564139"/>
              <a:ext cx="2374678" cy="2502550"/>
              <a:chOff x="2011428" y="602777"/>
              <a:chExt cx="774292" cy="815987"/>
            </a:xfrm>
          </p:grpSpPr>
          <p:sp>
            <p:nvSpPr>
              <p:cNvPr id="234" name="Google Shape;234;p8"/>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8"/>
            <p:cNvGrpSpPr/>
            <p:nvPr/>
          </p:nvGrpSpPr>
          <p:grpSpPr>
            <a:xfrm rot="5400000" flipH="1">
              <a:off x="7897809" y="-611671"/>
              <a:ext cx="1047647" cy="1867550"/>
              <a:chOff x="4549150" y="1401575"/>
              <a:chExt cx="1183114" cy="2109034"/>
            </a:xfrm>
          </p:grpSpPr>
          <p:sp>
            <p:nvSpPr>
              <p:cNvPr id="241" name="Google Shape;241;p8"/>
              <p:cNvSpPr/>
              <p:nvPr/>
            </p:nvSpPr>
            <p:spPr>
              <a:xfrm>
                <a:off x="4549150" y="3383011"/>
                <a:ext cx="148997" cy="127598"/>
              </a:xfrm>
              <a:custGeom>
                <a:avLst/>
                <a:gdLst/>
                <a:ahLst/>
                <a:cxnLst/>
                <a:rect l="l" t="t" r="r" b="b"/>
                <a:pathLst>
                  <a:path w="1309" h="1121" extrusionOk="0">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4597087" y="1401575"/>
                <a:ext cx="1135177" cy="2004344"/>
              </a:xfrm>
              <a:custGeom>
                <a:avLst/>
                <a:gdLst/>
                <a:ahLst/>
                <a:cxnLst/>
                <a:rect l="l" t="t" r="r" b="b"/>
                <a:pathLst>
                  <a:path w="9973" h="17609" extrusionOk="0">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8"/>
            <p:cNvGrpSpPr/>
            <p:nvPr/>
          </p:nvGrpSpPr>
          <p:grpSpPr>
            <a:xfrm>
              <a:off x="-1552690" y="-385842"/>
              <a:ext cx="2375896" cy="3296652"/>
              <a:chOff x="2132995" y="960308"/>
              <a:chExt cx="496177" cy="688438"/>
            </a:xfrm>
          </p:grpSpPr>
          <p:sp>
            <p:nvSpPr>
              <p:cNvPr id="244" name="Google Shape;244;p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 name="Google Shape;249;p8"/>
          <p:cNvSpPr txBox="1">
            <a:spLocks noGrp="1"/>
          </p:cNvSpPr>
          <p:nvPr>
            <p:ph type="title"/>
          </p:nvPr>
        </p:nvSpPr>
        <p:spPr>
          <a:xfrm>
            <a:off x="1269150" y="1483990"/>
            <a:ext cx="66057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7000"/>
            </a:lvl1pPr>
            <a:lvl2pPr lvl="1" rtl="0">
              <a:lnSpc>
                <a:spcPct val="80000"/>
              </a:lnSpc>
              <a:spcBef>
                <a:spcPts val="0"/>
              </a:spcBef>
              <a:spcAft>
                <a:spcPts val="0"/>
              </a:spcAft>
              <a:buSzPts val="3200"/>
              <a:buNone/>
              <a:defRPr/>
            </a:lvl2pPr>
            <a:lvl3pPr lvl="2" rtl="0">
              <a:lnSpc>
                <a:spcPct val="80000"/>
              </a:lnSpc>
              <a:spcBef>
                <a:spcPts val="0"/>
              </a:spcBef>
              <a:spcAft>
                <a:spcPts val="0"/>
              </a:spcAft>
              <a:buSzPts val="3200"/>
              <a:buNone/>
              <a:defRPr/>
            </a:lvl3pPr>
            <a:lvl4pPr lvl="3" rtl="0">
              <a:lnSpc>
                <a:spcPct val="80000"/>
              </a:lnSpc>
              <a:spcBef>
                <a:spcPts val="0"/>
              </a:spcBef>
              <a:spcAft>
                <a:spcPts val="0"/>
              </a:spcAft>
              <a:buSzPts val="3200"/>
              <a:buNone/>
              <a:defRPr/>
            </a:lvl4pPr>
            <a:lvl5pPr lvl="4" rtl="0">
              <a:lnSpc>
                <a:spcPct val="80000"/>
              </a:lnSpc>
              <a:spcBef>
                <a:spcPts val="0"/>
              </a:spcBef>
              <a:spcAft>
                <a:spcPts val="0"/>
              </a:spcAft>
              <a:buSzPts val="3200"/>
              <a:buNone/>
              <a:defRPr/>
            </a:lvl5pPr>
            <a:lvl6pPr lvl="5" rtl="0">
              <a:lnSpc>
                <a:spcPct val="80000"/>
              </a:lnSpc>
              <a:spcBef>
                <a:spcPts val="0"/>
              </a:spcBef>
              <a:spcAft>
                <a:spcPts val="0"/>
              </a:spcAft>
              <a:buSzPts val="3200"/>
              <a:buNone/>
              <a:defRPr/>
            </a:lvl6pPr>
            <a:lvl7pPr lvl="6" rtl="0">
              <a:lnSpc>
                <a:spcPct val="80000"/>
              </a:lnSpc>
              <a:spcBef>
                <a:spcPts val="0"/>
              </a:spcBef>
              <a:spcAft>
                <a:spcPts val="0"/>
              </a:spcAft>
              <a:buSzPts val="3200"/>
              <a:buNone/>
              <a:defRPr/>
            </a:lvl7pPr>
            <a:lvl8pPr lvl="7" rtl="0">
              <a:lnSpc>
                <a:spcPct val="80000"/>
              </a:lnSpc>
              <a:spcBef>
                <a:spcPts val="0"/>
              </a:spcBef>
              <a:spcAft>
                <a:spcPts val="0"/>
              </a:spcAft>
              <a:buSzPts val="3200"/>
              <a:buNone/>
              <a:defRPr/>
            </a:lvl8pPr>
            <a:lvl9pPr lvl="8" rtl="0">
              <a:lnSpc>
                <a:spcPct val="80000"/>
              </a:lnSpc>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356"/>
        <p:cNvGrpSpPr/>
        <p:nvPr/>
      </p:nvGrpSpPr>
      <p:grpSpPr>
        <a:xfrm>
          <a:off x="0" y="0"/>
          <a:ext cx="0" cy="0"/>
          <a:chOff x="0" y="0"/>
          <a:chExt cx="0" cy="0"/>
        </a:xfrm>
      </p:grpSpPr>
      <p:sp>
        <p:nvSpPr>
          <p:cNvPr id="357" name="Google Shape;357;p13"/>
          <p:cNvSpPr txBox="1">
            <a:spLocks noGrp="1"/>
          </p:cNvSpPr>
          <p:nvPr>
            <p:ph type="title" hasCustomPrompt="1"/>
          </p:nvPr>
        </p:nvSpPr>
        <p:spPr>
          <a:xfrm>
            <a:off x="210087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59" name="Google Shape;359;p13"/>
          <p:cNvSpPr txBox="1">
            <a:spLocks noGrp="1"/>
          </p:cNvSpPr>
          <p:nvPr>
            <p:ph type="subTitle" idx="2"/>
          </p:nvPr>
        </p:nvSpPr>
        <p:spPr>
          <a:xfrm>
            <a:off x="123402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0" name="Google Shape;360;p13"/>
          <p:cNvSpPr txBox="1">
            <a:spLocks noGrp="1"/>
          </p:cNvSpPr>
          <p:nvPr>
            <p:ph type="title" idx="3" hasCustomPrompt="1"/>
          </p:nvPr>
        </p:nvSpPr>
        <p:spPr>
          <a:xfrm>
            <a:off x="595832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2" name="Google Shape;362;p13"/>
          <p:cNvSpPr txBox="1">
            <a:spLocks noGrp="1"/>
          </p:cNvSpPr>
          <p:nvPr>
            <p:ph type="subTitle" idx="5"/>
          </p:nvPr>
        </p:nvSpPr>
        <p:spPr>
          <a:xfrm>
            <a:off x="509147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3" name="Google Shape;363;p13"/>
          <p:cNvSpPr txBox="1">
            <a:spLocks noGrp="1"/>
          </p:cNvSpPr>
          <p:nvPr>
            <p:ph type="title" idx="6" hasCustomPrompt="1"/>
          </p:nvPr>
        </p:nvSpPr>
        <p:spPr>
          <a:xfrm>
            <a:off x="210087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5" name="Google Shape;365;p13"/>
          <p:cNvSpPr txBox="1">
            <a:spLocks noGrp="1"/>
          </p:cNvSpPr>
          <p:nvPr>
            <p:ph type="subTitle" idx="8"/>
          </p:nvPr>
        </p:nvSpPr>
        <p:spPr>
          <a:xfrm>
            <a:off x="123402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6" name="Google Shape;36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367" name="Google Shape;367;p13"/>
          <p:cNvSpPr txBox="1">
            <a:spLocks noGrp="1"/>
          </p:cNvSpPr>
          <p:nvPr>
            <p:ph type="title" idx="13" hasCustomPrompt="1"/>
          </p:nvPr>
        </p:nvSpPr>
        <p:spPr>
          <a:xfrm>
            <a:off x="595832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9" name="Google Shape;369;p13"/>
          <p:cNvSpPr txBox="1">
            <a:spLocks noGrp="1"/>
          </p:cNvSpPr>
          <p:nvPr>
            <p:ph type="subTitle" idx="15"/>
          </p:nvPr>
        </p:nvSpPr>
        <p:spPr>
          <a:xfrm>
            <a:off x="509147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8" r:id="rId6"/>
    <p:sldLayoutId id="2147483659"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nius.com/api-clients"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ctrTitle"/>
          </p:nvPr>
        </p:nvSpPr>
        <p:spPr>
          <a:xfrm>
            <a:off x="0" y="1263600"/>
            <a:ext cx="9143999" cy="2152800"/>
          </a:xfrm>
        </p:spPr>
        <p:txBody>
          <a:bodyPr/>
          <a:lstStyle/>
          <a:p>
            <a:r>
              <a:rPr lang="en-US" dirty="0" err="1">
                <a:latin typeface="Roboto" panose="020B0604020202020204" charset="0"/>
                <a:ea typeface="Roboto" panose="020B0604020202020204" charset="0"/>
                <a:cs typeface="Calibri" panose="020F0502020204030204" pitchFamily="34" charset="0"/>
              </a:rPr>
              <a:t>Lập</a:t>
            </a:r>
            <a:r>
              <a:rPr lang="en-US" dirty="0">
                <a:latin typeface="Roboto" panose="020B0604020202020204" charset="0"/>
                <a:ea typeface="Roboto" panose="020B0604020202020204" charset="0"/>
                <a:cs typeface="Calibri" panose="020F0502020204030204" pitchFamily="34" charset="0"/>
              </a:rPr>
              <a:t> </a:t>
            </a:r>
            <a:r>
              <a:rPr lang="en-US" dirty="0" err="1">
                <a:latin typeface="Roboto" panose="020B0604020202020204" charset="0"/>
                <a:ea typeface="Roboto" panose="020B0604020202020204" charset="0"/>
                <a:cs typeface="Calibri" panose="020F0502020204030204" pitchFamily="34" charset="0"/>
              </a:rPr>
              <a:t>trình</a:t>
            </a:r>
            <a:r>
              <a:rPr lang="en-US" dirty="0">
                <a:latin typeface="Roboto" panose="020B0604020202020204" charset="0"/>
                <a:ea typeface="Roboto" panose="020B0604020202020204" charset="0"/>
                <a:cs typeface="Calibri" panose="020F0502020204030204" pitchFamily="34" charset="0"/>
              </a:rPr>
              <a:t> API</a:t>
            </a:r>
            <a:br>
              <a:rPr lang="en-US" dirty="0">
                <a:latin typeface="Roboto" panose="020B0604020202020204" charset="0"/>
                <a:ea typeface="Roboto" panose="020B0604020202020204" charset="0"/>
                <a:cs typeface="Calibri" panose="020F0502020204030204" pitchFamily="34" charset="0"/>
              </a:rPr>
            </a:br>
            <a:r>
              <a:rPr lang="en-US" dirty="0">
                <a:latin typeface="Roboto" panose="020B0604020202020204" charset="0"/>
                <a:ea typeface="Roboto" panose="020B0604020202020204" charset="0"/>
                <a:cs typeface="Calibri" panose="020F0502020204030204" pitchFamily="34" charset="0"/>
              </a:rPr>
              <a:t> </a:t>
            </a:r>
            <a:r>
              <a:rPr lang="en-US" dirty="0" err="1">
                <a:latin typeface="Roboto" panose="020B0604020202020204" charset="0"/>
                <a:ea typeface="Roboto" panose="020B0604020202020204" charset="0"/>
                <a:cs typeface="Calibri" panose="020F0502020204030204" pitchFamily="34" charset="0"/>
              </a:rPr>
              <a:t>giới</a:t>
            </a:r>
            <a:r>
              <a:rPr lang="en-US" dirty="0">
                <a:latin typeface="Roboto" panose="020B0604020202020204" charset="0"/>
                <a:ea typeface="Roboto" panose="020B0604020202020204" charset="0"/>
                <a:cs typeface="Calibri" panose="020F0502020204030204" pitchFamily="34" charset="0"/>
              </a:rPr>
              <a:t> </a:t>
            </a:r>
            <a:r>
              <a:rPr lang="en-US" dirty="0" err="1">
                <a:latin typeface="Roboto" panose="020B0604020202020204" charset="0"/>
                <a:ea typeface="Roboto" panose="020B0604020202020204" charset="0"/>
                <a:cs typeface="Calibri" panose="020F0502020204030204" pitchFamily="34" charset="0"/>
              </a:rPr>
              <a:t>thiệu</a:t>
            </a:r>
            <a:r>
              <a:rPr lang="en-US" dirty="0">
                <a:latin typeface="Roboto" panose="020B0604020202020204" charset="0"/>
                <a:ea typeface="Roboto" panose="020B0604020202020204" charset="0"/>
                <a:cs typeface="Calibri" panose="020F0502020204030204" pitchFamily="34" charset="0"/>
              </a:rPr>
              <a:t> </a:t>
            </a:r>
            <a:r>
              <a:rPr lang="en-US" dirty="0" err="1">
                <a:latin typeface="Roboto" panose="020B0604020202020204" charset="0"/>
                <a:ea typeface="Roboto" panose="020B0604020202020204" charset="0"/>
                <a:cs typeface="Calibri" panose="020F0502020204030204" pitchFamily="34" charset="0"/>
              </a:rPr>
              <a:t>về</a:t>
            </a:r>
            <a:r>
              <a:rPr lang="en-US" dirty="0">
                <a:latin typeface="Roboto" panose="020B0604020202020204" charset="0"/>
                <a:ea typeface="Roboto" panose="020B0604020202020204" charset="0"/>
                <a:cs typeface="Calibri" panose="020F0502020204030204" pitchFamily="34" charset="0"/>
              </a:rPr>
              <a:t> Genius API</a:t>
            </a:r>
          </a:p>
        </p:txBody>
      </p:sp>
      <p:sp>
        <p:nvSpPr>
          <p:cNvPr id="4" name="Subtitle 3"/>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Ngọc</a:t>
            </a:r>
            <a:r>
              <a:rPr lang="en-US" dirty="0"/>
              <a:t> </a:t>
            </a:r>
            <a:r>
              <a:rPr lang="en-US" dirty="0" err="1"/>
              <a:t>Hiếu</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D08CE7-8EFC-46FF-AC70-4A7FA2DE65B9}"/>
              </a:ext>
            </a:extLst>
          </p:cNvPr>
          <p:cNvSpPr>
            <a:spLocks noGrp="1"/>
          </p:cNvSpPr>
          <p:nvPr>
            <p:ph type="subTitle" idx="2"/>
          </p:nvPr>
        </p:nvSpPr>
        <p:spPr>
          <a:xfrm>
            <a:off x="1207020" y="1131160"/>
            <a:ext cx="5992173" cy="2881179"/>
          </a:xfrm>
        </p:spPr>
        <p:txBody>
          <a:bodyPr/>
          <a:lstStyle/>
          <a:p>
            <a:pPr marL="476250" indent="-342900" algn="l" fontAlgn="base">
              <a:buFont typeface="+mj-lt"/>
              <a:buAutoNum type="arabicPeriod"/>
            </a:pPr>
            <a:r>
              <a:rPr lang="vi-VN" b="0" i="0" dirty="0">
                <a:solidFill>
                  <a:srgbClr val="221F20"/>
                </a:solidFill>
                <a:effectLst/>
                <a:latin typeface="Roboto" panose="02000000000000000000" pitchFamily="2" charset="0"/>
                <a:ea typeface="Roboto" panose="02000000000000000000" pitchFamily="2" charset="0"/>
              </a:rPr>
              <a:t>Giao tiếp hai chiều phải được xác nhận trong các giao dịch sử dụng API. Cũng chính vì vậy mà các thông tin rất đáng tin cậy.</a:t>
            </a:r>
          </a:p>
          <a:p>
            <a:pPr marL="476250" indent="-342900" algn="l" fontAlgn="base">
              <a:buFont typeface="+mj-lt"/>
              <a:buAutoNum type="arabicPeriod"/>
            </a:pPr>
            <a:r>
              <a:rPr lang="vi-VN" b="0" i="0" dirty="0">
                <a:solidFill>
                  <a:srgbClr val="221F20"/>
                </a:solidFill>
                <a:effectLst/>
                <a:latin typeface="Roboto" panose="02000000000000000000" pitchFamily="2" charset="0"/>
                <a:ea typeface="Roboto" panose="02000000000000000000" pitchFamily="2" charset="0"/>
              </a:rPr>
              <a:t>API là công cụ mã nguồn mở, có thể kết nối mọi lúc nhờ vào Internet.</a:t>
            </a:r>
          </a:p>
          <a:p>
            <a:pPr marL="476250" indent="-342900" algn="l" fontAlgn="base">
              <a:buFont typeface="+mj-lt"/>
              <a:buAutoNum type="arabicPeriod"/>
            </a:pPr>
            <a:r>
              <a:rPr lang="vi-VN" b="0" i="0" dirty="0">
                <a:solidFill>
                  <a:srgbClr val="221F20"/>
                </a:solidFill>
                <a:effectLst/>
                <a:latin typeface="Roboto" panose="02000000000000000000" pitchFamily="2" charset="0"/>
                <a:ea typeface="Roboto" panose="02000000000000000000" pitchFamily="2" charset="0"/>
              </a:rPr>
              <a:t>Hỗ trợ chức năng RESTful một cách đầy đủ.</a:t>
            </a:r>
          </a:p>
          <a:p>
            <a:pPr marL="476250" indent="-342900" algn="l" fontAlgn="base">
              <a:buFont typeface="+mj-lt"/>
              <a:buAutoNum type="arabicPeriod"/>
            </a:pPr>
            <a:r>
              <a:rPr lang="vi-VN" b="0" i="0" dirty="0">
                <a:solidFill>
                  <a:srgbClr val="221F20"/>
                </a:solidFill>
                <a:effectLst/>
                <a:latin typeface="Roboto" panose="02000000000000000000" pitchFamily="2" charset="0"/>
                <a:ea typeface="Roboto" panose="02000000000000000000" pitchFamily="2" charset="0"/>
              </a:rPr>
              <a:t>Cấu hình đơn giản khi được so sánh với WCF (Window Communication Foundation). Cung cấp cấp trải nghiệm thân thiện với người dùng.</a:t>
            </a:r>
          </a:p>
          <a:p>
            <a:endParaRPr lang="en-US" dirty="0">
              <a:latin typeface="Roboto" panose="02000000000000000000" pitchFamily="2" charset="0"/>
              <a:ea typeface="Roboto" panose="02000000000000000000" pitchFamily="2" charset="0"/>
            </a:endParaRPr>
          </a:p>
        </p:txBody>
      </p:sp>
      <p:sp>
        <p:nvSpPr>
          <p:cNvPr id="6" name="Title 5">
            <a:extLst>
              <a:ext uri="{FF2B5EF4-FFF2-40B4-BE49-F238E27FC236}">
                <a16:creationId xmlns:a16="http://schemas.microsoft.com/office/drawing/2014/main" id="{5250D4B7-1281-4B48-99CF-136EFCBECE03}"/>
              </a:ext>
            </a:extLst>
          </p:cNvPr>
          <p:cNvSpPr>
            <a:spLocks noGrp="1"/>
          </p:cNvSpPr>
          <p:nvPr>
            <p:ph type="title"/>
          </p:nvPr>
        </p:nvSpPr>
        <p:spPr/>
        <p:txBody>
          <a:bodyPr/>
          <a:lstStyle/>
          <a:p>
            <a:r>
              <a:rPr lang="en-US" dirty="0" err="1">
                <a:latin typeface="Roboto" panose="02000000000000000000" pitchFamily="2" charset="0"/>
                <a:ea typeface="Roboto" panose="02000000000000000000" pitchFamily="2" charset="0"/>
              </a:rPr>
              <a:t>Ưu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điểm</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8858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DDD2BE-9B5A-420D-95E1-0F81FB7B2A03}"/>
              </a:ext>
            </a:extLst>
          </p:cNvPr>
          <p:cNvSpPr>
            <a:spLocks noGrp="1"/>
          </p:cNvSpPr>
          <p:nvPr>
            <p:ph type="subTitle" idx="2"/>
          </p:nvPr>
        </p:nvSpPr>
        <p:spPr>
          <a:xfrm>
            <a:off x="1063720" y="1810887"/>
            <a:ext cx="6155946" cy="1521725"/>
          </a:xfrm>
        </p:spPr>
        <p:txBody>
          <a:bodyPr/>
          <a:lstStyle/>
          <a:p>
            <a:pPr marL="476250" indent="-342900" algn="l" fontAlgn="base">
              <a:buFont typeface="+mj-lt"/>
              <a:buAutoNum type="arabicPeriod"/>
            </a:pPr>
            <a:r>
              <a:rPr lang="en-US" b="0" i="0" dirty="0" err="1">
                <a:solidFill>
                  <a:srgbClr val="221F20"/>
                </a:solidFill>
                <a:effectLst/>
                <a:latin typeface="Roboto" panose="02000000000000000000" pitchFamily="2" charset="0"/>
                <a:ea typeface="Roboto" panose="02000000000000000000" pitchFamily="2" charset="0"/>
              </a:rPr>
              <a:t>Tốn</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nhiều</a:t>
            </a:r>
            <a:r>
              <a:rPr lang="en-US" b="0" i="0" dirty="0">
                <a:solidFill>
                  <a:srgbClr val="221F20"/>
                </a:solidFill>
                <a:effectLst/>
                <a:latin typeface="Roboto" panose="02000000000000000000" pitchFamily="2" charset="0"/>
                <a:ea typeface="Roboto" panose="02000000000000000000" pitchFamily="2" charset="0"/>
              </a:rPr>
              <a:t> chi </a:t>
            </a:r>
            <a:r>
              <a:rPr lang="en-US" b="0" i="0" dirty="0" err="1">
                <a:solidFill>
                  <a:srgbClr val="221F20"/>
                </a:solidFill>
                <a:effectLst/>
                <a:latin typeface="Roboto" panose="02000000000000000000" pitchFamily="2" charset="0"/>
                <a:ea typeface="Roboto" panose="02000000000000000000" pitchFamily="2" charset="0"/>
              </a:rPr>
              <a:t>phí</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phát</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triển</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vận</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hành</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chỉnh</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sửa</a:t>
            </a:r>
            <a:r>
              <a:rPr lang="en-US" b="0" i="0" dirty="0">
                <a:solidFill>
                  <a:srgbClr val="221F20"/>
                </a:solidFill>
                <a:effectLst/>
                <a:latin typeface="Roboto" panose="02000000000000000000" pitchFamily="2" charset="0"/>
                <a:ea typeface="Roboto" panose="02000000000000000000" pitchFamily="2" charset="0"/>
              </a:rPr>
              <a:t>.</a:t>
            </a:r>
          </a:p>
          <a:p>
            <a:pPr marL="476250" indent="-342900" algn="l" fontAlgn="base">
              <a:buFont typeface="+mj-lt"/>
              <a:buAutoNum type="arabicPeriod"/>
            </a:pPr>
            <a:r>
              <a:rPr lang="en-US" b="0" i="0" dirty="0" err="1">
                <a:solidFill>
                  <a:srgbClr val="221F20"/>
                </a:solidFill>
                <a:effectLst/>
                <a:latin typeface="Roboto" panose="02000000000000000000" pitchFamily="2" charset="0"/>
                <a:ea typeface="Roboto" panose="02000000000000000000" pitchFamily="2" charset="0"/>
              </a:rPr>
              <a:t>Đòi</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hỏi</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kiến</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thức</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chuyên</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sâu</a:t>
            </a:r>
            <a:r>
              <a:rPr lang="en-US" b="0" i="0" dirty="0">
                <a:solidFill>
                  <a:srgbClr val="221F20"/>
                </a:solidFill>
                <a:effectLst/>
                <a:latin typeface="Roboto" panose="02000000000000000000" pitchFamily="2" charset="0"/>
                <a:ea typeface="Roboto" panose="02000000000000000000" pitchFamily="2" charset="0"/>
              </a:rPr>
              <a:t>.</a:t>
            </a:r>
          </a:p>
          <a:p>
            <a:pPr marL="476250" indent="-342900" algn="l" fontAlgn="base">
              <a:buFont typeface="+mj-lt"/>
              <a:buAutoNum type="arabicPeriod"/>
            </a:pPr>
            <a:r>
              <a:rPr lang="en-US" b="0" i="0" dirty="0" err="1">
                <a:solidFill>
                  <a:srgbClr val="221F20"/>
                </a:solidFill>
                <a:effectLst/>
                <a:latin typeface="Roboto" panose="02000000000000000000" pitchFamily="2" charset="0"/>
                <a:ea typeface="Roboto" panose="02000000000000000000" pitchFamily="2" charset="0"/>
              </a:rPr>
              <a:t>Có</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thể</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gặp</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vấn</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đề</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bảo</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mật</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khi</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bị</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tấn</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công</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hệ</a:t>
            </a:r>
            <a:r>
              <a:rPr lang="en-US" b="0" i="0" dirty="0">
                <a:solidFill>
                  <a:srgbClr val="221F20"/>
                </a:solidFill>
                <a:effectLst/>
                <a:latin typeface="Roboto" panose="02000000000000000000" pitchFamily="2" charset="0"/>
                <a:ea typeface="Roboto" panose="02000000000000000000" pitchFamily="2" charset="0"/>
              </a:rPr>
              <a:t> </a:t>
            </a:r>
            <a:r>
              <a:rPr lang="en-US" b="0" i="0" dirty="0" err="1">
                <a:solidFill>
                  <a:srgbClr val="221F20"/>
                </a:solidFill>
                <a:effectLst/>
                <a:latin typeface="Roboto" panose="02000000000000000000" pitchFamily="2" charset="0"/>
                <a:ea typeface="Roboto" panose="02000000000000000000" pitchFamily="2" charset="0"/>
              </a:rPr>
              <a:t>thống</a:t>
            </a:r>
            <a:r>
              <a:rPr lang="en-US" b="0" i="0" dirty="0">
                <a:solidFill>
                  <a:srgbClr val="221F20"/>
                </a:solidFill>
                <a:effectLst/>
                <a:latin typeface="Roboto" panose="02000000000000000000" pitchFamily="2" charset="0"/>
                <a:ea typeface="Roboto" panose="02000000000000000000" pitchFamily="2" charset="0"/>
              </a:rPr>
              <a:t>.</a:t>
            </a:r>
          </a:p>
          <a:p>
            <a:endParaRPr lang="en-US" dirty="0">
              <a:latin typeface="Roboto" panose="02000000000000000000" pitchFamily="2" charset="0"/>
              <a:ea typeface="Roboto" panose="02000000000000000000" pitchFamily="2" charset="0"/>
            </a:endParaRPr>
          </a:p>
        </p:txBody>
      </p:sp>
      <p:sp>
        <p:nvSpPr>
          <p:cNvPr id="6" name="Title 5">
            <a:extLst>
              <a:ext uri="{FF2B5EF4-FFF2-40B4-BE49-F238E27FC236}">
                <a16:creationId xmlns:a16="http://schemas.microsoft.com/office/drawing/2014/main" id="{59E56E24-F487-43E7-8CE7-3CE9804B3B11}"/>
              </a:ext>
            </a:extLst>
          </p:cNvPr>
          <p:cNvSpPr>
            <a:spLocks noGrp="1"/>
          </p:cNvSpPr>
          <p:nvPr>
            <p:ph type="title"/>
          </p:nvPr>
        </p:nvSpPr>
        <p:spPr/>
        <p:txBody>
          <a:bodyPr/>
          <a:lstStyle/>
          <a:p>
            <a:r>
              <a:rPr lang="en-US" dirty="0" err="1">
                <a:latin typeface="Roboto" panose="02000000000000000000" pitchFamily="2" charset="0"/>
                <a:ea typeface="Roboto" panose="02000000000000000000" pitchFamily="2" charset="0"/>
              </a:rPr>
              <a:t>Nhược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Điểm</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3597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C401-9A94-40F9-A443-30628C634329}"/>
              </a:ext>
            </a:extLst>
          </p:cNvPr>
          <p:cNvSpPr>
            <a:spLocks noGrp="1"/>
          </p:cNvSpPr>
          <p:nvPr>
            <p:ph type="title"/>
          </p:nvPr>
        </p:nvSpPr>
        <p:spPr/>
        <p:txBody>
          <a:bodyPr/>
          <a:lstStyle/>
          <a:p>
            <a:r>
              <a:rPr lang="en-US" dirty="0" err="1">
                <a:latin typeface="Roboto" panose="02000000000000000000" pitchFamily="2" charset="0"/>
                <a:ea typeface="Roboto" panose="02000000000000000000" pitchFamily="2" charset="0"/>
              </a:rPr>
              <a:t>Tính</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bảo</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mật</a:t>
            </a:r>
            <a:endParaRPr lang="en-US" dirty="0">
              <a:latin typeface="Roboto" panose="02000000000000000000" pitchFamily="2" charset="0"/>
              <a:ea typeface="Roboto" panose="02000000000000000000" pitchFamily="2" charset="0"/>
            </a:endParaRPr>
          </a:p>
        </p:txBody>
      </p:sp>
      <p:sp>
        <p:nvSpPr>
          <p:cNvPr id="3" name="Title 2">
            <a:extLst>
              <a:ext uri="{FF2B5EF4-FFF2-40B4-BE49-F238E27FC236}">
                <a16:creationId xmlns:a16="http://schemas.microsoft.com/office/drawing/2014/main" id="{C3D2B462-9BFF-46D1-8A8B-D0629027CF26}"/>
              </a:ext>
            </a:extLst>
          </p:cNvPr>
          <p:cNvSpPr>
            <a:spLocks noGrp="1"/>
          </p:cNvSpPr>
          <p:nvPr>
            <p:ph type="title" idx="2"/>
          </p:nvPr>
        </p:nvSpPr>
        <p:spPr/>
        <p:txBody>
          <a:bodyPr/>
          <a:lstStyle/>
          <a:p>
            <a:r>
              <a:rPr lang="en-US" dirty="0">
                <a:latin typeface="Roboto" panose="02000000000000000000" pitchFamily="2" charset="0"/>
                <a:ea typeface="Roboto" panose="02000000000000000000" pitchFamily="2" charset="0"/>
              </a:rPr>
              <a:t>04</a:t>
            </a:r>
          </a:p>
        </p:txBody>
      </p:sp>
    </p:spTree>
    <p:extLst>
      <p:ext uri="{BB962C8B-B14F-4D97-AF65-F5344CB8AC3E}">
        <p14:creationId xmlns:p14="http://schemas.microsoft.com/office/powerpoint/2010/main" val="403450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0262E-554D-47F6-8674-8A3218FDF0AE}"/>
              </a:ext>
            </a:extLst>
          </p:cNvPr>
          <p:cNvSpPr>
            <a:spLocks noGrp="1"/>
          </p:cNvSpPr>
          <p:nvPr>
            <p:ph type="subTitle" idx="2"/>
          </p:nvPr>
        </p:nvSpPr>
        <p:spPr>
          <a:xfrm>
            <a:off x="599694" y="1578621"/>
            <a:ext cx="8114401" cy="2282358"/>
          </a:xfrm>
        </p:spPr>
        <p:txBody>
          <a:bodyPr/>
          <a:lstStyle/>
          <a:p>
            <a:pPr algn="l" fontAlgn="base"/>
            <a:r>
              <a:rPr lang="vi-VN" b="1" i="0" dirty="0">
                <a:solidFill>
                  <a:srgbClr val="221F20"/>
                </a:solidFill>
                <a:effectLst/>
                <a:latin typeface="Roboto" panose="02000000000000000000" pitchFamily="2" charset="0"/>
                <a:ea typeface="Roboto" panose="02000000000000000000" pitchFamily="2" charset="0"/>
              </a:rPr>
              <a:t>1. SQL Injection</a:t>
            </a:r>
            <a:endParaRPr lang="vi-VN" b="0" i="0" dirty="0">
              <a:solidFill>
                <a:srgbClr val="221F20"/>
              </a:solidFill>
              <a:effectLst/>
              <a:latin typeface="Roboto" panose="02000000000000000000" pitchFamily="2" charset="0"/>
              <a:ea typeface="Roboto" panose="02000000000000000000" pitchFamily="2" charset="0"/>
            </a:endParaRPr>
          </a:p>
          <a:p>
            <a:pPr algn="l" fontAlgn="base"/>
            <a:r>
              <a:rPr lang="en-US" b="0" i="0" dirty="0">
                <a:solidFill>
                  <a:srgbClr val="221F20"/>
                </a:solidFill>
                <a:effectLst/>
                <a:latin typeface="Roboto" panose="02000000000000000000" pitchFamily="2" charset="0"/>
                <a:ea typeface="Roboto" panose="02000000000000000000" pitchFamily="2" charset="0"/>
              </a:rPr>
              <a:t>- </a:t>
            </a:r>
            <a:r>
              <a:rPr lang="vi-VN" b="0" i="0" dirty="0">
                <a:solidFill>
                  <a:srgbClr val="221F20"/>
                </a:solidFill>
                <a:effectLst/>
                <a:latin typeface="Roboto" panose="02000000000000000000" pitchFamily="2" charset="0"/>
                <a:ea typeface="Roboto" panose="02000000000000000000" pitchFamily="2" charset="0"/>
              </a:rPr>
              <a:t>Injection hay SQL Injection là một lỗi khá phổ biến. Những kẻ tấn công lợi dụng lỗ hổng của việc kiểm tra dữ liệu đầu vào trong các ứng dụng web đến hệ thống quản lý cơ sở dữ liệu (DBMS) để khai thác các thông tin nhạy cảm.</a:t>
            </a:r>
          </a:p>
          <a:p>
            <a:pPr algn="l" fontAlgn="base"/>
            <a:r>
              <a:rPr lang="en-US" i="0" dirty="0">
                <a:solidFill>
                  <a:srgbClr val="221F20"/>
                </a:solidFill>
                <a:effectLst/>
                <a:latin typeface="Roboto" panose="02000000000000000000" pitchFamily="2" charset="0"/>
                <a:ea typeface="Roboto" panose="02000000000000000000" pitchFamily="2" charset="0"/>
              </a:rPr>
              <a:t>- </a:t>
            </a:r>
            <a:r>
              <a:rPr lang="vi-VN" i="0" dirty="0">
                <a:solidFill>
                  <a:srgbClr val="221F20"/>
                </a:solidFill>
                <a:effectLst/>
                <a:latin typeface="Roboto" panose="02000000000000000000" pitchFamily="2" charset="0"/>
                <a:ea typeface="Roboto" panose="02000000000000000000" pitchFamily="2" charset="0"/>
              </a:rPr>
              <a:t>Hướng khắc phục:</a:t>
            </a:r>
            <a:r>
              <a:rPr lang="vi-VN" b="0" i="0" dirty="0">
                <a:solidFill>
                  <a:srgbClr val="221F20"/>
                </a:solidFill>
                <a:effectLst/>
                <a:latin typeface="Roboto" panose="02000000000000000000" pitchFamily="2" charset="0"/>
                <a:ea typeface="Roboto" panose="02000000000000000000" pitchFamily="2" charset="0"/>
              </a:rPr>
              <a:t> Ràng buộc thật kỹ dữ liệu người dùng nhập vào. Có thể dùng Regular Expression để loại bỏ đi các ký tự lạ hoặc các ký tự không phải là số hoặc dùng các hàm có sẵn để giảm thiểu lỗi.</a:t>
            </a:r>
          </a:p>
          <a:p>
            <a:endParaRPr lang="en-US" dirty="0">
              <a:latin typeface="Roboto" panose="02000000000000000000" pitchFamily="2" charset="0"/>
              <a:ea typeface="Roboto" panose="02000000000000000000" pitchFamily="2" charset="0"/>
            </a:endParaRPr>
          </a:p>
        </p:txBody>
      </p:sp>
      <p:sp>
        <p:nvSpPr>
          <p:cNvPr id="6" name="Title 5">
            <a:extLst>
              <a:ext uri="{FF2B5EF4-FFF2-40B4-BE49-F238E27FC236}">
                <a16:creationId xmlns:a16="http://schemas.microsoft.com/office/drawing/2014/main" id="{B777D6A8-B4AF-406A-868F-8C55B2247FD8}"/>
              </a:ext>
            </a:extLst>
          </p:cNvPr>
          <p:cNvSpPr>
            <a:spLocks noGrp="1"/>
          </p:cNvSpPr>
          <p:nvPr>
            <p:ph type="title"/>
          </p:nvPr>
        </p:nvSpPr>
        <p:spPr>
          <a:xfrm>
            <a:off x="317390" y="986421"/>
            <a:ext cx="5271367" cy="592200"/>
          </a:xfrm>
        </p:spPr>
        <p:txBody>
          <a:bodyPr/>
          <a:lstStyle/>
          <a:p>
            <a:r>
              <a:rPr lang="en-US" sz="1700" dirty="0" err="1">
                <a:latin typeface="Roboto" panose="02000000000000000000" pitchFamily="2" charset="0"/>
                <a:ea typeface="Roboto" panose="02000000000000000000" pitchFamily="2" charset="0"/>
              </a:rPr>
              <a:t>Có</a:t>
            </a:r>
            <a:r>
              <a:rPr lang="en-US" sz="1700" dirty="0">
                <a:latin typeface="Roboto" panose="02000000000000000000" pitchFamily="2" charset="0"/>
                <a:ea typeface="Roboto" panose="02000000000000000000" pitchFamily="2" charset="0"/>
              </a:rPr>
              <a:t> 2 </a:t>
            </a:r>
            <a:r>
              <a:rPr lang="en-US" sz="1700" dirty="0" err="1">
                <a:latin typeface="Roboto" panose="02000000000000000000" pitchFamily="2" charset="0"/>
                <a:ea typeface="Roboto" panose="02000000000000000000" pitchFamily="2" charset="0"/>
              </a:rPr>
              <a:t>vấn</a:t>
            </a:r>
            <a:r>
              <a:rPr lang="en-US" sz="1700" dirty="0">
                <a:latin typeface="Roboto" panose="02000000000000000000" pitchFamily="2" charset="0"/>
                <a:ea typeface="Roboto" panose="02000000000000000000" pitchFamily="2" charset="0"/>
              </a:rPr>
              <a:t> </a:t>
            </a:r>
            <a:r>
              <a:rPr lang="en-US" sz="1700" dirty="0" err="1">
                <a:latin typeface="Roboto" panose="02000000000000000000" pitchFamily="2" charset="0"/>
                <a:ea typeface="Roboto" panose="02000000000000000000" pitchFamily="2" charset="0"/>
              </a:rPr>
              <a:t>đề</a:t>
            </a:r>
            <a:r>
              <a:rPr lang="en-US" sz="1700" dirty="0">
                <a:latin typeface="Roboto" panose="02000000000000000000" pitchFamily="2" charset="0"/>
                <a:ea typeface="Roboto" panose="02000000000000000000" pitchFamily="2" charset="0"/>
              </a:rPr>
              <a:t> </a:t>
            </a:r>
            <a:r>
              <a:rPr lang="en-US" sz="1700" dirty="0" err="1">
                <a:latin typeface="Roboto" panose="02000000000000000000" pitchFamily="2" charset="0"/>
                <a:ea typeface="Roboto" panose="02000000000000000000" pitchFamily="2" charset="0"/>
              </a:rPr>
              <a:t>lớn</a:t>
            </a:r>
            <a:r>
              <a:rPr lang="en-US" sz="1700" dirty="0">
                <a:latin typeface="Roboto" panose="02000000000000000000" pitchFamily="2" charset="0"/>
                <a:ea typeface="Roboto" panose="02000000000000000000" pitchFamily="2" charset="0"/>
              </a:rPr>
              <a:t> </a:t>
            </a:r>
            <a:r>
              <a:rPr lang="en-US" sz="1700" dirty="0" err="1">
                <a:latin typeface="Roboto" panose="02000000000000000000" pitchFamily="2" charset="0"/>
                <a:ea typeface="Roboto" panose="02000000000000000000" pitchFamily="2" charset="0"/>
              </a:rPr>
              <a:t>nhất</a:t>
            </a:r>
            <a:r>
              <a:rPr lang="en-US" sz="1700" dirty="0">
                <a:latin typeface="Roboto" panose="02000000000000000000" pitchFamily="2" charset="0"/>
                <a:ea typeface="Roboto" panose="02000000000000000000" pitchFamily="2" charset="0"/>
              </a:rPr>
              <a:t> </a:t>
            </a:r>
            <a:r>
              <a:rPr lang="en-US" sz="1700" dirty="0" err="1">
                <a:latin typeface="Roboto" panose="02000000000000000000" pitchFamily="2" charset="0"/>
                <a:ea typeface="Roboto" panose="02000000000000000000" pitchFamily="2" charset="0"/>
              </a:rPr>
              <a:t>liên</a:t>
            </a:r>
            <a:r>
              <a:rPr lang="en-US" sz="1700" dirty="0">
                <a:latin typeface="Roboto" panose="02000000000000000000" pitchFamily="2" charset="0"/>
                <a:ea typeface="Roboto" panose="02000000000000000000" pitchFamily="2" charset="0"/>
              </a:rPr>
              <a:t> </a:t>
            </a:r>
            <a:r>
              <a:rPr lang="en-US" sz="1700" dirty="0" err="1">
                <a:latin typeface="Roboto" panose="02000000000000000000" pitchFamily="2" charset="0"/>
                <a:ea typeface="Roboto" panose="02000000000000000000" pitchFamily="2" charset="0"/>
              </a:rPr>
              <a:t>quan</a:t>
            </a:r>
            <a:r>
              <a:rPr lang="en-US" sz="1700" dirty="0">
                <a:latin typeface="Roboto" panose="02000000000000000000" pitchFamily="2" charset="0"/>
                <a:ea typeface="Roboto" panose="02000000000000000000" pitchFamily="2" charset="0"/>
              </a:rPr>
              <a:t> </a:t>
            </a:r>
            <a:r>
              <a:rPr lang="en-US" sz="1700" dirty="0" err="1">
                <a:latin typeface="Roboto" panose="02000000000000000000" pitchFamily="2" charset="0"/>
                <a:ea typeface="Roboto" panose="02000000000000000000" pitchFamily="2" charset="0"/>
              </a:rPr>
              <a:t>đến</a:t>
            </a:r>
            <a:r>
              <a:rPr lang="en-US" sz="1700" dirty="0">
                <a:latin typeface="Roboto" panose="02000000000000000000" pitchFamily="2" charset="0"/>
                <a:ea typeface="Roboto" panose="02000000000000000000" pitchFamily="2" charset="0"/>
              </a:rPr>
              <a:t> </a:t>
            </a:r>
            <a:r>
              <a:rPr lang="en-US" sz="1700" dirty="0" err="1">
                <a:latin typeface="Roboto" panose="02000000000000000000" pitchFamily="2" charset="0"/>
                <a:ea typeface="Roboto" panose="02000000000000000000" pitchFamily="2" charset="0"/>
              </a:rPr>
              <a:t>bảo</a:t>
            </a:r>
            <a:r>
              <a:rPr lang="en-US" sz="1700" dirty="0">
                <a:latin typeface="Roboto" panose="02000000000000000000" pitchFamily="2" charset="0"/>
                <a:ea typeface="Roboto" panose="02000000000000000000" pitchFamily="2" charset="0"/>
              </a:rPr>
              <a:t> </a:t>
            </a:r>
            <a:r>
              <a:rPr lang="en-US" sz="1700" dirty="0" err="1">
                <a:latin typeface="Roboto" panose="02000000000000000000" pitchFamily="2" charset="0"/>
                <a:ea typeface="Roboto" panose="02000000000000000000" pitchFamily="2" charset="0"/>
              </a:rPr>
              <a:t>mật</a:t>
            </a:r>
            <a:r>
              <a:rPr lang="en-US" sz="1700" dirty="0">
                <a:latin typeface="Roboto" panose="02000000000000000000" pitchFamily="2" charset="0"/>
                <a:ea typeface="Roboto" panose="02000000000000000000" pitchFamily="2" charset="0"/>
              </a:rPr>
              <a:t> </a:t>
            </a:r>
            <a:r>
              <a:rPr lang="en-US" sz="1700" dirty="0" err="1">
                <a:latin typeface="Roboto" panose="02000000000000000000" pitchFamily="2" charset="0"/>
                <a:ea typeface="Roboto" panose="02000000000000000000" pitchFamily="2" charset="0"/>
              </a:rPr>
              <a:t>của</a:t>
            </a:r>
            <a:r>
              <a:rPr lang="en-US" sz="1700" dirty="0">
                <a:latin typeface="Roboto" panose="02000000000000000000" pitchFamily="2" charset="0"/>
                <a:ea typeface="Roboto" panose="02000000000000000000" pitchFamily="2" charset="0"/>
              </a:rPr>
              <a:t> API:</a:t>
            </a:r>
          </a:p>
        </p:txBody>
      </p:sp>
    </p:spTree>
    <p:extLst>
      <p:ext uri="{BB962C8B-B14F-4D97-AF65-F5344CB8AC3E}">
        <p14:creationId xmlns:p14="http://schemas.microsoft.com/office/powerpoint/2010/main" val="1505092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097162-5942-4EE7-AEEB-FC6B0A4534C5}"/>
              </a:ext>
            </a:extLst>
          </p:cNvPr>
          <p:cNvSpPr>
            <a:spLocks noGrp="1"/>
          </p:cNvSpPr>
          <p:nvPr>
            <p:ph type="subTitle" idx="2"/>
          </p:nvPr>
        </p:nvSpPr>
        <p:spPr>
          <a:xfrm>
            <a:off x="1254787" y="866633"/>
            <a:ext cx="6906574" cy="2994346"/>
          </a:xfrm>
        </p:spPr>
        <p:txBody>
          <a:bodyPr/>
          <a:lstStyle/>
          <a:p>
            <a:pPr algn="l"/>
            <a:r>
              <a:rPr lang="en-US" b="1" dirty="0">
                <a:solidFill>
                  <a:srgbClr val="221F20"/>
                </a:solidFill>
                <a:latin typeface="Roboto" panose="02000000000000000000" pitchFamily="2" charset="0"/>
              </a:rPr>
              <a:t>2.</a:t>
            </a:r>
            <a:r>
              <a:rPr lang="en-US" dirty="0">
                <a:solidFill>
                  <a:srgbClr val="221F20"/>
                </a:solidFill>
                <a:latin typeface="Roboto" panose="02000000000000000000" pitchFamily="2" charset="0"/>
              </a:rPr>
              <a:t> </a:t>
            </a:r>
            <a:r>
              <a:rPr lang="en-US" b="0" i="0" dirty="0" err="1">
                <a:solidFill>
                  <a:srgbClr val="221F20"/>
                </a:solidFill>
                <a:effectLst/>
                <a:latin typeface="Roboto" panose="02000000000000000000" pitchFamily="2" charset="0"/>
              </a:rPr>
              <a:t>Những</a:t>
            </a:r>
            <a:r>
              <a:rPr lang="en-US" b="0" i="0" dirty="0">
                <a:solidFill>
                  <a:srgbClr val="221F20"/>
                </a:solidFill>
                <a:effectLst/>
                <a:latin typeface="Roboto" panose="02000000000000000000" pitchFamily="2" charset="0"/>
              </a:rPr>
              <a:t> request </a:t>
            </a:r>
            <a:r>
              <a:rPr lang="en-US" b="0" i="0" dirty="0" err="1">
                <a:solidFill>
                  <a:srgbClr val="221F20"/>
                </a:solidFill>
                <a:effectLst/>
                <a:latin typeface="Roboto" panose="02000000000000000000" pitchFamily="2" charset="0"/>
              </a:rPr>
              <a:t>để</a:t>
            </a:r>
            <a:r>
              <a:rPr lang="en-US" b="0" i="0" dirty="0">
                <a:solidFill>
                  <a:srgbClr val="221F20"/>
                </a:solidFill>
                <a:effectLst/>
                <a:latin typeface="Roboto" panose="02000000000000000000" pitchFamily="2" charset="0"/>
              </a:rPr>
              <a:t> </a:t>
            </a:r>
            <a:r>
              <a:rPr lang="en-US" b="0" i="0" dirty="0" err="1">
                <a:solidFill>
                  <a:srgbClr val="221F20"/>
                </a:solidFill>
                <a:effectLst/>
                <a:latin typeface="Roboto" panose="02000000000000000000" pitchFamily="2" charset="0"/>
              </a:rPr>
              <a:t>chế</a:t>
            </a:r>
            <a:r>
              <a:rPr lang="en-US" b="0" i="0" dirty="0">
                <a:solidFill>
                  <a:srgbClr val="221F20"/>
                </a:solidFill>
                <a:effectLst/>
                <a:latin typeface="Roboto" panose="02000000000000000000" pitchFamily="2" charset="0"/>
              </a:rPr>
              <a:t> </a:t>
            </a:r>
            <a:r>
              <a:rPr lang="en-US" b="0" i="0" dirty="0" err="1">
                <a:solidFill>
                  <a:srgbClr val="221F20"/>
                </a:solidFill>
                <a:effectLst/>
                <a:latin typeface="Roboto" panose="02000000000000000000" pitchFamily="2" charset="0"/>
              </a:rPr>
              <a:t>độ</a:t>
            </a:r>
            <a:r>
              <a:rPr lang="en-US" b="0" i="0" dirty="0">
                <a:solidFill>
                  <a:srgbClr val="221F20"/>
                </a:solidFill>
                <a:effectLst/>
                <a:latin typeface="Roboto" panose="02000000000000000000" pitchFamily="2" charset="0"/>
              </a:rPr>
              <a:t> </a:t>
            </a:r>
            <a:r>
              <a:rPr lang="en-US" b="0" i="0" dirty="0" err="1">
                <a:solidFill>
                  <a:srgbClr val="221F20"/>
                </a:solidFill>
                <a:effectLst/>
                <a:latin typeface="Roboto" panose="02000000000000000000" pitchFamily="2" charset="0"/>
              </a:rPr>
              <a:t>công</a:t>
            </a:r>
            <a:r>
              <a:rPr lang="en-US" b="0" i="0" dirty="0">
                <a:solidFill>
                  <a:srgbClr val="221F20"/>
                </a:solidFill>
                <a:effectLst/>
                <a:latin typeface="Roboto" panose="02000000000000000000" pitchFamily="2" charset="0"/>
              </a:rPr>
              <a:t> </a:t>
            </a:r>
            <a:r>
              <a:rPr lang="en-US" b="0" i="0" dirty="0" err="1">
                <a:solidFill>
                  <a:srgbClr val="221F20"/>
                </a:solidFill>
                <a:effectLst/>
                <a:latin typeface="Roboto" panose="02000000000000000000" pitchFamily="2" charset="0"/>
              </a:rPr>
              <a:t>khai</a:t>
            </a:r>
            <a:r>
              <a:rPr lang="en-US" b="0" i="0" dirty="0">
                <a:solidFill>
                  <a:srgbClr val="221F20"/>
                </a:solidFill>
                <a:effectLst/>
                <a:latin typeface="Roboto" panose="02000000000000000000" pitchFamily="2" charset="0"/>
              </a:rPr>
              <a:t> </a:t>
            </a:r>
            <a:r>
              <a:rPr lang="en-US" b="0" i="0" dirty="0" err="1">
                <a:solidFill>
                  <a:srgbClr val="221F20"/>
                </a:solidFill>
                <a:effectLst/>
                <a:latin typeface="Roboto" panose="02000000000000000000" pitchFamily="2" charset="0"/>
              </a:rPr>
              <a:t>rất</a:t>
            </a:r>
            <a:r>
              <a:rPr lang="en-US" b="0" i="0" dirty="0">
                <a:solidFill>
                  <a:srgbClr val="221F20"/>
                </a:solidFill>
                <a:effectLst/>
                <a:latin typeface="Roboto" panose="02000000000000000000" pitchFamily="2" charset="0"/>
              </a:rPr>
              <a:t> </a:t>
            </a:r>
            <a:r>
              <a:rPr lang="en-US" b="0" i="0" dirty="0" err="1">
                <a:solidFill>
                  <a:srgbClr val="221F20"/>
                </a:solidFill>
                <a:effectLst/>
                <a:latin typeface="Roboto" panose="02000000000000000000" pitchFamily="2" charset="0"/>
              </a:rPr>
              <a:t>dễ</a:t>
            </a:r>
            <a:r>
              <a:rPr lang="en-US" b="0" i="0" dirty="0">
                <a:solidFill>
                  <a:srgbClr val="221F20"/>
                </a:solidFill>
                <a:effectLst/>
                <a:latin typeface="Roboto" panose="02000000000000000000" pitchFamily="2" charset="0"/>
              </a:rPr>
              <a:t> </a:t>
            </a:r>
            <a:r>
              <a:rPr lang="en-US" b="0" i="0" dirty="0" err="1">
                <a:solidFill>
                  <a:srgbClr val="221F20"/>
                </a:solidFill>
                <a:effectLst/>
                <a:latin typeface="Roboto" panose="02000000000000000000" pitchFamily="2" charset="0"/>
              </a:rPr>
              <a:t>bị</a:t>
            </a:r>
            <a:r>
              <a:rPr lang="en-US" b="0" i="0" dirty="0">
                <a:solidFill>
                  <a:srgbClr val="221F20"/>
                </a:solidFill>
                <a:effectLst/>
                <a:latin typeface="Roboto" panose="02000000000000000000" pitchFamily="2" charset="0"/>
              </a:rPr>
              <a:t> spam.</a:t>
            </a:r>
          </a:p>
          <a:p>
            <a:pPr algn="l"/>
            <a:r>
              <a:rPr lang="en-US" i="0" dirty="0">
                <a:solidFill>
                  <a:srgbClr val="221F20"/>
                </a:solidFill>
                <a:effectLst/>
                <a:latin typeface="Roboto" panose="02000000000000000000" pitchFamily="2" charset="0"/>
              </a:rPr>
              <a:t>- </a:t>
            </a:r>
            <a:r>
              <a:rPr lang="vi-VN" i="0" dirty="0">
                <a:solidFill>
                  <a:srgbClr val="221F20"/>
                </a:solidFill>
                <a:effectLst/>
                <a:latin typeface="Roboto" panose="02000000000000000000" pitchFamily="2" charset="0"/>
              </a:rPr>
              <a:t>Hướng khắc phục: </a:t>
            </a:r>
            <a:r>
              <a:rPr lang="vi-VN" b="0" i="0" dirty="0">
                <a:solidFill>
                  <a:srgbClr val="221F20"/>
                </a:solidFill>
                <a:effectLst/>
                <a:latin typeface="Roboto" panose="02000000000000000000" pitchFamily="2" charset="0"/>
              </a:rPr>
              <a:t>Hãy khiến cho những request này trở nên phức tạp hơn. Chẳng hạn: thêm câu hỏi bảo mật, yêu cầu người dùng chờ trong giây lát để thực hiện các thao tác tiếp theo…</a:t>
            </a:r>
            <a:endParaRPr lang="en-US" dirty="0"/>
          </a:p>
        </p:txBody>
      </p:sp>
    </p:spTree>
    <p:extLst>
      <p:ext uri="{BB962C8B-B14F-4D97-AF65-F5344CB8AC3E}">
        <p14:creationId xmlns:p14="http://schemas.microsoft.com/office/powerpoint/2010/main" val="314846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CCCF-2C16-4684-B0F4-D4AEE37147C7}"/>
              </a:ext>
            </a:extLst>
          </p:cNvPr>
          <p:cNvSpPr>
            <a:spLocks noGrp="1"/>
          </p:cNvSpPr>
          <p:nvPr>
            <p:ph type="title"/>
          </p:nvPr>
        </p:nvSpPr>
        <p:spPr/>
        <p:txBody>
          <a:bodyPr/>
          <a:lstStyle/>
          <a:p>
            <a:r>
              <a:rPr lang="en-US" dirty="0" err="1">
                <a:latin typeface="Roboto" panose="02000000000000000000" pitchFamily="2" charset="0"/>
                <a:ea typeface="Roboto" panose="02000000000000000000" pitchFamily="2" charset="0"/>
              </a:rPr>
              <a:t>Giới</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thiệu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về</a:t>
            </a:r>
            <a:r>
              <a:rPr lang="en-US" dirty="0">
                <a:latin typeface="Roboto" panose="02000000000000000000" pitchFamily="2" charset="0"/>
                <a:ea typeface="Roboto" panose="02000000000000000000" pitchFamily="2" charset="0"/>
              </a:rPr>
              <a:t> Genius API</a:t>
            </a:r>
          </a:p>
        </p:txBody>
      </p:sp>
      <p:sp>
        <p:nvSpPr>
          <p:cNvPr id="3" name="Title 2">
            <a:extLst>
              <a:ext uri="{FF2B5EF4-FFF2-40B4-BE49-F238E27FC236}">
                <a16:creationId xmlns:a16="http://schemas.microsoft.com/office/drawing/2014/main" id="{BB3AD2B0-34B0-4BD5-82C0-C0C412548072}"/>
              </a:ext>
            </a:extLst>
          </p:cNvPr>
          <p:cNvSpPr>
            <a:spLocks noGrp="1"/>
          </p:cNvSpPr>
          <p:nvPr>
            <p:ph type="title" idx="2"/>
          </p:nvPr>
        </p:nvSpPr>
        <p:spPr>
          <a:xfrm>
            <a:off x="3915450" y="1163052"/>
            <a:ext cx="1366234" cy="771000"/>
          </a:xfrm>
        </p:spPr>
        <p:txBody>
          <a:bodyPr/>
          <a:lstStyle/>
          <a:p>
            <a:r>
              <a:rPr lang="en-US" dirty="0">
                <a:latin typeface="Roboto" panose="02000000000000000000" pitchFamily="2" charset="0"/>
                <a:ea typeface="Roboto" panose="02000000000000000000" pitchFamily="2" charset="0"/>
              </a:rPr>
              <a:t>05</a:t>
            </a:r>
          </a:p>
        </p:txBody>
      </p:sp>
    </p:spTree>
    <p:extLst>
      <p:ext uri="{BB962C8B-B14F-4D97-AF65-F5344CB8AC3E}">
        <p14:creationId xmlns:p14="http://schemas.microsoft.com/office/powerpoint/2010/main" val="2317513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973-C0A4-4A0A-A749-679C6ACAEA3C}"/>
              </a:ext>
            </a:extLst>
          </p:cNvPr>
          <p:cNvSpPr>
            <a:spLocks noGrp="1"/>
          </p:cNvSpPr>
          <p:nvPr>
            <p:ph type="title"/>
          </p:nvPr>
        </p:nvSpPr>
        <p:spPr>
          <a:xfrm>
            <a:off x="709683" y="1999807"/>
            <a:ext cx="8188657" cy="1143886"/>
          </a:xfrm>
        </p:spPr>
        <p:txBody>
          <a:bodyPr/>
          <a:lstStyle/>
          <a:p>
            <a:pPr algn="l"/>
            <a:r>
              <a:rPr lang="en-US" sz="1600" b="0" i="0" dirty="0">
                <a:solidFill>
                  <a:srgbClr val="000000"/>
                </a:solidFill>
                <a:effectLst/>
                <a:latin typeface="Roboto" panose="02000000000000000000" pitchFamily="2" charset="0"/>
                <a:ea typeface="Roboto" panose="02000000000000000000" pitchFamily="2" charset="0"/>
              </a:rPr>
              <a:t>- </a:t>
            </a:r>
            <a:r>
              <a:rPr lang="vi-VN" sz="1600" b="0" i="0" dirty="0">
                <a:solidFill>
                  <a:srgbClr val="000000"/>
                </a:solidFill>
                <a:effectLst/>
                <a:latin typeface="Roboto" panose="02000000000000000000" pitchFamily="2" charset="0"/>
                <a:ea typeface="Roboto" panose="02000000000000000000" pitchFamily="2" charset="0"/>
              </a:rPr>
              <a:t>Genius là một công ty truyền thông kỹ thuật số của Mỹ được thành lập vào ngày 27 tháng 8 năm 2009, bởi Tom Lehman, Ilan Zechory và Mahbod Moghadam. </a:t>
            </a:r>
            <a:br>
              <a:rPr lang="en-US" sz="1600" b="0" i="0" dirty="0">
                <a:solidFill>
                  <a:srgbClr val="000000"/>
                </a:solidFill>
                <a:effectLst/>
                <a:latin typeface="Roboto" panose="02000000000000000000" pitchFamily="2" charset="0"/>
                <a:ea typeface="Roboto" panose="02000000000000000000" pitchFamily="2" charset="0"/>
              </a:rPr>
            </a:br>
            <a:r>
              <a:rPr lang="en-US" sz="1600" b="0" i="0" dirty="0">
                <a:solidFill>
                  <a:srgbClr val="000000"/>
                </a:solidFill>
                <a:effectLst/>
                <a:latin typeface="Roboto" panose="02000000000000000000" pitchFamily="2" charset="0"/>
                <a:ea typeface="Roboto" panose="02000000000000000000" pitchFamily="2" charset="0"/>
              </a:rPr>
              <a:t>- </a:t>
            </a:r>
            <a:r>
              <a:rPr lang="vi-VN" sz="1600" b="0" i="0" dirty="0">
                <a:solidFill>
                  <a:srgbClr val="000000"/>
                </a:solidFill>
                <a:effectLst/>
                <a:latin typeface="Roboto" panose="02000000000000000000" pitchFamily="2" charset="0"/>
                <a:ea typeface="Roboto" panose="02000000000000000000" pitchFamily="2" charset="0"/>
              </a:rPr>
              <a:t>Genius API cho phép các nhà phát triển truy cập</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vào</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các</a:t>
            </a:r>
            <a:r>
              <a:rPr lang="vi-VN" sz="1600" b="0" i="0" dirty="0">
                <a:solidFill>
                  <a:srgbClr val="000000"/>
                </a:solidFill>
                <a:effectLst/>
                <a:latin typeface="Roboto" panose="02000000000000000000" pitchFamily="2" charset="0"/>
                <a:ea typeface="Roboto" panose="02000000000000000000" pitchFamily="2" charset="0"/>
              </a:rPr>
              <a:t> chức</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năng</a:t>
            </a:r>
            <a:r>
              <a:rPr lang="vi-VN" sz="1600" b="0" i="0" dirty="0">
                <a:solidFill>
                  <a:srgbClr val="000000"/>
                </a:solidFill>
                <a:effectLst/>
                <a:latin typeface="Roboto" panose="02000000000000000000" pitchFamily="2" charset="0"/>
                <a:ea typeface="Roboto" panose="02000000000000000000" pitchFamily="2" charset="0"/>
              </a:rPr>
              <a:t> của nền tảng theo cách lập trình và cũng cấp cho họ khả năng truy xuất thông tin âm nhạc.</a:t>
            </a:r>
            <a:br>
              <a:rPr lang="vi-VN" sz="1600" b="0" i="0" dirty="0">
                <a:solidFill>
                  <a:srgbClr val="000000"/>
                </a:solidFill>
                <a:effectLst/>
                <a:latin typeface="Roboto" panose="02000000000000000000" pitchFamily="2" charset="0"/>
                <a:ea typeface="Roboto" panose="02000000000000000000" pitchFamily="2" charset="0"/>
              </a:rPr>
            </a:br>
            <a:endParaRPr lang="en-US" sz="1600" b="0" dirty="0">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CE5B4B77-A776-4EE8-880A-2CD34862CA1D}"/>
              </a:ext>
            </a:extLst>
          </p:cNvPr>
          <p:cNvSpPr txBox="1"/>
          <p:nvPr/>
        </p:nvSpPr>
        <p:spPr>
          <a:xfrm>
            <a:off x="2279545" y="361665"/>
            <a:ext cx="4584909" cy="553998"/>
          </a:xfrm>
          <a:prstGeom prst="rect">
            <a:avLst/>
          </a:prstGeom>
          <a:noFill/>
        </p:spPr>
        <p:txBody>
          <a:bodyPr wrap="none" rtlCol="0">
            <a:spAutoFit/>
          </a:bodyPr>
          <a:lstStyle/>
          <a:p>
            <a:r>
              <a:rPr lang="en-US" sz="3000" dirty="0" err="1">
                <a:latin typeface="Roboto" panose="02000000000000000000" pitchFamily="2" charset="0"/>
                <a:ea typeface="Roboto" panose="02000000000000000000" pitchFamily="2" charset="0"/>
              </a:rPr>
              <a:t>Tổng</a:t>
            </a:r>
            <a:r>
              <a:rPr lang="en-US" sz="3000" dirty="0">
                <a:latin typeface="Roboto" panose="02000000000000000000" pitchFamily="2" charset="0"/>
                <a:ea typeface="Roboto" panose="02000000000000000000" pitchFamily="2" charset="0"/>
              </a:rPr>
              <a:t> </a:t>
            </a:r>
            <a:r>
              <a:rPr lang="en-US" sz="3000" dirty="0" err="1">
                <a:latin typeface="Roboto" panose="02000000000000000000" pitchFamily="2" charset="0"/>
                <a:ea typeface="Roboto" panose="02000000000000000000" pitchFamily="2" charset="0"/>
              </a:rPr>
              <a:t>quan</a:t>
            </a:r>
            <a:r>
              <a:rPr lang="en-US" sz="3000" dirty="0">
                <a:latin typeface="Roboto" panose="02000000000000000000" pitchFamily="2" charset="0"/>
                <a:ea typeface="Roboto" panose="02000000000000000000" pitchFamily="2" charset="0"/>
              </a:rPr>
              <a:t> </a:t>
            </a:r>
            <a:r>
              <a:rPr lang="en-US" sz="3000" dirty="0" err="1">
                <a:latin typeface="Roboto" panose="02000000000000000000" pitchFamily="2" charset="0"/>
                <a:ea typeface="Roboto" panose="02000000000000000000" pitchFamily="2" charset="0"/>
              </a:rPr>
              <a:t>về</a:t>
            </a:r>
            <a:r>
              <a:rPr lang="en-US" sz="3000" dirty="0">
                <a:latin typeface="Roboto" panose="02000000000000000000" pitchFamily="2" charset="0"/>
                <a:ea typeface="Roboto" panose="02000000000000000000" pitchFamily="2" charset="0"/>
              </a:rPr>
              <a:t> Genius API</a:t>
            </a:r>
          </a:p>
        </p:txBody>
      </p:sp>
    </p:spTree>
    <p:extLst>
      <p:ext uri="{BB962C8B-B14F-4D97-AF65-F5344CB8AC3E}">
        <p14:creationId xmlns:p14="http://schemas.microsoft.com/office/powerpoint/2010/main" val="3674071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FC04-B6D1-499B-8736-EFF5BD2F9CC5}"/>
              </a:ext>
            </a:extLst>
          </p:cNvPr>
          <p:cNvSpPr>
            <a:spLocks noGrp="1"/>
          </p:cNvSpPr>
          <p:nvPr>
            <p:ph type="title"/>
          </p:nvPr>
        </p:nvSpPr>
        <p:spPr>
          <a:xfrm>
            <a:off x="1269149" y="1460850"/>
            <a:ext cx="6605700" cy="2221800"/>
          </a:xfrm>
        </p:spPr>
        <p:txBody>
          <a:bodyPr/>
          <a:lstStyle/>
          <a:p>
            <a:pPr algn="l"/>
            <a:r>
              <a:rPr lang="en-US" sz="1600" b="0" i="0" dirty="0">
                <a:solidFill>
                  <a:srgbClr val="000000"/>
                </a:solidFill>
                <a:effectLst/>
                <a:latin typeface="Roboto" panose="02000000000000000000" pitchFamily="2" charset="0"/>
                <a:ea typeface="Roboto" panose="02000000000000000000" pitchFamily="2" charset="0"/>
              </a:rPr>
              <a:t>- </a:t>
            </a:r>
            <a:r>
              <a:rPr lang="vi-VN" sz="1600" b="0" i="0" dirty="0">
                <a:solidFill>
                  <a:srgbClr val="000000"/>
                </a:solidFill>
                <a:effectLst/>
                <a:latin typeface="Roboto" panose="02000000000000000000" pitchFamily="2" charset="0"/>
                <a:ea typeface="Roboto" panose="02000000000000000000" pitchFamily="2" charset="0"/>
              </a:rPr>
              <a:t>Dưới đây là một số chức năng quan trọng mà Genius API cung cấp:</a:t>
            </a:r>
            <a:br>
              <a:rPr lang="vi-VN" sz="1600" b="0" i="0" dirty="0">
                <a:solidFill>
                  <a:srgbClr val="000000"/>
                </a:solidFill>
                <a:effectLst/>
                <a:latin typeface="Roboto" panose="02000000000000000000" pitchFamily="2" charset="0"/>
                <a:ea typeface="Roboto" panose="02000000000000000000" pitchFamily="2" charset="0"/>
              </a:rPr>
            </a:br>
            <a:r>
              <a:rPr lang="en-US" sz="1600" b="0" dirty="0">
                <a:solidFill>
                  <a:srgbClr val="000000"/>
                </a:solidFill>
                <a:latin typeface="Roboto" panose="02000000000000000000" pitchFamily="2" charset="0"/>
                <a:ea typeface="Roboto" panose="02000000000000000000" pitchFamily="2" charset="0"/>
              </a:rPr>
              <a:t>	+</a:t>
            </a:r>
            <a:r>
              <a:rPr lang="vi-VN" sz="1600" b="0" i="0" dirty="0">
                <a:solidFill>
                  <a:srgbClr val="000000"/>
                </a:solidFill>
                <a:effectLst/>
                <a:latin typeface="Roboto" panose="02000000000000000000" pitchFamily="2" charset="0"/>
                <a:ea typeface="Roboto" panose="02000000000000000000" pitchFamily="2" charset="0"/>
              </a:rPr>
              <a:t>Tìm kiếm dữ liệu âm nhạc - Tìm kiếm trong kho siêu dữ liệu âm nhạc khổng lồ của Genius về nghệ sĩ, album,và các bài hát.</a:t>
            </a:r>
            <a:br>
              <a:rPr lang="vi-VN" sz="1600" b="0" i="0" dirty="0">
                <a:solidFill>
                  <a:srgbClr val="000000"/>
                </a:solidFill>
                <a:effectLst/>
                <a:latin typeface="Roboto" panose="02000000000000000000" pitchFamily="2" charset="0"/>
                <a:ea typeface="Roboto" panose="02000000000000000000" pitchFamily="2" charset="0"/>
              </a:rPr>
            </a:br>
            <a:r>
              <a:rPr lang="en-US" sz="1600" b="0" i="0" dirty="0">
                <a:solidFill>
                  <a:srgbClr val="000000"/>
                </a:solidFill>
                <a:effectLst/>
                <a:latin typeface="Roboto" panose="02000000000000000000" pitchFamily="2" charset="0"/>
                <a:ea typeface="Roboto" panose="02000000000000000000" pitchFamily="2" charset="0"/>
              </a:rPr>
              <a:t>	+</a:t>
            </a:r>
            <a:r>
              <a:rPr lang="vi-VN" sz="1600" b="0" i="0" dirty="0">
                <a:solidFill>
                  <a:srgbClr val="000000"/>
                </a:solidFill>
                <a:effectLst/>
                <a:latin typeface="Roboto" panose="02000000000000000000" pitchFamily="2" charset="0"/>
                <a:ea typeface="Roboto" panose="02000000000000000000" pitchFamily="2" charset="0"/>
              </a:rPr>
              <a:t>Truy cập thông tin nghệ sĩ bao như mạng xã hội, số lượng người theo dõi, hình ảnh có liên quan. vân vân.</a:t>
            </a:r>
            <a:br>
              <a:rPr lang="vi-VN" sz="1600" b="0" i="0" dirty="0">
                <a:solidFill>
                  <a:srgbClr val="000000"/>
                </a:solidFill>
                <a:effectLst/>
                <a:latin typeface="Roboto" panose="02000000000000000000" pitchFamily="2" charset="0"/>
                <a:ea typeface="Roboto" panose="02000000000000000000" pitchFamily="2" charset="0"/>
              </a:rPr>
            </a:br>
            <a:r>
              <a:rPr lang="en-US" sz="1600" b="0" i="0" dirty="0">
                <a:solidFill>
                  <a:srgbClr val="000000"/>
                </a:solidFill>
                <a:effectLst/>
                <a:latin typeface="Roboto" panose="02000000000000000000" pitchFamily="2" charset="0"/>
                <a:ea typeface="Roboto" panose="02000000000000000000" pitchFamily="2" charset="0"/>
              </a:rPr>
              <a:t>	+</a:t>
            </a:r>
            <a:r>
              <a:rPr lang="vi-VN" sz="1600" b="0" i="0" dirty="0">
                <a:solidFill>
                  <a:srgbClr val="000000"/>
                </a:solidFill>
                <a:effectLst/>
                <a:latin typeface="Roboto" panose="02000000000000000000" pitchFamily="2" charset="0"/>
                <a:ea typeface="Roboto" panose="02000000000000000000" pitchFamily="2" charset="0"/>
              </a:rPr>
              <a:t>Truy xuất thông tin về </a:t>
            </a:r>
            <a:r>
              <a:rPr lang="en-US" sz="1600" b="0" i="0" dirty="0">
                <a:solidFill>
                  <a:srgbClr val="000000"/>
                </a:solidFill>
                <a:effectLst/>
                <a:latin typeface="Roboto" panose="02000000000000000000" pitchFamily="2" charset="0"/>
                <a:ea typeface="Roboto" panose="02000000000000000000" pitchFamily="2" charset="0"/>
              </a:rPr>
              <a:t>b</a:t>
            </a:r>
            <a:r>
              <a:rPr lang="vi-VN" sz="1600" b="0" i="0" dirty="0">
                <a:solidFill>
                  <a:srgbClr val="000000"/>
                </a:solidFill>
                <a:effectLst/>
                <a:latin typeface="Roboto" panose="02000000000000000000" pitchFamily="2" charset="0"/>
                <a:ea typeface="Roboto" panose="02000000000000000000" pitchFamily="2" charset="0"/>
              </a:rPr>
              <a:t>ài hát và tận dụng các </a:t>
            </a:r>
            <a:r>
              <a:rPr lang="en-US" sz="1600" b="0" i="0" dirty="0" err="1">
                <a:solidFill>
                  <a:srgbClr val="000000"/>
                </a:solidFill>
                <a:effectLst/>
                <a:latin typeface="Roboto" panose="02000000000000000000" pitchFamily="2" charset="0"/>
                <a:ea typeface="Roboto" panose="02000000000000000000" pitchFamily="2" charset="0"/>
              </a:rPr>
              <a:t>lời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bài</a:t>
            </a:r>
            <a:r>
              <a:rPr lang="en-US" sz="1600" b="0" i="0" dirty="0">
                <a:solidFill>
                  <a:srgbClr val="000000"/>
                </a:solidFill>
                <a:effectLst/>
                <a:latin typeface="Roboto" panose="02000000000000000000" pitchFamily="2" charset="0"/>
                <a:ea typeface="Roboto" panose="02000000000000000000" pitchFamily="2" charset="0"/>
              </a:rPr>
              <a:t> </a:t>
            </a:r>
            <a:r>
              <a:rPr lang="en-US" sz="1600" b="0" i="0" dirty="0" err="1">
                <a:solidFill>
                  <a:srgbClr val="000000"/>
                </a:solidFill>
                <a:effectLst/>
                <a:latin typeface="Roboto" panose="02000000000000000000" pitchFamily="2" charset="0"/>
                <a:ea typeface="Roboto" panose="02000000000000000000" pitchFamily="2" charset="0"/>
              </a:rPr>
              <a:t>hát</a:t>
            </a:r>
            <a:r>
              <a:rPr lang="vi-VN" sz="1600" b="0" i="0" dirty="0">
                <a:solidFill>
                  <a:srgbClr val="000000"/>
                </a:solidFill>
                <a:effectLst/>
                <a:latin typeface="Roboto" panose="02000000000000000000" pitchFamily="2" charset="0"/>
                <a:ea typeface="Roboto" panose="02000000000000000000" pitchFamily="2" charset="0"/>
              </a:rPr>
              <a:t> do cộng đồng cung cấp có sẵn trên Genius.com.</a:t>
            </a:r>
            <a:endParaRPr lang="en-US" sz="1600" dirty="0"/>
          </a:p>
        </p:txBody>
      </p:sp>
      <p:sp>
        <p:nvSpPr>
          <p:cNvPr id="3" name="TextBox 2">
            <a:extLst>
              <a:ext uri="{FF2B5EF4-FFF2-40B4-BE49-F238E27FC236}">
                <a16:creationId xmlns:a16="http://schemas.microsoft.com/office/drawing/2014/main" id="{C1CB1AC1-200C-4F63-8133-29D41244A9A2}"/>
              </a:ext>
            </a:extLst>
          </p:cNvPr>
          <p:cNvSpPr txBox="1"/>
          <p:nvPr/>
        </p:nvSpPr>
        <p:spPr>
          <a:xfrm>
            <a:off x="2279545" y="361665"/>
            <a:ext cx="4584909" cy="553998"/>
          </a:xfrm>
          <a:prstGeom prst="rect">
            <a:avLst/>
          </a:prstGeom>
          <a:noFill/>
        </p:spPr>
        <p:txBody>
          <a:bodyPr wrap="none" rtlCol="0">
            <a:spAutoFit/>
          </a:bodyPr>
          <a:lstStyle/>
          <a:p>
            <a:r>
              <a:rPr lang="en-US" sz="3000" dirty="0" err="1">
                <a:latin typeface="Roboto" panose="02000000000000000000" pitchFamily="2" charset="0"/>
                <a:ea typeface="Roboto" panose="02000000000000000000" pitchFamily="2" charset="0"/>
              </a:rPr>
              <a:t>Tổng</a:t>
            </a:r>
            <a:r>
              <a:rPr lang="en-US" sz="3000" dirty="0">
                <a:latin typeface="Roboto" panose="02000000000000000000" pitchFamily="2" charset="0"/>
                <a:ea typeface="Roboto" panose="02000000000000000000" pitchFamily="2" charset="0"/>
              </a:rPr>
              <a:t> </a:t>
            </a:r>
            <a:r>
              <a:rPr lang="en-US" sz="3000" dirty="0" err="1">
                <a:latin typeface="Roboto" panose="02000000000000000000" pitchFamily="2" charset="0"/>
                <a:ea typeface="Roboto" panose="02000000000000000000" pitchFamily="2" charset="0"/>
              </a:rPr>
              <a:t>quan</a:t>
            </a:r>
            <a:r>
              <a:rPr lang="en-US" sz="3000" dirty="0">
                <a:latin typeface="Roboto" panose="02000000000000000000" pitchFamily="2" charset="0"/>
                <a:ea typeface="Roboto" panose="02000000000000000000" pitchFamily="2" charset="0"/>
              </a:rPr>
              <a:t> </a:t>
            </a:r>
            <a:r>
              <a:rPr lang="en-US" sz="3000" dirty="0" err="1">
                <a:latin typeface="Roboto" panose="02000000000000000000" pitchFamily="2" charset="0"/>
                <a:ea typeface="Roboto" panose="02000000000000000000" pitchFamily="2" charset="0"/>
              </a:rPr>
              <a:t>về</a:t>
            </a:r>
            <a:r>
              <a:rPr lang="en-US" sz="3000" dirty="0">
                <a:latin typeface="Roboto" panose="02000000000000000000" pitchFamily="2" charset="0"/>
                <a:ea typeface="Roboto" panose="02000000000000000000" pitchFamily="2" charset="0"/>
              </a:rPr>
              <a:t> Genius API</a:t>
            </a:r>
          </a:p>
        </p:txBody>
      </p:sp>
    </p:spTree>
    <p:extLst>
      <p:ext uri="{BB962C8B-B14F-4D97-AF65-F5344CB8AC3E}">
        <p14:creationId xmlns:p14="http://schemas.microsoft.com/office/powerpoint/2010/main" val="1344342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F8DC-97E0-48A5-A990-AD6D551654C5}"/>
              </a:ext>
            </a:extLst>
          </p:cNvPr>
          <p:cNvSpPr>
            <a:spLocks noGrp="1"/>
          </p:cNvSpPr>
          <p:nvPr>
            <p:ph type="title"/>
          </p:nvPr>
        </p:nvSpPr>
        <p:spPr>
          <a:xfrm>
            <a:off x="1528230" y="180970"/>
            <a:ext cx="2937090" cy="428630"/>
          </a:xfrm>
        </p:spPr>
        <p:txBody>
          <a:bodyPr/>
          <a:lstStyle/>
          <a:p>
            <a:pPr algn="l"/>
            <a:r>
              <a:rPr lang="en-US" sz="3000" dirty="0" err="1">
                <a:latin typeface="Roboto" panose="02000000000000000000" pitchFamily="2" charset="0"/>
                <a:ea typeface="Roboto" panose="02000000000000000000" pitchFamily="2" charset="0"/>
              </a:rPr>
              <a:t>Cách</a:t>
            </a:r>
            <a:r>
              <a:rPr lang="en-US" sz="3000" dirty="0">
                <a:latin typeface="Roboto" panose="02000000000000000000" pitchFamily="2" charset="0"/>
                <a:ea typeface="Roboto" panose="02000000000000000000" pitchFamily="2" charset="0"/>
              </a:rPr>
              <a:t> </a:t>
            </a:r>
            <a:r>
              <a:rPr lang="en-US" sz="3000" dirty="0" err="1">
                <a:latin typeface="Roboto" panose="02000000000000000000" pitchFamily="2" charset="0"/>
                <a:ea typeface="Roboto" panose="02000000000000000000" pitchFamily="2" charset="0"/>
              </a:rPr>
              <a:t>kết</a:t>
            </a:r>
            <a:r>
              <a:rPr lang="en-US" sz="3000" dirty="0">
                <a:latin typeface="Roboto" panose="02000000000000000000" pitchFamily="2" charset="0"/>
                <a:ea typeface="Roboto" panose="02000000000000000000" pitchFamily="2" charset="0"/>
              </a:rPr>
              <a:t> </a:t>
            </a:r>
            <a:r>
              <a:rPr lang="en-US" sz="3000" dirty="0" err="1">
                <a:latin typeface="Roboto" panose="02000000000000000000" pitchFamily="2" charset="0"/>
                <a:ea typeface="Roboto" panose="02000000000000000000" pitchFamily="2" charset="0"/>
              </a:rPr>
              <a:t>nối</a:t>
            </a:r>
            <a:endParaRPr lang="en-US" sz="3000" dirty="0">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B526FBDA-F703-455B-8899-0C0F75E69498}"/>
              </a:ext>
            </a:extLst>
          </p:cNvPr>
          <p:cNvSpPr txBox="1"/>
          <p:nvPr/>
        </p:nvSpPr>
        <p:spPr>
          <a:xfrm>
            <a:off x="1082040" y="564802"/>
            <a:ext cx="7056120" cy="1600438"/>
          </a:xfrm>
          <a:prstGeom prst="rect">
            <a:avLst/>
          </a:prstGeom>
          <a:noFill/>
        </p:spPr>
        <p:txBody>
          <a:bodyPr wrap="square" rtlCol="0">
            <a:spAutoFit/>
          </a:bodyPr>
          <a:lstStyle/>
          <a:p>
            <a:r>
              <a:rPr lang="vi-VN" b="0" i="0" dirty="0">
                <a:solidFill>
                  <a:srgbClr val="333333"/>
                </a:solidFill>
                <a:effectLst/>
                <a:latin typeface="Roboto" panose="02000000000000000000" pitchFamily="2" charset="0"/>
                <a:ea typeface="Roboto" panose="02000000000000000000" pitchFamily="2" charset="0"/>
              </a:rPr>
              <a:t>Sau khi đăng </a:t>
            </a:r>
            <a:r>
              <a:rPr lang="vi-VN" b="0" i="0" dirty="0" err="1">
                <a:solidFill>
                  <a:srgbClr val="333333"/>
                </a:solidFill>
                <a:effectLst/>
                <a:latin typeface="Roboto" panose="02000000000000000000" pitchFamily="2" charset="0"/>
                <a:ea typeface="Roboto" panose="02000000000000000000" pitchFamily="2" charset="0"/>
              </a:rPr>
              <a:t>nhập</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bạn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sẽ</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được</a:t>
            </a:r>
            <a:r>
              <a:rPr lang="vi-VN" b="0" i="0" dirty="0">
                <a:solidFill>
                  <a:srgbClr val="333333"/>
                </a:solidFill>
                <a:effectLst/>
                <a:latin typeface="Roboto" panose="02000000000000000000" pitchFamily="2" charset="0"/>
                <a:ea typeface="Roboto" panose="02000000000000000000" pitchFamily="2" charset="0"/>
              </a:rPr>
              <a:t> đưa </a:t>
            </a:r>
            <a:r>
              <a:rPr lang="vi-VN" b="0" i="0" dirty="0" err="1">
                <a:solidFill>
                  <a:srgbClr val="333333"/>
                </a:solidFill>
                <a:effectLst/>
                <a:latin typeface="Roboto" panose="02000000000000000000" pitchFamily="2" charset="0"/>
                <a:ea typeface="Roboto" panose="02000000000000000000" pitchFamily="2" charset="0"/>
              </a:rPr>
              <a:t>đến</a:t>
            </a:r>
            <a:r>
              <a:rPr lang="vi-VN" b="0" i="0" dirty="0">
                <a:solidFill>
                  <a:srgbClr val="333333"/>
                </a:solidFill>
                <a:effectLst/>
                <a:latin typeface="Roboto" panose="02000000000000000000" pitchFamily="2" charset="0"/>
                <a:ea typeface="Roboto" panose="02000000000000000000" pitchFamily="2" charset="0"/>
              </a:rPr>
              <a:t> </a:t>
            </a:r>
            <a:r>
              <a:rPr lang="vi-VN" b="0" i="0" u="none" strike="noStrike" dirty="0">
                <a:solidFill>
                  <a:srgbClr val="069CFF"/>
                </a:solidFill>
                <a:effectLst/>
                <a:latin typeface="Roboto" panose="02000000000000000000" pitchFamily="2" charset="0"/>
                <a:ea typeface="Roboto" panose="02000000000000000000" pitchFamily="2" charset="0"/>
                <a:hlinkClick r:id="rId2"/>
              </a:rPr>
              <a:t>https://genius.com/api-clients</a:t>
            </a:r>
            <a:r>
              <a:rPr lang="vi-VN" b="0" i="0" dirty="0">
                <a:solidFill>
                  <a:srgbClr val="333333"/>
                </a:solidFill>
                <a:effectLst/>
                <a:latin typeface="Roboto" panose="02000000000000000000" pitchFamily="2" charset="0"/>
                <a:ea typeface="Roboto" panose="02000000000000000000" pitchFamily="2" charset="0"/>
              </a:rPr>
              <a:t> , nơi </a:t>
            </a:r>
            <a:r>
              <a:rPr lang="vi-VN" b="0" i="0" dirty="0" err="1">
                <a:solidFill>
                  <a:srgbClr val="333333"/>
                </a:solidFill>
                <a:effectLst/>
                <a:latin typeface="Roboto" panose="02000000000000000000" pitchFamily="2" charset="0"/>
                <a:ea typeface="Roboto" panose="02000000000000000000" pitchFamily="2" charset="0"/>
              </a:rPr>
              <a:t>bạn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cần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nhấp</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vào</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nút</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có</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nội</a:t>
            </a:r>
            <a:r>
              <a:rPr lang="vi-VN" b="0" i="0" dirty="0">
                <a:solidFill>
                  <a:srgbClr val="333333"/>
                </a:solidFill>
                <a:effectLst/>
                <a:latin typeface="Roboto" panose="02000000000000000000" pitchFamily="2" charset="0"/>
                <a:ea typeface="Roboto" panose="02000000000000000000" pitchFamily="2" charset="0"/>
              </a:rPr>
              <a:t> dung “</a:t>
            </a:r>
            <a:r>
              <a:rPr lang="en-US" dirty="0">
                <a:solidFill>
                  <a:srgbClr val="333333"/>
                </a:solidFill>
                <a:latin typeface="Roboto" panose="02000000000000000000" pitchFamily="2" charset="0"/>
                <a:ea typeface="Roboto" panose="02000000000000000000" pitchFamily="2" charset="0"/>
              </a:rPr>
              <a:t>New API client”.</a:t>
            </a:r>
          </a:p>
          <a:p>
            <a:r>
              <a:rPr lang="vi-VN" b="0" i="0" dirty="0">
                <a:solidFill>
                  <a:srgbClr val="333333"/>
                </a:solidFill>
                <a:effectLst/>
                <a:latin typeface="Roboto" panose="02000000000000000000" pitchFamily="2" charset="0"/>
                <a:ea typeface="Roboto" panose="02000000000000000000" pitchFamily="2" charset="0"/>
              </a:rPr>
              <a:t>Sau khi </a:t>
            </a:r>
            <a:r>
              <a:rPr lang="vi-VN" b="0" i="0" dirty="0" err="1">
                <a:solidFill>
                  <a:srgbClr val="333333"/>
                </a:solidFill>
                <a:effectLst/>
                <a:latin typeface="Roboto" panose="02000000000000000000" pitchFamily="2" charset="0"/>
                <a:ea typeface="Roboto" panose="02000000000000000000" pitchFamily="2" charset="0"/>
              </a:rPr>
              <a:t>nhấp</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vào</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Ứng</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dụng</a:t>
            </a:r>
            <a:r>
              <a:rPr lang="vi-VN" b="0" i="0" dirty="0">
                <a:solidFill>
                  <a:srgbClr val="333333"/>
                </a:solidFill>
                <a:effectLst/>
                <a:latin typeface="Roboto" panose="02000000000000000000" pitchFamily="2" charset="0"/>
                <a:ea typeface="Roboto" panose="02000000000000000000" pitchFamily="2" charset="0"/>
              </a:rPr>
              <a:t> API </a:t>
            </a:r>
            <a:r>
              <a:rPr lang="vi-VN" b="0" i="0" dirty="0" err="1">
                <a:solidFill>
                  <a:srgbClr val="333333"/>
                </a:solidFill>
                <a:effectLst/>
                <a:latin typeface="Roboto" panose="02000000000000000000" pitchFamily="2" charset="0"/>
                <a:ea typeface="Roboto" panose="02000000000000000000" pitchFamily="2" charset="0"/>
              </a:rPr>
              <a:t>mới</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bạn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sẽ</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được</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nhắc</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điền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vào</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một</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biểu</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mẫu</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ngắn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về</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Ứng</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dụng</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mà</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bạn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cần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Genius</a:t>
            </a:r>
            <a:r>
              <a:rPr lang="vi-VN" b="0" i="0" dirty="0">
                <a:solidFill>
                  <a:srgbClr val="333333"/>
                </a:solidFill>
                <a:effectLst/>
                <a:latin typeface="Roboto" panose="02000000000000000000" pitchFamily="2" charset="0"/>
                <a:ea typeface="Roboto" panose="02000000000000000000" pitchFamily="2" charset="0"/>
              </a:rPr>
              <a:t> API. </a:t>
            </a:r>
            <a:r>
              <a:rPr lang="vi-VN" b="0" i="0" dirty="0" err="1">
                <a:solidFill>
                  <a:srgbClr val="333333"/>
                </a:solidFill>
                <a:effectLst/>
                <a:latin typeface="Roboto" panose="02000000000000000000" pitchFamily="2" charset="0"/>
                <a:ea typeface="Roboto" panose="02000000000000000000" pitchFamily="2" charset="0"/>
              </a:rPr>
              <a:t>Bạn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chỉ</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cần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điền</a:t>
            </a:r>
            <a:r>
              <a:rPr lang="vi-VN" b="0" i="0" dirty="0">
                <a:solidFill>
                  <a:srgbClr val="333333"/>
                </a:solidFill>
                <a:effectLst/>
                <a:latin typeface="Roboto" panose="02000000000000000000" pitchFamily="2" charset="0"/>
                <a:ea typeface="Roboto" panose="02000000000000000000" pitchFamily="2" charset="0"/>
              </a:rPr>
              <a:t> “Tên </a:t>
            </a:r>
            <a:r>
              <a:rPr lang="vi-VN" b="0" i="0" dirty="0" err="1">
                <a:solidFill>
                  <a:srgbClr val="333333"/>
                </a:solidFill>
                <a:effectLst/>
                <a:latin typeface="Roboto" panose="02000000000000000000" pitchFamily="2" charset="0"/>
                <a:ea typeface="Roboto" panose="02000000000000000000" pitchFamily="2" charset="0"/>
              </a:rPr>
              <a:t>ứng</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dụng</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và</a:t>
            </a:r>
            <a:r>
              <a:rPr lang="vi-VN" b="0" i="0" dirty="0">
                <a:solidFill>
                  <a:srgbClr val="333333"/>
                </a:solidFill>
                <a:effectLst/>
                <a:latin typeface="Roboto" panose="02000000000000000000" pitchFamily="2" charset="0"/>
                <a:ea typeface="Roboto" panose="02000000000000000000" pitchFamily="2" charset="0"/>
              </a:rPr>
              <a:t> “URL trang </a:t>
            </a:r>
            <a:r>
              <a:rPr lang="vi-VN" b="0" i="0" dirty="0" err="1">
                <a:solidFill>
                  <a:srgbClr val="333333"/>
                </a:solidFill>
                <a:effectLst/>
                <a:latin typeface="Roboto" panose="02000000000000000000" pitchFamily="2" charset="0"/>
                <a:ea typeface="Roboto" panose="02000000000000000000" pitchFamily="2" charset="0"/>
              </a:rPr>
              <a:t>web</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ứng</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dụng</a:t>
            </a:r>
            <a:r>
              <a:rPr lang="vi-VN" b="0" i="0" dirty="0">
                <a:solidFill>
                  <a:srgbClr val="333333"/>
                </a:solidFill>
                <a:effectLst/>
                <a:latin typeface="Roboto" panose="02000000000000000000" pitchFamily="2" charset="0"/>
                <a:ea typeface="Roboto" panose="02000000000000000000" pitchFamily="2" charset="0"/>
              </a:rPr>
              <a:t>”.</a:t>
            </a:r>
            <a:endParaRPr lang="en-US" b="0" i="0" dirty="0">
              <a:solidFill>
                <a:srgbClr val="333333"/>
              </a:solidFill>
              <a:effectLst/>
              <a:latin typeface="Roboto" panose="02000000000000000000" pitchFamily="2" charset="0"/>
              <a:ea typeface="Roboto" panose="02000000000000000000" pitchFamily="2" charset="0"/>
            </a:endParaRPr>
          </a:p>
          <a:p>
            <a:r>
              <a:rPr lang="vi-VN" b="0" i="0" dirty="0" err="1">
                <a:solidFill>
                  <a:srgbClr val="333333"/>
                </a:solidFill>
                <a:effectLst/>
                <a:latin typeface="Roboto" panose="02000000000000000000" pitchFamily="2" charset="0"/>
                <a:ea typeface="Roboto" panose="02000000000000000000" pitchFamily="2" charset="0"/>
              </a:rPr>
              <a:t>Cuối</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cùng</a:t>
            </a:r>
            <a:r>
              <a:rPr lang="vi-VN" b="0" i="0" dirty="0">
                <a:solidFill>
                  <a:srgbClr val="333333"/>
                </a:solidFill>
                <a:effectLst/>
                <a:latin typeface="Roboto" panose="02000000000000000000" pitchFamily="2" charset="0"/>
                <a:ea typeface="Roboto" panose="02000000000000000000" pitchFamily="2" charset="0"/>
              </a:rPr>
              <a:t>, sao </a:t>
            </a:r>
            <a:r>
              <a:rPr lang="vi-VN" b="0" i="0" dirty="0" err="1">
                <a:solidFill>
                  <a:srgbClr val="333333"/>
                </a:solidFill>
                <a:effectLst/>
                <a:latin typeface="Roboto" panose="02000000000000000000" pitchFamily="2" charset="0"/>
                <a:ea typeface="Roboto" panose="02000000000000000000" pitchFamily="2" charset="0"/>
              </a:rPr>
              <a:t>chép</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và</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dán</a:t>
            </a:r>
            <a:r>
              <a:rPr lang="vi-VN" b="0" i="0" dirty="0">
                <a:solidFill>
                  <a:srgbClr val="333333"/>
                </a:solidFill>
                <a:effectLst/>
                <a:latin typeface="Roboto" panose="02000000000000000000" pitchFamily="2" charset="0"/>
                <a:ea typeface="Roboto" panose="02000000000000000000" pitchFamily="2" charset="0"/>
              </a:rPr>
              <a:t> “</a:t>
            </a:r>
            <a:r>
              <a:rPr lang="en-US" b="0" i="0" dirty="0">
                <a:solidFill>
                  <a:srgbClr val="333333"/>
                </a:solidFill>
                <a:effectLst/>
                <a:latin typeface="Roboto" panose="02000000000000000000" pitchFamily="2" charset="0"/>
                <a:ea typeface="Roboto" panose="02000000000000000000" pitchFamily="2" charset="0"/>
              </a:rPr>
              <a:t>Client Access Token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của</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bạn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vào</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dấu</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ngoặc</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kép</a:t>
            </a:r>
            <a:r>
              <a:rPr lang="vi-VN" b="0" i="0" dirty="0">
                <a:solidFill>
                  <a:srgbClr val="333333"/>
                </a:solidFill>
                <a:effectLst/>
                <a:latin typeface="Roboto" panose="02000000000000000000" pitchFamily="2" charset="0"/>
                <a:ea typeface="Roboto" panose="02000000000000000000" pitchFamily="2" charset="0"/>
              </a:rPr>
              <a:t> bên </a:t>
            </a:r>
            <a:r>
              <a:rPr lang="vi-VN" b="0" i="0" dirty="0" err="1">
                <a:solidFill>
                  <a:srgbClr val="333333"/>
                </a:solidFill>
                <a:effectLst/>
                <a:latin typeface="Roboto" panose="02000000000000000000" pitchFamily="2" charset="0"/>
                <a:ea typeface="Roboto" panose="02000000000000000000" pitchFamily="2" charset="0"/>
              </a:rPr>
              <a:t>dưới</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và</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chạy</a:t>
            </a:r>
            <a:r>
              <a:rPr lang="vi-VN" b="0" i="0" dirty="0">
                <a:solidFill>
                  <a:srgbClr val="333333"/>
                </a:solidFill>
                <a:effectLst/>
                <a:latin typeface="Roboto" panose="02000000000000000000" pitchFamily="2" charset="0"/>
                <a:ea typeface="Roboto" panose="02000000000000000000" pitchFamily="2" charset="0"/>
              </a:rPr>
              <a:t> ô </a:t>
            </a:r>
            <a:r>
              <a:rPr lang="vi-VN" b="0" i="0" dirty="0" err="1">
                <a:solidFill>
                  <a:srgbClr val="333333"/>
                </a:solidFill>
                <a:effectLst/>
                <a:latin typeface="Roboto" panose="02000000000000000000" pitchFamily="2" charset="0"/>
                <a:ea typeface="Roboto" panose="02000000000000000000" pitchFamily="2" charset="0"/>
              </a:rPr>
              <a:t>để</a:t>
            </a:r>
            <a:r>
              <a:rPr lang="vi-VN" b="0" i="0" dirty="0">
                <a:solidFill>
                  <a:srgbClr val="333333"/>
                </a:solidFill>
                <a:effectLst/>
                <a:latin typeface="Roboto" panose="02000000000000000000" pitchFamily="2" charset="0"/>
                <a:ea typeface="Roboto" panose="02000000000000000000" pitchFamily="2" charset="0"/>
              </a:rPr>
              <a:t> lưu </a:t>
            </a:r>
            <a:r>
              <a:rPr lang="vi-VN" b="0" i="0" dirty="0" err="1">
                <a:solidFill>
                  <a:srgbClr val="333333"/>
                </a:solidFill>
                <a:effectLst/>
                <a:latin typeface="Roboto" panose="02000000000000000000" pitchFamily="2" charset="0"/>
                <a:ea typeface="Roboto" panose="02000000000000000000" pitchFamily="2" charset="0"/>
              </a:rPr>
              <a:t>biến</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của</a:t>
            </a:r>
            <a:r>
              <a:rPr lang="vi-VN" b="0" i="0" dirty="0">
                <a:solidFill>
                  <a:srgbClr val="333333"/>
                </a:solidFill>
                <a:effectLst/>
                <a:latin typeface="Roboto" panose="02000000000000000000" pitchFamily="2" charset="0"/>
                <a:ea typeface="Roboto" panose="02000000000000000000" pitchFamily="2" charset="0"/>
              </a:rPr>
              <a:t> </a:t>
            </a:r>
            <a:r>
              <a:rPr lang="vi-VN" b="0" i="0" dirty="0" err="1">
                <a:solidFill>
                  <a:srgbClr val="333333"/>
                </a:solidFill>
                <a:effectLst/>
                <a:latin typeface="Roboto" panose="02000000000000000000" pitchFamily="2" charset="0"/>
                <a:ea typeface="Roboto" panose="02000000000000000000" pitchFamily="2" charset="0"/>
              </a:rPr>
              <a:t>bạn</a:t>
            </a:r>
            <a:endParaRPr lang="en-US"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4EBAB03B-2234-468F-B645-7D6FD5499D58}"/>
              </a:ext>
            </a:extLst>
          </p:cNvPr>
          <p:cNvPicPr>
            <a:picLocks noChangeAspect="1"/>
          </p:cNvPicPr>
          <p:nvPr/>
        </p:nvPicPr>
        <p:blipFill>
          <a:blip r:embed="rId3"/>
          <a:stretch>
            <a:fillRect/>
          </a:stretch>
        </p:blipFill>
        <p:spPr>
          <a:xfrm>
            <a:off x="828675" y="2165240"/>
            <a:ext cx="7486650" cy="2863960"/>
          </a:xfrm>
          <a:prstGeom prst="rect">
            <a:avLst/>
          </a:prstGeom>
        </p:spPr>
      </p:pic>
    </p:spTree>
    <p:extLst>
      <p:ext uri="{BB962C8B-B14F-4D97-AF65-F5344CB8AC3E}">
        <p14:creationId xmlns:p14="http://schemas.microsoft.com/office/powerpoint/2010/main" val="100627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EAAC-9407-467F-8DB8-6A4523E6237A}"/>
              </a:ext>
            </a:extLst>
          </p:cNvPr>
          <p:cNvSpPr>
            <a:spLocks noGrp="1"/>
          </p:cNvSpPr>
          <p:nvPr>
            <p:ph type="title"/>
          </p:nvPr>
        </p:nvSpPr>
        <p:spPr/>
        <p:txBody>
          <a:bodyPr/>
          <a:lstStyle/>
          <a:p>
            <a:r>
              <a:rPr lang="en-US" dirty="0">
                <a:latin typeface="Roboto" panose="02000000000000000000" pitchFamily="2" charset="0"/>
                <a:ea typeface="Roboto" panose="02000000000000000000" pitchFamily="2" charset="0"/>
              </a:rPr>
              <a:t>Demo</a:t>
            </a:r>
          </a:p>
        </p:txBody>
      </p:sp>
      <p:sp>
        <p:nvSpPr>
          <p:cNvPr id="3" name="Title 2">
            <a:extLst>
              <a:ext uri="{FF2B5EF4-FFF2-40B4-BE49-F238E27FC236}">
                <a16:creationId xmlns:a16="http://schemas.microsoft.com/office/drawing/2014/main" id="{B0F99CAE-0472-4E37-8BC8-D7067CA5C0A5}"/>
              </a:ext>
            </a:extLst>
          </p:cNvPr>
          <p:cNvSpPr>
            <a:spLocks noGrp="1"/>
          </p:cNvSpPr>
          <p:nvPr>
            <p:ph type="title" idx="2"/>
          </p:nvPr>
        </p:nvSpPr>
        <p:spPr>
          <a:xfrm>
            <a:off x="3915450" y="1163052"/>
            <a:ext cx="1366234" cy="771000"/>
          </a:xfrm>
        </p:spPr>
        <p:txBody>
          <a:bodyPr/>
          <a:lstStyle/>
          <a:p>
            <a:r>
              <a:rPr lang="en-US" dirty="0">
                <a:latin typeface="Roboto" panose="02000000000000000000" pitchFamily="2" charset="0"/>
                <a:ea typeface="Roboto" panose="02000000000000000000" pitchFamily="2" charset="0"/>
              </a:rPr>
              <a:t>06</a:t>
            </a:r>
          </a:p>
        </p:txBody>
      </p:sp>
    </p:spTree>
    <p:extLst>
      <p:ext uri="{BB962C8B-B14F-4D97-AF65-F5344CB8AC3E}">
        <p14:creationId xmlns:p14="http://schemas.microsoft.com/office/powerpoint/2010/main" val="178639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Roboto" panose="02000000000000000000" pitchFamily="2" charset="0"/>
                <a:ea typeface="Roboto" panose="02000000000000000000" pitchFamily="2" charset="0"/>
                <a:cs typeface="Calibri" panose="020F0502020204030204" pitchFamily="34" charset="0"/>
              </a:rPr>
              <a:t>Danh sách thành viên</a:t>
            </a:r>
            <a:endParaRPr sz="2800" dirty="0">
              <a:latin typeface="Roboto" panose="02000000000000000000" pitchFamily="2" charset="0"/>
              <a:ea typeface="Roboto" panose="02000000000000000000" pitchFamily="2" charset="0"/>
              <a:cs typeface="Calibri" panose="020F0502020204030204" pitchFamily="34" charset="0"/>
            </a:endParaRPr>
          </a:p>
        </p:txBody>
      </p:sp>
      <p:sp>
        <p:nvSpPr>
          <p:cNvPr id="841" name="Google Shape;841;p31"/>
          <p:cNvSpPr txBox="1">
            <a:spLocks noGrp="1"/>
          </p:cNvSpPr>
          <p:nvPr>
            <p:ph type="body" idx="1"/>
          </p:nvPr>
        </p:nvSpPr>
        <p:spPr>
          <a:xfrm>
            <a:off x="2489050" y="1758443"/>
            <a:ext cx="4165899" cy="162661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dirty="0">
                <a:latin typeface="Roboto" panose="02000000000000000000" pitchFamily="2" charset="0"/>
                <a:ea typeface="Roboto" panose="02000000000000000000" pitchFamily="2" charset="0"/>
                <a:cs typeface="Calibri" panose="020F0502020204030204" pitchFamily="34" charset="0"/>
              </a:rPr>
              <a:t>Phan </a:t>
            </a:r>
            <a:r>
              <a:rPr lang="en-US" sz="1800" dirty="0" err="1">
                <a:latin typeface="Roboto" panose="02000000000000000000" pitchFamily="2" charset="0"/>
                <a:ea typeface="Roboto" panose="02000000000000000000" pitchFamily="2" charset="0"/>
                <a:cs typeface="Calibri" panose="020F0502020204030204" pitchFamily="34" charset="0"/>
              </a:rPr>
              <a:t>Nguyễn</a:t>
            </a:r>
            <a:r>
              <a:rPr lang="en-US" sz="1800" dirty="0">
                <a:latin typeface="Roboto" panose="02000000000000000000" pitchFamily="2" charset="0"/>
                <a:ea typeface="Roboto" panose="02000000000000000000" pitchFamily="2" charset="0"/>
                <a:cs typeface="Calibri" panose="020F0502020204030204" pitchFamily="34" charset="0"/>
              </a:rPr>
              <a:t> </a:t>
            </a:r>
            <a:r>
              <a:rPr lang="en-US" sz="1800" dirty="0" err="1">
                <a:latin typeface="Roboto" panose="02000000000000000000" pitchFamily="2" charset="0"/>
                <a:ea typeface="Roboto" panose="02000000000000000000" pitchFamily="2" charset="0"/>
                <a:cs typeface="Calibri" panose="020F0502020204030204" pitchFamily="34" charset="0"/>
              </a:rPr>
              <a:t>Trung</a:t>
            </a:r>
            <a:r>
              <a:rPr lang="en-US" sz="1800" dirty="0">
                <a:latin typeface="Roboto" panose="02000000000000000000" pitchFamily="2" charset="0"/>
                <a:ea typeface="Roboto" panose="02000000000000000000" pitchFamily="2" charset="0"/>
                <a:cs typeface="Calibri" panose="020F0502020204030204" pitchFamily="34" charset="0"/>
              </a:rPr>
              <a:t> </a:t>
            </a:r>
            <a:r>
              <a:rPr lang="en-US" sz="1800" dirty="0" err="1">
                <a:latin typeface="Roboto" panose="02000000000000000000" pitchFamily="2" charset="0"/>
                <a:ea typeface="Roboto" panose="02000000000000000000" pitchFamily="2" charset="0"/>
                <a:cs typeface="Calibri" panose="020F0502020204030204" pitchFamily="34" charset="0"/>
              </a:rPr>
              <a:t>Anh</a:t>
            </a:r>
            <a:r>
              <a:rPr lang="en-US" sz="1800" dirty="0">
                <a:latin typeface="Roboto" panose="02000000000000000000" pitchFamily="2" charset="0"/>
                <a:ea typeface="Roboto" panose="02000000000000000000" pitchFamily="2" charset="0"/>
                <a:cs typeface="Calibri" panose="020F0502020204030204" pitchFamily="34" charset="0"/>
              </a:rPr>
              <a:t> - 6051071003 </a:t>
            </a:r>
          </a:p>
          <a:p>
            <a:pPr marL="0" lvl="0" indent="0" rtl="0">
              <a:spcBef>
                <a:spcPts val="0"/>
              </a:spcBef>
              <a:spcAft>
                <a:spcPts val="0"/>
              </a:spcAft>
              <a:buNone/>
            </a:pPr>
            <a:r>
              <a:rPr lang="en-US" sz="1800" dirty="0" err="1">
                <a:latin typeface="Roboto" panose="02000000000000000000" pitchFamily="2" charset="0"/>
                <a:ea typeface="Roboto" panose="02000000000000000000" pitchFamily="2" charset="0"/>
                <a:cs typeface="Calibri" panose="020F0502020204030204" pitchFamily="34" charset="0"/>
              </a:rPr>
              <a:t>Phạm</a:t>
            </a:r>
            <a:r>
              <a:rPr lang="en-US" sz="1800" dirty="0">
                <a:latin typeface="Roboto" panose="02000000000000000000" pitchFamily="2" charset="0"/>
                <a:ea typeface="Roboto" panose="02000000000000000000" pitchFamily="2" charset="0"/>
                <a:cs typeface="Calibri" panose="020F0502020204030204" pitchFamily="34" charset="0"/>
              </a:rPr>
              <a:t> </a:t>
            </a:r>
            <a:r>
              <a:rPr lang="en-US" sz="1800" dirty="0" err="1">
                <a:latin typeface="Roboto" panose="02000000000000000000" pitchFamily="2" charset="0"/>
                <a:ea typeface="Roboto" panose="02000000000000000000" pitchFamily="2" charset="0"/>
                <a:cs typeface="Calibri" panose="020F0502020204030204" pitchFamily="34" charset="0"/>
              </a:rPr>
              <a:t>Hồng</a:t>
            </a:r>
            <a:r>
              <a:rPr lang="en-US" sz="1800" dirty="0">
                <a:latin typeface="Roboto" panose="02000000000000000000" pitchFamily="2" charset="0"/>
                <a:ea typeface="Roboto" panose="02000000000000000000" pitchFamily="2" charset="0"/>
                <a:cs typeface="Calibri" panose="020F0502020204030204" pitchFamily="34" charset="0"/>
              </a:rPr>
              <a:t> </a:t>
            </a:r>
            <a:r>
              <a:rPr lang="en-US" sz="1800" dirty="0" err="1">
                <a:latin typeface="Roboto" panose="02000000000000000000" pitchFamily="2" charset="0"/>
                <a:ea typeface="Roboto" panose="02000000000000000000" pitchFamily="2" charset="0"/>
                <a:cs typeface="Calibri" panose="020F0502020204030204" pitchFamily="34" charset="0"/>
              </a:rPr>
              <a:t>Khải</a:t>
            </a:r>
            <a:r>
              <a:rPr lang="en-US" sz="1800" dirty="0">
                <a:latin typeface="Roboto" panose="02000000000000000000" pitchFamily="2" charset="0"/>
                <a:ea typeface="Roboto" panose="02000000000000000000" pitchFamily="2" charset="0"/>
                <a:cs typeface="Calibri" panose="020F0502020204030204" pitchFamily="34" charset="0"/>
              </a:rPr>
              <a:t> - 6051071052</a:t>
            </a:r>
          </a:p>
          <a:p>
            <a:pPr marL="0" lvl="0" indent="0" rtl="0">
              <a:spcBef>
                <a:spcPts val="0"/>
              </a:spcBef>
              <a:spcAft>
                <a:spcPts val="0"/>
              </a:spcAft>
              <a:buNone/>
            </a:pPr>
            <a:r>
              <a:rPr lang="en-US" sz="1800" dirty="0" err="1">
                <a:latin typeface="Roboto" panose="02000000000000000000" pitchFamily="2" charset="0"/>
                <a:ea typeface="Roboto" panose="02000000000000000000" pitchFamily="2" charset="0"/>
                <a:cs typeface="Calibri" panose="020F0502020204030204" pitchFamily="34" charset="0"/>
              </a:rPr>
              <a:t>Đào</a:t>
            </a:r>
            <a:r>
              <a:rPr lang="en-US" sz="1800" dirty="0">
                <a:latin typeface="Roboto" panose="02000000000000000000" pitchFamily="2" charset="0"/>
                <a:ea typeface="Roboto" panose="02000000000000000000" pitchFamily="2" charset="0"/>
                <a:cs typeface="Calibri" panose="020F0502020204030204" pitchFamily="34" charset="0"/>
              </a:rPr>
              <a:t> </a:t>
            </a:r>
            <a:r>
              <a:rPr lang="en-US" sz="1800" dirty="0" err="1">
                <a:latin typeface="Roboto" panose="02000000000000000000" pitchFamily="2" charset="0"/>
                <a:ea typeface="Roboto" panose="02000000000000000000" pitchFamily="2" charset="0"/>
                <a:cs typeface="Calibri" panose="020F0502020204030204" pitchFamily="34" charset="0"/>
              </a:rPr>
              <a:t>Duy</a:t>
            </a:r>
            <a:r>
              <a:rPr lang="en-US" sz="1800" dirty="0">
                <a:latin typeface="Roboto" panose="02000000000000000000" pitchFamily="2" charset="0"/>
                <a:ea typeface="Roboto" panose="02000000000000000000" pitchFamily="2" charset="0"/>
                <a:cs typeface="Calibri" panose="020F0502020204030204" pitchFamily="34" charset="0"/>
              </a:rPr>
              <a:t> </a:t>
            </a:r>
            <a:r>
              <a:rPr lang="en-US" sz="1800" dirty="0" err="1">
                <a:latin typeface="Roboto" panose="02000000000000000000" pitchFamily="2" charset="0"/>
                <a:ea typeface="Roboto" panose="02000000000000000000" pitchFamily="2" charset="0"/>
                <a:cs typeface="Calibri" panose="020F0502020204030204" pitchFamily="34" charset="0"/>
              </a:rPr>
              <a:t>Khánh</a:t>
            </a:r>
            <a:r>
              <a:rPr lang="en-US" sz="1800" dirty="0">
                <a:latin typeface="Roboto" panose="02000000000000000000" pitchFamily="2" charset="0"/>
                <a:ea typeface="Roboto" panose="02000000000000000000" pitchFamily="2" charset="0"/>
                <a:cs typeface="Calibri" panose="020F0502020204030204" pitchFamily="34" charset="0"/>
              </a:rPr>
              <a:t> - 6051071057</a:t>
            </a:r>
          </a:p>
          <a:p>
            <a:pPr marL="0" lvl="0" indent="0" rtl="0">
              <a:spcBef>
                <a:spcPts val="0"/>
              </a:spcBef>
              <a:spcAft>
                <a:spcPts val="0"/>
              </a:spcAft>
              <a:buNone/>
            </a:pPr>
            <a:r>
              <a:rPr lang="en-US" sz="1800" dirty="0" err="1">
                <a:latin typeface="Roboto" panose="02000000000000000000" pitchFamily="2" charset="0"/>
                <a:ea typeface="Roboto" panose="02000000000000000000" pitchFamily="2" charset="0"/>
                <a:cs typeface="Calibri" panose="020F0502020204030204" pitchFamily="34" charset="0"/>
              </a:rPr>
              <a:t>Trần</a:t>
            </a:r>
            <a:r>
              <a:rPr lang="en-US" sz="1800" dirty="0">
                <a:latin typeface="Roboto" panose="02000000000000000000" pitchFamily="2" charset="0"/>
                <a:ea typeface="Roboto" panose="02000000000000000000" pitchFamily="2" charset="0"/>
                <a:cs typeface="Calibri" panose="020F0502020204030204" pitchFamily="34" charset="0"/>
              </a:rPr>
              <a:t> </a:t>
            </a:r>
            <a:r>
              <a:rPr lang="en-US" sz="1800" dirty="0" err="1">
                <a:latin typeface="Roboto" panose="02000000000000000000" pitchFamily="2" charset="0"/>
                <a:ea typeface="Roboto" panose="02000000000000000000" pitchFamily="2" charset="0"/>
                <a:cs typeface="Calibri" panose="020F0502020204030204" pitchFamily="34" charset="0"/>
              </a:rPr>
              <a:t>Công</a:t>
            </a:r>
            <a:r>
              <a:rPr lang="en-US" sz="1800" dirty="0">
                <a:latin typeface="Roboto" panose="02000000000000000000" pitchFamily="2" charset="0"/>
                <a:ea typeface="Roboto" panose="02000000000000000000" pitchFamily="2" charset="0"/>
                <a:cs typeface="Calibri" panose="020F0502020204030204" pitchFamily="34" charset="0"/>
              </a:rPr>
              <a:t> </a:t>
            </a:r>
            <a:r>
              <a:rPr lang="en-US" sz="1800" dirty="0" err="1">
                <a:latin typeface="Roboto" panose="02000000000000000000" pitchFamily="2" charset="0"/>
                <a:ea typeface="Roboto" panose="02000000000000000000" pitchFamily="2" charset="0"/>
                <a:cs typeface="Calibri" panose="020F0502020204030204" pitchFamily="34" charset="0"/>
              </a:rPr>
              <a:t>Lĩnh</a:t>
            </a:r>
            <a:r>
              <a:rPr lang="en-US" sz="1800" dirty="0">
                <a:latin typeface="Roboto" panose="02000000000000000000" pitchFamily="2" charset="0"/>
                <a:ea typeface="Roboto" panose="02000000000000000000" pitchFamily="2" charset="0"/>
                <a:cs typeface="Calibri" panose="020F0502020204030204" pitchFamily="34" charset="0"/>
              </a:rPr>
              <a:t>  - 6051071066</a:t>
            </a:r>
          </a:p>
          <a:p>
            <a:pPr marL="0" lvl="0" indent="0" rtl="0">
              <a:spcBef>
                <a:spcPts val="0"/>
              </a:spcBef>
              <a:spcAft>
                <a:spcPts val="0"/>
              </a:spcAft>
              <a:buNone/>
            </a:pPr>
            <a:r>
              <a:rPr lang="en-US" sz="1800" dirty="0">
                <a:latin typeface="Roboto" panose="02000000000000000000" pitchFamily="2" charset="0"/>
                <a:ea typeface="Roboto" panose="02000000000000000000" pitchFamily="2" charset="0"/>
                <a:cs typeface="Calibri" panose="020F0502020204030204" pitchFamily="34" charset="0"/>
              </a:rPr>
              <a:t>Võ </a:t>
            </a:r>
            <a:r>
              <a:rPr lang="en-US" sz="1800" dirty="0" err="1">
                <a:latin typeface="Roboto" panose="02000000000000000000" pitchFamily="2" charset="0"/>
                <a:ea typeface="Roboto" panose="02000000000000000000" pitchFamily="2" charset="0"/>
                <a:cs typeface="Calibri" panose="020F0502020204030204" pitchFamily="34" charset="0"/>
              </a:rPr>
              <a:t>Quang</a:t>
            </a:r>
            <a:r>
              <a:rPr lang="en-US" sz="1800" dirty="0">
                <a:latin typeface="Roboto" panose="02000000000000000000" pitchFamily="2" charset="0"/>
                <a:ea typeface="Roboto" panose="02000000000000000000" pitchFamily="2" charset="0"/>
                <a:cs typeface="Calibri" panose="020F0502020204030204" pitchFamily="34" charset="0"/>
              </a:rPr>
              <a:t> </a:t>
            </a:r>
            <a:r>
              <a:rPr lang="en-US" sz="1800" dirty="0" err="1">
                <a:latin typeface="Roboto" panose="02000000000000000000" pitchFamily="2" charset="0"/>
                <a:ea typeface="Roboto" panose="02000000000000000000" pitchFamily="2" charset="0"/>
                <a:cs typeface="Calibri" panose="020F0502020204030204" pitchFamily="34" charset="0"/>
              </a:rPr>
              <a:t>Vinh</a:t>
            </a:r>
            <a:r>
              <a:rPr lang="en-US" sz="1800" dirty="0">
                <a:latin typeface="Roboto" panose="02000000000000000000" pitchFamily="2" charset="0"/>
                <a:ea typeface="Roboto" panose="02000000000000000000" pitchFamily="2" charset="0"/>
                <a:cs typeface="Calibri" panose="020F0502020204030204" pitchFamily="34" charset="0"/>
              </a:rPr>
              <a:t> - 6051071143</a:t>
            </a:r>
            <a:endParaRPr sz="1800" dirty="0">
              <a:latin typeface="Roboto" panose="02000000000000000000" pitchFamily="2" charset="0"/>
              <a:ea typeface="Roboto" panose="02000000000000000000" pitchFamily="2"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81C6-4831-4CE9-A6AE-5E158E5D4DCD}"/>
              </a:ext>
            </a:extLst>
          </p:cNvPr>
          <p:cNvSpPr>
            <a:spLocks noGrp="1"/>
          </p:cNvSpPr>
          <p:nvPr>
            <p:ph type="title"/>
          </p:nvPr>
        </p:nvSpPr>
        <p:spPr>
          <a:xfrm>
            <a:off x="1320300" y="2096633"/>
            <a:ext cx="7046460" cy="1042807"/>
          </a:xfrm>
        </p:spPr>
        <p:txBody>
          <a:bodyPr/>
          <a:lstStyle/>
          <a:p>
            <a:r>
              <a:rPr lang="en-US" dirty="0" err="1">
                <a:latin typeface="Roboto" panose="02000000000000000000" pitchFamily="2" charset="0"/>
                <a:ea typeface="Roboto" panose="02000000000000000000" pitchFamily="2" charset="0"/>
              </a:rPr>
              <a:t>Cảm</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ơn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các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bạn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đã</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lắng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nghe</a:t>
            </a:r>
            <a:r>
              <a:rPr lang="en-US"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227236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panose="020B0604020202020204" charset="0"/>
                <a:ea typeface="Roboto" panose="020B0604020202020204" charset="0"/>
              </a:rPr>
              <a:t>NỘI DUNG CHÍNH</a:t>
            </a:r>
            <a:endParaRPr dirty="0">
              <a:latin typeface="Roboto" panose="020B0604020202020204" charset="0"/>
              <a:ea typeface="Roboto" panose="020B0604020202020204" charset="0"/>
            </a:endParaRPr>
          </a:p>
        </p:txBody>
      </p:sp>
      <p:sp>
        <p:nvSpPr>
          <p:cNvPr id="847" name="Google Shape;847;p32"/>
          <p:cNvSpPr txBox="1">
            <a:spLocks noGrp="1"/>
          </p:cNvSpPr>
          <p:nvPr>
            <p:ph type="title"/>
          </p:nvPr>
        </p:nvSpPr>
        <p:spPr>
          <a:xfrm>
            <a:off x="2100875" y="1051958"/>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B0604020202020204" charset="0"/>
                <a:ea typeface="Roboto" panose="020B0604020202020204" charset="0"/>
              </a:rPr>
              <a:t>01</a:t>
            </a:r>
            <a:endParaRPr dirty="0">
              <a:latin typeface="Roboto" panose="020B0604020202020204" charset="0"/>
              <a:ea typeface="Roboto" panose="020B0604020202020204" charset="0"/>
            </a:endParaRPr>
          </a:p>
        </p:txBody>
      </p:sp>
      <p:sp>
        <p:nvSpPr>
          <p:cNvPr id="848" name="Google Shape;848;p32"/>
          <p:cNvSpPr txBox="1">
            <a:spLocks noGrp="1"/>
          </p:cNvSpPr>
          <p:nvPr>
            <p:ph type="subTitle" idx="1"/>
          </p:nvPr>
        </p:nvSpPr>
        <p:spPr>
          <a:xfrm>
            <a:off x="1234025" y="1525635"/>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B0604020202020204" charset="0"/>
                <a:ea typeface="Roboto" panose="020B0604020202020204" charset="0"/>
              </a:rPr>
              <a:t>Tổng quan về API</a:t>
            </a:r>
            <a:endParaRPr dirty="0">
              <a:latin typeface="Roboto" panose="020B0604020202020204" charset="0"/>
              <a:ea typeface="Roboto" panose="020B0604020202020204" charset="0"/>
            </a:endParaRPr>
          </a:p>
        </p:txBody>
      </p:sp>
      <p:sp>
        <p:nvSpPr>
          <p:cNvPr id="850" name="Google Shape;850;p32"/>
          <p:cNvSpPr txBox="1">
            <a:spLocks noGrp="1"/>
          </p:cNvSpPr>
          <p:nvPr>
            <p:ph type="title" idx="3"/>
          </p:nvPr>
        </p:nvSpPr>
        <p:spPr>
          <a:xfrm>
            <a:off x="5958325" y="1051958"/>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B0604020202020204" charset="0"/>
                <a:ea typeface="Roboto" panose="020B0604020202020204" charset="0"/>
              </a:rPr>
              <a:t>02</a:t>
            </a:r>
            <a:endParaRPr dirty="0">
              <a:latin typeface="Roboto" panose="020B0604020202020204" charset="0"/>
              <a:ea typeface="Roboto" panose="020B0604020202020204" charset="0"/>
            </a:endParaRPr>
          </a:p>
        </p:txBody>
      </p:sp>
      <p:sp>
        <p:nvSpPr>
          <p:cNvPr id="851" name="Google Shape;851;p32"/>
          <p:cNvSpPr txBox="1">
            <a:spLocks noGrp="1"/>
          </p:cNvSpPr>
          <p:nvPr>
            <p:ph type="subTitle" idx="4"/>
          </p:nvPr>
        </p:nvSpPr>
        <p:spPr>
          <a:xfrm>
            <a:off x="5091477" y="1525635"/>
            <a:ext cx="2942182"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Roboto" panose="020B0604020202020204" charset="0"/>
                <a:ea typeface="Roboto" panose="020B0604020202020204" charset="0"/>
              </a:rPr>
              <a:t>Ứng</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dụng</a:t>
            </a:r>
            <a:r>
              <a:rPr lang="en-US" dirty="0">
                <a:latin typeface="Roboto" panose="020B0604020202020204" charset="0"/>
                <a:ea typeface="Roboto" panose="020B0604020202020204" charset="0"/>
              </a:rPr>
              <a:t> </a:t>
            </a:r>
            <a:endParaRPr dirty="0">
              <a:latin typeface="Roboto" panose="020B0604020202020204" charset="0"/>
              <a:ea typeface="Roboto" panose="020B0604020202020204" charset="0"/>
            </a:endParaRPr>
          </a:p>
        </p:txBody>
      </p:sp>
      <p:sp>
        <p:nvSpPr>
          <p:cNvPr id="853" name="Google Shape;853;p32"/>
          <p:cNvSpPr txBox="1">
            <a:spLocks noGrp="1"/>
          </p:cNvSpPr>
          <p:nvPr>
            <p:ph type="title" idx="6"/>
          </p:nvPr>
        </p:nvSpPr>
        <p:spPr>
          <a:xfrm>
            <a:off x="2100875" y="2179170"/>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B0604020202020204" charset="0"/>
                <a:ea typeface="Roboto" panose="020B0604020202020204" charset="0"/>
              </a:rPr>
              <a:t>03</a:t>
            </a:r>
            <a:endParaRPr dirty="0">
              <a:latin typeface="Roboto" panose="020B0604020202020204" charset="0"/>
              <a:ea typeface="Roboto" panose="020B0604020202020204" charset="0"/>
            </a:endParaRPr>
          </a:p>
        </p:txBody>
      </p:sp>
      <p:sp>
        <p:nvSpPr>
          <p:cNvPr id="854" name="Google Shape;854;p32"/>
          <p:cNvSpPr txBox="1">
            <a:spLocks noGrp="1"/>
          </p:cNvSpPr>
          <p:nvPr>
            <p:ph type="subTitle" idx="7"/>
          </p:nvPr>
        </p:nvSpPr>
        <p:spPr>
          <a:xfrm>
            <a:off x="1180531" y="2826314"/>
            <a:ext cx="2871994"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Roboto" panose="020B0604020202020204" charset="0"/>
                <a:ea typeface="Roboto" panose="020B0604020202020204" charset="0"/>
              </a:rPr>
              <a:t>Ưu</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và</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nhược</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điểm</a:t>
            </a:r>
            <a:endParaRPr lang="vi-VN" dirty="0">
              <a:latin typeface="Roboto" panose="020B0604020202020204" charset="0"/>
              <a:ea typeface="Roboto" panose="020B0604020202020204" charset="0"/>
            </a:endParaRPr>
          </a:p>
        </p:txBody>
      </p:sp>
      <p:sp>
        <p:nvSpPr>
          <p:cNvPr id="856" name="Google Shape;856;p32"/>
          <p:cNvSpPr txBox="1">
            <a:spLocks noGrp="1"/>
          </p:cNvSpPr>
          <p:nvPr>
            <p:ph type="title" idx="13"/>
          </p:nvPr>
        </p:nvSpPr>
        <p:spPr>
          <a:xfrm>
            <a:off x="5958325" y="2183483"/>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B0604020202020204" charset="0"/>
                <a:ea typeface="Roboto" panose="020B0604020202020204" charset="0"/>
              </a:rPr>
              <a:t>04</a:t>
            </a:r>
            <a:endParaRPr dirty="0">
              <a:latin typeface="Roboto" panose="020B0604020202020204" charset="0"/>
              <a:ea typeface="Roboto" panose="020B0604020202020204" charset="0"/>
            </a:endParaRPr>
          </a:p>
        </p:txBody>
      </p:sp>
      <p:sp>
        <p:nvSpPr>
          <p:cNvPr id="857" name="Google Shape;857;p32"/>
          <p:cNvSpPr txBox="1">
            <a:spLocks noGrp="1"/>
          </p:cNvSpPr>
          <p:nvPr>
            <p:ph type="subTitle" idx="14"/>
          </p:nvPr>
        </p:nvSpPr>
        <p:spPr>
          <a:xfrm>
            <a:off x="5091477" y="2826314"/>
            <a:ext cx="2871994"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Roboto" panose="020B0604020202020204" charset="0"/>
                <a:ea typeface="Roboto" panose="020B0604020202020204" charset="0"/>
              </a:rPr>
              <a:t>Tính</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bảo</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mật</a:t>
            </a:r>
            <a:endParaRPr lang="vi-VN" dirty="0">
              <a:latin typeface="Roboto" panose="020B0604020202020204" charset="0"/>
              <a:ea typeface="Roboto" panose="020B0604020202020204" charset="0"/>
            </a:endParaRPr>
          </a:p>
        </p:txBody>
      </p:sp>
      <p:sp>
        <p:nvSpPr>
          <p:cNvPr id="15" name="Google Shape;854;p32">
            <a:extLst>
              <a:ext uri="{FF2B5EF4-FFF2-40B4-BE49-F238E27FC236}">
                <a16:creationId xmlns:a16="http://schemas.microsoft.com/office/drawing/2014/main" id="{EAA4FCBB-CFCE-49EF-923B-B0B2FAC77969}"/>
              </a:ext>
            </a:extLst>
          </p:cNvPr>
          <p:cNvSpPr txBox="1">
            <a:spLocks/>
          </p:cNvSpPr>
          <p:nvPr/>
        </p:nvSpPr>
        <p:spPr>
          <a:xfrm>
            <a:off x="5064728" y="4126993"/>
            <a:ext cx="2871994"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1500"/>
              <a:buFont typeface="Roboto"/>
              <a:buNone/>
              <a:defRPr sz="2200" b="1" i="0" u="none" strike="noStrike" cap="none">
                <a:solidFill>
                  <a:schemeClr val="dk2"/>
                </a:solidFill>
                <a:latin typeface="Orbitron"/>
                <a:ea typeface="Orbitron"/>
                <a:cs typeface="Orbitron"/>
                <a:sym typeface="Orbitron"/>
              </a:defRPr>
            </a:lvl1pPr>
            <a:lvl2pPr marL="914400" marR="0" lvl="1"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2pPr>
            <a:lvl3pPr marL="1371600" marR="0" lvl="2"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3pPr>
            <a:lvl4pPr marL="1828800" marR="0" lvl="3"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4pPr>
            <a:lvl5pPr marL="2286000" marR="0" lvl="4"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5pPr>
            <a:lvl6pPr marL="2743200" marR="0" lvl="5"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6pPr>
            <a:lvl7pPr marL="3200400" marR="0" lvl="6"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7pPr>
            <a:lvl8pPr marL="3657600" marR="0" lvl="7"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8pPr>
            <a:lvl9pPr marL="4114800" marR="0" lvl="8"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9pPr>
          </a:lstStyle>
          <a:p>
            <a:pPr marL="0" indent="0"/>
            <a:r>
              <a:rPr lang="en-US" dirty="0">
                <a:latin typeface="Roboto" panose="020B0604020202020204" charset="0"/>
                <a:ea typeface="Roboto" panose="020B0604020202020204" charset="0"/>
              </a:rPr>
              <a:t>Demo</a:t>
            </a:r>
            <a:endParaRPr lang="vi-VN" dirty="0">
              <a:latin typeface="Roboto" panose="020B0604020202020204" charset="0"/>
              <a:ea typeface="Roboto" panose="020B0604020202020204" charset="0"/>
            </a:endParaRPr>
          </a:p>
        </p:txBody>
      </p:sp>
      <p:sp>
        <p:nvSpPr>
          <p:cNvPr id="16" name="Google Shape;853;p32">
            <a:extLst>
              <a:ext uri="{FF2B5EF4-FFF2-40B4-BE49-F238E27FC236}">
                <a16:creationId xmlns:a16="http://schemas.microsoft.com/office/drawing/2014/main" id="{87C1D74B-42B1-466E-9A66-590CA35DAFAD}"/>
              </a:ext>
            </a:extLst>
          </p:cNvPr>
          <p:cNvSpPr txBox="1">
            <a:spLocks/>
          </p:cNvSpPr>
          <p:nvPr/>
        </p:nvSpPr>
        <p:spPr>
          <a:xfrm>
            <a:off x="5958325" y="3462861"/>
            <a:ext cx="10848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rbitron"/>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2pPr>
            <a:lvl3pPr marR="0" lvl="2"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3pPr>
            <a:lvl4pPr marR="0" lvl="3"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4pPr>
            <a:lvl5pPr marR="0" lvl="4"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5pPr>
            <a:lvl6pPr marR="0" lvl="5"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6pPr>
            <a:lvl7pPr marR="0" lvl="6"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7pPr>
            <a:lvl8pPr marR="0" lvl="7"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8pPr>
            <a:lvl9pPr marR="0" lvl="8"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9pPr>
          </a:lstStyle>
          <a:p>
            <a:r>
              <a:rPr lang="en" dirty="0">
                <a:latin typeface="Roboto" panose="020B0604020202020204" charset="0"/>
                <a:ea typeface="Roboto" panose="020B0604020202020204" charset="0"/>
              </a:rPr>
              <a:t>06</a:t>
            </a:r>
          </a:p>
        </p:txBody>
      </p:sp>
      <p:sp>
        <p:nvSpPr>
          <p:cNvPr id="17" name="Google Shape;853;p32">
            <a:extLst>
              <a:ext uri="{FF2B5EF4-FFF2-40B4-BE49-F238E27FC236}">
                <a16:creationId xmlns:a16="http://schemas.microsoft.com/office/drawing/2014/main" id="{27466407-389E-476C-85CD-B4DC3CBB1BC5}"/>
              </a:ext>
            </a:extLst>
          </p:cNvPr>
          <p:cNvSpPr txBox="1">
            <a:spLocks/>
          </p:cNvSpPr>
          <p:nvPr/>
        </p:nvSpPr>
        <p:spPr>
          <a:xfrm>
            <a:off x="2074128" y="3462861"/>
            <a:ext cx="10848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rbitron"/>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2pPr>
            <a:lvl3pPr marR="0" lvl="2"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3pPr>
            <a:lvl4pPr marR="0" lvl="3"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4pPr>
            <a:lvl5pPr marR="0" lvl="4"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5pPr>
            <a:lvl6pPr marR="0" lvl="5"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6pPr>
            <a:lvl7pPr marR="0" lvl="6"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7pPr>
            <a:lvl8pPr marR="0" lvl="7"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8pPr>
            <a:lvl9pPr marR="0" lvl="8"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9pPr>
          </a:lstStyle>
          <a:p>
            <a:r>
              <a:rPr lang="en" dirty="0">
                <a:latin typeface="Roboto" panose="020B0604020202020204" charset="0"/>
                <a:ea typeface="Roboto" panose="020B0604020202020204" charset="0"/>
              </a:rPr>
              <a:t>05</a:t>
            </a:r>
          </a:p>
        </p:txBody>
      </p:sp>
      <p:sp>
        <p:nvSpPr>
          <p:cNvPr id="18" name="Google Shape;854;p32">
            <a:extLst>
              <a:ext uri="{FF2B5EF4-FFF2-40B4-BE49-F238E27FC236}">
                <a16:creationId xmlns:a16="http://schemas.microsoft.com/office/drawing/2014/main" id="{AAC21DF6-FEA7-4C14-9C95-843490515D06}"/>
              </a:ext>
            </a:extLst>
          </p:cNvPr>
          <p:cNvSpPr txBox="1">
            <a:spLocks/>
          </p:cNvSpPr>
          <p:nvPr/>
        </p:nvSpPr>
        <p:spPr>
          <a:xfrm>
            <a:off x="1180531" y="4133662"/>
            <a:ext cx="2871994"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1500"/>
              <a:buFont typeface="Roboto"/>
              <a:buNone/>
              <a:defRPr sz="2200" b="1" i="0" u="none" strike="noStrike" cap="none">
                <a:solidFill>
                  <a:schemeClr val="dk2"/>
                </a:solidFill>
                <a:latin typeface="Orbitron"/>
                <a:ea typeface="Orbitron"/>
                <a:cs typeface="Orbitron"/>
                <a:sym typeface="Orbitron"/>
              </a:defRPr>
            </a:lvl1pPr>
            <a:lvl2pPr marL="914400" marR="0" lvl="1"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2pPr>
            <a:lvl3pPr marL="1371600" marR="0" lvl="2"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3pPr>
            <a:lvl4pPr marL="1828800" marR="0" lvl="3"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4pPr>
            <a:lvl5pPr marL="2286000" marR="0" lvl="4"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5pPr>
            <a:lvl6pPr marL="2743200" marR="0" lvl="5"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6pPr>
            <a:lvl7pPr marL="3200400" marR="0" lvl="6"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7pPr>
            <a:lvl8pPr marL="3657600" marR="0" lvl="7"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8pPr>
            <a:lvl9pPr marL="4114800" marR="0" lvl="8"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9pPr>
          </a:lstStyle>
          <a:p>
            <a:pPr marL="0" lvl="0" indent="0" algn="ctr" rtl="0">
              <a:spcBef>
                <a:spcPts val="0"/>
              </a:spcBef>
              <a:spcAft>
                <a:spcPts val="0"/>
              </a:spcAft>
              <a:buNone/>
            </a:pPr>
            <a:r>
              <a:rPr lang="vi-VN" dirty="0">
                <a:latin typeface="Roboto" panose="020B0604020202020204" charset="0"/>
                <a:ea typeface="Roboto" panose="020B0604020202020204" charset="0"/>
              </a:rPr>
              <a:t>Giới thiệu Genius API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rPr>
              <a:t>Tổng quan về API</a:t>
            </a:r>
            <a:endParaRPr dirty="0">
              <a:latin typeface="Roboto" panose="02000000000000000000" pitchFamily="2" charset="0"/>
              <a:ea typeface="Roboto" panose="02000000000000000000" pitchFamily="2" charset="0"/>
            </a:endParaRPr>
          </a:p>
        </p:txBody>
      </p:sp>
      <p:sp>
        <p:nvSpPr>
          <p:cNvPr id="886" name="Google Shape;886;p35"/>
          <p:cNvSpPr txBox="1">
            <a:spLocks noGrp="1"/>
          </p:cNvSpPr>
          <p:nvPr>
            <p:ph type="title" idx="2"/>
          </p:nvPr>
        </p:nvSpPr>
        <p:spPr>
          <a:xfrm>
            <a:off x="3915450" y="1163052"/>
            <a:ext cx="13131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01</a:t>
            </a:r>
            <a:endParaRPr>
              <a:latin typeface="Roboto" panose="02000000000000000000" pitchFamily="2" charset="0"/>
              <a:ea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1" name="Google Shape;951;p38"/>
          <p:cNvSpPr txBox="1">
            <a:spLocks noGrp="1"/>
          </p:cNvSpPr>
          <p:nvPr>
            <p:ph type="subTitle" idx="2"/>
          </p:nvPr>
        </p:nvSpPr>
        <p:spPr>
          <a:xfrm>
            <a:off x="903761" y="897915"/>
            <a:ext cx="7336478" cy="35990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1B1B1B"/>
                </a:solidFill>
                <a:effectLst/>
                <a:latin typeface="Roboto" panose="02000000000000000000" pitchFamily="2" charset="0"/>
                <a:ea typeface="Roboto" panose="02000000000000000000" pitchFamily="2" charset="0"/>
              </a:rPr>
              <a:t> - </a:t>
            </a:r>
            <a:r>
              <a:rPr lang="vi-VN" b="0" i="0" dirty="0">
                <a:solidFill>
                  <a:srgbClr val="1B1B1B"/>
                </a:solidFill>
                <a:effectLst/>
                <a:latin typeface="Roboto" panose="02000000000000000000" pitchFamily="2" charset="0"/>
                <a:ea typeface="Roboto" panose="02000000000000000000" pitchFamily="2" charset="0"/>
              </a:rPr>
              <a:t>API là viết tắt của Application Programming Interface (Giao diện lập trình ứng dụng), một phần mềm trung gian cho phép hai ứng dụng nói chuyện với nhau. Mỗi khi sử dụng một ứng dụng như Facebook, gửi tin nhắn tức thì hoặc kiểm tra thời tiết trên điện thoại, có nghĩa là bạn đang sử dụng API.</a:t>
            </a:r>
            <a:endParaRPr lang="en-US" b="0" i="0" dirty="0">
              <a:solidFill>
                <a:srgbClr val="1B1B1B"/>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r>
              <a:rPr lang="en-US" dirty="0">
                <a:latin typeface="Roboto" panose="02000000000000000000" pitchFamily="2" charset="0"/>
                <a:ea typeface="Roboto" panose="02000000000000000000" pitchFamily="2" charset="0"/>
              </a:rPr>
              <a:t>- </a:t>
            </a:r>
            <a:r>
              <a:rPr lang="vi-VN" b="0" i="0" dirty="0">
                <a:solidFill>
                  <a:srgbClr val="1B1B1B"/>
                </a:solidFill>
                <a:effectLst/>
                <a:latin typeface="Roboto" panose="02000000000000000000" pitchFamily="2" charset="0"/>
                <a:ea typeface="Roboto" panose="02000000000000000000" pitchFamily="2" charset="0"/>
              </a:rPr>
              <a:t>Mục đích chính của một API là cung cấp khả năng truy xuất đến một tập các hàm hay dùng. Các API, cũng như hầu hết các interfaces, đều có tính trừu tượng (abstract). Phần mềm muốn cung cấp truy xuất đến chính nó thông qua các API cho sẵn, phải hiện thực API đó. Trong nhiều trường hợp, một API thường là một phần của bộ SDK, hay software development kit. Một bộ SDK có thể bao gồm một API cũng như các công cụ/phần cứng, vì thế hai thuật ngữ này không thay thế cho nhau được.</a:t>
            </a:r>
            <a:endParaRPr dirty="0">
              <a:latin typeface="Roboto" panose="02000000000000000000" pitchFamily="2" charset="0"/>
              <a:ea typeface="Roboto" panose="02000000000000000000" pitchFamily="2" charset="0"/>
            </a:endParaRPr>
          </a:p>
        </p:txBody>
      </p:sp>
      <p:sp>
        <p:nvSpPr>
          <p:cNvPr id="954" name="Google Shape;954;p38"/>
          <p:cNvSpPr txBox="1">
            <a:spLocks noGrp="1"/>
          </p:cNvSpPr>
          <p:nvPr>
            <p:ph type="title"/>
          </p:nvPr>
        </p:nvSpPr>
        <p:spPr>
          <a:xfrm>
            <a:off x="720000" y="305714"/>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Roboto" panose="02000000000000000000" pitchFamily="2" charset="0"/>
                <a:ea typeface="Roboto" panose="02000000000000000000" pitchFamily="2" charset="0"/>
              </a:rPr>
              <a:t> API là gì ?</a:t>
            </a:r>
            <a:endParaRPr dirty="0">
              <a:latin typeface="Roboto" panose="02000000000000000000" pitchFamily="2" charset="0"/>
              <a:ea typeface="Roboto"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0A326E-AF1F-4413-A1C9-95464752667E}"/>
              </a:ext>
            </a:extLst>
          </p:cNvPr>
          <p:cNvSpPr>
            <a:spLocks noGrp="1"/>
          </p:cNvSpPr>
          <p:nvPr>
            <p:ph type="subTitle" idx="2"/>
          </p:nvPr>
        </p:nvSpPr>
        <p:spPr>
          <a:xfrm>
            <a:off x="1220668" y="1439839"/>
            <a:ext cx="7002107" cy="3432412"/>
          </a:xfrm>
        </p:spPr>
        <p:txBody>
          <a:bodyPr/>
          <a:lstStyle/>
          <a:p>
            <a:pPr marL="133350" indent="0" algn="l" fontAlgn="base"/>
            <a:r>
              <a:rPr lang="en-US" b="0" i="0" dirty="0">
                <a:solidFill>
                  <a:srgbClr val="221F20"/>
                </a:solidFill>
                <a:effectLst/>
                <a:latin typeface="Roboto" panose="02000000000000000000" pitchFamily="2" charset="0"/>
                <a:ea typeface="Roboto" panose="02000000000000000000" pitchFamily="2" charset="0"/>
              </a:rPr>
              <a:t>- </a:t>
            </a:r>
            <a:r>
              <a:rPr lang="vi-VN" b="0" i="0" dirty="0">
                <a:solidFill>
                  <a:srgbClr val="221F20"/>
                </a:solidFill>
                <a:effectLst/>
                <a:latin typeface="Roboto" panose="02000000000000000000" pitchFamily="2" charset="0"/>
                <a:ea typeface="Roboto" panose="02000000000000000000" pitchFamily="2" charset="0"/>
              </a:rPr>
              <a:t>API sử dụng mã nguồn mở, dùng được với mọi client hỗ trợ XML, JSON.</a:t>
            </a:r>
          </a:p>
          <a:p>
            <a:pPr marL="133350" indent="0" algn="l" fontAlgn="base"/>
            <a:r>
              <a:rPr lang="en-US" b="0" i="0" dirty="0">
                <a:solidFill>
                  <a:srgbClr val="221F20"/>
                </a:solidFill>
                <a:effectLst/>
                <a:latin typeface="Roboto" panose="02000000000000000000" pitchFamily="2" charset="0"/>
                <a:ea typeface="Roboto" panose="02000000000000000000" pitchFamily="2" charset="0"/>
              </a:rPr>
              <a:t>- </a:t>
            </a:r>
            <a:r>
              <a:rPr lang="vi-VN" b="0" i="0" dirty="0">
                <a:solidFill>
                  <a:srgbClr val="221F20"/>
                </a:solidFill>
                <a:effectLst/>
                <a:latin typeface="Roboto" panose="02000000000000000000" pitchFamily="2" charset="0"/>
                <a:ea typeface="Roboto" panose="02000000000000000000" pitchFamily="2" charset="0"/>
              </a:rPr>
              <a:t>API có khả năng đáp ứng đầy đủ các thành phần HTTP: URI, request/response headers, caching, versioning, content forma…. Bạn có thể sử dụng các host nằm trong phần ứng dụng hoặc trên IIS.</a:t>
            </a:r>
          </a:p>
          <a:p>
            <a:pPr marL="133350" indent="0" algn="l" fontAlgn="base"/>
            <a:r>
              <a:rPr lang="en-US" b="0" i="0" dirty="0">
                <a:solidFill>
                  <a:srgbClr val="221F20"/>
                </a:solidFill>
                <a:effectLst/>
                <a:latin typeface="Roboto" panose="02000000000000000000" pitchFamily="2" charset="0"/>
                <a:ea typeface="Roboto" panose="02000000000000000000" pitchFamily="2" charset="0"/>
              </a:rPr>
              <a:t>- </a:t>
            </a:r>
            <a:r>
              <a:rPr lang="vi-VN" b="0" i="0" dirty="0">
                <a:solidFill>
                  <a:srgbClr val="221F20"/>
                </a:solidFill>
                <a:effectLst/>
                <a:latin typeface="Roboto" panose="02000000000000000000" pitchFamily="2" charset="0"/>
                <a:ea typeface="Roboto" panose="02000000000000000000" pitchFamily="2" charset="0"/>
              </a:rPr>
              <a:t>Mô hình web API dùng để hỗ trợ MVC như: unit test, injection, ioc container, model binder, action result, filter, routing, controller. Ngoài ra, nó cũng hỗ trợ RESTful đầy đủ các phương thức như: GET, POST, PUT, DELETE các dữ liệu.</a:t>
            </a:r>
          </a:p>
          <a:p>
            <a:pPr marL="133350" indent="0" algn="l" fontAlgn="base"/>
            <a:r>
              <a:rPr lang="en-US" b="0" i="0" dirty="0">
                <a:solidFill>
                  <a:srgbClr val="221F20"/>
                </a:solidFill>
                <a:effectLst/>
                <a:latin typeface="Roboto" panose="02000000000000000000" pitchFamily="2" charset="0"/>
                <a:ea typeface="Roboto" panose="02000000000000000000" pitchFamily="2" charset="0"/>
              </a:rPr>
              <a:t>- </a:t>
            </a:r>
            <a:r>
              <a:rPr lang="vi-VN" b="0" i="0" dirty="0">
                <a:solidFill>
                  <a:srgbClr val="221F20"/>
                </a:solidFill>
                <a:effectLst/>
                <a:latin typeface="Roboto" panose="02000000000000000000" pitchFamily="2" charset="0"/>
                <a:ea typeface="Roboto" panose="02000000000000000000" pitchFamily="2" charset="0"/>
              </a:rPr>
              <a:t>Được đánh giá là một trong những kiểu kiến trúc hỗ trợ tốt nhất với các thiết bị có lượng băng thông bị giới hạn như smartphone, tablet…</a:t>
            </a:r>
          </a:p>
          <a:p>
            <a:endParaRPr lang="en-US" dirty="0">
              <a:latin typeface="Roboto" panose="02000000000000000000" pitchFamily="2" charset="0"/>
              <a:ea typeface="Roboto" panose="02000000000000000000" pitchFamily="2" charset="0"/>
            </a:endParaRPr>
          </a:p>
        </p:txBody>
      </p:sp>
      <p:sp>
        <p:nvSpPr>
          <p:cNvPr id="6" name="Title 5">
            <a:extLst>
              <a:ext uri="{FF2B5EF4-FFF2-40B4-BE49-F238E27FC236}">
                <a16:creationId xmlns:a16="http://schemas.microsoft.com/office/drawing/2014/main" id="{B67CA2A1-400B-4FBF-84DE-E9A0C9F33914}"/>
              </a:ext>
            </a:extLst>
          </p:cNvPr>
          <p:cNvSpPr>
            <a:spLocks noGrp="1"/>
          </p:cNvSpPr>
          <p:nvPr>
            <p:ph type="title"/>
          </p:nvPr>
        </p:nvSpPr>
        <p:spPr/>
        <p:txBody>
          <a:bodyPr/>
          <a:lstStyle/>
          <a:p>
            <a:r>
              <a:rPr lang="en-US" dirty="0" err="1">
                <a:latin typeface="Roboto" panose="02000000000000000000" pitchFamily="2" charset="0"/>
                <a:ea typeface="Roboto" panose="02000000000000000000" pitchFamily="2" charset="0"/>
              </a:rPr>
              <a:t>Đặc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điểm</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nổi</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bật</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của</a:t>
            </a:r>
            <a:r>
              <a:rPr lang="en-US" dirty="0">
                <a:latin typeface="Roboto" panose="02000000000000000000" pitchFamily="2" charset="0"/>
                <a:ea typeface="Roboto" panose="02000000000000000000" pitchFamily="2" charset="0"/>
              </a:rPr>
              <a:t> API </a:t>
            </a:r>
          </a:p>
        </p:txBody>
      </p:sp>
    </p:spTree>
    <p:extLst>
      <p:ext uri="{BB962C8B-B14F-4D97-AF65-F5344CB8AC3E}">
        <p14:creationId xmlns:p14="http://schemas.microsoft.com/office/powerpoint/2010/main" val="4187941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4B06-92ED-4837-86F7-40F71130E9B5}"/>
              </a:ext>
            </a:extLst>
          </p:cNvPr>
          <p:cNvSpPr>
            <a:spLocks noGrp="1"/>
          </p:cNvSpPr>
          <p:nvPr>
            <p:ph type="title"/>
          </p:nvPr>
        </p:nvSpPr>
        <p:spPr/>
        <p:txBody>
          <a:bodyPr/>
          <a:lstStyle/>
          <a:p>
            <a:r>
              <a:rPr lang="en-US" dirty="0" err="1">
                <a:latin typeface="Roboto" panose="02000000000000000000" pitchFamily="2" charset="0"/>
                <a:ea typeface="Roboto" panose="02000000000000000000" pitchFamily="2" charset="0"/>
              </a:rPr>
              <a:t>Ứng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dụng</a:t>
            </a:r>
            <a:endParaRPr lang="en-US" dirty="0">
              <a:latin typeface="Roboto" panose="02000000000000000000" pitchFamily="2" charset="0"/>
              <a:ea typeface="Roboto" panose="02000000000000000000" pitchFamily="2" charset="0"/>
            </a:endParaRPr>
          </a:p>
        </p:txBody>
      </p:sp>
      <p:sp>
        <p:nvSpPr>
          <p:cNvPr id="3" name="Title 2">
            <a:extLst>
              <a:ext uri="{FF2B5EF4-FFF2-40B4-BE49-F238E27FC236}">
                <a16:creationId xmlns:a16="http://schemas.microsoft.com/office/drawing/2014/main" id="{B488A8A5-1E5B-40C0-BC0E-3AC6F0020183}"/>
              </a:ext>
            </a:extLst>
          </p:cNvPr>
          <p:cNvSpPr>
            <a:spLocks noGrp="1"/>
          </p:cNvSpPr>
          <p:nvPr>
            <p:ph type="title" idx="2"/>
          </p:nvPr>
        </p:nvSpPr>
        <p:spPr>
          <a:xfrm>
            <a:off x="3915449" y="1163052"/>
            <a:ext cx="1386705" cy="771000"/>
          </a:xfrm>
        </p:spPr>
        <p:txBody>
          <a:bodyPr/>
          <a:lstStyle/>
          <a:p>
            <a:r>
              <a:rPr lang="en-US" dirty="0">
                <a:latin typeface="Roboto" panose="02000000000000000000" pitchFamily="2" charset="0"/>
                <a:ea typeface="Roboto" panose="02000000000000000000" pitchFamily="2" charset="0"/>
              </a:rPr>
              <a:t>02</a:t>
            </a:r>
          </a:p>
        </p:txBody>
      </p:sp>
    </p:spTree>
    <p:extLst>
      <p:ext uri="{BB962C8B-B14F-4D97-AF65-F5344CB8AC3E}">
        <p14:creationId xmlns:p14="http://schemas.microsoft.com/office/powerpoint/2010/main" val="224087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82F08D-F80F-45FC-B54F-B06F3D29FBCB}"/>
              </a:ext>
            </a:extLst>
          </p:cNvPr>
          <p:cNvSpPr>
            <a:spLocks noGrp="1"/>
          </p:cNvSpPr>
          <p:nvPr>
            <p:ph type="subTitle" idx="2"/>
          </p:nvPr>
        </p:nvSpPr>
        <p:spPr>
          <a:xfrm>
            <a:off x="934468" y="1120108"/>
            <a:ext cx="7275063" cy="3320531"/>
          </a:xfrm>
        </p:spPr>
        <p:txBody>
          <a:bodyPr/>
          <a:lstStyle/>
          <a:p>
            <a:pPr marL="133350" indent="0" algn="l" fontAlgn="base"/>
            <a:r>
              <a:rPr lang="en-US" b="1" i="0" dirty="0">
                <a:solidFill>
                  <a:srgbClr val="221F20"/>
                </a:solidFill>
                <a:effectLst/>
                <a:latin typeface="Roboto" panose="02000000000000000000" pitchFamily="2" charset="0"/>
                <a:ea typeface="Roboto" panose="02000000000000000000" pitchFamily="2" charset="0"/>
              </a:rPr>
              <a:t>- </a:t>
            </a:r>
            <a:r>
              <a:rPr lang="vi-VN" b="1" i="0" dirty="0">
                <a:solidFill>
                  <a:srgbClr val="221F20"/>
                </a:solidFill>
                <a:effectLst/>
                <a:latin typeface="Roboto" panose="02000000000000000000" pitchFamily="2" charset="0"/>
                <a:ea typeface="Roboto" panose="02000000000000000000" pitchFamily="2" charset="0"/>
              </a:rPr>
              <a:t>Web API</a:t>
            </a:r>
            <a:r>
              <a:rPr lang="vi-VN" b="0" i="0" dirty="0">
                <a:solidFill>
                  <a:srgbClr val="221F20"/>
                </a:solidFill>
                <a:effectLst/>
                <a:latin typeface="Roboto" panose="02000000000000000000" pitchFamily="2" charset="0"/>
                <a:ea typeface="Roboto" panose="02000000000000000000" pitchFamily="2" charset="0"/>
              </a:rPr>
              <a:t>: Là hệ thống API được sử dụng trong các hệ thống website, chẳng hạn: Google, Facebook… Hầu hết các website đều cung cấp hệ thống API cho phép bạn kết nối, lấy dữ liệu hoặc cập nhật cơ sở dữ liệu. Đa số Web API được thiết kế theo tiêu chuẩn</a:t>
            </a:r>
            <a:r>
              <a:rPr lang="en-US" b="0" i="0" dirty="0">
                <a:solidFill>
                  <a:srgbClr val="221F20"/>
                </a:solidFill>
                <a:effectLst/>
                <a:latin typeface="Roboto" panose="02000000000000000000" pitchFamily="2" charset="0"/>
                <a:ea typeface="Roboto" panose="02000000000000000000" pitchFamily="2" charset="0"/>
              </a:rPr>
              <a:t> Restful.</a:t>
            </a:r>
            <a:endParaRPr lang="vi-VN" b="0" i="0" dirty="0">
              <a:solidFill>
                <a:srgbClr val="221F20"/>
              </a:solidFill>
              <a:effectLst/>
              <a:latin typeface="Roboto" panose="02000000000000000000" pitchFamily="2" charset="0"/>
              <a:ea typeface="Roboto" panose="02000000000000000000" pitchFamily="2" charset="0"/>
            </a:endParaRPr>
          </a:p>
          <a:p>
            <a:pPr marL="133350" indent="0" algn="l" fontAlgn="base"/>
            <a:r>
              <a:rPr lang="en-US" b="1" i="0" dirty="0">
                <a:solidFill>
                  <a:srgbClr val="221F20"/>
                </a:solidFill>
                <a:effectLst/>
                <a:latin typeface="Roboto" panose="02000000000000000000" pitchFamily="2" charset="0"/>
                <a:ea typeface="Roboto" panose="02000000000000000000" pitchFamily="2" charset="0"/>
              </a:rPr>
              <a:t>- </a:t>
            </a:r>
            <a:r>
              <a:rPr lang="vi-VN" b="1" i="0" dirty="0">
                <a:solidFill>
                  <a:srgbClr val="221F20"/>
                </a:solidFill>
                <a:effectLst/>
                <a:latin typeface="Roboto" panose="02000000000000000000" pitchFamily="2" charset="0"/>
                <a:ea typeface="Roboto" panose="02000000000000000000" pitchFamily="2" charset="0"/>
              </a:rPr>
              <a:t>API trên hệ điều hành</a:t>
            </a:r>
            <a:r>
              <a:rPr lang="vi-VN" b="0" i="0" dirty="0">
                <a:solidFill>
                  <a:srgbClr val="221F20"/>
                </a:solidFill>
                <a:effectLst/>
                <a:latin typeface="Roboto" panose="02000000000000000000" pitchFamily="2" charset="0"/>
                <a:ea typeface="Roboto" panose="02000000000000000000" pitchFamily="2" charset="0"/>
              </a:rPr>
              <a:t>: Windows hay Linux có rất nhiều API. Họ cung cấp các tài liệu API là đặc tả các hàm, phương thức cũng như các giao thức kết nối. Nó giúp </a:t>
            </a:r>
            <a:r>
              <a:rPr lang="vi-VN" dirty="0">
                <a:solidFill>
                  <a:schemeClr val="bg1"/>
                </a:solidFill>
                <a:latin typeface="Roboto" panose="02000000000000000000" pitchFamily="2" charset="0"/>
                <a:ea typeface="Roboto" panose="02000000000000000000" pitchFamily="2" charset="0"/>
              </a:rPr>
              <a:t>lập trình viê</a:t>
            </a:r>
            <a:r>
              <a:rPr lang="en-US" dirty="0">
                <a:solidFill>
                  <a:schemeClr val="bg1"/>
                </a:solidFill>
                <a:latin typeface="Roboto" panose="02000000000000000000" pitchFamily="2" charset="0"/>
                <a:ea typeface="Roboto" panose="02000000000000000000" pitchFamily="2" charset="0"/>
              </a:rPr>
              <a:t>n </a:t>
            </a:r>
            <a:r>
              <a:rPr lang="vi-VN" b="0" i="0" dirty="0">
                <a:solidFill>
                  <a:srgbClr val="221F20"/>
                </a:solidFill>
                <a:effectLst/>
                <a:latin typeface="Roboto" panose="02000000000000000000" pitchFamily="2" charset="0"/>
                <a:ea typeface="Roboto" panose="02000000000000000000" pitchFamily="2" charset="0"/>
              </a:rPr>
              <a:t>có thể tạo ra các phần mềm ứng dụng có thể tương tác trực tiếp với hệ điều hành.</a:t>
            </a:r>
          </a:p>
          <a:p>
            <a:pPr marL="133350" indent="0" algn="l" fontAlgn="base"/>
            <a:r>
              <a:rPr lang="en-US" b="1" i="0" dirty="0">
                <a:solidFill>
                  <a:srgbClr val="221F20"/>
                </a:solidFill>
                <a:effectLst/>
                <a:latin typeface="Roboto" panose="02000000000000000000" pitchFamily="2" charset="0"/>
                <a:ea typeface="Roboto" panose="02000000000000000000" pitchFamily="2" charset="0"/>
              </a:rPr>
              <a:t>- </a:t>
            </a:r>
            <a:r>
              <a:rPr lang="vi-VN" b="1" i="0" dirty="0">
                <a:solidFill>
                  <a:srgbClr val="221F20"/>
                </a:solidFill>
                <a:effectLst/>
                <a:latin typeface="Roboto" panose="02000000000000000000" pitchFamily="2" charset="0"/>
                <a:ea typeface="Roboto" panose="02000000000000000000" pitchFamily="2" charset="0"/>
              </a:rPr>
              <a:t>API của thư viện phần mềm (framework):</a:t>
            </a:r>
            <a:r>
              <a:rPr lang="vi-VN" b="0" i="0" dirty="0">
                <a:solidFill>
                  <a:srgbClr val="221F20"/>
                </a:solidFill>
                <a:effectLst/>
                <a:latin typeface="Roboto" panose="02000000000000000000" pitchFamily="2" charset="0"/>
                <a:ea typeface="Roboto" panose="02000000000000000000" pitchFamily="2" charset="0"/>
              </a:rPr>
              <a:t> API mô tả và quy định các hành động mong muốn mà các thư viện cung cấp. Một API có thể có nhiều cách triển khai khác nhau, giúp cho một chương trình viết bằng ngôn ngữ này có thể sử dụng được thư viện viết bằng ngôn ngữ khác.</a:t>
            </a:r>
          </a:p>
          <a:p>
            <a:endParaRPr lang="en-US" dirty="0">
              <a:latin typeface="Roboto" panose="02000000000000000000" pitchFamily="2" charset="0"/>
              <a:ea typeface="Roboto" panose="02000000000000000000" pitchFamily="2" charset="0"/>
            </a:endParaRPr>
          </a:p>
        </p:txBody>
      </p:sp>
      <p:sp>
        <p:nvSpPr>
          <p:cNvPr id="6" name="Title 5">
            <a:extLst>
              <a:ext uri="{FF2B5EF4-FFF2-40B4-BE49-F238E27FC236}">
                <a16:creationId xmlns:a16="http://schemas.microsoft.com/office/drawing/2014/main" id="{EBD12017-0F53-4625-81A6-C7206DAF0F98}"/>
              </a:ext>
            </a:extLst>
          </p:cNvPr>
          <p:cNvSpPr>
            <a:spLocks noGrp="1"/>
          </p:cNvSpPr>
          <p:nvPr>
            <p:ph type="title"/>
          </p:nvPr>
        </p:nvSpPr>
        <p:spPr/>
        <p:txBody>
          <a:bodyPr/>
          <a:lstStyle/>
          <a:p>
            <a:r>
              <a:rPr lang="en-US" dirty="0" err="1">
                <a:latin typeface="Roboto" panose="02000000000000000000" pitchFamily="2" charset="0"/>
                <a:ea typeface="Roboto" panose="02000000000000000000" pitchFamily="2" charset="0"/>
              </a:rPr>
              <a:t>Ứng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dụng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của</a:t>
            </a:r>
            <a:r>
              <a:rPr lang="en-US" dirty="0">
                <a:latin typeface="Roboto" panose="02000000000000000000" pitchFamily="2" charset="0"/>
                <a:ea typeface="Roboto" panose="02000000000000000000" pitchFamily="2" charset="0"/>
              </a:rPr>
              <a:t> API</a:t>
            </a:r>
          </a:p>
        </p:txBody>
      </p:sp>
    </p:spTree>
    <p:extLst>
      <p:ext uri="{BB962C8B-B14F-4D97-AF65-F5344CB8AC3E}">
        <p14:creationId xmlns:p14="http://schemas.microsoft.com/office/powerpoint/2010/main" val="369999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DD4A-BDB2-4CA9-8F2A-B3FC1055881F}"/>
              </a:ext>
            </a:extLst>
          </p:cNvPr>
          <p:cNvSpPr>
            <a:spLocks noGrp="1"/>
          </p:cNvSpPr>
          <p:nvPr>
            <p:ph type="title"/>
          </p:nvPr>
        </p:nvSpPr>
        <p:spPr/>
        <p:txBody>
          <a:bodyPr/>
          <a:lstStyle/>
          <a:p>
            <a:r>
              <a:rPr lang="en-US" dirty="0" err="1">
                <a:latin typeface="Roboto" panose="02000000000000000000" pitchFamily="2" charset="0"/>
                <a:ea typeface="Roboto" panose="02000000000000000000" pitchFamily="2" charset="0"/>
              </a:rPr>
              <a:t>Ưu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và</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Nhược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Điểm</a:t>
            </a:r>
            <a:endParaRPr lang="en-US" dirty="0">
              <a:latin typeface="Roboto" panose="02000000000000000000" pitchFamily="2" charset="0"/>
              <a:ea typeface="Roboto" panose="02000000000000000000" pitchFamily="2" charset="0"/>
            </a:endParaRPr>
          </a:p>
        </p:txBody>
      </p:sp>
      <p:sp>
        <p:nvSpPr>
          <p:cNvPr id="3" name="Title 2">
            <a:extLst>
              <a:ext uri="{FF2B5EF4-FFF2-40B4-BE49-F238E27FC236}">
                <a16:creationId xmlns:a16="http://schemas.microsoft.com/office/drawing/2014/main" id="{BEB1B0B7-3E41-41A9-9B0F-CF77271D31BB}"/>
              </a:ext>
            </a:extLst>
          </p:cNvPr>
          <p:cNvSpPr>
            <a:spLocks noGrp="1"/>
          </p:cNvSpPr>
          <p:nvPr>
            <p:ph type="title" idx="2"/>
          </p:nvPr>
        </p:nvSpPr>
        <p:spPr>
          <a:xfrm>
            <a:off x="3915450" y="1163052"/>
            <a:ext cx="1352586" cy="771000"/>
          </a:xfrm>
        </p:spPr>
        <p:txBody>
          <a:bodyPr/>
          <a:lstStyle/>
          <a:p>
            <a:r>
              <a:rPr lang="en-US" dirty="0">
                <a:latin typeface="Roboto" panose="02000000000000000000" pitchFamily="2" charset="0"/>
                <a:ea typeface="Roboto" panose="02000000000000000000" pitchFamily="2" charset="0"/>
              </a:rPr>
              <a:t>03</a:t>
            </a:r>
          </a:p>
        </p:txBody>
      </p:sp>
    </p:spTree>
    <p:extLst>
      <p:ext uri="{BB962C8B-B14F-4D97-AF65-F5344CB8AC3E}">
        <p14:creationId xmlns:p14="http://schemas.microsoft.com/office/powerpoint/2010/main" val="146465793"/>
      </p:ext>
    </p:extLst>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1244</Words>
  <Application>Microsoft Office PowerPoint</Application>
  <PresentationFormat>On-screen Show (16:9)</PresentationFormat>
  <Paragraphs>69</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Roboto Condensed Light</vt:lpstr>
      <vt:lpstr>Orbitron</vt:lpstr>
      <vt:lpstr>Roboto</vt:lpstr>
      <vt:lpstr>Fredoka One</vt:lpstr>
      <vt:lpstr>The Evolution of Invention in Canada Thesis by Slidesgo</vt:lpstr>
      <vt:lpstr>Lập trình API  giới thiệu về Genius API</vt:lpstr>
      <vt:lpstr>Danh sách thành viên</vt:lpstr>
      <vt:lpstr>NỘI DUNG CHÍNH</vt:lpstr>
      <vt:lpstr>Tổng quan về API</vt:lpstr>
      <vt:lpstr> API là gì ?</vt:lpstr>
      <vt:lpstr>Đặc điểm nổi bật của API </vt:lpstr>
      <vt:lpstr>Ứng dụng</vt:lpstr>
      <vt:lpstr>Ứng dụng của API</vt:lpstr>
      <vt:lpstr>Ưu và Nhược Điểm</vt:lpstr>
      <vt:lpstr>Ưu điểm</vt:lpstr>
      <vt:lpstr>Nhược Điểm</vt:lpstr>
      <vt:lpstr>Tính bảo mật</vt:lpstr>
      <vt:lpstr>Có 2 vấn đề lớn nhất liên quan đến bảo mật của API:</vt:lpstr>
      <vt:lpstr>PowerPoint Presentation</vt:lpstr>
      <vt:lpstr>Giới thiệu về Genius API</vt:lpstr>
      <vt:lpstr>- Genius là một công ty truyền thông kỹ thuật số của Mỹ được thành lập vào ngày 27 tháng 8 năm 2009, bởi Tom Lehman, Ilan Zechory và Mahbod Moghadam.  - Genius API cho phép các nhà phát triển truy cập vào các chức năng của nền tảng theo cách lập trình và cũng cấp cho họ khả năng truy xuất thông tin âm nhạc. </vt:lpstr>
      <vt:lpstr>- Dưới đây là một số chức năng quan trọng mà Genius API cung cấp:  +Tìm kiếm dữ liệu âm nhạc - Tìm kiếm trong kho siêu dữ liệu âm nhạc khổng lồ của Genius về nghệ sĩ, album,và các bài hát.  +Truy cập thông tin nghệ sĩ bao như mạng xã hội, số lượng người theo dõi, hình ảnh có liên quan. vân vân.  +Truy xuất thông tin về bài hát và tận dụng các lời bài hát do cộng đồng cung cấp có sẵn trên Genius.com.</vt:lpstr>
      <vt:lpstr>Cách kết nối</vt:lpstr>
      <vt:lpstr>Demo</vt:lpstr>
      <vt:lpstr>Cảm ơn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c:creator>
  <cp:lastModifiedBy>BÙI QUỐC TRIỆU</cp:lastModifiedBy>
  <cp:revision>9</cp:revision>
  <dcterms:modified xsi:type="dcterms:W3CDTF">2022-04-13T01:06:59Z</dcterms:modified>
</cp:coreProperties>
</file>