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2.xml" ContentType="application/vnd.openxmlformats-officedocument.presentationml.notesSlide+xml"/>
  <Override PartName="/ppt/media/image18.jpeg" ContentType="image/jpeg"/>
  <Override PartName="/ppt/media/image5.png" ContentType="image/png"/>
  <Override PartName="/ppt/media/image3.png" ContentType="image/png"/>
  <Override PartName="/ppt/media/image2.png" ContentType="image/png"/>
  <Override PartName="/ppt/media/image7.png" ContentType="image/png"/>
  <Override PartName="/ppt/media/image21.png" ContentType="image/png"/>
  <Override PartName="/ppt/media/image20.png" ContentType="image/png"/>
  <Override PartName="/ppt/media/image19.png" ContentType="image/png"/>
  <Override PartName="/ppt/media/image17.png" ContentType="image/png"/>
  <Override PartName="/ppt/media/image4.jpeg" ContentType="image/jpeg"/>
  <Override PartName="/ppt/media/image14.png" ContentType="image/png"/>
  <Override PartName="/ppt/media/image1.jpeg" ContentType="image/jpeg"/>
  <Override PartName="/ppt/media/image6.jpeg" ContentType="image/jpeg"/>
  <Override PartName="/ppt/media/image16.png" ContentType="image/png"/>
  <Override PartName="/ppt/media/image8.jpeg" ContentType="image/jpeg"/>
  <Override PartName="/ppt/media/image9.jpeg" ContentType="image/jpeg"/>
  <Override PartName="/ppt/media/image12.png" ContentType="image/png"/>
  <Override PartName="/ppt/media/image10.png" ContentType="image/png"/>
  <Override PartName="/ppt/media/image11.png" ContentType="image/png"/>
  <Override PartName="/ppt/media/image13.png" ContentType="image/png"/>
  <Override PartName="/ppt/media/image1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2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6" name="PlaceHolder 6"/>
          <p:cNvSpPr>
            <a:spLocks noGrp="1"/>
          </p:cNvSpPr>
          <p:nvPr>
            <p:ph type="sldNum"/>
          </p:nvPr>
        </p:nvSpPr>
        <p:spPr>
          <a:xfrm>
            <a:off x="4278960" y="10157400"/>
            <a:ext cx="3280680" cy="534240"/>
          </a:xfrm>
          <a:prstGeom prst="rect">
            <a:avLst/>
          </a:prstGeom>
        </p:spPr>
        <p:txBody>
          <a:bodyPr lIns="0" rIns="0" tIns="0" bIns="0" anchor="b"/>
          <a:p>
            <a:pPr algn="r"/>
            <a:fld id="{F3AB32F9-9060-4F28-8845-8DEF0B54DE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5320" cy="3085200"/>
          </a:xfrm>
          <a:prstGeom prst="rect">
            <a:avLst/>
          </a:prstGeom>
        </p:spPr>
      </p:sp>
      <p:sp>
        <p:nvSpPr>
          <p:cNvPr id="170"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17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109329B-FBEC-405B-BB14-3F209308F199}"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5320" cy="3085200"/>
          </a:xfrm>
          <a:prstGeom prst="rect">
            <a:avLst/>
          </a:prstGeom>
        </p:spPr>
      </p:sp>
      <p:sp>
        <p:nvSpPr>
          <p:cNvPr id="173"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17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FC0AA1C-C113-4BBD-9C19-7CB774ACABBD}"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295280" y="982080"/>
            <a:ext cx="9600120" cy="6040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295280" y="982080"/>
            <a:ext cx="9600120" cy="6040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295280" y="982080"/>
            <a:ext cx="9600120" cy="6040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5280" y="982080"/>
            <a:ext cx="9600120" cy="13028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0" y="0"/>
            <a:ext cx="12187800" cy="6855120"/>
          </a:xfrm>
          <a:prstGeom prst="rect">
            <a:avLst/>
          </a:prstGeom>
          <a:ln>
            <a:noFill/>
          </a:ln>
        </p:spPr>
      </p:pic>
      <p:pic>
        <p:nvPicPr>
          <p:cNvPr id="1" name="Picture 8" descr=""/>
          <p:cNvPicPr/>
          <p:nvPr/>
        </p:nvPicPr>
        <p:blipFill>
          <a:blip r:embed="rId4"/>
          <a:stretch/>
        </p:blipFill>
        <p:spPr>
          <a:xfrm>
            <a:off x="0" y="0"/>
            <a:ext cx="12187800" cy="6855120"/>
          </a:xfrm>
          <a:prstGeom prst="rect">
            <a:avLst/>
          </a:prstGeom>
          <a:ln>
            <a:noFill/>
          </a:ln>
        </p:spPr>
      </p:pic>
      <p:sp>
        <p:nvSpPr>
          <p:cNvPr id="2" name="Line 1"/>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3" name="PlaceHolder 2"/>
          <p:cNvSpPr>
            <a:spLocks noGrp="1"/>
          </p:cNvSpPr>
          <p:nvPr>
            <p:ph type="title"/>
          </p:nvPr>
        </p:nvSpPr>
        <p:spPr>
          <a:xfrm>
            <a:off x="1295280" y="982080"/>
            <a:ext cx="9600120" cy="13028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 name="PlaceHolder 3"/>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0" y="0"/>
            <a:ext cx="12187800" cy="6855120"/>
          </a:xfrm>
          <a:prstGeom prst="rect">
            <a:avLst/>
          </a:prstGeom>
          <a:ln>
            <a:noFill/>
          </a:ln>
        </p:spPr>
      </p:pic>
      <p:sp>
        <p:nvSpPr>
          <p:cNvPr id="42" name="Line 1"/>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43"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81" name="Picture 6" descr=""/>
          <p:cNvPicPr/>
          <p:nvPr/>
        </p:nvPicPr>
        <p:blipFill>
          <a:blip r:embed="rId3"/>
          <a:stretch/>
        </p:blipFill>
        <p:spPr>
          <a:xfrm>
            <a:off x="0" y="0"/>
            <a:ext cx="12187800" cy="6855120"/>
          </a:xfrm>
          <a:prstGeom prst="rect">
            <a:avLst/>
          </a:prstGeom>
          <a:ln>
            <a:noFill/>
          </a:ln>
        </p:spPr>
      </p:pic>
      <p:sp>
        <p:nvSpPr>
          <p:cNvPr id="82" name="Line 1"/>
          <p:cNvSpPr/>
          <p:nvPr/>
        </p:nvSpPr>
        <p:spPr>
          <a:xfrm>
            <a:off x="1396080" y="2912400"/>
            <a:ext cx="3514320" cy="360"/>
          </a:xfrm>
          <a:prstGeom prst="line">
            <a:avLst/>
          </a:prstGeom>
          <a:ln>
            <a:round/>
          </a:ln>
        </p:spPr>
        <p:style>
          <a:lnRef idx="2">
            <a:schemeClr val="accent1"/>
          </a:lnRef>
          <a:fillRef idx="0">
            <a:schemeClr val="accent1"/>
          </a:fillRef>
          <a:effectRef idx="1">
            <a:schemeClr val="accent1"/>
          </a:effectRef>
          <a:fontRef idx="minor"/>
        </p:style>
      </p:sp>
      <p:sp>
        <p:nvSpPr>
          <p:cNvPr id="83"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xml"/><Relationship Id="rId6"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pic>
        <p:nvPicPr>
          <p:cNvPr id="127" name="Picture 4" descr=""/>
          <p:cNvPicPr/>
          <p:nvPr/>
        </p:nvPicPr>
        <p:blipFill>
          <a:blip r:embed="rId2"/>
          <a:stretch/>
        </p:blipFill>
        <p:spPr>
          <a:xfrm>
            <a:off x="0" y="0"/>
            <a:ext cx="12191040" cy="6856920"/>
          </a:xfrm>
          <a:prstGeom prst="rect">
            <a:avLst/>
          </a:prstGeom>
          <a:ln>
            <a:noFill/>
          </a:ln>
        </p:spPr>
      </p:pic>
      <p:grpSp>
        <p:nvGrpSpPr>
          <p:cNvPr id="128" name="Group 1"/>
          <p:cNvGrpSpPr/>
          <p:nvPr/>
        </p:nvGrpSpPr>
        <p:grpSpPr>
          <a:xfrm>
            <a:off x="2202480" y="1410840"/>
            <a:ext cx="7806960" cy="4102920"/>
            <a:chOff x="2202480" y="1410840"/>
            <a:chExt cx="7806960" cy="4102920"/>
          </a:xfrm>
        </p:grpSpPr>
        <p:sp>
          <p:nvSpPr>
            <p:cNvPr id="129" name="CustomShape 2"/>
            <p:cNvSpPr/>
            <p:nvPr/>
          </p:nvSpPr>
          <p:spPr>
            <a:xfrm>
              <a:off x="2202480" y="1410840"/>
              <a:ext cx="7806960" cy="4102920"/>
            </a:xfrm>
            <a:custGeom>
              <a:avLst/>
              <a:gdLst/>
              <a:ah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rotWithShape="0">
              <a:blip r:embed="rId3">
                <a:alphaModFix amt="83000"/>
              </a:blip>
              <a:tile/>
            </a:blipFill>
            <a:ln>
              <a:noFill/>
            </a:ln>
            <a:effectLst>
              <a:outerShdw algn="t" blurRad="114300" dir="5400000" dist="127000" rotWithShape="0" sx="99000" sy="99000">
                <a:srgbClr val="000000">
                  <a:alpha val="40000"/>
                </a:srgbClr>
              </a:outerShdw>
            </a:effectLst>
            <a:scene3d>
              <a:camera prst="orthographicFront"/>
              <a:lightRig dir="t" rig="twoPt"/>
            </a:scene3d>
            <a:sp3d contourW="6350">
              <a:bevelT prst="coolSlant" w="12700" h="0"/>
              <a:contourClr>
                <a:schemeClr val="bg2"/>
              </a:contourClr>
            </a:sp3d>
          </p:spPr>
          <p:style>
            <a:lnRef idx="2">
              <a:schemeClr val="accent1">
                <a:shade val="50000"/>
              </a:schemeClr>
            </a:lnRef>
            <a:fillRef idx="1">
              <a:schemeClr val="accent1"/>
            </a:fillRef>
            <a:effectRef idx="0">
              <a:schemeClr val="accent1"/>
            </a:effectRef>
            <a:fontRef idx="minor"/>
          </p:style>
        </p:sp>
        <p:grpSp>
          <p:nvGrpSpPr>
            <p:cNvPr id="130" name="Group 3"/>
            <p:cNvGrpSpPr/>
            <p:nvPr/>
          </p:nvGrpSpPr>
          <p:grpSpPr>
            <a:xfrm>
              <a:off x="2279160" y="1501200"/>
              <a:ext cx="7644600" cy="3927600"/>
              <a:chOff x="2279160" y="1501200"/>
              <a:chExt cx="7644600" cy="3927600"/>
            </a:xfrm>
          </p:grpSpPr>
          <p:sp>
            <p:nvSpPr>
              <p:cNvPr id="131" name="CustomShape 4"/>
              <p:cNvSpPr/>
              <p:nvPr/>
            </p:nvSpPr>
            <p:spPr>
              <a:xfrm>
                <a:off x="9677880" y="1501200"/>
                <a:ext cx="245880" cy="245880"/>
              </a:xfrm>
              <a:prstGeom prst="donut">
                <a:avLst>
                  <a:gd name="adj" fmla="val 26304"/>
                </a:avLst>
              </a:prstGeom>
              <a:gradFill rotWithShape="0">
                <a:gsLst>
                  <a:gs pos="8000">
                    <a:schemeClr val="bg1">
                      <a:lumMod val="41000"/>
                      <a:lumOff val="59000"/>
                    </a:schemeClr>
                  </a:gs>
                  <a:gs pos="20000">
                    <a:srgbClr val="949494"/>
                  </a:gs>
                  <a:gs pos="30000">
                    <a:srgbClr val="b2b2b2"/>
                  </a:gs>
                  <a:gs pos="51000">
                    <a:srgbClr val="cfcccc"/>
                  </a:gs>
                  <a:gs pos="89000">
                    <a:srgbClr val="7a7a7a"/>
                  </a:gs>
                </a:gsLst>
                <a:lin ang="3600000"/>
              </a:gradFill>
              <a:ln>
                <a:noFill/>
              </a:ln>
              <a:effectLst>
                <a:outerShdw algn="ctr" blurRad="63500" rotWithShape="0" sx="101000" sy="101000">
                  <a:srgbClr val="000000">
                    <a:alpha val="48000"/>
                  </a:srgbClr>
                </a:outerShdw>
              </a:effectLst>
              <a:scene3d>
                <a:camera prst="orthographicFront"/>
                <a:lightRig dir="t" rig="threeP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p:style>
          </p:sp>
          <p:sp>
            <p:nvSpPr>
              <p:cNvPr id="132" name="CustomShape 5"/>
              <p:cNvSpPr/>
              <p:nvPr/>
            </p:nvSpPr>
            <p:spPr>
              <a:xfrm>
                <a:off x="9673560" y="5174640"/>
                <a:ext cx="245880" cy="245880"/>
              </a:xfrm>
              <a:prstGeom prst="donut">
                <a:avLst>
                  <a:gd name="adj" fmla="val 26304"/>
                </a:avLst>
              </a:prstGeom>
              <a:gradFill rotWithShape="0">
                <a:gsLst>
                  <a:gs pos="8000">
                    <a:schemeClr val="bg1">
                      <a:lumMod val="41000"/>
                      <a:lumOff val="59000"/>
                    </a:schemeClr>
                  </a:gs>
                  <a:gs pos="20000">
                    <a:srgbClr val="949494"/>
                  </a:gs>
                  <a:gs pos="30000">
                    <a:srgbClr val="b2b2b2"/>
                  </a:gs>
                  <a:gs pos="51000">
                    <a:srgbClr val="cfcccc"/>
                  </a:gs>
                  <a:gs pos="89000">
                    <a:srgbClr val="7a7a7a"/>
                  </a:gs>
                </a:gsLst>
                <a:lin ang="3600000"/>
              </a:gradFill>
              <a:ln>
                <a:noFill/>
              </a:ln>
              <a:effectLst>
                <a:outerShdw algn="ctr" blurRad="63500" rotWithShape="0" sx="101000" sy="101000">
                  <a:srgbClr val="000000">
                    <a:alpha val="48000"/>
                  </a:srgbClr>
                </a:outerShdw>
              </a:effectLst>
              <a:scene3d>
                <a:camera prst="orthographicFront"/>
                <a:lightRig dir="t" rig="threeP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p:style>
          </p:sp>
          <p:sp>
            <p:nvSpPr>
              <p:cNvPr id="133" name="CustomShape 6"/>
              <p:cNvSpPr/>
              <p:nvPr/>
            </p:nvSpPr>
            <p:spPr>
              <a:xfrm>
                <a:off x="2279160" y="1501200"/>
                <a:ext cx="245880" cy="245880"/>
              </a:xfrm>
              <a:prstGeom prst="donut">
                <a:avLst>
                  <a:gd name="adj" fmla="val 26304"/>
                </a:avLst>
              </a:prstGeom>
              <a:gradFill rotWithShape="0">
                <a:gsLst>
                  <a:gs pos="8000">
                    <a:schemeClr val="bg1">
                      <a:lumMod val="41000"/>
                      <a:lumOff val="59000"/>
                    </a:schemeClr>
                  </a:gs>
                  <a:gs pos="20000">
                    <a:srgbClr val="949494"/>
                  </a:gs>
                  <a:gs pos="30000">
                    <a:srgbClr val="b2b2b2"/>
                  </a:gs>
                  <a:gs pos="51000">
                    <a:srgbClr val="cfcccc"/>
                  </a:gs>
                  <a:gs pos="89000">
                    <a:srgbClr val="7a7a7a"/>
                  </a:gs>
                </a:gsLst>
                <a:lin ang="3600000"/>
              </a:gradFill>
              <a:ln>
                <a:noFill/>
              </a:ln>
              <a:effectLst>
                <a:outerShdw algn="ctr" blurRad="63500" rotWithShape="0" sx="101000" sy="101000">
                  <a:srgbClr val="000000">
                    <a:alpha val="48000"/>
                  </a:srgbClr>
                </a:outerShdw>
              </a:effectLst>
              <a:scene3d>
                <a:camera prst="orthographicFront"/>
                <a:lightRig dir="t" rig="threeP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p:style>
          </p:sp>
          <p:sp>
            <p:nvSpPr>
              <p:cNvPr id="134" name="CustomShape 7"/>
              <p:cNvSpPr/>
              <p:nvPr/>
            </p:nvSpPr>
            <p:spPr>
              <a:xfrm>
                <a:off x="2279160" y="5182920"/>
                <a:ext cx="245880" cy="245880"/>
              </a:xfrm>
              <a:prstGeom prst="donut">
                <a:avLst>
                  <a:gd name="adj" fmla="val 26304"/>
                </a:avLst>
              </a:prstGeom>
              <a:gradFill rotWithShape="0">
                <a:gsLst>
                  <a:gs pos="8000">
                    <a:schemeClr val="bg1">
                      <a:lumMod val="41000"/>
                      <a:lumOff val="59000"/>
                    </a:schemeClr>
                  </a:gs>
                  <a:gs pos="20000">
                    <a:srgbClr val="949494"/>
                  </a:gs>
                  <a:gs pos="30000">
                    <a:srgbClr val="b2b2b2"/>
                  </a:gs>
                  <a:gs pos="51000">
                    <a:srgbClr val="cfcccc"/>
                  </a:gs>
                  <a:gs pos="89000">
                    <a:srgbClr val="7a7a7a"/>
                  </a:gs>
                </a:gsLst>
                <a:lin ang="3600000"/>
              </a:gradFill>
              <a:ln>
                <a:noFill/>
              </a:ln>
              <a:effectLst>
                <a:outerShdw algn="ctr" blurRad="63500" rotWithShape="0" sx="101000" sy="101000">
                  <a:srgbClr val="000000">
                    <a:alpha val="48000"/>
                  </a:srgbClr>
                </a:outerShdw>
              </a:effectLst>
              <a:scene3d>
                <a:camera prst="orthographicFront"/>
                <a:lightRig dir="t" rig="threeP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p:style>
          </p:sp>
        </p:grpSp>
      </p:grpSp>
      <p:sp>
        <p:nvSpPr>
          <p:cNvPr id="135" name="CustomShape 8"/>
          <p:cNvSpPr/>
          <p:nvPr/>
        </p:nvSpPr>
        <p:spPr>
          <a:xfrm>
            <a:off x="2692440" y="1871280"/>
            <a:ext cx="6814440" cy="151452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4400" spc="-1" strike="noStrike">
                <a:solidFill>
                  <a:srgbClr val="262626"/>
                </a:solidFill>
                <a:latin typeface="Arial"/>
                <a:ea typeface="DejaVu Sans"/>
              </a:rPr>
              <a:t>KHAI PHÁ DỮ LIỆU</a:t>
            </a:r>
            <a:endParaRPr b="0" lang="en-US" sz="4400" spc="-1" strike="noStrike">
              <a:latin typeface="Arial"/>
            </a:endParaRPr>
          </a:p>
        </p:txBody>
      </p:sp>
      <p:sp>
        <p:nvSpPr>
          <p:cNvPr id="136" name="CustomShape 9"/>
          <p:cNvSpPr/>
          <p:nvPr/>
        </p:nvSpPr>
        <p:spPr>
          <a:xfrm>
            <a:off x="3288960" y="3780360"/>
            <a:ext cx="6217920" cy="1568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0" lang="en-US" sz="2400" spc="-1" strike="noStrike">
                <a:solidFill>
                  <a:srgbClr val="000000"/>
                </a:solidFill>
                <a:latin typeface="Calibri"/>
                <a:ea typeface="DejaVu Sans"/>
              </a:rPr>
              <a:t>Sinh viên: Nguyễn Ngọc Khánh</a:t>
            </a:r>
            <a:endParaRPr b="0" lang="en-US" sz="2400" spc="-1" strike="noStrike">
              <a:latin typeface="Arial"/>
            </a:endParaRPr>
          </a:p>
          <a:p>
            <a:pPr>
              <a:lnSpc>
                <a:spcPct val="100000"/>
              </a:lnSpc>
              <a:spcBef>
                <a:spcPts val="479"/>
              </a:spcBef>
              <a:spcAft>
                <a:spcPts val="601"/>
              </a:spcAft>
            </a:pPr>
            <a:r>
              <a:rPr b="0" lang="en-US" sz="2400" spc="-1" strike="noStrike">
                <a:solidFill>
                  <a:srgbClr val="000000"/>
                </a:solidFill>
                <a:latin typeface="Calibri"/>
                <a:ea typeface="DejaVu Sans"/>
              </a:rPr>
              <a:t>Đề tài: Nhận dạng khuôn mặt và áp dụng vào việc chấm công dựa vào camera</a:t>
            </a:r>
            <a:endParaRPr b="0" lang="en-US" sz="2400" spc="-1" strike="noStrike">
              <a:latin typeface="Arial"/>
            </a:endParaRPr>
          </a:p>
        </p:txBody>
      </p:sp>
      <p:sp>
        <p:nvSpPr>
          <p:cNvPr id="137" name="Line 10"/>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pic>
        <p:nvPicPr>
          <p:cNvPr id="138" name="Graphic 6" descr=""/>
          <p:cNvPicPr/>
          <p:nvPr/>
        </p:nvPicPr>
        <p:blipFill>
          <a:blip r:embed="rId4"/>
          <a:stretch/>
        </p:blipFill>
        <p:spPr>
          <a:xfrm>
            <a:off x="5580360" y="1629360"/>
            <a:ext cx="913320" cy="913320"/>
          </a:xfrm>
          <a:prstGeom prst="rect">
            <a:avLst/>
          </a:prstGeom>
          <a:ln>
            <a:noFill/>
          </a:ln>
        </p:spPr>
      </p:pic>
      <p:pic>
        <p:nvPicPr>
          <p:cNvPr id="139" name="Graphic 16" descr=""/>
          <p:cNvPicPr/>
          <p:nvPr/>
        </p:nvPicPr>
        <p:blipFill>
          <a:blip r:embed="rId5"/>
          <a:stretch/>
        </p:blipFill>
        <p:spPr>
          <a:xfrm>
            <a:off x="4848840" y="1993680"/>
            <a:ext cx="547560" cy="547560"/>
          </a:xfrm>
          <a:prstGeom prst="rect">
            <a:avLst/>
          </a:prstGeom>
          <a:ln>
            <a:noFill/>
          </a:ln>
        </p:spPr>
      </p:pic>
      <p:pic>
        <p:nvPicPr>
          <p:cNvPr id="140" name="Graphic 19" descr=""/>
          <p:cNvPicPr/>
          <p:nvPr/>
        </p:nvPicPr>
        <p:blipFill>
          <a:blip r:embed="rId6"/>
          <a:stretch/>
        </p:blipFill>
        <p:spPr>
          <a:xfrm>
            <a:off x="6494760" y="1874160"/>
            <a:ext cx="730440" cy="7304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2158560" y="2511360"/>
            <a:ext cx="7680960" cy="3843720"/>
          </a:xfrm>
          <a:prstGeom prst="rect">
            <a:avLst/>
          </a:prstGeom>
          <a:ln>
            <a:noFill/>
          </a:ln>
        </p:spPr>
      </p:pic>
      <p:sp>
        <p:nvSpPr>
          <p:cNvPr id="161"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Demo</a:t>
            </a:r>
            <a:endParaRPr b="0" lang="en-US" sz="4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Kết luận</a:t>
            </a:r>
            <a:endParaRPr b="0" lang="en-US" sz="4400" spc="-1" strike="noStrike">
              <a:latin typeface="Arial"/>
            </a:endParaRPr>
          </a:p>
        </p:txBody>
      </p:sp>
      <p:sp>
        <p:nvSpPr>
          <p:cNvPr id="163"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Chương trình đã cài đặt thành công các thuật toán phát hiện khuôn mặt, nhận dạng khuôn mặt, thực thi khá nhanh</a:t>
            </a:r>
            <a:endParaRPr b="0" lang="en-US" sz="2400" spc="-1" strike="noStrike">
              <a:latin typeface="Arial"/>
            </a:endParaRPr>
          </a:p>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Tuy nhiên, chương trình còn phụ thuộc vào nhiều yếu tố môi trường, hướng nghiêng khuôn mặt, để tăng chính xác cho hệ thống cần bổ sung thêm các biện pháp tiền xử lý, bổ sung thêm nhiều bộ dữ liệu</a:t>
            </a: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4" descr=""/>
          <p:cNvPicPr/>
          <p:nvPr/>
        </p:nvPicPr>
        <p:blipFill>
          <a:blip r:embed="rId1"/>
          <a:stretch/>
        </p:blipFill>
        <p:spPr>
          <a:xfrm>
            <a:off x="0" y="0"/>
            <a:ext cx="12191040" cy="6856920"/>
          </a:xfrm>
          <a:prstGeom prst="rect">
            <a:avLst/>
          </a:prstGeom>
          <a:ln>
            <a:noFill/>
          </a:ln>
        </p:spPr>
      </p:pic>
      <p:sp>
        <p:nvSpPr>
          <p:cNvPr id="165" name="CustomShape 1"/>
          <p:cNvSpPr/>
          <p:nvPr/>
        </p:nvSpPr>
        <p:spPr>
          <a:xfrm>
            <a:off x="536040" y="2674800"/>
            <a:ext cx="6814440" cy="21279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7200" spc="-1" strike="noStrike">
                <a:solidFill>
                  <a:srgbClr val="262626"/>
                </a:solidFill>
                <a:latin typeface="Calibri"/>
                <a:ea typeface="DejaVu Sans"/>
              </a:rPr>
              <a:t>THANKS FOR WATCHING</a:t>
            </a:r>
            <a:endParaRPr b="0" lang="en-US" sz="7200" spc="-1" strike="noStrike">
              <a:latin typeface="Arial"/>
            </a:endParaRPr>
          </a:p>
        </p:txBody>
      </p:sp>
      <p:pic>
        <p:nvPicPr>
          <p:cNvPr id="166" name="Graphic 6" descr=""/>
          <p:cNvPicPr/>
          <p:nvPr/>
        </p:nvPicPr>
        <p:blipFill>
          <a:blip r:embed="rId2"/>
          <a:stretch/>
        </p:blipFill>
        <p:spPr>
          <a:xfrm>
            <a:off x="5580360" y="1629360"/>
            <a:ext cx="913320" cy="913320"/>
          </a:xfrm>
          <a:prstGeom prst="rect">
            <a:avLst/>
          </a:prstGeom>
          <a:ln>
            <a:noFill/>
          </a:ln>
        </p:spPr>
      </p:pic>
      <p:pic>
        <p:nvPicPr>
          <p:cNvPr id="167" name="Graphic 16" descr=""/>
          <p:cNvPicPr/>
          <p:nvPr/>
        </p:nvPicPr>
        <p:blipFill>
          <a:blip r:embed="rId3"/>
          <a:stretch/>
        </p:blipFill>
        <p:spPr>
          <a:xfrm>
            <a:off x="4848840" y="1993680"/>
            <a:ext cx="547560" cy="547560"/>
          </a:xfrm>
          <a:prstGeom prst="rect">
            <a:avLst/>
          </a:prstGeom>
          <a:ln>
            <a:noFill/>
          </a:ln>
        </p:spPr>
      </p:pic>
      <p:pic>
        <p:nvPicPr>
          <p:cNvPr id="168" name="Graphic 19" descr=""/>
          <p:cNvPicPr/>
          <p:nvPr/>
        </p:nvPicPr>
        <p:blipFill>
          <a:blip r:embed="rId4"/>
          <a:stretch/>
        </p:blipFill>
        <p:spPr>
          <a:xfrm>
            <a:off x="6494760" y="1874160"/>
            <a:ext cx="730440" cy="7304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Calibri"/>
                <a:ea typeface="DejaVu Sans"/>
              </a:rPr>
              <a:t>Nhận dạng khuôn mặt là gì?</a:t>
            </a:r>
            <a:endParaRPr b="0" lang="en-US" sz="4400" spc="-1" strike="noStrike">
              <a:latin typeface="Arial"/>
            </a:endParaRPr>
          </a:p>
        </p:txBody>
      </p:sp>
      <p:sp>
        <p:nvSpPr>
          <p:cNvPr id="142"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Hệ thống nhận dạng khuôn mặt là một ứng dụng máy tính tự động xác định hoặc nhận dạng một người nào đó từ một bức hình ảnh hoặc một khung hình video. Một trong những cách để thực hiện điều này là so sánh các đặc điểm khuôn mặt từ hình ảnh với một cơ sở dữ liệu về khuôn mặt có từ trước.</a:t>
            </a:r>
            <a:endParaRPr b="0" lang="en-US" sz="2400" spc="-1" strike="noStrike">
              <a:latin typeface="Arial"/>
            </a:endParaRPr>
          </a:p>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Hệ thống này thường được sử dụng trong các hệ thống an ninh, các hệ thống chấm công tự động ...</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Nhận dạng khuôn mặt trong chấm công tự động</a:t>
            </a:r>
            <a:endParaRPr b="0" lang="en-US" sz="4400" spc="-1" strike="noStrike">
              <a:latin typeface="Arial"/>
            </a:endParaRPr>
          </a:p>
        </p:txBody>
      </p:sp>
      <p:sp>
        <p:nvSpPr>
          <p:cNvPr id="144"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Điểm đặc biệt về cấu tạo của giải pháp chấm công khuôn mặt là được tích hợp hệ thống camera để chụp lại khuôn mặt của người chấm công. Cơ chế hoạt động của máy là đối chiếu ảnh chụp khuôn mặt thu được từ mỗi lần chấm công với hình ảnh khuôn mặt có sẵn trong cơ sở dữ liệu để xác định có đúng nhân viên đó đến làm việc hay không và nhân viên đó đến khi nào, về khi nào.</a:t>
            </a:r>
            <a:endParaRPr b="0" lang="en-US" sz="2400" spc="-1" strike="noStrike">
              <a:latin typeface="Arial"/>
            </a:endParaRPr>
          </a:p>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Các thông tin về nhân viên, thời gian chấm công cũng được lưu vào bộ nhớ máy, sau đó bộ phận nhân sự có thể chuyển những dữ liệu này về máy tính để tổng hợp, xử lý bằng phần mềm, từ đó có căn cứ để tính lương, thưởng phạt đối với người lao động.</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Các bước triển khai</a:t>
            </a:r>
            <a:endParaRPr b="0" lang="en-US" sz="4400" spc="-1" strike="noStrike">
              <a:latin typeface="Arial"/>
            </a:endParaRPr>
          </a:p>
        </p:txBody>
      </p:sp>
      <p:sp>
        <p:nvSpPr>
          <p:cNvPr id="146"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20"/>
              </a:spcBef>
              <a:spcAft>
                <a:spcPts val="601"/>
              </a:spcAft>
              <a:buClr>
                <a:srgbClr val="ab946b"/>
              </a:buClr>
              <a:buSzPct val="115000"/>
              <a:buFont typeface="Arial"/>
              <a:buChar char="•"/>
            </a:pPr>
            <a:r>
              <a:rPr b="0" lang="en-US" sz="2100" spc="-1" strike="noStrike">
                <a:solidFill>
                  <a:srgbClr val="262626"/>
                </a:solidFill>
                <a:latin typeface="Calibri"/>
                <a:ea typeface="DejaVu Sans"/>
              </a:rPr>
              <a:t>Yêu cầu, trước cửa ra vào công ty sẽ lắp một camera, nhân viên khi đến có thể đứng trước camera vài giây để điểm danh, hệ thống sẽ mất một chút thời gian để:</a:t>
            </a:r>
            <a:br/>
            <a:r>
              <a:rPr b="0" lang="en-US" sz="2100" spc="-1" strike="noStrike">
                <a:solidFill>
                  <a:srgbClr val="262626"/>
                </a:solidFill>
                <a:latin typeface="Calibri"/>
                <a:ea typeface="DejaVu Sans"/>
              </a:rPr>
              <a:t>- Tìm ra vị trí khuôn mặt trong bức ảnh (face detection)</a:t>
            </a:r>
            <a:br/>
            <a:r>
              <a:rPr b="0" lang="en-US" sz="2100" spc="-1" strike="noStrike">
                <a:solidFill>
                  <a:srgbClr val="262626"/>
                </a:solidFill>
                <a:latin typeface="Calibri"/>
                <a:ea typeface="DejaVu Sans"/>
              </a:rPr>
              <a:t>- Trích xuất đặc trưng của khuôn mặt (feature extraction)</a:t>
            </a:r>
            <a:br/>
            <a:r>
              <a:rPr b="0" lang="en-US" sz="2100" spc="-1" strike="noStrike">
                <a:solidFill>
                  <a:srgbClr val="262626"/>
                </a:solidFill>
                <a:latin typeface="Calibri"/>
                <a:ea typeface="DejaVu Sans"/>
              </a:rPr>
              <a:t>- Sau đó nhận ra đó là nhân viên nào (recognition), nếu đó là nhân viên công ty sẽ chấm công và mở cửa cho người đó vào</a:t>
            </a:r>
            <a:endParaRPr b="0" lang="en-US" sz="2100" spc="-1" strike="noStrike">
              <a:latin typeface="Arial"/>
            </a:endParaRPr>
          </a:p>
        </p:txBody>
      </p:sp>
      <p:pic>
        <p:nvPicPr>
          <p:cNvPr id="147" name="Picture 2" descr=""/>
          <p:cNvPicPr/>
          <p:nvPr/>
        </p:nvPicPr>
        <p:blipFill>
          <a:blip r:embed="rId1"/>
          <a:stretch/>
        </p:blipFill>
        <p:spPr>
          <a:xfrm>
            <a:off x="1811880" y="4736520"/>
            <a:ext cx="8266680" cy="1560960"/>
          </a:xfrm>
          <a:prstGeom prst="rect">
            <a:avLst/>
          </a:prstGeom>
          <a:ln w="9360">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Một số kỹ thuật nhận dạng khuôn mặt</a:t>
            </a:r>
            <a:endParaRPr b="0" lang="en-US" sz="4400" spc="-1" strike="noStrike">
              <a:latin typeface="Arial"/>
            </a:endParaRPr>
          </a:p>
        </p:txBody>
      </p:sp>
      <p:sp>
        <p:nvSpPr>
          <p:cNvPr id="149"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Với bước Face Detection: </a:t>
            </a:r>
            <a:endParaRPr b="0" lang="en-US" sz="2400" spc="-1" strike="noStrike">
              <a:latin typeface="Arial"/>
            </a:endParaRPr>
          </a:p>
          <a:p>
            <a:pPr lvl="1" marL="743040" indent="-284760">
              <a:lnSpc>
                <a:spcPct val="100000"/>
              </a:lnSpc>
              <a:spcBef>
                <a:spcPts val="400"/>
              </a:spcBef>
              <a:spcAft>
                <a:spcPts val="601"/>
              </a:spcAft>
              <a:buClr>
                <a:srgbClr val="ab946b"/>
              </a:buClr>
              <a:buSzPct val="115000"/>
              <a:buFont typeface="Arial"/>
              <a:buChar char="•"/>
            </a:pPr>
            <a:r>
              <a:rPr b="0" lang="en-US" sz="2000" spc="-1" strike="noStrike">
                <a:solidFill>
                  <a:srgbClr val="262626"/>
                </a:solidFill>
                <a:latin typeface="Calibri"/>
                <a:ea typeface="DejaVu Sans"/>
              </a:rPr>
              <a:t>Sử dụng OpenCV CascadeClassifier có thể detect khuôn mặt rất nhanh, tuy nhiên còn thiếu chính xác và chỉ tìm được khuôn mặt chứ không xác định được vị trí các bộ phận trên khuôn mặt</a:t>
            </a:r>
            <a:endParaRPr b="0" lang="en-US" sz="2000" spc="-1" strike="noStrike">
              <a:latin typeface="Arial"/>
            </a:endParaRPr>
          </a:p>
          <a:p>
            <a:pPr lvl="1" marL="743040" indent="-284760">
              <a:lnSpc>
                <a:spcPct val="100000"/>
              </a:lnSpc>
              <a:spcBef>
                <a:spcPts val="400"/>
              </a:spcBef>
              <a:spcAft>
                <a:spcPts val="601"/>
              </a:spcAft>
              <a:buClr>
                <a:srgbClr val="ab946b"/>
              </a:buClr>
              <a:buSzPct val="115000"/>
              <a:buFont typeface="Arial"/>
              <a:buChar char="•"/>
            </a:pPr>
            <a:r>
              <a:rPr b="0" lang="en-US" sz="2000" spc="-1" strike="noStrike">
                <a:solidFill>
                  <a:srgbClr val="262626"/>
                </a:solidFill>
                <a:latin typeface="Calibri"/>
                <a:ea typeface="DejaVu Sans"/>
              </a:rPr>
              <a:t>Sử dụng MTCNN có thể detect khá chính xác, hơn nữa có thể trả về nhiều thông tin từ khuôn mặt đến vị trí mắt, mũi, miệng</a:t>
            </a:r>
            <a:endParaRPr b="0" lang="en-US" sz="2000" spc="-1" strike="noStrike">
              <a:latin typeface="Arial"/>
            </a:endParaRPr>
          </a:p>
          <a:p>
            <a:pPr lvl="1" marL="743040" indent="-284760">
              <a:lnSpc>
                <a:spcPct val="100000"/>
              </a:lnSpc>
              <a:spcBef>
                <a:spcPts val="400"/>
              </a:spcBef>
              <a:spcAft>
                <a:spcPts val="601"/>
              </a:spcAft>
              <a:buClr>
                <a:srgbClr val="ab946b"/>
              </a:buClr>
              <a:buSzPct val="115000"/>
              <a:buFont typeface="Arial"/>
              <a:buChar char="•"/>
            </a:pPr>
            <a:r>
              <a:rPr b="0" lang="en-US" sz="2000" spc="-1" strike="noStrike">
                <a:solidFill>
                  <a:srgbClr val="262626"/>
                </a:solidFill>
                <a:latin typeface="Calibri"/>
                <a:ea typeface="DejaVu Sans"/>
              </a:rPr>
              <a:t>Ngoài ra còn có Dlib trong OpenCV</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Một số kỹ thuật nhận dạng khuôn mặt</a:t>
            </a:r>
            <a:endParaRPr b="0" lang="en-US" sz="4400" spc="-1" strike="noStrike">
              <a:latin typeface="Arial"/>
            </a:endParaRPr>
          </a:p>
        </p:txBody>
      </p:sp>
      <p:sp>
        <p:nvSpPr>
          <p:cNvPr id="151"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Với bước Trích xuất đặc trưng: </a:t>
            </a:r>
            <a:endParaRPr b="0" lang="en-US" sz="2400" spc="-1" strike="noStrike">
              <a:latin typeface="Arial"/>
            </a:endParaRPr>
          </a:p>
          <a:p>
            <a:pPr lvl="1" marL="743040" indent="-284760">
              <a:lnSpc>
                <a:spcPct val="100000"/>
              </a:lnSpc>
              <a:spcBef>
                <a:spcPts val="400"/>
              </a:spcBef>
              <a:spcAft>
                <a:spcPts val="601"/>
              </a:spcAft>
              <a:buClr>
                <a:srgbClr val="ab946b"/>
              </a:buClr>
              <a:buSzPct val="115000"/>
              <a:buFont typeface="Arial"/>
              <a:buChar char="•"/>
            </a:pPr>
            <a:r>
              <a:rPr b="0" lang="en-US" sz="2000" spc="-1" strike="noStrike">
                <a:solidFill>
                  <a:srgbClr val="262626"/>
                </a:solidFill>
                <a:latin typeface="Calibri"/>
                <a:ea typeface="DejaVu Sans"/>
              </a:rPr>
              <a:t>Mô hình facenet (xây dựng dựa trên mạng CNN, Tensorflow) sẽ trích xuất đặc trưng trên một khuôn mặt thành một vector có số chiều thấp</a:t>
            </a:r>
            <a:endParaRPr b="0" lang="en-US" sz="2000" spc="-1" strike="noStrike">
              <a:latin typeface="Arial"/>
            </a:endParaRPr>
          </a:p>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Với bước Face Recognition:</a:t>
            </a:r>
            <a:endParaRPr b="0" lang="en-US" sz="2400" spc="-1" strike="noStrike">
              <a:latin typeface="Arial"/>
            </a:endParaRPr>
          </a:p>
          <a:p>
            <a:pPr lvl="1" marL="743040" indent="-284760">
              <a:lnSpc>
                <a:spcPct val="100000"/>
              </a:lnSpc>
              <a:spcBef>
                <a:spcPts val="400"/>
              </a:spcBef>
              <a:spcAft>
                <a:spcPts val="601"/>
              </a:spcAft>
              <a:buClr>
                <a:srgbClr val="ab946b"/>
              </a:buClr>
              <a:buSzPct val="115000"/>
              <a:buFont typeface="Arial"/>
              <a:buChar char="•"/>
            </a:pPr>
            <a:r>
              <a:rPr b="0" lang="en-US" sz="2000" spc="-1" strike="noStrike">
                <a:solidFill>
                  <a:srgbClr val="262626"/>
                </a:solidFill>
                <a:latin typeface="Calibri"/>
                <a:ea typeface="DejaVu Sans"/>
              </a:rPr>
              <a:t>Sau khi tìm ra vector đặc trưng, có thể sử dụng  các hàm tính khoảng cách để tìm ra khuôn mặt giống với các khuôn mặt đã train từ trước nhất</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00720" y="982080"/>
            <a:ext cx="10425960" cy="1302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Calibri"/>
                <a:ea typeface="DejaVu Sans"/>
              </a:rPr>
              <a:t>Lưu trữ dữ liệu</a:t>
            </a:r>
            <a:endParaRPr b="0" lang="en-US" sz="4400" spc="-1" strike="noStrike">
              <a:latin typeface="Arial"/>
            </a:endParaRPr>
          </a:p>
        </p:txBody>
      </p:sp>
      <p:sp>
        <p:nvSpPr>
          <p:cNvPr id="153"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Phần mềm sẽ sử dụng OpenCV Cascade và Facenet để xác định khuôn mặt, các khuôn mặt sau khi train sẽ được lưu dưới dạng json</a:t>
            </a:r>
            <a:endParaRPr b="0" lang="en-US" sz="2400" spc="-1" strike="noStrike">
              <a:latin typeface="Arial"/>
            </a:endParaRPr>
          </a:p>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Mỗi khuôn mặt sẽ có một nhãn kèm theo danh sách các vector đặc trưng</a:t>
            </a:r>
            <a:endParaRPr b="0" lang="en-US" sz="2400" spc="-1" strike="noStrike">
              <a:latin typeface="Arial"/>
            </a:endParaRPr>
          </a:p>
          <a:p>
            <a:pPr marL="285840" indent="-28476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Calibri"/>
                <a:ea typeface="DejaVu Sans"/>
              </a:rPr>
              <a:t>data</a:t>
            </a: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293840" y="1388520"/>
            <a:ext cx="3717360" cy="137052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262626"/>
                </a:solidFill>
                <a:latin typeface="Calibri"/>
                <a:ea typeface="DejaVu Sans"/>
              </a:rPr>
              <a:t>Các bước chi tiết</a:t>
            </a:r>
            <a:endParaRPr b="0" lang="en-US" sz="3200" spc="-1" strike="noStrike">
              <a:latin typeface="Arial"/>
            </a:endParaRPr>
          </a:p>
        </p:txBody>
      </p:sp>
      <p:sp>
        <p:nvSpPr>
          <p:cNvPr id="155" name="CustomShape 2"/>
          <p:cNvSpPr/>
          <p:nvPr/>
        </p:nvSpPr>
        <p:spPr>
          <a:xfrm>
            <a:off x="1293840" y="3031200"/>
            <a:ext cx="3717360" cy="24372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561"/>
              </a:spcBef>
              <a:spcAft>
                <a:spcPts val="601"/>
              </a:spcAft>
            </a:pPr>
            <a:r>
              <a:rPr b="0" lang="en-US" sz="2800" spc="-1" strike="noStrike">
                <a:solidFill>
                  <a:srgbClr val="262626"/>
                </a:solidFill>
                <a:latin typeface="Calibri"/>
                <a:ea typeface="DejaVu Sans"/>
              </a:rPr>
              <a:t>Train</a:t>
            </a:r>
            <a:endParaRPr b="0" lang="en-US" sz="2800" spc="-1" strike="noStrike">
              <a:latin typeface="Arial"/>
            </a:endParaRPr>
          </a:p>
        </p:txBody>
      </p:sp>
      <p:pic>
        <p:nvPicPr>
          <p:cNvPr id="156" name="" descr=""/>
          <p:cNvPicPr/>
          <p:nvPr/>
        </p:nvPicPr>
        <p:blipFill>
          <a:blip r:embed="rId1"/>
          <a:stretch/>
        </p:blipFill>
        <p:spPr>
          <a:xfrm>
            <a:off x="6220080" y="1645920"/>
            <a:ext cx="4294800" cy="36280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293840" y="1388520"/>
            <a:ext cx="3717360" cy="137052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3200" spc="-1" strike="noStrike">
                <a:solidFill>
                  <a:srgbClr val="262626"/>
                </a:solidFill>
                <a:latin typeface="Calibri"/>
                <a:ea typeface="DejaVu Sans"/>
              </a:rPr>
              <a:t>Các bước chi tiết</a:t>
            </a:r>
            <a:endParaRPr b="0" lang="en-US" sz="3200" spc="-1" strike="noStrike">
              <a:latin typeface="Arial"/>
            </a:endParaRPr>
          </a:p>
        </p:txBody>
      </p:sp>
      <p:sp>
        <p:nvSpPr>
          <p:cNvPr id="158" name="CustomShape 2"/>
          <p:cNvSpPr/>
          <p:nvPr/>
        </p:nvSpPr>
        <p:spPr>
          <a:xfrm>
            <a:off x="1293840" y="3031200"/>
            <a:ext cx="3717360" cy="24372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561"/>
              </a:spcBef>
              <a:spcAft>
                <a:spcPts val="601"/>
              </a:spcAft>
            </a:pPr>
            <a:r>
              <a:rPr b="0" lang="en-US" sz="2800" spc="-1" strike="noStrike">
                <a:solidFill>
                  <a:srgbClr val="262626"/>
                </a:solidFill>
                <a:latin typeface="Calibri"/>
                <a:ea typeface="DejaVu Sans"/>
              </a:rPr>
              <a:t>Test</a:t>
            </a:r>
            <a:endParaRPr b="0" lang="en-US" sz="2800" spc="-1" strike="noStrike">
              <a:latin typeface="Arial"/>
            </a:endParaRPr>
          </a:p>
        </p:txBody>
      </p:sp>
      <p:pic>
        <p:nvPicPr>
          <p:cNvPr id="159" name="" descr=""/>
          <p:cNvPicPr/>
          <p:nvPr/>
        </p:nvPicPr>
        <p:blipFill>
          <a:blip r:embed="rId1"/>
          <a:stretch/>
        </p:blipFill>
        <p:spPr>
          <a:xfrm>
            <a:off x="6246720" y="1737360"/>
            <a:ext cx="3628080" cy="33422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TotalTime>
  <Application>LibreOffice/6.0.7.3$Linux_X86_64 LibreOffice_project/00m0$Build-3</Application>
  <Words>712</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2020-11-02T14:57:29Z</dcterms:created>
  <dc:creator/>
  <dc:description/>
  <dc:language>en-US</dc:language>
  <cp:lastModifiedBy/>
  <dcterms:modified xsi:type="dcterms:W3CDTF">2020-11-04T13:45:02Z</dcterms:modified>
  <cp:revision>25</cp:revision>
  <dc:subject/>
  <dc:title>RECREATION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