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35"/>
  </p:handoutMasterIdLst>
  <p:sldIdLst>
    <p:sldId id="270" r:id="rId6"/>
    <p:sldId id="260" r:id="rId7"/>
    <p:sldId id="263" r:id="rId8"/>
    <p:sldId id="266" r:id="rId9"/>
    <p:sldId id="267" r:id="rId10"/>
    <p:sldId id="268" r:id="rId11"/>
    <p:sldId id="280" r:id="rId12"/>
    <p:sldId id="271" r:id="rId13"/>
    <p:sldId id="258" r:id="rId14"/>
    <p:sldId id="259" r:id="rId15"/>
    <p:sldId id="276" r:id="rId16"/>
    <p:sldId id="277" r:id="rId17"/>
    <p:sldId id="279" r:id="rId18"/>
    <p:sldId id="275" r:id="rId19"/>
    <p:sldId id="282" r:id="rId20"/>
    <p:sldId id="272" r:id="rId21"/>
    <p:sldId id="283" r:id="rId22"/>
    <p:sldId id="269" r:id="rId23"/>
    <p:sldId id="273" r:id="rId24"/>
    <p:sldId id="274" r:id="rId25"/>
    <p:sldId id="281" r:id="rId26"/>
    <p:sldId id="286" r:id="rId27"/>
    <p:sldId id="292" r:id="rId28"/>
    <p:sldId id="285" r:id="rId29"/>
    <p:sldId id="289" r:id="rId30"/>
    <p:sldId id="290" r:id="rId31"/>
    <p:sldId id="291" r:id="rId32"/>
    <p:sldId id="293" r:id="rId33"/>
    <p:sldId id="284" r:id="rId34"/>
  </p:sldIdLst>
  <p:sldSz cx="12192000" cy="685800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221" autoAdjust="0"/>
    <p:restoredTop sz="94660"/>
  </p:normalViewPr>
  <p:slideViewPr>
    <p:cSldViewPr snapToGrid="0">
      <p:cViewPr varScale="1">
        <p:scale>
          <a:sx n="57" d="100"/>
          <a:sy n="57" d="100"/>
        </p:scale>
        <p:origin x="78"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28" y="0"/>
            <a:ext cx="4275402" cy="337958"/>
          </a:xfrm>
          <a:prstGeom prst="rect">
            <a:avLst/>
          </a:prstGeom>
        </p:spPr>
        <p:txBody>
          <a:bodyPr vert="horz" lIns="91440" tIns="45720" rIns="91440" bIns="45720" rtlCol="0"/>
          <a:lstStyle>
            <a:lvl1pPr algn="r">
              <a:defRPr sz="1200"/>
            </a:lvl1pPr>
          </a:lstStyle>
          <a:p>
            <a:fld id="{8121B6FC-74DA-4A98-B875-3099F97FA673}" type="datetimeFigureOut">
              <a:rPr kumimoji="1" lang="ja-JP" altLang="en-US" smtClean="0"/>
              <a:t>2022/3/22</a:t>
            </a:fld>
            <a:endParaRPr kumimoji="1" lang="ja-JP" altLang="en-US"/>
          </a:p>
        </p:txBody>
      </p:sp>
      <p:sp>
        <p:nvSpPr>
          <p:cNvPr id="4" name="フッター プレースホルダー 3"/>
          <p:cNvSpPr>
            <a:spLocks noGrp="1"/>
          </p:cNvSpPr>
          <p:nvPr>
            <p:ph type="ftr" sz="quarter" idx="2"/>
          </p:nvPr>
        </p:nvSpPr>
        <p:spPr>
          <a:xfrm>
            <a:off x="0" y="6397806"/>
            <a:ext cx="4275402"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28" y="6397806"/>
            <a:ext cx="4275402" cy="337957"/>
          </a:xfrm>
          <a:prstGeom prst="rect">
            <a:avLst/>
          </a:prstGeom>
        </p:spPr>
        <p:txBody>
          <a:bodyPr vert="horz" lIns="91440" tIns="45720" rIns="91440" bIns="45720" rtlCol="0" anchor="b"/>
          <a:lstStyle>
            <a:lvl1pPr algn="r">
              <a:defRPr sz="1200"/>
            </a:lvl1pPr>
          </a:lstStyle>
          <a:p>
            <a:fld id="{692E0283-75DE-4A22-B99C-0155716951E7}" type="slidenum">
              <a:rPr kumimoji="1" lang="ja-JP" altLang="en-US" smtClean="0"/>
              <a:t>‹#›</a:t>
            </a:fld>
            <a:endParaRPr kumimoji="1" lang="ja-JP" altLang="en-US"/>
          </a:p>
        </p:txBody>
      </p:sp>
    </p:spTree>
    <p:extLst>
      <p:ext uri="{BB962C8B-B14F-4D97-AF65-F5344CB8AC3E}">
        <p14:creationId xmlns:p14="http://schemas.microsoft.com/office/powerpoint/2010/main" val="25690578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412303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80192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368845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45967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44821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93199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68066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359094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312682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133544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CE93FB-2A8E-4B1B-A910-BDBDDD4A9487}"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19160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E93FB-2A8E-4B1B-A910-BDBDDD4A9487}" type="datetimeFigureOut">
              <a:rPr kumimoji="1" lang="ja-JP" altLang="en-US" smtClean="0"/>
              <a:t>2022/3/22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662AF-32C8-442A-B7DB-26388C54B4F3}" type="slidenum">
              <a:rPr kumimoji="1" lang="ja-JP" altLang="en-US" smtClean="0"/>
              <a:t>‹#›</a:t>
            </a:fld>
            <a:endParaRPr kumimoji="1" lang="ja-JP" altLang="en-US"/>
          </a:p>
        </p:txBody>
      </p:sp>
    </p:spTree>
    <p:extLst>
      <p:ext uri="{BB962C8B-B14F-4D97-AF65-F5344CB8AC3E}">
        <p14:creationId xmlns:p14="http://schemas.microsoft.com/office/powerpoint/2010/main" val="241741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Excel</a:t>
            </a:r>
            <a:r>
              <a:rPr kumimoji="1" lang="ja-JP" altLang="en-US" dirty="0"/>
              <a:t>読み取りの際に使う機能</a:t>
            </a:r>
          </a:p>
        </p:txBody>
      </p:sp>
      <p:sp>
        <p:nvSpPr>
          <p:cNvPr id="5" name="コンテンツ プレースホルダー 4"/>
          <p:cNvSpPr>
            <a:spLocks noGrp="1"/>
          </p:cNvSpPr>
          <p:nvPr>
            <p:ph idx="1"/>
          </p:nvPr>
        </p:nvSpPr>
        <p:spPr/>
        <p:txBody>
          <a:bodyPr vert="horz" lIns="91440" tIns="45720" rIns="91440" bIns="45720" rtlCol="0" anchor="t">
            <a:normAutofit/>
          </a:bodyPr>
          <a:lstStyle/>
          <a:p>
            <a:r>
              <a:rPr lang="en-US" altLang="ja-JP" dirty="0"/>
              <a:t>Excel</a:t>
            </a:r>
            <a:r>
              <a:rPr lang="ja-JP" altLang="en-US" dirty="0"/>
              <a:t>側を極力いじらずに表現に対応する手段</a:t>
            </a:r>
            <a:endParaRPr lang="en-US" altLang="ja-JP" dirty="0"/>
          </a:p>
          <a:p>
            <a:pPr lvl="1"/>
            <a:r>
              <a:rPr kumimoji="1" lang="ja-JP" altLang="en-US" dirty="0"/>
              <a:t>難易度が高い場合、</a:t>
            </a:r>
            <a:r>
              <a:rPr kumimoji="1" lang="en-US" altLang="ja-JP" dirty="0"/>
              <a:t>Excel</a:t>
            </a:r>
            <a:r>
              <a:rPr kumimoji="1" lang="ja-JP" altLang="en-US" dirty="0"/>
              <a:t>側を変更して対応したほうが楽</a:t>
            </a:r>
            <a:endParaRPr kumimoji="1" lang="en-US" altLang="ja-JP" dirty="0"/>
          </a:p>
          <a:p>
            <a:pPr lvl="1"/>
            <a:r>
              <a:rPr lang="ja-JP" altLang="en-US" dirty="0"/>
              <a:t>読み込ませるためのシートを用意し、既存の入力情報を参照</a:t>
            </a:r>
            <a:endParaRPr lang="en-US" altLang="ja-JP" dirty="0"/>
          </a:p>
          <a:p>
            <a:endParaRPr lang="en-US" dirty="0"/>
          </a:p>
          <a:p>
            <a:endParaRPr lang="en-US" dirty="0"/>
          </a:p>
          <a:p>
            <a:endParaRPr lang="en-US" dirty="0"/>
          </a:p>
          <a:p>
            <a:r>
              <a:rPr lang="ja-JP" altLang="en-US" dirty="0"/>
              <a:t>拡張子が</a:t>
            </a:r>
            <a:r>
              <a:rPr lang="en-US" altLang="ja-JP" dirty="0" err="1"/>
              <a:t>xls</a:t>
            </a:r>
            <a:r>
              <a:rPr lang="ja-JP" altLang="en-US" dirty="0"/>
              <a:t>形式の場合、正しく読み込むことが出来ない場合がある</a:t>
            </a:r>
            <a:endParaRPr lang="en-US" altLang="ja-JP" dirty="0"/>
          </a:p>
          <a:p>
            <a:pPr lvl="1"/>
            <a:r>
              <a:rPr lang="en-US" altLang="ja-JP" dirty="0" err="1"/>
              <a:t>xlsx</a:t>
            </a:r>
            <a:r>
              <a:rPr lang="ja-JP" altLang="en-US" dirty="0"/>
              <a:t>形式に変更したうえで再度アップロード</a:t>
            </a:r>
            <a:endParaRPr lang="en-US" altLang="ja-JP" dirty="0"/>
          </a:p>
          <a:p>
            <a:pPr lvl="1"/>
            <a:r>
              <a:rPr lang="ja-JP" altLang="en-US" dirty="0"/>
              <a:t>不要なファイルは後述の方法で削除</a:t>
            </a:r>
          </a:p>
        </p:txBody>
      </p:sp>
      <p:pic>
        <p:nvPicPr>
          <p:cNvPr id="6" name="コンテンツ プレースホルダー 2"/>
          <p:cNvPicPr>
            <a:picLocks noChangeAspect="1"/>
          </p:cNvPicPr>
          <p:nvPr/>
        </p:nvPicPr>
        <p:blipFill rotWithShape="1">
          <a:blip r:embed="rId2"/>
          <a:srcRect b="68553"/>
          <a:stretch/>
        </p:blipFill>
        <p:spPr>
          <a:xfrm>
            <a:off x="2181785" y="3096451"/>
            <a:ext cx="6551397" cy="1144246"/>
          </a:xfrm>
          <a:prstGeom prst="rect">
            <a:avLst/>
          </a:prstGeom>
        </p:spPr>
      </p:pic>
    </p:spTree>
    <p:extLst>
      <p:ext uri="{BB962C8B-B14F-4D97-AF65-F5344CB8AC3E}">
        <p14:creationId xmlns:p14="http://schemas.microsoft.com/office/powerpoint/2010/main" val="281486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チャート横軸の並び順指定 ～帳票対応</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kumimoji="1" lang="ja-JP" altLang="en-US" dirty="0"/>
              <a:t>・</a:t>
            </a:r>
            <a:r>
              <a:rPr kumimoji="1" lang="en-US" altLang="ja-JP" dirty="0"/>
              <a:t>50</a:t>
            </a:r>
            <a:r>
              <a:rPr kumimoji="1" lang="ja-JP" altLang="en-US" dirty="0"/>
              <a:t>音順でも</a:t>
            </a:r>
            <a:r>
              <a:rPr lang="ja-JP" altLang="en-US" dirty="0"/>
              <a:t>正しく並ぶよう</a:t>
            </a:r>
            <a:r>
              <a:rPr kumimoji="1" lang="ja-JP" altLang="en-US" dirty="0"/>
              <a:t>頭に</a:t>
            </a:r>
            <a:r>
              <a:rPr kumimoji="1" lang="en-US" altLang="ja-JP" dirty="0"/>
              <a:t>0</a:t>
            </a:r>
            <a:r>
              <a:rPr kumimoji="1" lang="ja-JP" altLang="en-US" dirty="0"/>
              <a:t>を入れて桁を揃える</a:t>
            </a:r>
            <a:endParaRPr kumimoji="1" lang="en-US" altLang="ja-JP" dirty="0"/>
          </a:p>
          <a:p>
            <a:r>
              <a:rPr kumimoji="1" lang="ja-JP" altLang="en-US" dirty="0"/>
              <a:t>・数値形式にて読み取れるよう各セルの</a:t>
            </a:r>
            <a:r>
              <a:rPr lang="ja-JP" altLang="en-US" dirty="0"/>
              <a:t>「月」表記を取り除く</a:t>
            </a:r>
            <a:endParaRPr kumimoji="1" lang="ja-JP" altLang="en-US" dirty="0"/>
          </a:p>
        </p:txBody>
      </p:sp>
      <p:pic>
        <p:nvPicPr>
          <p:cNvPr id="11" name="コンテンツ プレースホルダー 10"/>
          <p:cNvPicPr>
            <a:picLocks noGrp="1" noChangeAspect="1"/>
          </p:cNvPicPr>
          <p:nvPr>
            <p:ph sz="quarter" idx="4"/>
          </p:nvPr>
        </p:nvPicPr>
        <p:blipFill>
          <a:blip r:embed="rId2"/>
          <a:stretch>
            <a:fillRect/>
          </a:stretch>
        </p:blipFill>
        <p:spPr>
          <a:xfrm>
            <a:off x="5577681" y="2505075"/>
            <a:ext cx="2390775" cy="2971800"/>
          </a:xfrm>
          <a:prstGeom prst="rect">
            <a:avLst/>
          </a:prstGeom>
        </p:spPr>
      </p:pic>
      <p:pic>
        <p:nvPicPr>
          <p:cNvPr id="5" name="コンテンツ プレースホルダー 4"/>
          <p:cNvPicPr>
            <a:picLocks noGrp="1" noChangeAspect="1"/>
          </p:cNvPicPr>
          <p:nvPr>
            <p:ph sz="half" idx="2"/>
          </p:nvPr>
        </p:nvPicPr>
        <p:blipFill>
          <a:blip r:embed="rId3"/>
          <a:stretch>
            <a:fillRect/>
          </a:stretch>
        </p:blipFill>
        <p:spPr>
          <a:xfrm>
            <a:off x="1505744" y="3204369"/>
            <a:ext cx="2390775" cy="2990850"/>
          </a:xfrm>
          <a:prstGeom prst="rect">
            <a:avLst/>
          </a:prstGeom>
        </p:spPr>
      </p:pic>
      <p:pic>
        <p:nvPicPr>
          <p:cNvPr id="12" name="図 11"/>
          <p:cNvPicPr>
            <a:picLocks noChangeAspect="1"/>
          </p:cNvPicPr>
          <p:nvPr/>
        </p:nvPicPr>
        <p:blipFill>
          <a:blip r:embed="rId4"/>
          <a:stretch>
            <a:fillRect/>
          </a:stretch>
        </p:blipFill>
        <p:spPr>
          <a:xfrm>
            <a:off x="8567737" y="3705225"/>
            <a:ext cx="2238375" cy="2952750"/>
          </a:xfrm>
          <a:prstGeom prst="rect">
            <a:avLst/>
          </a:prstGeom>
        </p:spPr>
      </p:pic>
      <p:sp>
        <p:nvSpPr>
          <p:cNvPr id="13" name="正方形/長方形 12"/>
          <p:cNvSpPr/>
          <p:nvPr/>
        </p:nvSpPr>
        <p:spPr>
          <a:xfrm>
            <a:off x="8567737" y="3906065"/>
            <a:ext cx="748747" cy="2751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654945" y="2665555"/>
            <a:ext cx="748747" cy="28113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606820" y="3341831"/>
            <a:ext cx="748747" cy="2853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4343400" y="3906065"/>
            <a:ext cx="1028700"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4222749" y="5672159"/>
            <a:ext cx="4244975"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138089" y="3451781"/>
            <a:ext cx="1319736" cy="369332"/>
          </a:xfrm>
          <a:prstGeom prst="rect">
            <a:avLst/>
          </a:prstGeom>
          <a:noFill/>
        </p:spPr>
        <p:txBody>
          <a:bodyPr wrap="square" rtlCol="0">
            <a:spAutoFit/>
          </a:bodyPr>
          <a:lstStyle/>
          <a:p>
            <a:r>
              <a:rPr kumimoji="1" lang="ja-JP" altLang="en-US" dirty="0"/>
              <a:t>桁を揃える</a:t>
            </a:r>
            <a:endParaRPr kumimoji="1" lang="en-US" altLang="ja-JP" dirty="0"/>
          </a:p>
        </p:txBody>
      </p:sp>
      <p:sp>
        <p:nvSpPr>
          <p:cNvPr id="19" name="テキスト ボックス 18"/>
          <p:cNvSpPr txBox="1"/>
          <p:nvPr/>
        </p:nvSpPr>
        <p:spPr>
          <a:xfrm>
            <a:off x="4671488" y="6144181"/>
            <a:ext cx="3296967" cy="369332"/>
          </a:xfrm>
          <a:prstGeom prst="rect">
            <a:avLst/>
          </a:prstGeom>
          <a:noFill/>
        </p:spPr>
        <p:txBody>
          <a:bodyPr wrap="square" rtlCol="0">
            <a:spAutoFit/>
          </a:bodyPr>
          <a:lstStyle/>
          <a:p>
            <a:r>
              <a:rPr lang="ja-JP" altLang="en-US" dirty="0"/>
              <a:t>セルに数字だけを入力する</a:t>
            </a:r>
            <a:endParaRPr kumimoji="1" lang="en-US" altLang="ja-JP" dirty="0"/>
          </a:p>
        </p:txBody>
      </p:sp>
    </p:spTree>
    <p:extLst>
      <p:ext uri="{BB962C8B-B14F-4D97-AF65-F5344CB8AC3E}">
        <p14:creationId xmlns:p14="http://schemas.microsoft.com/office/powerpoint/2010/main" val="20335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軸の表示範囲を指定</a:t>
            </a:r>
          </a:p>
        </p:txBody>
      </p:sp>
      <p:sp>
        <p:nvSpPr>
          <p:cNvPr id="3" name="テキスト プレースホルダー 2"/>
          <p:cNvSpPr>
            <a:spLocks noGrp="1"/>
          </p:cNvSpPr>
          <p:nvPr>
            <p:ph type="body" idx="1"/>
          </p:nvPr>
        </p:nvSpPr>
        <p:spPr>
          <a:xfrm>
            <a:off x="839788" y="1681163"/>
            <a:ext cx="10515600" cy="823912"/>
          </a:xfrm>
        </p:spPr>
        <p:txBody>
          <a:bodyPr>
            <a:normAutofit lnSpcReduction="10000"/>
          </a:bodyPr>
          <a:lstStyle/>
          <a:p>
            <a:r>
              <a:rPr kumimoji="1" lang="ja-JP" altLang="en-US" dirty="0"/>
              <a:t>軸の最大最小値を固定したい場合、直接入力して設定できる</a:t>
            </a:r>
            <a:endParaRPr kumimoji="1" lang="en-US" altLang="ja-JP" dirty="0"/>
          </a:p>
          <a:p>
            <a:r>
              <a:rPr lang="ja-JP" altLang="en-US" dirty="0"/>
              <a:t>「チャート編集」→「共通設定</a:t>
            </a:r>
            <a:r>
              <a:rPr lang="en-US" altLang="ja-JP" dirty="0"/>
              <a:t>-</a:t>
            </a:r>
            <a:r>
              <a:rPr lang="ja-JP" altLang="en-US" dirty="0"/>
              <a:t>軸」→「最大値、最小値、単位」でも可</a:t>
            </a:r>
            <a:endParaRPr lang="en-US" altLang="ja-JP" dirty="0"/>
          </a:p>
        </p:txBody>
      </p:sp>
      <p:pic>
        <p:nvPicPr>
          <p:cNvPr id="8" name="コンテンツ プレースホルダー 7"/>
          <p:cNvPicPr>
            <a:picLocks noGrp="1" noChangeAspect="1"/>
          </p:cNvPicPr>
          <p:nvPr>
            <p:ph sz="half" idx="2"/>
          </p:nvPr>
        </p:nvPicPr>
        <p:blipFill>
          <a:blip r:embed="rId2"/>
          <a:stretch>
            <a:fillRect/>
          </a:stretch>
        </p:blipFill>
        <p:spPr>
          <a:xfrm>
            <a:off x="839788" y="2505075"/>
            <a:ext cx="4078427" cy="3684588"/>
          </a:xfrm>
          <a:prstGeom prst="rect">
            <a:avLst/>
          </a:prstGeom>
        </p:spPr>
      </p:pic>
      <p:sp>
        <p:nvSpPr>
          <p:cNvPr id="6" name="右矢印 5"/>
          <p:cNvSpPr/>
          <p:nvPr/>
        </p:nvSpPr>
        <p:spPr>
          <a:xfrm>
            <a:off x="5003551" y="3604481"/>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コンテンツ プレースホルダー 4"/>
          <p:cNvPicPr>
            <a:picLocks noGrp="1" noChangeAspect="1"/>
          </p:cNvPicPr>
          <p:nvPr>
            <p:ph sz="quarter" idx="4"/>
          </p:nvPr>
        </p:nvPicPr>
        <p:blipFill>
          <a:blip r:embed="rId3"/>
          <a:stretch>
            <a:fillRect/>
          </a:stretch>
        </p:blipFill>
        <p:spPr>
          <a:xfrm>
            <a:off x="5682790" y="2505075"/>
            <a:ext cx="3102124" cy="1818486"/>
          </a:xfrm>
          <a:prstGeom prst="rect">
            <a:avLst/>
          </a:prstGeom>
        </p:spPr>
      </p:pic>
      <p:pic>
        <p:nvPicPr>
          <p:cNvPr id="7" name="図 6"/>
          <p:cNvPicPr>
            <a:picLocks noChangeAspect="1"/>
          </p:cNvPicPr>
          <p:nvPr/>
        </p:nvPicPr>
        <p:blipFill>
          <a:blip r:embed="rId4"/>
          <a:stretch>
            <a:fillRect/>
          </a:stretch>
        </p:blipFill>
        <p:spPr>
          <a:xfrm>
            <a:off x="8803433" y="2505075"/>
            <a:ext cx="3135248" cy="1823069"/>
          </a:xfrm>
          <a:prstGeom prst="rect">
            <a:avLst/>
          </a:prstGeom>
        </p:spPr>
      </p:pic>
      <p:pic>
        <p:nvPicPr>
          <p:cNvPr id="11" name="図 10"/>
          <p:cNvPicPr>
            <a:picLocks noChangeAspect="1"/>
          </p:cNvPicPr>
          <p:nvPr/>
        </p:nvPicPr>
        <p:blipFill>
          <a:blip r:embed="rId5"/>
          <a:stretch>
            <a:fillRect/>
          </a:stretch>
        </p:blipFill>
        <p:spPr>
          <a:xfrm>
            <a:off x="5897241" y="4347369"/>
            <a:ext cx="2673221" cy="2411141"/>
          </a:xfrm>
          <a:prstGeom prst="rect">
            <a:avLst/>
          </a:prstGeom>
        </p:spPr>
      </p:pic>
      <p:pic>
        <p:nvPicPr>
          <p:cNvPr id="12" name="図 11"/>
          <p:cNvPicPr>
            <a:picLocks noChangeAspect="1"/>
          </p:cNvPicPr>
          <p:nvPr/>
        </p:nvPicPr>
        <p:blipFill>
          <a:blip r:embed="rId6"/>
          <a:stretch>
            <a:fillRect/>
          </a:stretch>
        </p:blipFill>
        <p:spPr>
          <a:xfrm>
            <a:off x="9000879" y="4347369"/>
            <a:ext cx="2697464" cy="2411141"/>
          </a:xfrm>
          <a:prstGeom prst="rect">
            <a:avLst/>
          </a:prstGeom>
        </p:spPr>
      </p:pic>
      <p:sp>
        <p:nvSpPr>
          <p:cNvPr id="14" name="正方形/長方形 13"/>
          <p:cNvSpPr/>
          <p:nvPr/>
        </p:nvSpPr>
        <p:spPr>
          <a:xfrm>
            <a:off x="6097588" y="3358730"/>
            <a:ext cx="2617204" cy="186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9217125" y="3365468"/>
            <a:ext cx="2617204" cy="186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5925249" y="4527868"/>
            <a:ext cx="279608" cy="20128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054117" y="4521645"/>
            <a:ext cx="279608" cy="20128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8506482" y="4551676"/>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356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集計項目の設定</a:t>
            </a:r>
          </a:p>
        </p:txBody>
      </p:sp>
      <p:sp>
        <p:nvSpPr>
          <p:cNvPr id="3" name="テキスト プレースホルダー 2"/>
          <p:cNvSpPr>
            <a:spLocks noGrp="1"/>
          </p:cNvSpPr>
          <p:nvPr>
            <p:ph type="body" idx="1"/>
          </p:nvPr>
        </p:nvSpPr>
        <p:spPr>
          <a:xfrm>
            <a:off x="839788" y="1681163"/>
            <a:ext cx="10515600" cy="823912"/>
          </a:xfrm>
        </p:spPr>
        <p:txBody>
          <a:bodyPr>
            <a:normAutofit lnSpcReduction="10000"/>
          </a:bodyPr>
          <a:lstStyle/>
          <a:p>
            <a:r>
              <a:rPr kumimoji="1" lang="ja-JP" altLang="en-US" dirty="0"/>
              <a:t>ラベル・データチップ・簡易集計表の表示を設定</a:t>
            </a:r>
            <a:endParaRPr kumimoji="1" lang="en-US" altLang="ja-JP" dirty="0"/>
          </a:p>
          <a:p>
            <a:r>
              <a:rPr lang="ja-JP" altLang="en-US" dirty="0"/>
              <a:t>「チャート編集」→「共通設定</a:t>
            </a:r>
            <a:r>
              <a:rPr lang="en-US" altLang="ja-JP" dirty="0"/>
              <a:t>-</a:t>
            </a:r>
            <a:r>
              <a:rPr lang="ja-JP" altLang="en-US" dirty="0"/>
              <a:t>全般」→「集計項目のフォーマット」でも可</a:t>
            </a:r>
            <a:endParaRPr lang="en-US" altLang="ja-JP" dirty="0"/>
          </a:p>
        </p:txBody>
      </p:sp>
      <p:pic>
        <p:nvPicPr>
          <p:cNvPr id="9" name="コンテンツ プレースホルダー 8"/>
          <p:cNvPicPr>
            <a:picLocks noGrp="1" noChangeAspect="1"/>
          </p:cNvPicPr>
          <p:nvPr>
            <p:ph sz="quarter" idx="4"/>
          </p:nvPr>
        </p:nvPicPr>
        <p:blipFill>
          <a:blip r:embed="rId2"/>
          <a:stretch>
            <a:fillRect/>
          </a:stretch>
        </p:blipFill>
        <p:spPr>
          <a:xfrm>
            <a:off x="6412389" y="2505076"/>
            <a:ext cx="2395710" cy="2050826"/>
          </a:xfrm>
          <a:prstGeom prst="rect">
            <a:avLst/>
          </a:prstGeom>
        </p:spPr>
      </p:pic>
      <p:pic>
        <p:nvPicPr>
          <p:cNvPr id="8" name="コンテンツ プレースホルダー 7"/>
          <p:cNvPicPr>
            <a:picLocks noGrp="1" noChangeAspect="1"/>
          </p:cNvPicPr>
          <p:nvPr>
            <p:ph sz="half" idx="2"/>
          </p:nvPr>
        </p:nvPicPr>
        <p:blipFill>
          <a:blip r:embed="rId3"/>
          <a:stretch>
            <a:fillRect/>
          </a:stretch>
        </p:blipFill>
        <p:spPr>
          <a:xfrm>
            <a:off x="1380399" y="2505075"/>
            <a:ext cx="4076565" cy="3684588"/>
          </a:xfrm>
          <a:prstGeom prst="rect">
            <a:avLst/>
          </a:prstGeom>
        </p:spPr>
      </p:pic>
      <p:sp>
        <p:nvSpPr>
          <p:cNvPr id="6" name="右矢印 5"/>
          <p:cNvSpPr/>
          <p:nvPr/>
        </p:nvSpPr>
        <p:spPr>
          <a:xfrm>
            <a:off x="5818486" y="4164198"/>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stretch>
            <a:fillRect/>
          </a:stretch>
        </p:blipFill>
        <p:spPr>
          <a:xfrm>
            <a:off x="6446826" y="4646636"/>
            <a:ext cx="2333280" cy="1931437"/>
          </a:xfrm>
          <a:prstGeom prst="rect">
            <a:avLst/>
          </a:prstGeom>
        </p:spPr>
      </p:pic>
      <p:pic>
        <p:nvPicPr>
          <p:cNvPr id="7" name="図 6"/>
          <p:cNvPicPr>
            <a:picLocks noChangeAspect="1"/>
          </p:cNvPicPr>
          <p:nvPr/>
        </p:nvPicPr>
        <p:blipFill>
          <a:blip r:embed="rId5"/>
          <a:stretch>
            <a:fillRect/>
          </a:stretch>
        </p:blipFill>
        <p:spPr>
          <a:xfrm>
            <a:off x="9368330" y="2503921"/>
            <a:ext cx="2348580" cy="2051981"/>
          </a:xfrm>
          <a:prstGeom prst="rect">
            <a:avLst/>
          </a:prstGeom>
        </p:spPr>
      </p:pic>
      <p:pic>
        <p:nvPicPr>
          <p:cNvPr id="11" name="図 10"/>
          <p:cNvPicPr>
            <a:picLocks noChangeAspect="1"/>
          </p:cNvPicPr>
          <p:nvPr/>
        </p:nvPicPr>
        <p:blipFill>
          <a:blip r:embed="rId6"/>
          <a:stretch>
            <a:fillRect/>
          </a:stretch>
        </p:blipFill>
        <p:spPr>
          <a:xfrm>
            <a:off x="9365024" y="4646636"/>
            <a:ext cx="2351886" cy="1931437"/>
          </a:xfrm>
          <a:prstGeom prst="rect">
            <a:avLst/>
          </a:prstGeom>
        </p:spPr>
      </p:pic>
      <p:sp>
        <p:nvSpPr>
          <p:cNvPr id="12" name="右矢印 11"/>
          <p:cNvSpPr/>
          <p:nvPr/>
        </p:nvSpPr>
        <p:spPr>
          <a:xfrm>
            <a:off x="8775614" y="4565224"/>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449309" y="3371143"/>
            <a:ext cx="304430" cy="193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7383992" y="5468504"/>
            <a:ext cx="547027" cy="316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0350231" y="5095510"/>
            <a:ext cx="547027" cy="316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0372901" y="3364918"/>
            <a:ext cx="304430" cy="193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0376005" y="3851663"/>
            <a:ext cx="304430" cy="193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446715" y="3877063"/>
            <a:ext cx="304430" cy="193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762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棒と折れ線の混在したグラフの作成</a:t>
            </a:r>
          </a:p>
        </p:txBody>
      </p:sp>
      <p:sp>
        <p:nvSpPr>
          <p:cNvPr id="3" name="テキスト プレースホルダー 2"/>
          <p:cNvSpPr>
            <a:spLocks noGrp="1"/>
          </p:cNvSpPr>
          <p:nvPr>
            <p:ph type="body" idx="1"/>
          </p:nvPr>
        </p:nvSpPr>
        <p:spPr>
          <a:xfrm>
            <a:off x="839788" y="1681163"/>
            <a:ext cx="10515600" cy="823912"/>
          </a:xfrm>
        </p:spPr>
        <p:txBody>
          <a:bodyPr>
            <a:normAutofit lnSpcReduction="10000"/>
          </a:bodyPr>
          <a:lstStyle/>
          <a:p>
            <a:r>
              <a:rPr kumimoji="1" lang="ja-JP" altLang="en-US" dirty="0"/>
              <a:t>グラフの種類をコンボ形式にし、</a:t>
            </a:r>
            <a:r>
              <a:rPr lang="ja-JP" altLang="en-US" dirty="0"/>
              <a:t>変更したいデータや凡例にて右クリック</a:t>
            </a:r>
            <a:endParaRPr lang="en-US" altLang="ja-JP" dirty="0"/>
          </a:p>
          <a:p>
            <a:r>
              <a:rPr kumimoji="1" lang="ja-JP" altLang="en-US" dirty="0"/>
              <a:t>「チャート編集」→「共通設定</a:t>
            </a:r>
            <a:r>
              <a:rPr kumimoji="1" lang="en-US" altLang="ja-JP" dirty="0"/>
              <a:t>-</a:t>
            </a:r>
            <a:r>
              <a:rPr kumimoji="1" lang="ja-JP" altLang="en-US" dirty="0"/>
              <a:t>スタイル設定</a:t>
            </a:r>
            <a:r>
              <a:rPr lang="ja-JP" altLang="en-US" dirty="0"/>
              <a:t>」→「線種表示設定」でも可</a:t>
            </a:r>
            <a:endParaRPr kumimoji="1" lang="en-US" altLang="ja-JP" dirty="0"/>
          </a:p>
        </p:txBody>
      </p:sp>
      <p:pic>
        <p:nvPicPr>
          <p:cNvPr id="5" name="コンテンツ プレースホルダー 4"/>
          <p:cNvPicPr>
            <a:picLocks noGrp="1" noChangeAspect="1"/>
          </p:cNvPicPr>
          <p:nvPr>
            <p:ph sz="half" idx="2"/>
          </p:nvPr>
        </p:nvPicPr>
        <p:blipFill>
          <a:blip r:embed="rId2"/>
          <a:stretch>
            <a:fillRect/>
          </a:stretch>
        </p:blipFill>
        <p:spPr>
          <a:xfrm>
            <a:off x="839788" y="2980436"/>
            <a:ext cx="5157787" cy="2733865"/>
          </a:xfrm>
          <a:prstGeom prst="rect">
            <a:avLst/>
          </a:prstGeom>
        </p:spPr>
      </p:pic>
      <p:pic>
        <p:nvPicPr>
          <p:cNvPr id="11" name="コンテンツ プレースホルダー 10"/>
          <p:cNvPicPr>
            <a:picLocks noGrp="1" noChangeAspect="1"/>
          </p:cNvPicPr>
          <p:nvPr>
            <p:ph sz="quarter" idx="4"/>
          </p:nvPr>
        </p:nvPicPr>
        <p:blipFill>
          <a:blip r:embed="rId3"/>
          <a:stretch>
            <a:fillRect/>
          </a:stretch>
        </p:blipFill>
        <p:spPr>
          <a:xfrm>
            <a:off x="6172200" y="2956468"/>
            <a:ext cx="5183188" cy="2781802"/>
          </a:xfrm>
          <a:prstGeom prst="rect">
            <a:avLst/>
          </a:prstGeom>
        </p:spPr>
      </p:pic>
      <p:sp>
        <p:nvSpPr>
          <p:cNvPr id="7" name="屈折矢印 6"/>
          <p:cNvSpPr/>
          <p:nvPr/>
        </p:nvSpPr>
        <p:spPr>
          <a:xfrm rot="5400000">
            <a:off x="9373138" y="5942161"/>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872025" y="4456788"/>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14192504">
            <a:off x="1117877" y="3122922"/>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84707" y="4594493"/>
            <a:ext cx="1179995" cy="509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stretch>
            <a:fillRect/>
          </a:stretch>
        </p:blipFill>
        <p:spPr>
          <a:xfrm>
            <a:off x="10116816" y="3410579"/>
            <a:ext cx="1636061" cy="3204579"/>
          </a:xfrm>
          <a:prstGeom prst="rect">
            <a:avLst/>
          </a:prstGeom>
        </p:spPr>
      </p:pic>
      <p:sp>
        <p:nvSpPr>
          <p:cNvPr id="13" name="正方形/長方形 12"/>
          <p:cNvSpPr/>
          <p:nvPr/>
        </p:nvSpPr>
        <p:spPr>
          <a:xfrm>
            <a:off x="7322381" y="5269610"/>
            <a:ext cx="1373750" cy="2447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320942" y="3778758"/>
            <a:ext cx="1209071" cy="14837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81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基準線を引く</a:t>
            </a:r>
          </a:p>
        </p:txBody>
      </p:sp>
      <p:sp>
        <p:nvSpPr>
          <p:cNvPr id="3" name="テキスト プレースホルダー 2"/>
          <p:cNvSpPr>
            <a:spLocks noGrp="1"/>
          </p:cNvSpPr>
          <p:nvPr>
            <p:ph type="body" idx="1"/>
          </p:nvPr>
        </p:nvSpPr>
        <p:spPr>
          <a:xfrm>
            <a:off x="839788" y="1681163"/>
            <a:ext cx="10515600" cy="823912"/>
          </a:xfrm>
        </p:spPr>
        <p:txBody>
          <a:bodyPr>
            <a:normAutofit/>
          </a:bodyPr>
          <a:lstStyle/>
          <a:p>
            <a:r>
              <a:rPr kumimoji="1" lang="ja-JP" altLang="en-US" dirty="0"/>
              <a:t>チャートエディタから指定</a:t>
            </a:r>
            <a:endParaRPr kumimoji="1" lang="en-US" altLang="ja-JP" dirty="0"/>
          </a:p>
        </p:txBody>
      </p:sp>
      <p:pic>
        <p:nvPicPr>
          <p:cNvPr id="5" name="コンテンツ プレースホルダー 4"/>
          <p:cNvPicPr>
            <a:picLocks noGrp="1" noChangeAspect="1"/>
          </p:cNvPicPr>
          <p:nvPr>
            <p:ph sz="half" idx="2"/>
          </p:nvPr>
        </p:nvPicPr>
        <p:blipFill rotWithShape="1">
          <a:blip r:embed="rId2"/>
          <a:srcRect r="39941"/>
          <a:stretch/>
        </p:blipFill>
        <p:spPr>
          <a:xfrm>
            <a:off x="839788" y="2859098"/>
            <a:ext cx="5206448" cy="2869978"/>
          </a:xfrm>
          <a:prstGeom prst="rect">
            <a:avLst/>
          </a:prstGeom>
        </p:spPr>
      </p:pic>
      <p:pic>
        <p:nvPicPr>
          <p:cNvPr id="7" name="コンテンツ プレースホルダー 6"/>
          <p:cNvPicPr>
            <a:picLocks noGrp="1" noChangeAspect="1"/>
          </p:cNvPicPr>
          <p:nvPr>
            <p:ph sz="quarter" idx="4"/>
          </p:nvPr>
        </p:nvPicPr>
        <p:blipFill>
          <a:blip r:embed="rId3"/>
          <a:stretch>
            <a:fillRect/>
          </a:stretch>
        </p:blipFill>
        <p:spPr>
          <a:xfrm>
            <a:off x="6172200" y="3226302"/>
            <a:ext cx="5183188" cy="2242134"/>
          </a:xfrm>
          <a:prstGeom prst="rect">
            <a:avLst/>
          </a:prstGeom>
        </p:spPr>
      </p:pic>
    </p:spTree>
    <p:extLst>
      <p:ext uri="{BB962C8B-B14F-4D97-AF65-F5344CB8AC3E}">
        <p14:creationId xmlns:p14="http://schemas.microsoft.com/office/powerpoint/2010/main" val="367169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チャート上に表示する情報の切替</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kumimoji="1" lang="ja-JP" altLang="en-US" dirty="0">
                <a:solidFill>
                  <a:sysClr val="windowText" lastClr="000000"/>
                </a:solidFill>
              </a:rPr>
              <a:t>ポイントやラベルの表示を設定</a:t>
            </a:r>
            <a:endParaRPr kumimoji="1" lang="en-US" altLang="ja-JP" dirty="0">
              <a:solidFill>
                <a:sysClr val="windowText" lastClr="000000"/>
              </a:solidFill>
            </a:endParaRPr>
          </a:p>
          <a:p>
            <a:r>
              <a:rPr lang="ja-JP" altLang="en-US" dirty="0">
                <a:solidFill>
                  <a:sysClr val="windowText" lastClr="000000"/>
                </a:solidFill>
              </a:rPr>
              <a:t>詳細な設定を行う場合にはチャート編集から</a:t>
            </a:r>
            <a:endParaRPr kumimoji="1" lang="en-US" altLang="ja-JP" dirty="0">
              <a:solidFill>
                <a:sysClr val="windowText" lastClr="000000"/>
              </a:solidFill>
            </a:endParaRPr>
          </a:p>
        </p:txBody>
      </p:sp>
      <p:pic>
        <p:nvPicPr>
          <p:cNvPr id="11" name="コンテンツ プレースホルダー 10"/>
          <p:cNvPicPr>
            <a:picLocks noGrp="1" noChangeAspect="1"/>
          </p:cNvPicPr>
          <p:nvPr>
            <p:ph sz="quarter" idx="4"/>
          </p:nvPr>
        </p:nvPicPr>
        <p:blipFill>
          <a:blip r:embed="rId2"/>
          <a:stretch>
            <a:fillRect/>
          </a:stretch>
        </p:blipFill>
        <p:spPr>
          <a:xfrm>
            <a:off x="8833124" y="2505075"/>
            <a:ext cx="2758150" cy="2934672"/>
          </a:xfrm>
          <a:prstGeom prst="rect">
            <a:avLst/>
          </a:prstGeom>
        </p:spPr>
      </p:pic>
      <p:pic>
        <p:nvPicPr>
          <p:cNvPr id="10" name="コンテンツ プレースホルダー 9"/>
          <p:cNvPicPr>
            <a:picLocks noGrp="1" noChangeAspect="1"/>
          </p:cNvPicPr>
          <p:nvPr>
            <p:ph sz="half" idx="2"/>
          </p:nvPr>
        </p:nvPicPr>
        <p:blipFill>
          <a:blip r:embed="rId3"/>
          <a:stretch>
            <a:fillRect/>
          </a:stretch>
        </p:blipFill>
        <p:spPr>
          <a:xfrm>
            <a:off x="1700432" y="2505075"/>
            <a:ext cx="3436498" cy="3684588"/>
          </a:xfrm>
          <a:prstGeom prst="rect">
            <a:avLst/>
          </a:prstGeom>
        </p:spPr>
      </p:pic>
      <p:pic>
        <p:nvPicPr>
          <p:cNvPr id="12" name="図 11"/>
          <p:cNvPicPr>
            <a:picLocks noChangeAspect="1"/>
          </p:cNvPicPr>
          <p:nvPr/>
        </p:nvPicPr>
        <p:blipFill>
          <a:blip r:embed="rId4"/>
          <a:stretch>
            <a:fillRect/>
          </a:stretch>
        </p:blipFill>
        <p:spPr>
          <a:xfrm>
            <a:off x="5997574" y="3718055"/>
            <a:ext cx="2751255" cy="2934672"/>
          </a:xfrm>
          <a:prstGeom prst="rect">
            <a:avLst/>
          </a:prstGeom>
        </p:spPr>
      </p:pic>
      <p:sp>
        <p:nvSpPr>
          <p:cNvPr id="14" name="正方形/長方形 13"/>
          <p:cNvSpPr/>
          <p:nvPr/>
        </p:nvSpPr>
        <p:spPr>
          <a:xfrm>
            <a:off x="3145744" y="2756223"/>
            <a:ext cx="180000" cy="180000"/>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339100" y="2757262"/>
            <a:ext cx="180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5348569" y="5047686"/>
            <a:ext cx="425726" cy="2754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5300260" y="2869021"/>
            <a:ext cx="3321225" cy="275410"/>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366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タブでの表示切替</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a:bodyPr>
          <a:lstStyle/>
          <a:p>
            <a:r>
              <a:rPr kumimoji="1" lang="en-US" altLang="ja-JP" dirty="0"/>
              <a:t>※</a:t>
            </a:r>
            <a:r>
              <a:rPr kumimoji="1" lang="ja-JP" altLang="en-US" dirty="0">
                <a:solidFill>
                  <a:srgbClr val="FF0000"/>
                </a:solidFill>
              </a:rPr>
              <a:t>レイアウトモードでのみ設定可能</a:t>
            </a:r>
            <a:endParaRPr kumimoji="1" lang="en-US" altLang="ja-JP" dirty="0">
              <a:solidFill>
                <a:srgbClr val="FF0000"/>
              </a:solidFill>
            </a:endParaRPr>
          </a:p>
        </p:txBody>
      </p:sp>
      <p:pic>
        <p:nvPicPr>
          <p:cNvPr id="2" name="コンテンツ プレースホルダー 1"/>
          <p:cNvPicPr>
            <a:picLocks noGrp="1" noChangeAspect="1"/>
          </p:cNvPicPr>
          <p:nvPr>
            <p:ph sz="half" idx="2"/>
          </p:nvPr>
        </p:nvPicPr>
        <p:blipFill>
          <a:blip r:embed="rId2"/>
          <a:stretch>
            <a:fillRect/>
          </a:stretch>
        </p:blipFill>
        <p:spPr>
          <a:xfrm>
            <a:off x="582466" y="3006726"/>
            <a:ext cx="4086225" cy="676275"/>
          </a:xfrm>
          <a:prstGeom prst="rect">
            <a:avLst/>
          </a:prstGeom>
        </p:spPr>
      </p:pic>
      <p:sp>
        <p:nvSpPr>
          <p:cNvPr id="9" name="右矢印 8"/>
          <p:cNvSpPr/>
          <p:nvPr/>
        </p:nvSpPr>
        <p:spPr>
          <a:xfrm rot="14192504">
            <a:off x="3053944" y="3186932"/>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60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画面上のメニューバーを非表示</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a:bodyPr>
          <a:lstStyle/>
          <a:p>
            <a:r>
              <a:rPr kumimoji="1" lang="ja-JP" altLang="en-US" dirty="0">
                <a:solidFill>
                  <a:sysClr val="windowText" lastClr="000000"/>
                </a:solidFill>
              </a:rPr>
              <a:t>「ボードコントロール」の設定を切り替える</a:t>
            </a:r>
            <a:endParaRPr kumimoji="1" lang="en-US" altLang="ja-JP" dirty="0">
              <a:solidFill>
                <a:sysClr val="windowText" lastClr="000000"/>
              </a:solidFill>
            </a:endParaRPr>
          </a:p>
        </p:txBody>
      </p:sp>
      <p:pic>
        <p:nvPicPr>
          <p:cNvPr id="5" name="コンテンツ プレースホルダー 4"/>
          <p:cNvPicPr>
            <a:picLocks noGrp="1" noChangeAspect="1"/>
          </p:cNvPicPr>
          <p:nvPr>
            <p:ph sz="half" idx="2"/>
          </p:nvPr>
        </p:nvPicPr>
        <p:blipFill>
          <a:blip r:embed="rId2"/>
          <a:stretch>
            <a:fillRect/>
          </a:stretch>
        </p:blipFill>
        <p:spPr>
          <a:xfrm>
            <a:off x="839788" y="2590363"/>
            <a:ext cx="7548432" cy="3602407"/>
          </a:xfrm>
          <a:prstGeom prst="rect">
            <a:avLst/>
          </a:prstGeom>
        </p:spPr>
      </p:pic>
      <p:sp>
        <p:nvSpPr>
          <p:cNvPr id="15" name="正方形/長方形 14"/>
          <p:cNvSpPr/>
          <p:nvPr/>
        </p:nvSpPr>
        <p:spPr>
          <a:xfrm>
            <a:off x="2909891" y="3804721"/>
            <a:ext cx="1391521" cy="2494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127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ボタンでの画面移動</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kumimoji="1" lang="ja-JP" altLang="en-US" dirty="0"/>
              <a:t>ボタンを選択→範囲指定</a:t>
            </a:r>
            <a:r>
              <a:rPr lang="ja-JP" altLang="en-US" dirty="0"/>
              <a:t>→アクション種別「ボード定義切替」</a:t>
            </a:r>
            <a:endParaRPr lang="en-US" altLang="ja-JP" dirty="0"/>
          </a:p>
          <a:p>
            <a:r>
              <a:rPr lang="ja-JP" altLang="en-US" dirty="0"/>
              <a:t>→「参照」遷移先の画面を選択</a:t>
            </a:r>
            <a:endParaRPr kumimoji="1" lang="ja-JP" altLang="en-US" dirty="0"/>
          </a:p>
        </p:txBody>
      </p:sp>
      <p:pic>
        <p:nvPicPr>
          <p:cNvPr id="2" name="コンテンツ プレースホルダー 1"/>
          <p:cNvPicPr>
            <a:picLocks noGrp="1" noChangeAspect="1"/>
          </p:cNvPicPr>
          <p:nvPr>
            <p:ph sz="half" idx="2"/>
          </p:nvPr>
        </p:nvPicPr>
        <p:blipFill>
          <a:blip r:embed="rId2"/>
          <a:stretch>
            <a:fillRect/>
          </a:stretch>
        </p:blipFill>
        <p:spPr>
          <a:xfrm>
            <a:off x="839788" y="2656681"/>
            <a:ext cx="4991100" cy="523875"/>
          </a:xfrm>
          <a:prstGeom prst="rect">
            <a:avLst/>
          </a:prstGeom>
        </p:spPr>
      </p:pic>
      <p:pic>
        <p:nvPicPr>
          <p:cNvPr id="5" name="コンテンツ プレースホルダー 4"/>
          <p:cNvPicPr>
            <a:picLocks noGrp="1" noChangeAspect="1"/>
          </p:cNvPicPr>
          <p:nvPr>
            <p:ph sz="quarter" idx="4"/>
          </p:nvPr>
        </p:nvPicPr>
        <p:blipFill>
          <a:blip r:embed="rId3"/>
          <a:stretch>
            <a:fillRect/>
          </a:stretch>
        </p:blipFill>
        <p:spPr>
          <a:xfrm>
            <a:off x="3641396" y="3300413"/>
            <a:ext cx="2807249" cy="2940674"/>
          </a:xfrm>
          <a:prstGeom prst="rect">
            <a:avLst/>
          </a:prstGeom>
        </p:spPr>
      </p:pic>
      <p:pic>
        <p:nvPicPr>
          <p:cNvPr id="3" name="図 2"/>
          <p:cNvPicPr>
            <a:picLocks noChangeAspect="1"/>
          </p:cNvPicPr>
          <p:nvPr/>
        </p:nvPicPr>
        <p:blipFill>
          <a:blip r:embed="rId4"/>
          <a:stretch>
            <a:fillRect/>
          </a:stretch>
        </p:blipFill>
        <p:spPr>
          <a:xfrm>
            <a:off x="271462" y="4341966"/>
            <a:ext cx="3313331" cy="857568"/>
          </a:xfrm>
          <a:prstGeom prst="rect">
            <a:avLst/>
          </a:prstGeom>
        </p:spPr>
      </p:pic>
      <p:pic>
        <p:nvPicPr>
          <p:cNvPr id="6" name="図 5"/>
          <p:cNvPicPr>
            <a:picLocks noChangeAspect="1"/>
          </p:cNvPicPr>
          <p:nvPr/>
        </p:nvPicPr>
        <p:blipFill>
          <a:blip r:embed="rId5"/>
          <a:stretch>
            <a:fillRect/>
          </a:stretch>
        </p:blipFill>
        <p:spPr>
          <a:xfrm>
            <a:off x="6505248" y="2780506"/>
            <a:ext cx="4850140" cy="3634581"/>
          </a:xfrm>
          <a:prstGeom prst="rect">
            <a:avLst/>
          </a:prstGeom>
        </p:spPr>
      </p:pic>
      <p:sp>
        <p:nvSpPr>
          <p:cNvPr id="8" name="屈折矢印 7"/>
          <p:cNvSpPr/>
          <p:nvPr/>
        </p:nvSpPr>
        <p:spPr>
          <a:xfrm rot="5400000">
            <a:off x="2655095" y="5441157"/>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14192504">
            <a:off x="4478002" y="3022097"/>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14192504">
            <a:off x="3291801" y="4929092"/>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264084" y="4863382"/>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5400000">
            <a:off x="1880722" y="3602737"/>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14192504">
            <a:off x="4523551" y="4430112"/>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28135" y="4568411"/>
            <a:ext cx="1407155" cy="294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678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定期的に最新データを読み込む</a:t>
            </a:r>
          </a:p>
        </p:txBody>
      </p:sp>
      <p:sp>
        <p:nvSpPr>
          <p:cNvPr id="3" name="テキスト プレースホルダー 2"/>
          <p:cNvSpPr>
            <a:spLocks noGrp="1"/>
          </p:cNvSpPr>
          <p:nvPr>
            <p:ph type="body" idx="1"/>
          </p:nvPr>
        </p:nvSpPr>
        <p:spPr>
          <a:xfrm>
            <a:off x="839788" y="1681163"/>
            <a:ext cx="10515600" cy="823912"/>
          </a:xfrm>
        </p:spPr>
        <p:txBody>
          <a:bodyPr>
            <a:normAutofit lnSpcReduction="10000"/>
          </a:bodyPr>
          <a:lstStyle/>
          <a:p>
            <a:r>
              <a:rPr kumimoji="1" lang="ja-JP" altLang="en-US" dirty="0"/>
              <a:t>プロパティからリフレッシュ間隔を指定（５秒～１時間</a:t>
            </a:r>
            <a:r>
              <a:rPr kumimoji="1" lang="en-US" altLang="ja-JP" dirty="0"/>
              <a:t>[3600</a:t>
            </a:r>
            <a:r>
              <a:rPr kumimoji="1" lang="ja-JP" altLang="en-US" dirty="0"/>
              <a:t>秒</a:t>
            </a:r>
            <a:r>
              <a:rPr kumimoji="1" lang="en-US" altLang="ja-JP" dirty="0"/>
              <a:t>]</a:t>
            </a:r>
            <a:r>
              <a:rPr kumimoji="1" lang="ja-JP" altLang="en-US" dirty="0"/>
              <a:t>）</a:t>
            </a:r>
            <a:endParaRPr kumimoji="1" lang="en-US" altLang="ja-JP" dirty="0"/>
          </a:p>
          <a:p>
            <a:r>
              <a:rPr lang="ja-JP" altLang="en-US" dirty="0"/>
              <a:t>「ボード管理」→「アイテム管理」からも設定できる</a:t>
            </a:r>
            <a:endParaRPr kumimoji="1" lang="ja-JP" altLang="en-US" dirty="0"/>
          </a:p>
        </p:txBody>
      </p:sp>
      <p:pic>
        <p:nvPicPr>
          <p:cNvPr id="5" name="コンテンツ プレースホルダー 4"/>
          <p:cNvPicPr>
            <a:picLocks noGrp="1" noChangeAspect="1"/>
          </p:cNvPicPr>
          <p:nvPr>
            <p:ph sz="half" idx="2"/>
          </p:nvPr>
        </p:nvPicPr>
        <p:blipFill>
          <a:blip r:embed="rId2"/>
          <a:stretch>
            <a:fillRect/>
          </a:stretch>
        </p:blipFill>
        <p:spPr>
          <a:xfrm>
            <a:off x="839788" y="3223034"/>
            <a:ext cx="5157787" cy="2248669"/>
          </a:xfrm>
          <a:prstGeom prst="rect">
            <a:avLst/>
          </a:prstGeom>
        </p:spPr>
      </p:pic>
      <p:pic>
        <p:nvPicPr>
          <p:cNvPr id="7" name="コンテンツ プレースホルダー 6"/>
          <p:cNvPicPr>
            <a:picLocks noGrp="1" noChangeAspect="1"/>
          </p:cNvPicPr>
          <p:nvPr>
            <p:ph sz="quarter" idx="4"/>
          </p:nvPr>
        </p:nvPicPr>
        <p:blipFill>
          <a:blip r:embed="rId3"/>
          <a:stretch>
            <a:fillRect/>
          </a:stretch>
        </p:blipFill>
        <p:spPr>
          <a:xfrm>
            <a:off x="6502413" y="2505075"/>
            <a:ext cx="4522761" cy="3684588"/>
          </a:xfrm>
          <a:prstGeom prst="rect">
            <a:avLst/>
          </a:prstGeom>
        </p:spPr>
      </p:pic>
      <p:sp>
        <p:nvSpPr>
          <p:cNvPr id="9" name="正方形/長方形 8"/>
          <p:cNvSpPr/>
          <p:nvPr/>
        </p:nvSpPr>
        <p:spPr>
          <a:xfrm>
            <a:off x="7245548" y="3319462"/>
            <a:ext cx="822127" cy="2121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819900" y="2662540"/>
            <a:ext cx="349052" cy="2044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14192504">
            <a:off x="5704583" y="4977937"/>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7575" y="4211898"/>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780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コンテンツ プレースホルダー 20"/>
          <p:cNvPicPr>
            <a:picLocks noGrp="1" noChangeAspect="1"/>
          </p:cNvPicPr>
          <p:nvPr>
            <p:ph sz="half" idx="2"/>
          </p:nvPr>
        </p:nvPicPr>
        <p:blipFill>
          <a:blip r:embed="rId2"/>
          <a:stretch>
            <a:fillRect/>
          </a:stretch>
        </p:blipFill>
        <p:spPr>
          <a:xfrm>
            <a:off x="1216989" y="2505075"/>
            <a:ext cx="4403384" cy="3684588"/>
          </a:xfrm>
          <a:prstGeom prst="rect">
            <a:avLst/>
          </a:prstGeom>
        </p:spPr>
      </p:pic>
      <p:sp>
        <p:nvSpPr>
          <p:cNvPr id="4" name="タイトル 3"/>
          <p:cNvSpPr>
            <a:spLocks noGrp="1"/>
          </p:cNvSpPr>
          <p:nvPr>
            <p:ph type="title"/>
          </p:nvPr>
        </p:nvSpPr>
        <p:spPr/>
        <p:txBody>
          <a:bodyPr/>
          <a:lstStyle/>
          <a:p>
            <a:r>
              <a:rPr lang="ja-JP" altLang="en-US" dirty="0"/>
              <a:t>疑似的な行列入れ替え ～クロス列</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縦に項目があり、横に情報が追加されていく帳票の場合</a:t>
            </a:r>
            <a:endParaRPr lang="en-US" altLang="ja-JP" dirty="0"/>
          </a:p>
          <a:p>
            <a:r>
              <a:rPr kumimoji="1" lang="en-US" altLang="ja-JP" dirty="0"/>
              <a:t> </a:t>
            </a:r>
            <a:r>
              <a:rPr kumimoji="1" lang="ja-JP" altLang="en-US" dirty="0"/>
              <a:t>クロス列を選択→ヘッダーをクリック→範囲指定</a:t>
            </a:r>
          </a:p>
        </p:txBody>
      </p:sp>
      <p:pic>
        <p:nvPicPr>
          <p:cNvPr id="3" name="コンテンツ プレースホルダー 2"/>
          <p:cNvPicPr>
            <a:picLocks noGrp="1" noChangeAspect="1"/>
          </p:cNvPicPr>
          <p:nvPr>
            <p:ph sz="quarter" idx="4"/>
          </p:nvPr>
        </p:nvPicPr>
        <p:blipFill rotWithShape="1">
          <a:blip r:embed="rId3"/>
          <a:srcRect b="28124"/>
          <a:stretch/>
        </p:blipFill>
        <p:spPr>
          <a:xfrm>
            <a:off x="2373942" y="4641142"/>
            <a:ext cx="5183188" cy="2069136"/>
          </a:xfrm>
          <a:prstGeom prst="rect">
            <a:avLst/>
          </a:prstGeom>
        </p:spPr>
      </p:pic>
      <p:pic>
        <p:nvPicPr>
          <p:cNvPr id="5" name="図 4"/>
          <p:cNvPicPr>
            <a:picLocks noChangeAspect="1"/>
          </p:cNvPicPr>
          <p:nvPr/>
        </p:nvPicPr>
        <p:blipFill rotWithShape="1">
          <a:blip r:embed="rId4"/>
          <a:srcRect r="26840"/>
          <a:stretch/>
        </p:blipFill>
        <p:spPr>
          <a:xfrm>
            <a:off x="7683656" y="2093119"/>
            <a:ext cx="4232120" cy="3810000"/>
          </a:xfrm>
          <a:prstGeom prst="rect">
            <a:avLst/>
          </a:prstGeom>
        </p:spPr>
      </p:pic>
      <p:sp>
        <p:nvSpPr>
          <p:cNvPr id="6" name="屈折矢印 5"/>
          <p:cNvSpPr/>
          <p:nvPr/>
        </p:nvSpPr>
        <p:spPr>
          <a:xfrm rot="5400000">
            <a:off x="1619397" y="6041233"/>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屈折矢印 10"/>
          <p:cNvSpPr/>
          <p:nvPr/>
        </p:nvSpPr>
        <p:spPr>
          <a:xfrm>
            <a:off x="7777085" y="6041233"/>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14192504">
            <a:off x="1613503" y="3430614"/>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14192504">
            <a:off x="3082915" y="2953743"/>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rot="14192504">
            <a:off x="3175683" y="5696885"/>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702748" y="4462367"/>
            <a:ext cx="1879402" cy="1213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344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7547687" y="3576211"/>
            <a:ext cx="3226104" cy="952198"/>
          </a:xfrm>
          <a:prstGeom prst="rect">
            <a:avLst/>
          </a:prstGeom>
        </p:spPr>
      </p:pic>
      <p:sp>
        <p:nvSpPr>
          <p:cNvPr id="2" name="タイトル 1"/>
          <p:cNvSpPr>
            <a:spLocks noGrp="1"/>
          </p:cNvSpPr>
          <p:nvPr>
            <p:ph type="title"/>
          </p:nvPr>
        </p:nvSpPr>
        <p:spPr/>
        <p:txBody>
          <a:bodyPr/>
          <a:lstStyle/>
          <a:p>
            <a:r>
              <a:rPr kumimoji="1" lang="ja-JP" altLang="en-US" dirty="0"/>
              <a:t>検索条件を常に最新にする</a:t>
            </a:r>
          </a:p>
        </p:txBody>
      </p:sp>
      <p:sp>
        <p:nvSpPr>
          <p:cNvPr id="3" name="テキスト プレースホルダー 2"/>
          <p:cNvSpPr>
            <a:spLocks noGrp="1"/>
          </p:cNvSpPr>
          <p:nvPr>
            <p:ph type="body" idx="1"/>
          </p:nvPr>
        </p:nvSpPr>
        <p:spPr>
          <a:xfrm>
            <a:off x="839788" y="1681163"/>
            <a:ext cx="10515600" cy="823912"/>
          </a:xfrm>
        </p:spPr>
        <p:txBody>
          <a:bodyPr>
            <a:normAutofit lnSpcReduction="10000"/>
          </a:bodyPr>
          <a:lstStyle/>
          <a:p>
            <a:r>
              <a:rPr kumimoji="1" lang="ja-JP" altLang="en-US" dirty="0"/>
              <a:t>初期値に</a:t>
            </a:r>
            <a:r>
              <a:rPr kumimoji="1" lang="en-US" altLang="ja-JP" dirty="0"/>
              <a:t>!top</a:t>
            </a:r>
            <a:r>
              <a:rPr kumimoji="1" lang="ja-JP" altLang="en-US" dirty="0"/>
              <a:t>（初期値）または</a:t>
            </a:r>
            <a:r>
              <a:rPr lang="en-US" altLang="ja-JP" dirty="0"/>
              <a:t>!bottom</a:t>
            </a:r>
            <a:r>
              <a:rPr lang="ja-JP" altLang="en-US" dirty="0"/>
              <a:t>（末尾値）を</a:t>
            </a:r>
            <a:r>
              <a:rPr kumimoji="1" lang="ja-JP" altLang="en-US" dirty="0"/>
              <a:t>入力</a:t>
            </a:r>
            <a:endParaRPr kumimoji="1" lang="en-US" altLang="ja-JP" dirty="0"/>
          </a:p>
          <a:p>
            <a:r>
              <a:rPr lang="ja-JP" altLang="en-US" dirty="0"/>
              <a:t>未入力の場合は全データ表示が初期値になる。</a:t>
            </a:r>
            <a:endParaRPr kumimoji="1" lang="ja-JP" altLang="en-US" dirty="0"/>
          </a:p>
        </p:txBody>
      </p:sp>
      <p:pic>
        <p:nvPicPr>
          <p:cNvPr id="5" name="コンテンツ プレースホルダー 4"/>
          <p:cNvPicPr>
            <a:picLocks noGrp="1" noChangeAspect="1"/>
          </p:cNvPicPr>
          <p:nvPr>
            <p:ph sz="half" idx="2"/>
          </p:nvPr>
        </p:nvPicPr>
        <p:blipFill>
          <a:blip r:embed="rId3"/>
          <a:stretch>
            <a:fillRect/>
          </a:stretch>
        </p:blipFill>
        <p:spPr>
          <a:xfrm>
            <a:off x="842293" y="2505075"/>
            <a:ext cx="5152776" cy="3684588"/>
          </a:xfrm>
          <a:prstGeom prst="rect">
            <a:avLst/>
          </a:prstGeom>
        </p:spPr>
      </p:pic>
      <p:pic>
        <p:nvPicPr>
          <p:cNvPr id="7" name="コンテンツ プレースホルダー 6"/>
          <p:cNvPicPr>
            <a:picLocks noGrp="1" noChangeAspect="1"/>
          </p:cNvPicPr>
          <p:nvPr>
            <p:ph sz="quarter" idx="4"/>
          </p:nvPr>
        </p:nvPicPr>
        <p:blipFill>
          <a:blip r:embed="rId4"/>
          <a:stretch>
            <a:fillRect/>
          </a:stretch>
        </p:blipFill>
        <p:spPr>
          <a:xfrm>
            <a:off x="6182461" y="2505075"/>
            <a:ext cx="5162666" cy="3684588"/>
          </a:xfrm>
          <a:prstGeom prst="rect">
            <a:avLst/>
          </a:prstGeom>
        </p:spPr>
      </p:pic>
      <p:sp>
        <p:nvSpPr>
          <p:cNvPr id="8" name="正方形/長方形 7"/>
          <p:cNvSpPr/>
          <p:nvPr/>
        </p:nvSpPr>
        <p:spPr>
          <a:xfrm>
            <a:off x="7236217" y="4644409"/>
            <a:ext cx="822127" cy="2121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144846" y="3114977"/>
            <a:ext cx="1372377" cy="2044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5818486" y="4164198"/>
            <a:ext cx="593902" cy="586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65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a:t>その他運用の際にいただいた質問</a:t>
            </a:r>
          </a:p>
        </p:txBody>
      </p:sp>
      <p:sp>
        <p:nvSpPr>
          <p:cNvPr id="8" name="コンテンツ プレースホルダー 7"/>
          <p:cNvSpPr>
            <a:spLocks noGrp="1"/>
          </p:cNvSpPr>
          <p:nvPr>
            <p:ph idx="1"/>
          </p:nvPr>
        </p:nvSpPr>
        <p:spPr/>
        <p:txBody>
          <a:bodyPr vert="horz" lIns="91440" tIns="45720" rIns="91440" bIns="45720" rtlCol="0" anchor="t">
            <a:normAutofit/>
          </a:bodyPr>
          <a:lstStyle/>
          <a:p>
            <a:r>
              <a:rPr lang="ja-JP" altLang="en-US"/>
              <a:t>作成し</a:t>
            </a:r>
            <a:r>
              <a:rPr lang="ja-JP" altLang="en-US">
                <a:latin typeface="ＭＳ Ｐゴシック"/>
                <a:ea typeface="ＭＳ Ｐゴシック"/>
              </a:rPr>
              <a:t>たボードのコピー</a:t>
            </a:r>
          </a:p>
          <a:p>
            <a:r>
              <a:rPr lang="en-US" altLang="ja-JP" dirty="0" err="1">
                <a:latin typeface="Calibri"/>
              </a:rPr>
              <a:t>ファイル更新した際に発生するようになるエラ</a:t>
            </a:r>
            <a:r>
              <a:rPr lang="en-US" altLang="ja-JP" dirty="0">
                <a:latin typeface="Calibri"/>
              </a:rPr>
              <a:t>ー</a:t>
            </a:r>
            <a:endParaRPr lang="en-US" altLang="ja-JP" dirty="0"/>
          </a:p>
          <a:p>
            <a:pPr lvl="1"/>
            <a:r>
              <a:rPr lang="en-US" altLang="ja-JP" dirty="0" err="1">
                <a:latin typeface="ＭＳ Ｐゴシック"/>
                <a:ea typeface="ＭＳ Ｐゴシック"/>
              </a:rPr>
              <a:t>中間ファイルのアップロード</a:t>
            </a:r>
          </a:p>
          <a:p>
            <a:pPr lvl="1"/>
            <a:r>
              <a:rPr lang="en-US" altLang="ja-JP" dirty="0" err="1">
                <a:latin typeface="ＭＳ Ｐゴシック"/>
                <a:ea typeface="ＭＳ Ｐゴシック"/>
              </a:rPr>
              <a:t>誤ったデータ形式を含む帳票</a:t>
            </a:r>
          </a:p>
          <a:p>
            <a:r>
              <a:rPr lang="en-US" altLang="ja-JP" dirty="0"/>
              <a:t>MB</a:t>
            </a:r>
            <a:r>
              <a:rPr lang="ja-JP" altLang="en-US"/>
              <a:t>側のファイル削除</a:t>
            </a:r>
            <a:endParaRPr lang="en-US" altLang="ja-JP"/>
          </a:p>
          <a:p>
            <a:r>
              <a:rPr lang="ja-JP" altLang="en-US"/>
              <a:t>共有フォルダの</a:t>
            </a:r>
            <a:r>
              <a:rPr kumimoji="1" lang="ja-JP" altLang="en-US"/>
              <a:t>構成</a:t>
            </a:r>
            <a:endParaRPr kumimoji="1" lang="en-US" altLang="ja-JP"/>
          </a:p>
        </p:txBody>
      </p:sp>
    </p:spTree>
    <p:extLst>
      <p:ext uri="{BB962C8B-B14F-4D97-AF65-F5344CB8AC3E}">
        <p14:creationId xmlns:p14="http://schemas.microsoft.com/office/powerpoint/2010/main" val="418919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ボードのコピー</a:t>
            </a:r>
          </a:p>
        </p:txBody>
      </p:sp>
      <p:sp>
        <p:nvSpPr>
          <p:cNvPr id="6" name="テキスト プレースホルダー 5"/>
          <p:cNvSpPr>
            <a:spLocks noGrp="1"/>
          </p:cNvSpPr>
          <p:nvPr>
            <p:ph type="body" idx="1"/>
          </p:nvPr>
        </p:nvSpPr>
        <p:spPr/>
        <p:txBody>
          <a:bodyPr>
            <a:normAutofit fontScale="70000" lnSpcReduction="20000"/>
          </a:bodyPr>
          <a:lstStyle/>
          <a:p>
            <a:r>
              <a:rPr kumimoji="1" lang="ja-JP" altLang="en-US" dirty="0"/>
              <a:t>コピーするボード上で右クリック</a:t>
            </a:r>
            <a:r>
              <a:rPr lang="ja-JP" altLang="en-US" dirty="0"/>
              <a:t>→「ボードコピー」</a:t>
            </a:r>
            <a:endParaRPr lang="en-US" altLang="ja-JP" dirty="0"/>
          </a:p>
          <a:p>
            <a:r>
              <a:rPr lang="ja-JP" altLang="en-US" dirty="0"/>
              <a:t>→コピー先のフォルダで右クリック→「ボード貼り付け」</a:t>
            </a:r>
            <a:endParaRPr kumimoji="1" lang="ja-JP" altLang="en-US" dirty="0"/>
          </a:p>
        </p:txBody>
      </p:sp>
      <p:sp>
        <p:nvSpPr>
          <p:cNvPr id="8" name="テキスト プレースホルダー 7"/>
          <p:cNvSpPr>
            <a:spLocks noGrp="1"/>
          </p:cNvSpPr>
          <p:nvPr>
            <p:ph type="body" sz="quarter" idx="3"/>
          </p:nvPr>
        </p:nvSpPr>
        <p:spPr/>
        <p:txBody>
          <a:bodyPr/>
          <a:lstStyle/>
          <a:p>
            <a:r>
              <a:rPr kumimoji="1" lang="ja-JP" altLang="en-US" dirty="0"/>
              <a:t>左上アイコンクリックで表示される一覧でも同様の作業が可能</a:t>
            </a:r>
          </a:p>
        </p:txBody>
      </p:sp>
      <p:pic>
        <p:nvPicPr>
          <p:cNvPr id="14" name="コンテンツ プレースホルダー 13"/>
          <p:cNvPicPr>
            <a:picLocks noGrp="1" noChangeAspect="1"/>
          </p:cNvPicPr>
          <p:nvPr>
            <p:ph sz="quarter" idx="4"/>
          </p:nvPr>
        </p:nvPicPr>
        <p:blipFill>
          <a:blip r:embed="rId2"/>
          <a:stretch>
            <a:fillRect/>
          </a:stretch>
        </p:blipFill>
        <p:spPr>
          <a:xfrm>
            <a:off x="7481816" y="2505075"/>
            <a:ext cx="2563956" cy="3684588"/>
          </a:xfrm>
          <a:prstGeom prst="rect">
            <a:avLst/>
          </a:prstGeom>
        </p:spPr>
      </p:pic>
      <p:pic>
        <p:nvPicPr>
          <p:cNvPr id="12" name="コンテンツ プレースホルダー 11"/>
          <p:cNvPicPr>
            <a:picLocks noGrp="1" noChangeAspect="1"/>
          </p:cNvPicPr>
          <p:nvPr>
            <p:ph sz="half" idx="2"/>
          </p:nvPr>
        </p:nvPicPr>
        <p:blipFill rotWithShape="1">
          <a:blip r:embed="rId3"/>
          <a:srcRect l="40160"/>
          <a:stretch/>
        </p:blipFill>
        <p:spPr>
          <a:xfrm>
            <a:off x="513184" y="2505075"/>
            <a:ext cx="3086423" cy="2329623"/>
          </a:xfrm>
          <a:prstGeom prst="rect">
            <a:avLst/>
          </a:prstGeom>
        </p:spPr>
      </p:pic>
      <p:pic>
        <p:nvPicPr>
          <p:cNvPr id="13" name="図 12"/>
          <p:cNvPicPr>
            <a:picLocks noChangeAspect="1"/>
          </p:cNvPicPr>
          <p:nvPr/>
        </p:nvPicPr>
        <p:blipFill rotWithShape="1">
          <a:blip r:embed="rId4"/>
          <a:srcRect l="39798"/>
          <a:stretch/>
        </p:blipFill>
        <p:spPr>
          <a:xfrm>
            <a:off x="2992504" y="3821113"/>
            <a:ext cx="3105084" cy="2479438"/>
          </a:xfrm>
          <a:prstGeom prst="rect">
            <a:avLst/>
          </a:prstGeom>
        </p:spPr>
      </p:pic>
      <p:sp>
        <p:nvSpPr>
          <p:cNvPr id="15" name="屈折矢印 14"/>
          <p:cNvSpPr/>
          <p:nvPr/>
        </p:nvSpPr>
        <p:spPr>
          <a:xfrm rot="5400000">
            <a:off x="1803105" y="5424057"/>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rot="14192504">
            <a:off x="1922582" y="3482505"/>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173796" y="3415210"/>
            <a:ext cx="1334098" cy="1677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4192504">
            <a:off x="4346422" y="4790389"/>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屈折矢印 18"/>
          <p:cNvSpPr/>
          <p:nvPr/>
        </p:nvSpPr>
        <p:spPr>
          <a:xfrm rot="5400000">
            <a:off x="1803105" y="5424058"/>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8173796" y="3415211"/>
            <a:ext cx="1334098" cy="1677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011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データソースの差し替え</a:t>
            </a:r>
          </a:p>
        </p:txBody>
      </p:sp>
      <p:sp>
        <p:nvSpPr>
          <p:cNvPr id="3" name="テキスト プレースホルダー 2"/>
          <p:cNvSpPr>
            <a:spLocks noGrp="1"/>
          </p:cNvSpPr>
          <p:nvPr>
            <p:ph type="body" idx="1"/>
          </p:nvPr>
        </p:nvSpPr>
        <p:spPr/>
        <p:txBody>
          <a:bodyPr>
            <a:normAutofit/>
          </a:bodyPr>
          <a:lstStyle/>
          <a:p>
            <a:r>
              <a:rPr kumimoji="1" lang="ja-JP" altLang="en-US" dirty="0"/>
              <a:t>データソース編集から複数帳票読込のフォルダとフィルタの設定を変更</a:t>
            </a:r>
          </a:p>
        </p:txBody>
      </p:sp>
      <p:pic>
        <p:nvPicPr>
          <p:cNvPr id="7" name="コンテンツ プレースホルダー 6"/>
          <p:cNvPicPr>
            <a:picLocks noGrp="1" noChangeAspect="1"/>
          </p:cNvPicPr>
          <p:nvPr>
            <p:ph sz="half" idx="2"/>
          </p:nvPr>
        </p:nvPicPr>
        <p:blipFill>
          <a:blip r:embed="rId2"/>
          <a:stretch>
            <a:fillRect/>
          </a:stretch>
        </p:blipFill>
        <p:spPr>
          <a:xfrm>
            <a:off x="839788" y="3473018"/>
            <a:ext cx="5157787" cy="1748701"/>
          </a:xfrm>
          <a:prstGeom prst="rect">
            <a:avLst/>
          </a:prstGeom>
        </p:spPr>
      </p:pic>
      <p:sp>
        <p:nvSpPr>
          <p:cNvPr id="5" name="テキスト プレースホルダー 4"/>
          <p:cNvSpPr>
            <a:spLocks noGrp="1"/>
          </p:cNvSpPr>
          <p:nvPr>
            <p:ph type="body" sz="quarter" idx="3"/>
          </p:nvPr>
        </p:nvSpPr>
        <p:spPr/>
        <p:txBody>
          <a:bodyPr>
            <a:normAutofit fontScale="92500"/>
          </a:bodyPr>
          <a:lstStyle/>
          <a:p>
            <a:r>
              <a:rPr lang="ja-JP" altLang="en-US" dirty="0"/>
              <a:t>既にデータソースが作成できていれば、</a:t>
            </a:r>
            <a:endParaRPr lang="en-US" altLang="ja-JP" dirty="0"/>
          </a:p>
          <a:p>
            <a:r>
              <a:rPr kumimoji="1" lang="ja-JP" altLang="en-US" dirty="0"/>
              <a:t>プロパティからデータソース</a:t>
            </a:r>
            <a:r>
              <a:rPr lang="ja-JP" altLang="en-US" dirty="0"/>
              <a:t>の</a:t>
            </a:r>
            <a:r>
              <a:rPr kumimoji="1" lang="ja-JP" altLang="en-US" dirty="0"/>
              <a:t>指定を変更</a:t>
            </a:r>
          </a:p>
        </p:txBody>
      </p:sp>
      <p:pic>
        <p:nvPicPr>
          <p:cNvPr id="8" name="コンテンツ プレースホルダー 7"/>
          <p:cNvPicPr>
            <a:picLocks noGrp="1" noChangeAspect="1"/>
          </p:cNvPicPr>
          <p:nvPr>
            <p:ph sz="quarter" idx="4"/>
          </p:nvPr>
        </p:nvPicPr>
        <p:blipFill>
          <a:blip r:embed="rId3"/>
          <a:stretch>
            <a:fillRect/>
          </a:stretch>
        </p:blipFill>
        <p:spPr>
          <a:xfrm>
            <a:off x="6172200" y="2658205"/>
            <a:ext cx="3369365" cy="2196103"/>
          </a:xfrm>
          <a:prstGeom prst="rect">
            <a:avLst/>
          </a:prstGeom>
        </p:spPr>
      </p:pic>
      <p:pic>
        <p:nvPicPr>
          <p:cNvPr id="9" name="図 8"/>
          <p:cNvPicPr>
            <a:picLocks noChangeAspect="1"/>
          </p:cNvPicPr>
          <p:nvPr/>
        </p:nvPicPr>
        <p:blipFill>
          <a:blip r:embed="rId4"/>
          <a:stretch>
            <a:fillRect/>
          </a:stretch>
        </p:blipFill>
        <p:spPr>
          <a:xfrm>
            <a:off x="6341166" y="5007438"/>
            <a:ext cx="4200524" cy="1509702"/>
          </a:xfrm>
          <a:prstGeom prst="rect">
            <a:avLst/>
          </a:prstGeom>
        </p:spPr>
      </p:pic>
      <p:pic>
        <p:nvPicPr>
          <p:cNvPr id="10" name="図 9"/>
          <p:cNvPicPr>
            <a:picLocks noChangeAspect="1"/>
          </p:cNvPicPr>
          <p:nvPr/>
        </p:nvPicPr>
        <p:blipFill rotWithShape="1">
          <a:blip r:embed="rId5"/>
          <a:srcRect r="51983"/>
          <a:stretch/>
        </p:blipFill>
        <p:spPr>
          <a:xfrm>
            <a:off x="10603746" y="3473018"/>
            <a:ext cx="1362967" cy="1947353"/>
          </a:xfrm>
          <a:prstGeom prst="rect">
            <a:avLst/>
          </a:prstGeom>
        </p:spPr>
      </p:pic>
      <p:sp>
        <p:nvSpPr>
          <p:cNvPr id="11" name="右矢印 10"/>
          <p:cNvSpPr/>
          <p:nvPr/>
        </p:nvSpPr>
        <p:spPr>
          <a:xfrm rot="14192504">
            <a:off x="9098635" y="4413077"/>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屈折矢印 11"/>
          <p:cNvSpPr/>
          <p:nvPr/>
        </p:nvSpPr>
        <p:spPr>
          <a:xfrm>
            <a:off x="10985191" y="5527736"/>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18180" y="4278949"/>
            <a:ext cx="1334098" cy="8761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45816" y="4617517"/>
            <a:ext cx="1187175" cy="318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911605" y="3832608"/>
            <a:ext cx="1122604" cy="348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rot="14192504">
            <a:off x="8018582" y="5956956"/>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rot="5400000">
            <a:off x="7780353" y="4858489"/>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60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1"/>
          <p:cNvPicPr>
            <a:picLocks noGrp="1" noChangeAspect="1"/>
          </p:cNvPicPr>
          <p:nvPr>
            <p:ph sz="half" idx="2"/>
          </p:nvPr>
        </p:nvPicPr>
        <p:blipFill>
          <a:blip r:embed="rId2"/>
          <a:stretch>
            <a:fillRect/>
          </a:stretch>
        </p:blipFill>
        <p:spPr>
          <a:xfrm>
            <a:off x="1938339" y="2505075"/>
            <a:ext cx="2960684" cy="3684588"/>
          </a:xfrm>
          <a:prstGeom prst="rect">
            <a:avLst/>
          </a:prstGeom>
        </p:spPr>
      </p:pic>
      <p:sp>
        <p:nvSpPr>
          <p:cNvPr id="4" name="タイトル 3"/>
          <p:cNvSpPr>
            <a:spLocks noGrp="1"/>
          </p:cNvSpPr>
          <p:nvPr>
            <p:ph type="title"/>
          </p:nvPr>
        </p:nvSpPr>
        <p:spPr/>
        <p:txBody>
          <a:bodyPr/>
          <a:lstStyle/>
          <a:p>
            <a:r>
              <a:rPr lang="ja-JP" altLang="en-US" dirty="0"/>
              <a:t>ファイル更新でのエラー①</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・中間ファイルが誤ってアップロードされる</a:t>
            </a:r>
            <a:endParaRPr lang="en-US" altLang="ja-JP" dirty="0"/>
          </a:p>
          <a:p>
            <a:r>
              <a:rPr lang="ja-JP" altLang="en-US" dirty="0"/>
              <a:t>複数読み込み設定に合致してしまうとデータ取得の際にエラーとなる</a:t>
            </a:r>
            <a:endParaRPr kumimoji="1" lang="en-US" altLang="ja-JP" dirty="0">
              <a:solidFill>
                <a:srgbClr val="FF0000"/>
              </a:solidFill>
            </a:endParaRPr>
          </a:p>
        </p:txBody>
      </p:sp>
      <p:pic>
        <p:nvPicPr>
          <p:cNvPr id="9" name="図 1" descr="cid:image001.png@01D3B0B4.B06669E0"/>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49565" y="2505075"/>
            <a:ext cx="4628457"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正方形/長方形 5"/>
          <p:cNvSpPr/>
          <p:nvPr/>
        </p:nvSpPr>
        <p:spPr>
          <a:xfrm>
            <a:off x="2126793" y="4528913"/>
            <a:ext cx="1187175" cy="318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681613" y="4393262"/>
            <a:ext cx="490586" cy="454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258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対策</a:t>
            </a:r>
            <a:endParaRPr kumimoji="1" lang="ja-JP" altLang="en-US" dirty="0"/>
          </a:p>
        </p:txBody>
      </p:sp>
      <p:sp>
        <p:nvSpPr>
          <p:cNvPr id="7" name="テキスト プレースホルダー 6"/>
          <p:cNvSpPr>
            <a:spLocks noGrp="1"/>
          </p:cNvSpPr>
          <p:nvPr>
            <p:ph type="body" idx="1"/>
          </p:nvPr>
        </p:nvSpPr>
        <p:spPr>
          <a:xfrm>
            <a:off x="839788" y="1681163"/>
            <a:ext cx="10515600" cy="1509906"/>
          </a:xfrm>
        </p:spPr>
        <p:txBody>
          <a:bodyPr>
            <a:normAutofit/>
          </a:bodyPr>
          <a:lstStyle/>
          <a:p>
            <a:r>
              <a:rPr lang="ja-JP" altLang="en-US"/>
              <a:t>共有フォルダから削除しても、</a:t>
            </a:r>
            <a:r>
              <a:rPr lang="en-US" altLang="ja-JP" dirty="0" err="1"/>
              <a:t>MotionBoard</a:t>
            </a:r>
            <a:r>
              <a:rPr lang="ja-JP" altLang="en-US"/>
              <a:t>上のファイルは削除されないため、</a:t>
            </a:r>
            <a:endParaRPr lang="en-US" altLang="ja-JP"/>
          </a:p>
          <a:p>
            <a:r>
              <a:rPr lang="ja-JP" altLang="en-US" dirty="0"/>
              <a:t>後述の手法でアップロードされているファイルを削除する。</a:t>
            </a:r>
            <a:endParaRPr lang="en-US" altLang="ja-JP" dirty="0"/>
          </a:p>
          <a:p>
            <a:r>
              <a:rPr lang="ja-JP" altLang="en-US"/>
              <a:t>フィルタを前方一致で指定できれば、中間ファイルを読み込まずに</a:t>
            </a:r>
            <a:r>
              <a:rPr lang="ja-JP" altLang="en-US">
                <a:latin typeface="ＭＳ Ｐゴシック"/>
                <a:ea typeface="ＭＳ Ｐゴシック"/>
              </a:rPr>
              <a:t>すむ</a:t>
            </a:r>
            <a:endParaRPr lang="en-US" altLang="ja-JP"/>
          </a:p>
        </p:txBody>
      </p:sp>
      <p:pic>
        <p:nvPicPr>
          <p:cNvPr id="2" name="コンテンツ プレースホルダー 1"/>
          <p:cNvPicPr>
            <a:picLocks noGrp="1" noChangeAspect="1"/>
          </p:cNvPicPr>
          <p:nvPr>
            <p:ph sz="half" idx="2"/>
          </p:nvPr>
        </p:nvPicPr>
        <p:blipFill rotWithShape="1">
          <a:blip r:embed="rId2"/>
          <a:srcRect b="14660"/>
          <a:stretch/>
        </p:blipFill>
        <p:spPr>
          <a:xfrm>
            <a:off x="839788" y="3586797"/>
            <a:ext cx="5157787" cy="2323198"/>
          </a:xfrm>
          <a:prstGeom prst="rect">
            <a:avLst/>
          </a:prstGeom>
        </p:spPr>
      </p:pic>
      <p:pic>
        <p:nvPicPr>
          <p:cNvPr id="6" name="コンテンツ プレースホルダー 5"/>
          <p:cNvPicPr>
            <a:picLocks noGrp="1" noChangeAspect="1"/>
          </p:cNvPicPr>
          <p:nvPr>
            <p:ph sz="quarter" idx="4"/>
          </p:nvPr>
        </p:nvPicPr>
        <p:blipFill>
          <a:blip r:embed="rId3"/>
          <a:stretch>
            <a:fillRect/>
          </a:stretch>
        </p:blipFill>
        <p:spPr>
          <a:xfrm>
            <a:off x="6172200" y="3586797"/>
            <a:ext cx="5183188" cy="2272031"/>
          </a:xfrm>
          <a:prstGeom prst="rect">
            <a:avLst/>
          </a:prstGeom>
        </p:spPr>
      </p:pic>
      <p:sp>
        <p:nvSpPr>
          <p:cNvPr id="8" name="正方形/長方形 7"/>
          <p:cNvSpPr/>
          <p:nvPr/>
        </p:nvSpPr>
        <p:spPr>
          <a:xfrm>
            <a:off x="10012606" y="5354708"/>
            <a:ext cx="1187175" cy="318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579369" y="5450401"/>
            <a:ext cx="1187175" cy="318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46578" y="4721104"/>
            <a:ext cx="1187175" cy="9525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51473" y="4625418"/>
            <a:ext cx="1187175" cy="9525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862082" y="4826267"/>
            <a:ext cx="490586" cy="454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599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ファイル更新でのエラー②</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・既に設定されているデータ形式と異なるデータが入力される</a:t>
            </a:r>
            <a:endParaRPr lang="en-US" altLang="ja-JP" dirty="0"/>
          </a:p>
          <a:p>
            <a:r>
              <a:rPr lang="ja-JP" altLang="en-US" dirty="0"/>
              <a:t>自動で行われる変換でエラーが発生する</a:t>
            </a:r>
            <a:endParaRPr lang="en-US" altLang="ja-JP" dirty="0"/>
          </a:p>
        </p:txBody>
      </p:sp>
      <p:pic>
        <p:nvPicPr>
          <p:cNvPr id="11" name="コンテンツ プレースホルダー 10"/>
          <p:cNvPicPr>
            <a:picLocks noGrp="1" noChangeAspect="1"/>
          </p:cNvPicPr>
          <p:nvPr>
            <p:ph sz="quarter" idx="4"/>
          </p:nvPr>
        </p:nvPicPr>
        <p:blipFill>
          <a:blip r:embed="rId2"/>
          <a:stretch>
            <a:fillRect/>
          </a:stretch>
        </p:blipFill>
        <p:spPr>
          <a:xfrm>
            <a:off x="6689445" y="2505075"/>
            <a:ext cx="4148698" cy="3684588"/>
          </a:xfrm>
          <a:prstGeom prst="rect">
            <a:avLst/>
          </a:prstGeom>
        </p:spPr>
      </p:pic>
      <p:pic>
        <p:nvPicPr>
          <p:cNvPr id="13" name="コンテンツ プレースホルダー 12"/>
          <p:cNvPicPr>
            <a:picLocks noGrp="1" noChangeAspect="1"/>
          </p:cNvPicPr>
          <p:nvPr>
            <p:ph sz="half" idx="2"/>
          </p:nvPr>
        </p:nvPicPr>
        <p:blipFill>
          <a:blip r:embed="rId3"/>
          <a:stretch>
            <a:fillRect/>
          </a:stretch>
        </p:blipFill>
        <p:spPr>
          <a:xfrm>
            <a:off x="839788" y="3356464"/>
            <a:ext cx="5157787" cy="1981809"/>
          </a:xfrm>
          <a:prstGeom prst="rect">
            <a:avLst/>
          </a:prstGeom>
        </p:spPr>
      </p:pic>
      <p:sp>
        <p:nvSpPr>
          <p:cNvPr id="6" name="正方形/長方形 5"/>
          <p:cNvSpPr/>
          <p:nvPr/>
        </p:nvSpPr>
        <p:spPr>
          <a:xfrm>
            <a:off x="3255067" y="3545794"/>
            <a:ext cx="1001624" cy="19406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6097588" y="4347368"/>
            <a:ext cx="490586" cy="454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2439457" y="5527603"/>
            <a:ext cx="2632843" cy="923330"/>
          </a:xfrm>
          <a:prstGeom prst="rect">
            <a:avLst/>
          </a:prstGeom>
          <a:noFill/>
          <a:ln>
            <a:solidFill>
              <a:schemeClr val="tx1"/>
            </a:solidFill>
          </a:ln>
        </p:spPr>
        <p:txBody>
          <a:bodyPr wrap="square" rtlCol="0">
            <a:spAutoFit/>
          </a:bodyPr>
          <a:lstStyle/>
          <a:p>
            <a:r>
              <a:rPr kumimoji="1" lang="ja-JP" altLang="en-US" dirty="0"/>
              <a:t>数値として読み込む設定の「モデル</a:t>
            </a:r>
            <a:r>
              <a:rPr kumimoji="1" lang="en-US" altLang="ja-JP" dirty="0"/>
              <a:t>A</a:t>
            </a:r>
            <a:r>
              <a:rPr kumimoji="1" lang="ja-JP" altLang="en-US" dirty="0"/>
              <a:t>」に数値以外の情報が記述される</a:t>
            </a:r>
          </a:p>
        </p:txBody>
      </p:sp>
      <p:sp>
        <p:nvSpPr>
          <p:cNvPr id="9" name="テキスト ボックス 8"/>
          <p:cNvSpPr txBox="1"/>
          <p:nvPr/>
        </p:nvSpPr>
        <p:spPr>
          <a:xfrm>
            <a:off x="6269276" y="6221195"/>
            <a:ext cx="5003071" cy="369332"/>
          </a:xfrm>
          <a:prstGeom prst="rect">
            <a:avLst/>
          </a:prstGeom>
          <a:noFill/>
          <a:ln>
            <a:solidFill>
              <a:schemeClr val="tx1"/>
            </a:solidFill>
          </a:ln>
        </p:spPr>
        <p:txBody>
          <a:bodyPr wrap="square" rtlCol="0">
            <a:spAutoFit/>
          </a:bodyPr>
          <a:lstStyle/>
          <a:p>
            <a:r>
              <a:rPr kumimoji="1" lang="ja-JP" altLang="en-US" dirty="0"/>
              <a:t>そのデータソースを使ったアイテムがエラーになる</a:t>
            </a:r>
          </a:p>
        </p:txBody>
      </p:sp>
    </p:spTree>
    <p:extLst>
      <p:ext uri="{BB962C8B-B14F-4D97-AF65-F5344CB8AC3E}">
        <p14:creationId xmlns:p14="http://schemas.microsoft.com/office/powerpoint/2010/main" val="3268888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対策</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今までのデータ形式が間違っているのであれば、データソース編集から変更</a:t>
            </a:r>
            <a:endParaRPr lang="en-US" altLang="ja-JP" dirty="0"/>
          </a:p>
          <a:p>
            <a:r>
              <a:rPr lang="ja-JP" altLang="en-US" dirty="0"/>
              <a:t>今回の入力が間違っていた場合、修正した</a:t>
            </a:r>
            <a:r>
              <a:rPr lang="en-US" altLang="ja-JP" dirty="0"/>
              <a:t>Excel</a:t>
            </a:r>
            <a:r>
              <a:rPr lang="ja-JP" altLang="en-US" dirty="0"/>
              <a:t>で上書き</a:t>
            </a:r>
            <a:endParaRPr lang="en-US" altLang="ja-JP" dirty="0"/>
          </a:p>
        </p:txBody>
      </p:sp>
      <p:sp>
        <p:nvSpPr>
          <p:cNvPr id="3" name="コンテンツ プレースホルダー 2"/>
          <p:cNvSpPr>
            <a:spLocks noGrp="1"/>
          </p:cNvSpPr>
          <p:nvPr>
            <p:ph sz="half" idx="2"/>
          </p:nvPr>
        </p:nvSpPr>
        <p:spPr/>
        <p:txBody>
          <a:bodyPr/>
          <a:lstStyle/>
          <a:p>
            <a:r>
              <a:rPr lang="en-US" altLang="ja-JP" dirty="0" err="1"/>
              <a:t>MotionBoard</a:t>
            </a:r>
            <a:r>
              <a:rPr lang="ja-JP" altLang="en-US" dirty="0"/>
              <a:t>のデータ形式</a:t>
            </a:r>
            <a:endParaRPr lang="en-US" altLang="ja-JP" dirty="0"/>
          </a:p>
          <a:p>
            <a:pPr lvl="1"/>
            <a:r>
              <a:rPr kumimoji="1" lang="ja-JP" altLang="en-US" dirty="0"/>
              <a:t>数値</a:t>
            </a:r>
            <a:endParaRPr kumimoji="1" lang="en-US" altLang="ja-JP" dirty="0"/>
          </a:p>
          <a:p>
            <a:pPr lvl="1"/>
            <a:r>
              <a:rPr lang="ja-JP" altLang="en-US" dirty="0"/>
              <a:t>文字</a:t>
            </a:r>
            <a:endParaRPr lang="en-US" altLang="ja-JP" dirty="0"/>
          </a:p>
          <a:p>
            <a:pPr lvl="1"/>
            <a:r>
              <a:rPr kumimoji="1" lang="ja-JP" altLang="en-US" dirty="0"/>
              <a:t>日時</a:t>
            </a:r>
            <a:endParaRPr kumimoji="1" lang="en-US" altLang="ja-JP" dirty="0"/>
          </a:p>
          <a:p>
            <a:pPr lvl="1"/>
            <a:r>
              <a:rPr lang="ja-JP" altLang="en-US" dirty="0"/>
              <a:t>日付</a:t>
            </a:r>
            <a:endParaRPr kumimoji="1" lang="en-US" altLang="ja-JP" dirty="0"/>
          </a:p>
        </p:txBody>
      </p:sp>
      <p:sp>
        <p:nvSpPr>
          <p:cNvPr id="5" name="コンテンツ プレースホルダー 4"/>
          <p:cNvSpPr>
            <a:spLocks noGrp="1"/>
          </p:cNvSpPr>
          <p:nvPr>
            <p:ph sz="quarter" idx="4"/>
          </p:nvPr>
        </p:nvSpPr>
        <p:spPr>
          <a:xfrm>
            <a:off x="6172200" y="2505075"/>
            <a:ext cx="5183188" cy="3684588"/>
          </a:xfrm>
        </p:spPr>
        <p:txBody>
          <a:bodyPr/>
          <a:lstStyle/>
          <a:p>
            <a:r>
              <a:rPr lang="ja-JP" altLang="en-US" dirty="0"/>
              <a:t>数値形式：数字または空白のみ</a:t>
            </a:r>
            <a:endParaRPr lang="en-US" altLang="ja-JP" dirty="0"/>
          </a:p>
          <a:p>
            <a:pPr lvl="1"/>
            <a:r>
              <a:rPr lang="ja-JP" altLang="en-US" dirty="0"/>
              <a:t>チャートの集計項目は数値形式でないと表現できない</a:t>
            </a:r>
          </a:p>
          <a:p>
            <a:endParaRPr kumimoji="1" lang="ja-JP" altLang="en-US" dirty="0"/>
          </a:p>
        </p:txBody>
      </p:sp>
      <p:pic>
        <p:nvPicPr>
          <p:cNvPr id="6" name="図 5"/>
          <p:cNvPicPr>
            <a:picLocks noChangeAspect="1"/>
          </p:cNvPicPr>
          <p:nvPr/>
        </p:nvPicPr>
        <p:blipFill>
          <a:blip r:embed="rId2"/>
          <a:stretch>
            <a:fillRect/>
          </a:stretch>
        </p:blipFill>
        <p:spPr>
          <a:xfrm>
            <a:off x="6381915" y="4059621"/>
            <a:ext cx="5038725" cy="2514600"/>
          </a:xfrm>
          <a:prstGeom prst="rect">
            <a:avLst/>
          </a:prstGeom>
        </p:spPr>
      </p:pic>
      <p:sp>
        <p:nvSpPr>
          <p:cNvPr id="8" name="正方形/長方形 7"/>
          <p:cNvSpPr/>
          <p:nvPr/>
        </p:nvSpPr>
        <p:spPr>
          <a:xfrm>
            <a:off x="7646275" y="5063445"/>
            <a:ext cx="867105" cy="12742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819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補足</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表示する情報の表現を変更する程度ならカスタム変数から設定。</a:t>
            </a:r>
            <a:endParaRPr lang="en-US" altLang="ja-JP" dirty="0"/>
          </a:p>
          <a:p>
            <a:r>
              <a:rPr lang="ja-JP" altLang="en-US" dirty="0"/>
              <a:t>検索対象として使用したい場合には、全体検索の対象データソース全てに追加</a:t>
            </a:r>
            <a:endParaRPr lang="en-US" altLang="ja-JP" dirty="0"/>
          </a:p>
        </p:txBody>
      </p:sp>
      <p:sp>
        <p:nvSpPr>
          <p:cNvPr id="3" name="コンテンツ プレースホルダー 2"/>
          <p:cNvSpPr>
            <a:spLocks noGrp="1"/>
          </p:cNvSpPr>
          <p:nvPr>
            <p:ph sz="half" idx="2"/>
          </p:nvPr>
        </p:nvSpPr>
        <p:spPr/>
        <p:txBody>
          <a:bodyPr/>
          <a:lstStyle/>
          <a:p>
            <a:r>
              <a:rPr kumimoji="1" lang="ja-JP" altLang="en-US" dirty="0"/>
              <a:t>年月のみ表現</a:t>
            </a:r>
            <a:endParaRPr kumimoji="1" lang="en-US" altLang="ja-JP" dirty="0"/>
          </a:p>
          <a:p>
            <a:pPr lvl="1"/>
            <a:r>
              <a:rPr lang="ja-JP" altLang="en-US" dirty="0"/>
              <a:t>日付形式の情報から年と月の情報を取り出し体裁を整える</a:t>
            </a:r>
            <a:endParaRPr kumimoji="1" lang="ja-JP" altLang="en-US" dirty="0"/>
          </a:p>
        </p:txBody>
      </p:sp>
      <p:sp>
        <p:nvSpPr>
          <p:cNvPr id="5" name="コンテンツ プレースホルダー 4"/>
          <p:cNvSpPr>
            <a:spLocks noGrp="1"/>
          </p:cNvSpPr>
          <p:nvPr>
            <p:ph sz="quarter" idx="4"/>
          </p:nvPr>
        </p:nvSpPr>
        <p:spPr>
          <a:xfrm>
            <a:off x="6172200" y="2505074"/>
            <a:ext cx="5183188" cy="3832663"/>
          </a:xfrm>
        </p:spPr>
        <p:txBody>
          <a:bodyPr>
            <a:normAutofit/>
          </a:bodyPr>
          <a:lstStyle/>
          <a:p>
            <a:r>
              <a:rPr kumimoji="1" lang="ja-JP" altLang="en-US" dirty="0"/>
              <a:t>時間のみ表現</a:t>
            </a:r>
            <a:endParaRPr kumimoji="1" lang="en-US" altLang="ja-JP" dirty="0"/>
          </a:p>
          <a:p>
            <a:pPr lvl="1"/>
            <a:r>
              <a:rPr lang="ja-JP" altLang="en-US" dirty="0"/>
              <a:t>時間形式が存在しないため、帳票に時間のみが入力されていると勝手に日付が足される</a:t>
            </a:r>
            <a:endParaRPr lang="en-US" altLang="ja-JP" dirty="0"/>
          </a:p>
          <a:p>
            <a:pPr lvl="1"/>
            <a:r>
              <a:rPr lang="ja-JP" altLang="en-US" dirty="0"/>
              <a:t>日時形式のデータから時間の要素のみを取り出すカスタム変数を作る</a:t>
            </a:r>
            <a:endParaRPr kumimoji="1" lang="ja-JP" altLang="en-US" dirty="0"/>
          </a:p>
        </p:txBody>
      </p:sp>
      <p:pic>
        <p:nvPicPr>
          <p:cNvPr id="2" name="図 1"/>
          <p:cNvPicPr>
            <a:picLocks noChangeAspect="1"/>
          </p:cNvPicPr>
          <p:nvPr/>
        </p:nvPicPr>
        <p:blipFill>
          <a:blip r:embed="rId2"/>
          <a:stretch>
            <a:fillRect/>
          </a:stretch>
        </p:blipFill>
        <p:spPr>
          <a:xfrm>
            <a:off x="827881" y="4004112"/>
            <a:ext cx="5181600" cy="2333625"/>
          </a:xfrm>
          <a:prstGeom prst="rect">
            <a:avLst/>
          </a:prstGeom>
        </p:spPr>
      </p:pic>
      <p:sp>
        <p:nvSpPr>
          <p:cNvPr id="8" name="正方形/長方形 7"/>
          <p:cNvSpPr/>
          <p:nvPr/>
        </p:nvSpPr>
        <p:spPr>
          <a:xfrm>
            <a:off x="1489330" y="5754414"/>
            <a:ext cx="3524104" cy="4352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419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a:t>MotionBoard</a:t>
            </a:r>
            <a:r>
              <a:rPr lang="ja-JP" altLang="en-US" dirty="0"/>
              <a:t>上のファイル削除</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en-US" altLang="ja-JP" dirty="0" err="1"/>
              <a:t>MotionBoard</a:t>
            </a:r>
            <a:r>
              <a:rPr lang="ja-JP" altLang="ja-JP" dirty="0"/>
              <a:t>の編集中画面から「管理」→「共有アイテム管理」→「</a:t>
            </a:r>
            <a:r>
              <a:rPr lang="en-US" altLang="ja-JP" dirty="0"/>
              <a:t>CSV/Excel</a:t>
            </a:r>
            <a:r>
              <a:rPr lang="ja-JP" altLang="ja-JP" dirty="0"/>
              <a:t>」</a:t>
            </a:r>
          </a:p>
          <a:p>
            <a:r>
              <a:rPr lang="ja-JP" altLang="ja-JP" dirty="0"/>
              <a:t>不要なファイルを選択し右クリック→「ファイル削除」</a:t>
            </a:r>
            <a:endParaRPr kumimoji="1" lang="en-US" altLang="ja-JP" dirty="0">
              <a:solidFill>
                <a:srgbClr val="FF0000"/>
              </a:solidFill>
            </a:endParaRPr>
          </a:p>
        </p:txBody>
      </p:sp>
      <p:pic>
        <p:nvPicPr>
          <p:cNvPr id="11" name="コンテンツ プレースホルダー 10"/>
          <p:cNvPicPr>
            <a:picLocks noGrp="1" noChangeAspect="1"/>
          </p:cNvPicPr>
          <p:nvPr>
            <p:ph sz="quarter" idx="4"/>
          </p:nvPr>
        </p:nvPicPr>
        <p:blipFill>
          <a:blip r:embed="rId2"/>
          <a:stretch>
            <a:fillRect/>
          </a:stretch>
        </p:blipFill>
        <p:spPr>
          <a:xfrm>
            <a:off x="6172200" y="2900563"/>
            <a:ext cx="5183188" cy="2893611"/>
          </a:xfrm>
          <a:prstGeom prst="rect">
            <a:avLst/>
          </a:prstGeom>
        </p:spPr>
      </p:pic>
      <p:pic>
        <p:nvPicPr>
          <p:cNvPr id="10" name="コンテンツ プレースホルダー 9"/>
          <p:cNvPicPr>
            <a:picLocks noGrp="1" noChangeAspect="1"/>
          </p:cNvPicPr>
          <p:nvPr>
            <p:ph sz="half" idx="2"/>
          </p:nvPr>
        </p:nvPicPr>
        <p:blipFill>
          <a:blip r:embed="rId3"/>
          <a:stretch>
            <a:fillRect/>
          </a:stretch>
        </p:blipFill>
        <p:spPr>
          <a:xfrm>
            <a:off x="2504281" y="2851944"/>
            <a:ext cx="1828800" cy="2990850"/>
          </a:xfrm>
          <a:prstGeom prst="rect">
            <a:avLst/>
          </a:prstGeom>
        </p:spPr>
      </p:pic>
      <p:sp>
        <p:nvSpPr>
          <p:cNvPr id="12" name="右矢印 11"/>
          <p:cNvSpPr/>
          <p:nvPr/>
        </p:nvSpPr>
        <p:spPr>
          <a:xfrm>
            <a:off x="5256205" y="4034636"/>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4192504">
            <a:off x="3284868" y="3378565"/>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430536" y="4456788"/>
            <a:ext cx="1179995" cy="124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9610531" y="3045719"/>
            <a:ext cx="559836" cy="1982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79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枠外の情報を追加 ～セル選択</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複数帳票を読み込む際に判別に使う情報が各行ではなく枠外にある場合</a:t>
            </a:r>
            <a:endParaRPr lang="en-US" altLang="ja-JP" dirty="0"/>
          </a:p>
          <a:p>
            <a:r>
              <a:rPr lang="ja-JP" altLang="en-US" dirty="0"/>
              <a:t> セル選択を選択→表示したいセルを指定</a:t>
            </a:r>
            <a:endParaRPr lang="en-US" altLang="ja-JP" dirty="0"/>
          </a:p>
        </p:txBody>
      </p:sp>
      <p:pic>
        <p:nvPicPr>
          <p:cNvPr id="2" name="コンテンツ プレースホルダー 1"/>
          <p:cNvPicPr>
            <a:picLocks noGrp="1" noChangeAspect="1"/>
          </p:cNvPicPr>
          <p:nvPr>
            <p:ph sz="half" idx="2"/>
          </p:nvPr>
        </p:nvPicPr>
        <p:blipFill>
          <a:blip r:embed="rId2"/>
          <a:stretch>
            <a:fillRect/>
          </a:stretch>
        </p:blipFill>
        <p:spPr>
          <a:xfrm>
            <a:off x="1220593" y="2505075"/>
            <a:ext cx="4396177" cy="3684588"/>
          </a:xfrm>
          <a:prstGeom prst="rect">
            <a:avLst/>
          </a:prstGeom>
        </p:spPr>
      </p:pic>
      <p:pic>
        <p:nvPicPr>
          <p:cNvPr id="3" name="コンテンツ プレースホルダー 2"/>
          <p:cNvPicPr>
            <a:picLocks noGrp="1" noChangeAspect="1"/>
          </p:cNvPicPr>
          <p:nvPr>
            <p:ph sz="quarter" idx="4"/>
          </p:nvPr>
        </p:nvPicPr>
        <p:blipFill>
          <a:blip r:embed="rId3"/>
          <a:stretch>
            <a:fillRect/>
          </a:stretch>
        </p:blipFill>
        <p:spPr>
          <a:xfrm>
            <a:off x="6603042" y="2505075"/>
            <a:ext cx="4321503" cy="3684588"/>
          </a:xfrm>
          <a:prstGeom prst="rect">
            <a:avLst/>
          </a:prstGeom>
        </p:spPr>
      </p:pic>
      <p:sp>
        <p:nvSpPr>
          <p:cNvPr id="9" name="右矢印 8"/>
          <p:cNvSpPr/>
          <p:nvPr/>
        </p:nvSpPr>
        <p:spPr>
          <a:xfrm rot="14192504">
            <a:off x="4187815" y="2904360"/>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750248" y="4913614"/>
            <a:ext cx="726877" cy="1213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4192504">
            <a:off x="2225665" y="3388150"/>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264599" y="3293077"/>
            <a:ext cx="584002" cy="1740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824536" y="4085839"/>
            <a:ext cx="695325"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3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空欄を埋める ～値の補完</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kumimoji="1" lang="ja-JP" altLang="en-US" dirty="0"/>
              <a:t>同じ記述が続く場合入力を省略されている帳票の場合</a:t>
            </a:r>
            <a:endParaRPr kumimoji="1" lang="en-US" altLang="ja-JP" dirty="0"/>
          </a:p>
          <a:p>
            <a:r>
              <a:rPr lang="ja-JP" altLang="en-US" dirty="0"/>
              <a:t> 値の補完→補完したい列を選択する（行は指定できない）</a:t>
            </a:r>
            <a:endParaRPr lang="en-US" altLang="ja-JP" dirty="0"/>
          </a:p>
        </p:txBody>
      </p:sp>
      <p:pic>
        <p:nvPicPr>
          <p:cNvPr id="2" name="コンテンツ プレースホルダー 1"/>
          <p:cNvPicPr>
            <a:picLocks noGrp="1" noChangeAspect="1"/>
          </p:cNvPicPr>
          <p:nvPr>
            <p:ph sz="half" idx="2"/>
          </p:nvPr>
        </p:nvPicPr>
        <p:blipFill>
          <a:blip r:embed="rId2"/>
          <a:stretch>
            <a:fillRect/>
          </a:stretch>
        </p:blipFill>
        <p:spPr>
          <a:xfrm>
            <a:off x="1220490" y="2505075"/>
            <a:ext cx="4396383" cy="3684588"/>
          </a:xfrm>
          <a:prstGeom prst="rect">
            <a:avLst/>
          </a:prstGeom>
        </p:spPr>
      </p:pic>
      <p:pic>
        <p:nvPicPr>
          <p:cNvPr id="3" name="コンテンツ プレースホルダー 2"/>
          <p:cNvPicPr>
            <a:picLocks noGrp="1" noChangeAspect="1"/>
          </p:cNvPicPr>
          <p:nvPr>
            <p:ph sz="quarter" idx="4"/>
          </p:nvPr>
        </p:nvPicPr>
        <p:blipFill>
          <a:blip r:embed="rId3"/>
          <a:stretch>
            <a:fillRect/>
          </a:stretch>
        </p:blipFill>
        <p:spPr>
          <a:xfrm>
            <a:off x="6584898" y="2505075"/>
            <a:ext cx="4357791" cy="3684588"/>
          </a:xfrm>
          <a:prstGeom prst="rect">
            <a:avLst/>
          </a:prstGeom>
        </p:spPr>
      </p:pic>
      <p:sp>
        <p:nvSpPr>
          <p:cNvPr id="9" name="右矢印 8"/>
          <p:cNvSpPr/>
          <p:nvPr/>
        </p:nvSpPr>
        <p:spPr>
          <a:xfrm rot="14192504">
            <a:off x="3825865" y="2904360"/>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772275" y="4943475"/>
            <a:ext cx="590550" cy="1246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4192504">
            <a:off x="1797040" y="3251775"/>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113686" y="3180119"/>
            <a:ext cx="249139" cy="1393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824536" y="4085839"/>
            <a:ext cx="695325"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139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枠内の不要なデータを削除 ～フィルタ</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枠内に不要なデータが不定期に入っている場合</a:t>
            </a:r>
            <a:endParaRPr lang="en-US" altLang="ja-JP" dirty="0"/>
          </a:p>
          <a:p>
            <a:r>
              <a:rPr lang="ja-JP" altLang="en-US" dirty="0"/>
              <a:t> 必要なデータのみフィルターにて抽出する</a:t>
            </a:r>
            <a:endParaRPr lang="en-US" altLang="ja-JP" dirty="0"/>
          </a:p>
        </p:txBody>
      </p:sp>
      <p:pic>
        <p:nvPicPr>
          <p:cNvPr id="2" name="コンテンツ プレースホルダー 1"/>
          <p:cNvPicPr>
            <a:picLocks noGrp="1" noChangeAspect="1"/>
          </p:cNvPicPr>
          <p:nvPr>
            <p:ph sz="half" idx="2"/>
          </p:nvPr>
        </p:nvPicPr>
        <p:blipFill>
          <a:blip r:embed="rId2"/>
          <a:stretch>
            <a:fillRect/>
          </a:stretch>
        </p:blipFill>
        <p:spPr>
          <a:xfrm>
            <a:off x="1258955" y="2505075"/>
            <a:ext cx="4319452" cy="3684588"/>
          </a:xfrm>
          <a:prstGeom prst="rect">
            <a:avLst/>
          </a:prstGeom>
        </p:spPr>
      </p:pic>
      <p:pic>
        <p:nvPicPr>
          <p:cNvPr id="6" name="コンテンツ プレースホルダー 5"/>
          <p:cNvPicPr>
            <a:picLocks noGrp="1" noChangeAspect="1"/>
          </p:cNvPicPr>
          <p:nvPr>
            <p:ph sz="quarter" idx="4"/>
          </p:nvPr>
        </p:nvPicPr>
        <p:blipFill>
          <a:blip r:embed="rId3"/>
          <a:stretch>
            <a:fillRect/>
          </a:stretch>
        </p:blipFill>
        <p:spPr>
          <a:xfrm>
            <a:off x="6596565" y="2505075"/>
            <a:ext cx="4334458" cy="3684588"/>
          </a:xfrm>
          <a:prstGeom prst="rect">
            <a:avLst/>
          </a:prstGeom>
        </p:spPr>
      </p:pic>
      <p:sp>
        <p:nvSpPr>
          <p:cNvPr id="11" name="右矢印 10"/>
          <p:cNvSpPr/>
          <p:nvPr/>
        </p:nvSpPr>
        <p:spPr>
          <a:xfrm rot="14192504">
            <a:off x="2276983" y="2904359"/>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772275" y="4943475"/>
            <a:ext cx="590550" cy="1246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5749925" y="4085839"/>
            <a:ext cx="695325"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14192504">
            <a:off x="1813563" y="3262538"/>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362824" y="3630969"/>
            <a:ext cx="1025395" cy="259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345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枠内の不要なデータを削除 ～行列除外</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lnSpcReduction="10000"/>
          </a:bodyPr>
          <a:lstStyle/>
          <a:p>
            <a:r>
              <a:rPr lang="ja-JP" altLang="en-US" dirty="0"/>
              <a:t>枠内の特定の箇所に不要なデータが存在している場合</a:t>
            </a:r>
            <a:endParaRPr lang="en-US" altLang="ja-JP" dirty="0"/>
          </a:p>
          <a:p>
            <a:r>
              <a:rPr kumimoji="1" lang="ja-JP" altLang="en-US" dirty="0"/>
              <a:t> 不要な行列を指定して読み込む対象からはずす</a:t>
            </a:r>
          </a:p>
        </p:txBody>
      </p:sp>
      <p:pic>
        <p:nvPicPr>
          <p:cNvPr id="2" name="コンテンツ プレースホルダー 1"/>
          <p:cNvPicPr>
            <a:picLocks noGrp="1" noChangeAspect="1"/>
          </p:cNvPicPr>
          <p:nvPr>
            <p:ph sz="half" idx="2"/>
          </p:nvPr>
        </p:nvPicPr>
        <p:blipFill>
          <a:blip r:embed="rId2"/>
          <a:stretch>
            <a:fillRect/>
          </a:stretch>
        </p:blipFill>
        <p:spPr>
          <a:xfrm>
            <a:off x="1251977" y="2505075"/>
            <a:ext cx="4333408" cy="3684588"/>
          </a:xfrm>
          <a:prstGeom prst="rect">
            <a:avLst/>
          </a:prstGeom>
        </p:spPr>
      </p:pic>
      <p:pic>
        <p:nvPicPr>
          <p:cNvPr id="3" name="コンテンツ プレースホルダー 2"/>
          <p:cNvPicPr>
            <a:picLocks noGrp="1" noChangeAspect="1"/>
          </p:cNvPicPr>
          <p:nvPr>
            <p:ph sz="quarter" idx="4"/>
          </p:nvPr>
        </p:nvPicPr>
        <p:blipFill>
          <a:blip r:embed="rId3"/>
          <a:stretch>
            <a:fillRect/>
          </a:stretch>
        </p:blipFill>
        <p:spPr>
          <a:xfrm>
            <a:off x="6584640" y="2505075"/>
            <a:ext cx="4358307" cy="3684588"/>
          </a:xfrm>
          <a:prstGeom prst="rect">
            <a:avLst/>
          </a:prstGeom>
        </p:spPr>
      </p:pic>
      <p:sp>
        <p:nvSpPr>
          <p:cNvPr id="9" name="右矢印 8"/>
          <p:cNvSpPr/>
          <p:nvPr/>
        </p:nvSpPr>
        <p:spPr>
          <a:xfrm rot="14192504">
            <a:off x="1847774" y="2904360"/>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772275" y="5430416"/>
            <a:ext cx="590550" cy="410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749925" y="4085839"/>
            <a:ext cx="695325" cy="52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4192504">
            <a:off x="1412346" y="4076926"/>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5698" y="3983819"/>
            <a:ext cx="249139" cy="1393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670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項目名変更</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a:bodyPr>
          <a:lstStyle/>
          <a:p>
            <a:r>
              <a:rPr lang="ja-JP" altLang="en-US" dirty="0"/>
              <a:t>画面下部のプレビューから項目名を変更</a:t>
            </a:r>
            <a:endParaRPr lang="en-US" altLang="ja-JP" dirty="0"/>
          </a:p>
        </p:txBody>
      </p:sp>
      <p:pic>
        <p:nvPicPr>
          <p:cNvPr id="2" name="コンテンツ プレースホルダー 1"/>
          <p:cNvPicPr>
            <a:picLocks noGrp="1" noChangeAspect="1"/>
          </p:cNvPicPr>
          <p:nvPr>
            <p:ph sz="half" idx="2"/>
          </p:nvPr>
        </p:nvPicPr>
        <p:blipFill>
          <a:blip r:embed="rId2"/>
          <a:stretch>
            <a:fillRect/>
          </a:stretch>
        </p:blipFill>
        <p:spPr>
          <a:xfrm>
            <a:off x="1235443" y="2505075"/>
            <a:ext cx="4366476" cy="3684588"/>
          </a:xfrm>
          <a:prstGeom prst="rect">
            <a:avLst/>
          </a:prstGeom>
        </p:spPr>
      </p:pic>
      <p:pic>
        <p:nvPicPr>
          <p:cNvPr id="9" name="コンテンツ プレースホルダー 8"/>
          <p:cNvPicPr>
            <a:picLocks noGrp="1" noChangeAspect="1"/>
          </p:cNvPicPr>
          <p:nvPr>
            <p:ph sz="quarter" idx="4"/>
          </p:nvPr>
        </p:nvPicPr>
        <p:blipFill>
          <a:blip r:embed="rId3"/>
          <a:stretch>
            <a:fillRect/>
          </a:stretch>
        </p:blipFill>
        <p:spPr>
          <a:xfrm>
            <a:off x="6240463" y="4621552"/>
            <a:ext cx="5105400" cy="1933575"/>
          </a:xfrm>
          <a:prstGeom prst="rect">
            <a:avLst/>
          </a:prstGeom>
        </p:spPr>
      </p:pic>
      <p:pic>
        <p:nvPicPr>
          <p:cNvPr id="6" name="図 5"/>
          <p:cNvPicPr>
            <a:picLocks noChangeAspect="1"/>
          </p:cNvPicPr>
          <p:nvPr/>
        </p:nvPicPr>
        <p:blipFill>
          <a:blip r:embed="rId4"/>
          <a:stretch>
            <a:fillRect/>
          </a:stretch>
        </p:blipFill>
        <p:spPr>
          <a:xfrm>
            <a:off x="6240463" y="2566194"/>
            <a:ext cx="5114925" cy="1924050"/>
          </a:xfrm>
          <a:prstGeom prst="rect">
            <a:avLst/>
          </a:prstGeom>
        </p:spPr>
      </p:pic>
      <p:sp>
        <p:nvSpPr>
          <p:cNvPr id="12" name="正方形/長方形 11"/>
          <p:cNvSpPr/>
          <p:nvPr/>
        </p:nvSpPr>
        <p:spPr>
          <a:xfrm>
            <a:off x="6495881" y="2555652"/>
            <a:ext cx="585715" cy="2397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5400000">
            <a:off x="7340563" y="4352539"/>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5708328" y="3683408"/>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495542" y="4611284"/>
            <a:ext cx="585715" cy="2397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rot="14192504">
            <a:off x="2003334" y="5106314"/>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928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a:t>画面表現の際に使う機能</a:t>
            </a:r>
          </a:p>
        </p:txBody>
      </p:sp>
      <p:sp>
        <p:nvSpPr>
          <p:cNvPr id="8" name="コンテンツ プレースホルダー 7"/>
          <p:cNvSpPr>
            <a:spLocks noGrp="1"/>
          </p:cNvSpPr>
          <p:nvPr>
            <p:ph idx="1"/>
          </p:nvPr>
        </p:nvSpPr>
        <p:spPr/>
        <p:txBody>
          <a:bodyPr/>
          <a:lstStyle/>
          <a:p>
            <a:r>
              <a:rPr lang="ja-JP" altLang="en-US" dirty="0"/>
              <a:t>チャートの並び順を直接指定</a:t>
            </a:r>
            <a:endParaRPr lang="en-US" altLang="ja-JP" dirty="0"/>
          </a:p>
          <a:p>
            <a:r>
              <a:rPr lang="ja-JP" altLang="en-US" dirty="0"/>
              <a:t>軸の最大最小値を直接指定</a:t>
            </a:r>
            <a:endParaRPr lang="en-US" altLang="ja-JP" dirty="0"/>
          </a:p>
          <a:p>
            <a:r>
              <a:rPr lang="ja-JP" altLang="en-US" dirty="0"/>
              <a:t>表示するデータの表現方法を指定</a:t>
            </a:r>
            <a:endParaRPr lang="en-US" altLang="ja-JP" dirty="0"/>
          </a:p>
          <a:p>
            <a:r>
              <a:rPr lang="ja-JP" altLang="en-US" dirty="0"/>
              <a:t>画面移動のボタンを置く</a:t>
            </a:r>
            <a:endParaRPr lang="en-US" altLang="ja-JP" dirty="0"/>
          </a:p>
          <a:p>
            <a:r>
              <a:rPr kumimoji="1" lang="ja-JP" altLang="en-US" dirty="0"/>
              <a:t>定期的にデータを読み込み常に最新にする</a:t>
            </a:r>
            <a:endParaRPr kumimoji="1" lang="en-US" altLang="ja-JP" dirty="0"/>
          </a:p>
          <a:p>
            <a:r>
              <a:rPr lang="ja-JP" altLang="en-US" dirty="0"/>
              <a:t>最新月や日の情報を表示直後に検索する</a:t>
            </a:r>
            <a:endParaRPr lang="en-US" altLang="ja-JP" dirty="0"/>
          </a:p>
          <a:p>
            <a:r>
              <a:rPr lang="ja-JP" altLang="en-US" dirty="0"/>
              <a:t>その他表示形式の設定</a:t>
            </a:r>
            <a:endParaRPr lang="en-US" altLang="ja-JP" dirty="0"/>
          </a:p>
          <a:p>
            <a:endParaRPr kumimoji="1" lang="ja-JP" altLang="en-US" dirty="0"/>
          </a:p>
        </p:txBody>
      </p:sp>
    </p:spTree>
    <p:extLst>
      <p:ext uri="{BB962C8B-B14F-4D97-AF65-F5344CB8AC3E}">
        <p14:creationId xmlns:p14="http://schemas.microsoft.com/office/powerpoint/2010/main" val="107886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8416684" y="4459625"/>
            <a:ext cx="3512275" cy="2163813"/>
          </a:xfrm>
          <a:prstGeom prst="rect">
            <a:avLst/>
          </a:prstGeom>
        </p:spPr>
      </p:pic>
      <p:sp>
        <p:nvSpPr>
          <p:cNvPr id="4" name="タイトル 3"/>
          <p:cNvSpPr>
            <a:spLocks noGrp="1"/>
          </p:cNvSpPr>
          <p:nvPr>
            <p:ph type="title"/>
          </p:nvPr>
        </p:nvSpPr>
        <p:spPr/>
        <p:txBody>
          <a:bodyPr/>
          <a:lstStyle/>
          <a:p>
            <a:r>
              <a:rPr lang="ja-JP" altLang="en-US" dirty="0"/>
              <a:t>チャート横軸の並び順指定</a:t>
            </a:r>
            <a:endParaRPr kumimoji="1" lang="ja-JP" altLang="en-US" dirty="0"/>
          </a:p>
        </p:txBody>
      </p:sp>
      <p:sp>
        <p:nvSpPr>
          <p:cNvPr id="7" name="テキスト プレースホルダー 6"/>
          <p:cNvSpPr>
            <a:spLocks noGrp="1"/>
          </p:cNvSpPr>
          <p:nvPr>
            <p:ph type="body" idx="1"/>
          </p:nvPr>
        </p:nvSpPr>
        <p:spPr>
          <a:xfrm>
            <a:off x="839788" y="1681163"/>
            <a:ext cx="10515600" cy="823912"/>
          </a:xfrm>
        </p:spPr>
        <p:txBody>
          <a:bodyPr>
            <a:normAutofit/>
          </a:bodyPr>
          <a:lstStyle/>
          <a:p>
            <a:r>
              <a:rPr kumimoji="1" lang="ja-JP" altLang="en-US" dirty="0"/>
              <a:t>ソートの「カスタム設定」から直接順番を設定</a:t>
            </a:r>
            <a:endParaRPr kumimoji="1" lang="en-US" altLang="ja-JP" dirty="0"/>
          </a:p>
        </p:txBody>
      </p:sp>
      <p:pic>
        <p:nvPicPr>
          <p:cNvPr id="5" name="コンテンツ プレースホルダー 4"/>
          <p:cNvPicPr>
            <a:picLocks noGrp="1" noChangeAspect="1"/>
          </p:cNvPicPr>
          <p:nvPr>
            <p:ph sz="half" idx="2"/>
          </p:nvPr>
        </p:nvPicPr>
        <p:blipFill>
          <a:blip r:embed="rId3"/>
          <a:stretch>
            <a:fillRect/>
          </a:stretch>
        </p:blipFill>
        <p:spPr>
          <a:xfrm>
            <a:off x="839788" y="2566986"/>
            <a:ext cx="5818187" cy="3688617"/>
          </a:xfrm>
          <a:prstGeom prst="rect">
            <a:avLst/>
          </a:prstGeom>
        </p:spPr>
      </p:pic>
      <p:pic>
        <p:nvPicPr>
          <p:cNvPr id="9" name="図 8"/>
          <p:cNvPicPr>
            <a:picLocks noChangeAspect="1"/>
          </p:cNvPicPr>
          <p:nvPr/>
        </p:nvPicPr>
        <p:blipFill rotWithShape="1">
          <a:blip r:embed="rId4"/>
          <a:srcRect r="49533"/>
          <a:stretch/>
        </p:blipFill>
        <p:spPr>
          <a:xfrm>
            <a:off x="8255499" y="2316165"/>
            <a:ext cx="1665793" cy="2714625"/>
          </a:xfrm>
          <a:prstGeom prst="rect">
            <a:avLst/>
          </a:prstGeom>
        </p:spPr>
      </p:pic>
      <p:pic>
        <p:nvPicPr>
          <p:cNvPr id="11" name="図 10"/>
          <p:cNvPicPr>
            <a:picLocks noChangeAspect="1"/>
          </p:cNvPicPr>
          <p:nvPr/>
        </p:nvPicPr>
        <p:blipFill rotWithShape="1">
          <a:blip r:embed="rId5"/>
          <a:srcRect r="50471"/>
          <a:stretch/>
        </p:blipFill>
        <p:spPr>
          <a:xfrm>
            <a:off x="9674935" y="2454275"/>
            <a:ext cx="1665793" cy="2760457"/>
          </a:xfrm>
          <a:prstGeom prst="rect">
            <a:avLst/>
          </a:prstGeom>
        </p:spPr>
      </p:pic>
      <p:pic>
        <p:nvPicPr>
          <p:cNvPr id="6" name="コンテンツ プレースホルダー 5"/>
          <p:cNvPicPr>
            <a:picLocks noGrp="1" noChangeAspect="1"/>
          </p:cNvPicPr>
          <p:nvPr>
            <p:ph sz="quarter" idx="4"/>
          </p:nvPr>
        </p:nvPicPr>
        <p:blipFill>
          <a:blip r:embed="rId6"/>
          <a:stretch>
            <a:fillRect/>
          </a:stretch>
        </p:blipFill>
        <p:spPr>
          <a:xfrm>
            <a:off x="4689645" y="2454275"/>
            <a:ext cx="3013905" cy="2733675"/>
          </a:xfrm>
          <a:prstGeom prst="rect">
            <a:avLst/>
          </a:prstGeom>
        </p:spPr>
      </p:pic>
      <p:sp>
        <p:nvSpPr>
          <p:cNvPr id="12" name="正方形/長方形 11"/>
          <p:cNvSpPr/>
          <p:nvPr/>
        </p:nvSpPr>
        <p:spPr>
          <a:xfrm>
            <a:off x="8339648" y="3067197"/>
            <a:ext cx="748747" cy="1724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屈折矢印 16"/>
          <p:cNvSpPr/>
          <p:nvPr/>
        </p:nvSpPr>
        <p:spPr>
          <a:xfrm>
            <a:off x="6781559" y="5395904"/>
            <a:ext cx="600075"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7787699" y="3754844"/>
            <a:ext cx="425726" cy="27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屈折矢印 18"/>
          <p:cNvSpPr/>
          <p:nvPr/>
        </p:nvSpPr>
        <p:spPr>
          <a:xfrm rot="10800000" flipH="1">
            <a:off x="11151015" y="4323009"/>
            <a:ext cx="467579" cy="4691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708103" y="3167795"/>
            <a:ext cx="748747" cy="1724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4192504">
            <a:off x="1890346" y="3827289"/>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右矢印 21"/>
          <p:cNvSpPr/>
          <p:nvPr/>
        </p:nvSpPr>
        <p:spPr>
          <a:xfrm rot="14192504">
            <a:off x="6503917" y="3839477"/>
            <a:ext cx="267626" cy="20473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29811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1C2A395FB891A4E911F2C4E7BB2254A" ma:contentTypeVersion="9" ma:contentTypeDescription="新しいドキュメントを作成します。" ma:contentTypeScope="" ma:versionID="987e07862e9a99e1c8d6383ffc1d72d3">
  <xsd:schema xmlns:xsd="http://www.w3.org/2001/XMLSchema" xmlns:xs="http://www.w3.org/2001/XMLSchema" xmlns:p="http://schemas.microsoft.com/office/2006/metadata/properties" xmlns:ns1="http://schemas.microsoft.com/sharepoint/v3" xmlns:ns2="82865037-fd34-4e1c-bf7c-91cd68962add" xmlns:ns3="d33f57e0-7e45-4acd-adb7-d2f716b330e9" targetNamespace="http://schemas.microsoft.com/office/2006/metadata/properties" ma:root="true" ma:fieldsID="9f3f2e78dd49b3175e8249610ef1cd3b" ns1:_="" ns2:_="" ns3:_="">
    <xsd:import namespace="http://schemas.microsoft.com/sharepoint/v3"/>
    <xsd:import namespace="82865037-fd34-4e1c-bf7c-91cd68962add"/>
    <xsd:import namespace="d33f57e0-7e45-4acd-adb7-d2f716b330e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1:_dlc_ExpireDateSaved" minOccurs="0"/>
                <xsd:element ref="ns1:_dlc_ExpireDate" minOccurs="0"/>
                <xsd:element ref="ns1:_dlc_Exempt"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15" nillable="true" ma:displayName="元の有効期限" ma:hidden="true" ma:internalName="_dlc_ExpireDateSaved" ma:readOnly="true">
      <xsd:simpleType>
        <xsd:restriction base="dms:DateTime"/>
      </xsd:simpleType>
    </xsd:element>
    <xsd:element name="_dlc_ExpireDate" ma:index="16" nillable="true" ma:displayName="期日" ma:description="" ma:hidden="true" ma:indexed="true" ma:internalName="_dlc_ExpireDate" ma:readOnly="true">
      <xsd:simpleType>
        <xsd:restriction base="dms:DateTime"/>
      </xsd:simpleType>
    </xsd:element>
    <xsd:element name="_dlc_Exempt" ma:index="17" nillable="true" ma:displayName="ポリシー適用除外"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2865037-fd34-4e1c-bf7c-91cd68962add" elementFormDefault="qualified">
    <xsd:import namespace="http://schemas.microsoft.com/office/2006/documentManagement/types"/>
    <xsd:import namespace="http://schemas.microsoft.com/office/infopath/2007/PartnerControls"/>
    <xsd:element name="_dlc_DocId" ma:index="8"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9"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ID を保持" ma:description="追加時に ID を保持します。" ma:hidden="true" ma:internalName="_dlc_DocIdPersistId" ma:readOnly="true">
      <xsd:simpleType>
        <xsd:restriction base="dms:Boolean"/>
      </xsd:simpleType>
    </xsd:element>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3f57e0-7e45-4acd-adb7-d2f716b330e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ExpireDateSaved xmlns="http://schemas.microsoft.com/sharepoint/v3" xsi:nil="true"/>
    <_dlc_ExpireDate xmlns="http://schemas.microsoft.com/sharepoint/v3">2022-03-21T23:32:28+00:00</_dlc_ExpireDate>
    <_dlc_DocId xmlns="82865037-fd34-4e1c-bf7c-91cd68962add">UD73QDXN74Q7-471485008-681</_dlc_DocId>
    <_dlc_DocIdUrl xmlns="82865037-fd34-4e1c-bf7c-91cd68962add">
      <Url>https://globalymc.sharepoint.com/teams/seikan/committee/_layouts/15/DocIdRedir.aspx?ID=UD73QDXN74Q7-471485008-681</Url>
      <Description>UD73QDXN74Q7-471485008-681</Description>
    </_dlc_DocIdUrl>
  </documentManagement>
</p:properties>
</file>

<file path=customXml/itemProps1.xml><?xml version="1.0" encoding="utf-8"?>
<ds:datastoreItem xmlns:ds="http://schemas.openxmlformats.org/officeDocument/2006/customXml" ds:itemID="{82CA14A3-76B6-414F-9ACF-620FD41FF9BA}">
  <ds:schemaRefs>
    <ds:schemaRef ds:uri="http://schemas.microsoft.com/sharepoint/v3/contenttype/forms"/>
  </ds:schemaRefs>
</ds:datastoreItem>
</file>

<file path=customXml/itemProps2.xml><?xml version="1.0" encoding="utf-8"?>
<ds:datastoreItem xmlns:ds="http://schemas.openxmlformats.org/officeDocument/2006/customXml" ds:itemID="{7FB23EDC-978B-4C79-9CD8-A3B29695C5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2865037-fd34-4e1c-bf7c-91cd68962add"/>
    <ds:schemaRef ds:uri="d33f57e0-7e45-4acd-adb7-d2f716b330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2B5BD4-FBDD-4F83-BFE6-AFD5A9D92B1B}">
  <ds:schemaRefs>
    <ds:schemaRef ds:uri="http://schemas.microsoft.com/sharepoint/events"/>
  </ds:schemaRefs>
</ds:datastoreItem>
</file>

<file path=customXml/itemProps4.xml><?xml version="1.0" encoding="utf-8"?>
<ds:datastoreItem xmlns:ds="http://schemas.openxmlformats.org/officeDocument/2006/customXml" ds:itemID="{9688DFBB-EB05-4E60-8683-5DEBE7F21123}">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33f57e0-7e45-4acd-adb7-d2f716b330e9"/>
    <ds:schemaRef ds:uri="82865037-fd34-4e1c-bf7c-91cd68962ad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757</TotalTime>
  <Words>1066</Words>
  <Application>Microsoft Office PowerPoint</Application>
  <PresentationFormat>ワイド画面</PresentationFormat>
  <Paragraphs>117</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ＭＳ Ｐゴシック</vt:lpstr>
      <vt:lpstr>Arial</vt:lpstr>
      <vt:lpstr>Calibri</vt:lpstr>
      <vt:lpstr>Calibri Light</vt:lpstr>
      <vt:lpstr>Office テーマ</vt:lpstr>
      <vt:lpstr>Excel読み取りの際に使う機能</vt:lpstr>
      <vt:lpstr>疑似的な行列入れ替え ～クロス列</vt:lpstr>
      <vt:lpstr>枠外の情報を追加 ～セル選択</vt:lpstr>
      <vt:lpstr>空欄を埋める ～値の補完</vt:lpstr>
      <vt:lpstr>枠内の不要なデータを削除 ～フィルタ</vt:lpstr>
      <vt:lpstr>枠内の不要なデータを削除 ～行列除外</vt:lpstr>
      <vt:lpstr>項目名変更</vt:lpstr>
      <vt:lpstr>画面表現の際に使う機能</vt:lpstr>
      <vt:lpstr>チャート横軸の並び順指定</vt:lpstr>
      <vt:lpstr>チャート横軸の並び順指定 ～帳票対応</vt:lpstr>
      <vt:lpstr>軸の表示範囲を指定</vt:lpstr>
      <vt:lpstr>集計項目の設定</vt:lpstr>
      <vt:lpstr>棒と折れ線の混在したグラフの作成</vt:lpstr>
      <vt:lpstr>基準線を引く</vt:lpstr>
      <vt:lpstr>チャート上に表示する情報の切替</vt:lpstr>
      <vt:lpstr>タブでの表示切替</vt:lpstr>
      <vt:lpstr>画面上のメニューバーを非表示</vt:lpstr>
      <vt:lpstr>ボタンでの画面移動</vt:lpstr>
      <vt:lpstr>定期的に最新データを読み込む</vt:lpstr>
      <vt:lpstr>検索条件を常に最新にする</vt:lpstr>
      <vt:lpstr>その他運用の際にいただいた質問</vt:lpstr>
      <vt:lpstr>ボードのコピー</vt:lpstr>
      <vt:lpstr>データソースの差し替え</vt:lpstr>
      <vt:lpstr>ファイル更新でのエラー①</vt:lpstr>
      <vt:lpstr>対策</vt:lpstr>
      <vt:lpstr>ファイル更新でのエラー②</vt:lpstr>
      <vt:lpstr>対策</vt:lpstr>
      <vt:lpstr>補足</vt:lpstr>
      <vt:lpstr>MotionBoard上のファイル削除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Takahashi Fumiya</dc:creator>
  <cp:lastModifiedBy>Hashimoto Ryo</cp:lastModifiedBy>
  <cp:revision>83</cp:revision>
  <cp:lastPrinted>2018-02-27T07:07:35Z</cp:lastPrinted>
  <dcterms:created xsi:type="dcterms:W3CDTF">2018-02-26T08:00:31Z</dcterms:created>
  <dcterms:modified xsi:type="dcterms:W3CDTF">2022-03-21T23:47:33Z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0x010100A1C2A395FB891A4E911F2C4E7BB2254A</vt:lpwstr>
  </property>
  <property fmtid="{D5CDD505-2E9C-101B-9397-08002B2CF9AE}" pid="3" name="_dlc_policyId">
    <vt:lpwstr>/teams/seikan/committee/OA</vt:lpwstr>
  </property>
  <property fmtid="{D5CDD505-2E9C-101B-9397-08002B2CF9AE}" pid="4" name="ItemRetentionFormula">
    <vt:lpwstr>&lt;formula id="Microsoft.Office.RecordsManagement.PolicyFeatures.Expiration.Formula.BuiltIn"&gt;&lt;number&gt;0&lt;/number&gt;&lt;property&gt;Created&lt;/property&gt;&lt;propertyId&gt;8c06beca-0777-48f7-91c7-6da68bc07b69&lt;/propertyId&gt;&lt;period&gt;days&lt;/period&gt;&lt;/formula&gt;</vt:lpwstr>
  </property>
  <property fmtid="{D5CDD505-2E9C-101B-9397-08002B2CF9AE}" pid="5" name="_dlc_DocIdItemGuid">
    <vt:lpwstr>f709bea3-633e-444a-9f3c-382f8259d62a</vt:lpwstr>
  </property>
</Properties>
</file>