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2" r:id="rId7"/>
    <p:sldId id="263" r:id="rId8"/>
    <p:sldId id="265" r:id="rId9"/>
    <p:sldId id="278" r:id="rId10"/>
    <p:sldId id="264" r:id="rId11"/>
    <p:sldId id="266" r:id="rId12"/>
    <p:sldId id="275" r:id="rId13"/>
    <p:sldId id="269" r:id="rId14"/>
    <p:sldId id="270" r:id="rId15"/>
    <p:sldId id="271" r:id="rId16"/>
    <p:sldId id="261" r:id="rId17"/>
    <p:sldId id="272" r:id="rId18"/>
    <p:sldId id="277" r:id="rId19"/>
    <p:sldId id="274"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02A9-3BC7-4DB8-B15C-5A7222832B74}"/>
              </a:ext>
            </a:extLst>
          </p:cNvPr>
          <p:cNvSpPr>
            <a:spLocks noGrp="1"/>
          </p:cNvSpPr>
          <p:nvPr>
            <p:ph type="ctrTitle"/>
          </p:nvPr>
        </p:nvSpPr>
        <p:spPr>
          <a:xfrm>
            <a:off x="1524000" y="1122363"/>
            <a:ext cx="9144000" cy="2387600"/>
          </a:xfrm>
        </p:spPr>
        <p:txBody>
          <a:bodyPr anchor="b"/>
          <a:lstStyle>
            <a:lvl1pPr algn="ctr">
              <a:defRPr sz="6000"/>
            </a:lvl1pPr>
          </a:lstStyle>
          <a:p>
            <a:r>
              <a:rPr kumimoji="1" lang="en-US" altLang="ja-JP"/>
              <a:t>Click to edit Master title style</a:t>
            </a:r>
            <a:endParaRPr kumimoji="1" lang="ja-JP" altLang="en-US"/>
          </a:p>
        </p:txBody>
      </p:sp>
      <p:sp>
        <p:nvSpPr>
          <p:cNvPr id="3" name="Subtitle 2">
            <a:extLst>
              <a:ext uri="{FF2B5EF4-FFF2-40B4-BE49-F238E27FC236}">
                <a16:creationId xmlns:a16="http://schemas.microsoft.com/office/drawing/2014/main" id="{BB9D494A-F524-4407-A039-87A6CD1D8A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a:p>
        </p:txBody>
      </p:sp>
      <p:sp>
        <p:nvSpPr>
          <p:cNvPr id="4" name="Date Placeholder 3">
            <a:extLst>
              <a:ext uri="{FF2B5EF4-FFF2-40B4-BE49-F238E27FC236}">
                <a16:creationId xmlns:a16="http://schemas.microsoft.com/office/drawing/2014/main" id="{9DA04A87-5AE0-4E89-A347-DF4157ED13C7}"/>
              </a:ext>
            </a:extLst>
          </p:cNvPr>
          <p:cNvSpPr>
            <a:spLocks noGrp="1"/>
          </p:cNvSpPr>
          <p:nvPr>
            <p:ph type="dt" sz="half" idx="10"/>
          </p:nvPr>
        </p:nvSpPr>
        <p:spPr/>
        <p:txBody>
          <a:bodyPr/>
          <a:lstStyle/>
          <a:p>
            <a:fld id="{A73E8B35-FE15-40D2-8CC5-A4B0A477DC30}" type="datetimeFigureOut">
              <a:rPr kumimoji="1" lang="ja-JP" altLang="en-US" smtClean="0"/>
              <a:t>2022/4/27</a:t>
            </a:fld>
            <a:endParaRPr kumimoji="1" lang="ja-JP" altLang="en-US"/>
          </a:p>
        </p:txBody>
      </p:sp>
      <p:sp>
        <p:nvSpPr>
          <p:cNvPr id="5" name="Footer Placeholder 4">
            <a:extLst>
              <a:ext uri="{FF2B5EF4-FFF2-40B4-BE49-F238E27FC236}">
                <a16:creationId xmlns:a16="http://schemas.microsoft.com/office/drawing/2014/main" id="{11717CA5-A3DB-480B-9F3A-E6F6D7E0E22D}"/>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BCD2822D-95B3-4116-ADC9-3F7FA740F738}"/>
              </a:ext>
            </a:extLst>
          </p:cNvPr>
          <p:cNvSpPr>
            <a:spLocks noGrp="1"/>
          </p:cNvSpPr>
          <p:nvPr>
            <p:ph type="sldNum" sz="quarter" idx="12"/>
          </p:nvPr>
        </p:nvSpPr>
        <p:spPr/>
        <p:txBody>
          <a:bodyPr/>
          <a:lstStyle/>
          <a:p>
            <a:fld id="{27268396-B494-4751-BCF9-F0D4309A97D6}" type="slidenum">
              <a:rPr kumimoji="1" lang="ja-JP" altLang="en-US" smtClean="0"/>
              <a:t>‹#›</a:t>
            </a:fld>
            <a:endParaRPr kumimoji="1" lang="ja-JP" altLang="en-US"/>
          </a:p>
        </p:txBody>
      </p:sp>
    </p:spTree>
    <p:extLst>
      <p:ext uri="{BB962C8B-B14F-4D97-AF65-F5344CB8AC3E}">
        <p14:creationId xmlns:p14="http://schemas.microsoft.com/office/powerpoint/2010/main" val="339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34A-7719-4E44-9656-3EB8F9211A2A}"/>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520D8E91-4AF4-44B2-A541-9B3108B7E37F}"/>
              </a:ext>
            </a:extLst>
          </p:cNvPr>
          <p:cNvSpPr>
            <a:spLocks noGrp="1"/>
          </p:cNvSpPr>
          <p:nvPr>
            <p:ph type="body" orient="vert" idx="1"/>
          </p:nvPr>
        </p:nvSpPr>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D67F921A-CD4E-4367-8348-9EC1B2D1E912}"/>
              </a:ext>
            </a:extLst>
          </p:cNvPr>
          <p:cNvSpPr>
            <a:spLocks noGrp="1"/>
          </p:cNvSpPr>
          <p:nvPr>
            <p:ph type="dt" sz="half" idx="10"/>
          </p:nvPr>
        </p:nvSpPr>
        <p:spPr/>
        <p:txBody>
          <a:bodyPr/>
          <a:lstStyle/>
          <a:p>
            <a:fld id="{A73E8B35-FE15-40D2-8CC5-A4B0A477DC30}" type="datetimeFigureOut">
              <a:rPr kumimoji="1" lang="ja-JP" altLang="en-US" smtClean="0"/>
              <a:t>2022/4/27</a:t>
            </a:fld>
            <a:endParaRPr kumimoji="1" lang="ja-JP" altLang="en-US"/>
          </a:p>
        </p:txBody>
      </p:sp>
      <p:sp>
        <p:nvSpPr>
          <p:cNvPr id="5" name="Footer Placeholder 4">
            <a:extLst>
              <a:ext uri="{FF2B5EF4-FFF2-40B4-BE49-F238E27FC236}">
                <a16:creationId xmlns:a16="http://schemas.microsoft.com/office/drawing/2014/main" id="{133BF399-CC8F-4EF6-9B99-F8D0D831B3F3}"/>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3D27655E-8FDD-4DCA-B922-F00AB17A4B30}"/>
              </a:ext>
            </a:extLst>
          </p:cNvPr>
          <p:cNvSpPr>
            <a:spLocks noGrp="1"/>
          </p:cNvSpPr>
          <p:nvPr>
            <p:ph type="sldNum" sz="quarter" idx="12"/>
          </p:nvPr>
        </p:nvSpPr>
        <p:spPr/>
        <p:txBody>
          <a:bodyPr/>
          <a:lstStyle/>
          <a:p>
            <a:fld id="{27268396-B494-4751-BCF9-F0D4309A97D6}" type="slidenum">
              <a:rPr kumimoji="1" lang="ja-JP" altLang="en-US" smtClean="0"/>
              <a:t>‹#›</a:t>
            </a:fld>
            <a:endParaRPr kumimoji="1" lang="ja-JP" altLang="en-US"/>
          </a:p>
        </p:txBody>
      </p:sp>
    </p:spTree>
    <p:extLst>
      <p:ext uri="{BB962C8B-B14F-4D97-AF65-F5344CB8AC3E}">
        <p14:creationId xmlns:p14="http://schemas.microsoft.com/office/powerpoint/2010/main" val="411101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D7C0CB-343D-4DE3-B40A-850DD4FB3C40}"/>
              </a:ext>
            </a:extLst>
          </p:cNvPr>
          <p:cNvSpPr>
            <a:spLocks noGrp="1"/>
          </p:cNvSpPr>
          <p:nvPr>
            <p:ph type="title" orient="vert"/>
          </p:nvPr>
        </p:nvSpPr>
        <p:spPr>
          <a:xfrm>
            <a:off x="8724900" y="365125"/>
            <a:ext cx="2628900" cy="5811838"/>
          </a:xfrm>
        </p:spPr>
        <p:txBody>
          <a:bodyPr vert="eaVert"/>
          <a:lstStyle/>
          <a:p>
            <a:r>
              <a:rPr kumimoji="1" lang="en-US"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5777F386-F8E9-40EB-B4B0-1A2951E4C418}"/>
              </a:ext>
            </a:extLst>
          </p:cNvPr>
          <p:cNvSpPr>
            <a:spLocks noGrp="1"/>
          </p:cNvSpPr>
          <p:nvPr>
            <p:ph type="body" orient="vert" idx="1"/>
          </p:nvPr>
        </p:nvSpPr>
        <p:spPr>
          <a:xfrm>
            <a:off x="838200" y="365125"/>
            <a:ext cx="7734300" cy="5811838"/>
          </a:xfr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55E5F5A9-768D-496A-B973-06047ED961BC}"/>
              </a:ext>
            </a:extLst>
          </p:cNvPr>
          <p:cNvSpPr>
            <a:spLocks noGrp="1"/>
          </p:cNvSpPr>
          <p:nvPr>
            <p:ph type="dt" sz="half" idx="10"/>
          </p:nvPr>
        </p:nvSpPr>
        <p:spPr/>
        <p:txBody>
          <a:bodyPr/>
          <a:lstStyle/>
          <a:p>
            <a:fld id="{A73E8B35-FE15-40D2-8CC5-A4B0A477DC30}" type="datetimeFigureOut">
              <a:rPr kumimoji="1" lang="ja-JP" altLang="en-US" smtClean="0"/>
              <a:t>2022/4/27</a:t>
            </a:fld>
            <a:endParaRPr kumimoji="1" lang="ja-JP" altLang="en-US"/>
          </a:p>
        </p:txBody>
      </p:sp>
      <p:sp>
        <p:nvSpPr>
          <p:cNvPr id="5" name="Footer Placeholder 4">
            <a:extLst>
              <a:ext uri="{FF2B5EF4-FFF2-40B4-BE49-F238E27FC236}">
                <a16:creationId xmlns:a16="http://schemas.microsoft.com/office/drawing/2014/main" id="{1382D953-820D-4BF9-90E1-205485E6BB34}"/>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F22B9DB4-E474-472A-A779-010A2DC8DC7F}"/>
              </a:ext>
            </a:extLst>
          </p:cNvPr>
          <p:cNvSpPr>
            <a:spLocks noGrp="1"/>
          </p:cNvSpPr>
          <p:nvPr>
            <p:ph type="sldNum" sz="quarter" idx="12"/>
          </p:nvPr>
        </p:nvSpPr>
        <p:spPr/>
        <p:txBody>
          <a:bodyPr/>
          <a:lstStyle/>
          <a:p>
            <a:fld id="{27268396-B494-4751-BCF9-F0D4309A97D6}" type="slidenum">
              <a:rPr kumimoji="1" lang="ja-JP" altLang="en-US" smtClean="0"/>
              <a:t>‹#›</a:t>
            </a:fld>
            <a:endParaRPr kumimoji="1" lang="ja-JP" altLang="en-US"/>
          </a:p>
        </p:txBody>
      </p:sp>
    </p:spTree>
    <p:extLst>
      <p:ext uri="{BB962C8B-B14F-4D97-AF65-F5344CB8AC3E}">
        <p14:creationId xmlns:p14="http://schemas.microsoft.com/office/powerpoint/2010/main" val="284503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0BA4-E9D6-42BA-B649-DDD4C33A6254}"/>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0EB66932-D529-4665-BFA0-E8E39107BD9D}"/>
              </a:ext>
            </a:extLst>
          </p:cNvPr>
          <p:cNvSpPr>
            <a:spLocks noGrp="1"/>
          </p:cNvSpPr>
          <p:nvPr>
            <p:ph idx="1"/>
          </p:nvPr>
        </p:nvSpPr>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889D385D-044F-446E-8C10-2167F91ED104}"/>
              </a:ext>
            </a:extLst>
          </p:cNvPr>
          <p:cNvSpPr>
            <a:spLocks noGrp="1"/>
          </p:cNvSpPr>
          <p:nvPr>
            <p:ph type="dt" sz="half" idx="10"/>
          </p:nvPr>
        </p:nvSpPr>
        <p:spPr/>
        <p:txBody>
          <a:bodyPr/>
          <a:lstStyle/>
          <a:p>
            <a:fld id="{A73E8B35-FE15-40D2-8CC5-A4B0A477DC30}" type="datetimeFigureOut">
              <a:rPr kumimoji="1" lang="ja-JP" altLang="en-US" smtClean="0"/>
              <a:t>2022/4/27</a:t>
            </a:fld>
            <a:endParaRPr kumimoji="1" lang="ja-JP" altLang="en-US"/>
          </a:p>
        </p:txBody>
      </p:sp>
      <p:sp>
        <p:nvSpPr>
          <p:cNvPr id="5" name="Footer Placeholder 4">
            <a:extLst>
              <a:ext uri="{FF2B5EF4-FFF2-40B4-BE49-F238E27FC236}">
                <a16:creationId xmlns:a16="http://schemas.microsoft.com/office/drawing/2014/main" id="{9CEC9089-5FD8-40BD-931A-D6603F015AB3}"/>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94C41BEF-DB80-4CA9-81AE-47CCD4554F2C}"/>
              </a:ext>
            </a:extLst>
          </p:cNvPr>
          <p:cNvSpPr>
            <a:spLocks noGrp="1"/>
          </p:cNvSpPr>
          <p:nvPr>
            <p:ph type="sldNum" sz="quarter" idx="12"/>
          </p:nvPr>
        </p:nvSpPr>
        <p:spPr/>
        <p:txBody>
          <a:bodyPr/>
          <a:lstStyle/>
          <a:p>
            <a:fld id="{27268396-B494-4751-BCF9-F0D4309A97D6}" type="slidenum">
              <a:rPr kumimoji="1" lang="ja-JP" altLang="en-US" smtClean="0"/>
              <a:t>‹#›</a:t>
            </a:fld>
            <a:endParaRPr kumimoji="1" lang="ja-JP" altLang="en-US"/>
          </a:p>
        </p:txBody>
      </p:sp>
    </p:spTree>
    <p:extLst>
      <p:ext uri="{BB962C8B-B14F-4D97-AF65-F5344CB8AC3E}">
        <p14:creationId xmlns:p14="http://schemas.microsoft.com/office/powerpoint/2010/main" val="35109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68CF-9F16-454E-8DAB-E8F279165A60}"/>
              </a:ext>
            </a:extLst>
          </p:cNvPr>
          <p:cNvSpPr>
            <a:spLocks noGrp="1"/>
          </p:cNvSpPr>
          <p:nvPr>
            <p:ph type="title"/>
          </p:nvPr>
        </p:nvSpPr>
        <p:spPr>
          <a:xfrm>
            <a:off x="831850" y="1709738"/>
            <a:ext cx="10515600" cy="2852737"/>
          </a:xfrm>
        </p:spPr>
        <p:txBody>
          <a:bodyPr anchor="b"/>
          <a:lstStyle>
            <a:lvl1pPr>
              <a:defRPr sz="6000"/>
            </a:lvl1p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8BB38540-EADD-4164-A976-6D3F7D3C28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a:t>Click to edit Master text styles</a:t>
            </a:r>
          </a:p>
        </p:txBody>
      </p:sp>
      <p:sp>
        <p:nvSpPr>
          <p:cNvPr id="4" name="Date Placeholder 3">
            <a:extLst>
              <a:ext uri="{FF2B5EF4-FFF2-40B4-BE49-F238E27FC236}">
                <a16:creationId xmlns:a16="http://schemas.microsoft.com/office/drawing/2014/main" id="{681D75CB-444A-4BD6-ACB8-8AE1E588DFE0}"/>
              </a:ext>
            </a:extLst>
          </p:cNvPr>
          <p:cNvSpPr>
            <a:spLocks noGrp="1"/>
          </p:cNvSpPr>
          <p:nvPr>
            <p:ph type="dt" sz="half" idx="10"/>
          </p:nvPr>
        </p:nvSpPr>
        <p:spPr/>
        <p:txBody>
          <a:bodyPr/>
          <a:lstStyle/>
          <a:p>
            <a:fld id="{A73E8B35-FE15-40D2-8CC5-A4B0A477DC30}" type="datetimeFigureOut">
              <a:rPr kumimoji="1" lang="ja-JP" altLang="en-US" smtClean="0"/>
              <a:t>2022/4/27</a:t>
            </a:fld>
            <a:endParaRPr kumimoji="1" lang="ja-JP" altLang="en-US"/>
          </a:p>
        </p:txBody>
      </p:sp>
      <p:sp>
        <p:nvSpPr>
          <p:cNvPr id="5" name="Footer Placeholder 4">
            <a:extLst>
              <a:ext uri="{FF2B5EF4-FFF2-40B4-BE49-F238E27FC236}">
                <a16:creationId xmlns:a16="http://schemas.microsoft.com/office/drawing/2014/main" id="{A8FF2B5A-0A54-426A-AFD5-9DBB3E5B2BA8}"/>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B488F54B-9D74-4A07-A506-E9F5A2748FD4}"/>
              </a:ext>
            </a:extLst>
          </p:cNvPr>
          <p:cNvSpPr>
            <a:spLocks noGrp="1"/>
          </p:cNvSpPr>
          <p:nvPr>
            <p:ph type="sldNum" sz="quarter" idx="12"/>
          </p:nvPr>
        </p:nvSpPr>
        <p:spPr/>
        <p:txBody>
          <a:bodyPr/>
          <a:lstStyle/>
          <a:p>
            <a:fld id="{27268396-B494-4751-BCF9-F0D4309A97D6}" type="slidenum">
              <a:rPr kumimoji="1" lang="ja-JP" altLang="en-US" smtClean="0"/>
              <a:t>‹#›</a:t>
            </a:fld>
            <a:endParaRPr kumimoji="1" lang="ja-JP" altLang="en-US"/>
          </a:p>
        </p:txBody>
      </p:sp>
    </p:spTree>
    <p:extLst>
      <p:ext uri="{BB962C8B-B14F-4D97-AF65-F5344CB8AC3E}">
        <p14:creationId xmlns:p14="http://schemas.microsoft.com/office/powerpoint/2010/main" val="47953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8DF1-9F16-4FE9-9BE2-458F3C509A1E}"/>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D7D1C6D0-C0E8-446F-A372-DF6C59768AE4}"/>
              </a:ext>
            </a:extLst>
          </p:cNvPr>
          <p:cNvSpPr>
            <a:spLocks noGrp="1"/>
          </p:cNvSpPr>
          <p:nvPr>
            <p:ph sz="half" idx="1"/>
          </p:nvPr>
        </p:nvSpPr>
        <p:spPr>
          <a:xfrm>
            <a:off x="838200" y="1825625"/>
            <a:ext cx="5181600" cy="435133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Content Placeholder 3">
            <a:extLst>
              <a:ext uri="{FF2B5EF4-FFF2-40B4-BE49-F238E27FC236}">
                <a16:creationId xmlns:a16="http://schemas.microsoft.com/office/drawing/2014/main" id="{68DE2747-7B75-49D4-B65C-88BCBB461654}"/>
              </a:ext>
            </a:extLst>
          </p:cNvPr>
          <p:cNvSpPr>
            <a:spLocks noGrp="1"/>
          </p:cNvSpPr>
          <p:nvPr>
            <p:ph sz="half" idx="2"/>
          </p:nvPr>
        </p:nvSpPr>
        <p:spPr>
          <a:xfrm>
            <a:off x="6172200" y="1825625"/>
            <a:ext cx="5181600" cy="435133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Date Placeholder 4">
            <a:extLst>
              <a:ext uri="{FF2B5EF4-FFF2-40B4-BE49-F238E27FC236}">
                <a16:creationId xmlns:a16="http://schemas.microsoft.com/office/drawing/2014/main" id="{49785AE8-D9F8-4B6E-A4F7-038DB2A64116}"/>
              </a:ext>
            </a:extLst>
          </p:cNvPr>
          <p:cNvSpPr>
            <a:spLocks noGrp="1"/>
          </p:cNvSpPr>
          <p:nvPr>
            <p:ph type="dt" sz="half" idx="10"/>
          </p:nvPr>
        </p:nvSpPr>
        <p:spPr/>
        <p:txBody>
          <a:bodyPr/>
          <a:lstStyle/>
          <a:p>
            <a:fld id="{A73E8B35-FE15-40D2-8CC5-A4B0A477DC30}" type="datetimeFigureOut">
              <a:rPr kumimoji="1" lang="ja-JP" altLang="en-US" smtClean="0"/>
              <a:t>2022/4/27</a:t>
            </a:fld>
            <a:endParaRPr kumimoji="1" lang="ja-JP" altLang="en-US"/>
          </a:p>
        </p:txBody>
      </p:sp>
      <p:sp>
        <p:nvSpPr>
          <p:cNvPr id="6" name="Footer Placeholder 5">
            <a:extLst>
              <a:ext uri="{FF2B5EF4-FFF2-40B4-BE49-F238E27FC236}">
                <a16:creationId xmlns:a16="http://schemas.microsoft.com/office/drawing/2014/main" id="{CD8C6E19-066F-4F18-9218-523D837B0A8D}"/>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75BEFEF0-7994-400B-ACC5-34CED93DE51D}"/>
              </a:ext>
            </a:extLst>
          </p:cNvPr>
          <p:cNvSpPr>
            <a:spLocks noGrp="1"/>
          </p:cNvSpPr>
          <p:nvPr>
            <p:ph type="sldNum" sz="quarter" idx="12"/>
          </p:nvPr>
        </p:nvSpPr>
        <p:spPr/>
        <p:txBody>
          <a:bodyPr/>
          <a:lstStyle/>
          <a:p>
            <a:fld id="{27268396-B494-4751-BCF9-F0D4309A97D6}" type="slidenum">
              <a:rPr kumimoji="1" lang="ja-JP" altLang="en-US" smtClean="0"/>
              <a:t>‹#›</a:t>
            </a:fld>
            <a:endParaRPr kumimoji="1" lang="ja-JP" altLang="en-US"/>
          </a:p>
        </p:txBody>
      </p:sp>
    </p:spTree>
    <p:extLst>
      <p:ext uri="{BB962C8B-B14F-4D97-AF65-F5344CB8AC3E}">
        <p14:creationId xmlns:p14="http://schemas.microsoft.com/office/powerpoint/2010/main" val="350232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8CFF-F41C-41BB-B406-A73FDA4EF122}"/>
              </a:ext>
            </a:extLst>
          </p:cNvPr>
          <p:cNvSpPr>
            <a:spLocks noGrp="1"/>
          </p:cNvSpPr>
          <p:nvPr>
            <p:ph type="title"/>
          </p:nvPr>
        </p:nvSpPr>
        <p:spPr>
          <a:xfrm>
            <a:off x="839788" y="365125"/>
            <a:ext cx="10515600" cy="1325563"/>
          </a:xfrm>
        </p:spPr>
        <p:txBody>
          <a:body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5BC1E171-E8B3-4D98-A3A6-632D0C659D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4" name="Content Placeholder 3">
            <a:extLst>
              <a:ext uri="{FF2B5EF4-FFF2-40B4-BE49-F238E27FC236}">
                <a16:creationId xmlns:a16="http://schemas.microsoft.com/office/drawing/2014/main" id="{F36D6C07-40E9-410F-A6B0-A10D52B7CFC4}"/>
              </a:ext>
            </a:extLst>
          </p:cNvPr>
          <p:cNvSpPr>
            <a:spLocks noGrp="1"/>
          </p:cNvSpPr>
          <p:nvPr>
            <p:ph sz="half" idx="2"/>
          </p:nvPr>
        </p:nvSpPr>
        <p:spPr>
          <a:xfrm>
            <a:off x="839788" y="2505075"/>
            <a:ext cx="5157787" cy="368458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Text Placeholder 4">
            <a:extLst>
              <a:ext uri="{FF2B5EF4-FFF2-40B4-BE49-F238E27FC236}">
                <a16:creationId xmlns:a16="http://schemas.microsoft.com/office/drawing/2014/main" id="{5D96766D-6891-42FC-BEEE-745EA663B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6" name="Content Placeholder 5">
            <a:extLst>
              <a:ext uri="{FF2B5EF4-FFF2-40B4-BE49-F238E27FC236}">
                <a16:creationId xmlns:a16="http://schemas.microsoft.com/office/drawing/2014/main" id="{FDC18417-01F8-4E60-82FE-7739B00DE9DC}"/>
              </a:ext>
            </a:extLst>
          </p:cNvPr>
          <p:cNvSpPr>
            <a:spLocks noGrp="1"/>
          </p:cNvSpPr>
          <p:nvPr>
            <p:ph sz="quarter" idx="4"/>
          </p:nvPr>
        </p:nvSpPr>
        <p:spPr>
          <a:xfrm>
            <a:off x="6172200" y="2505075"/>
            <a:ext cx="5183188" cy="368458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7" name="Date Placeholder 6">
            <a:extLst>
              <a:ext uri="{FF2B5EF4-FFF2-40B4-BE49-F238E27FC236}">
                <a16:creationId xmlns:a16="http://schemas.microsoft.com/office/drawing/2014/main" id="{D02520B1-8ABF-4517-B863-2291F62DF800}"/>
              </a:ext>
            </a:extLst>
          </p:cNvPr>
          <p:cNvSpPr>
            <a:spLocks noGrp="1"/>
          </p:cNvSpPr>
          <p:nvPr>
            <p:ph type="dt" sz="half" idx="10"/>
          </p:nvPr>
        </p:nvSpPr>
        <p:spPr/>
        <p:txBody>
          <a:bodyPr/>
          <a:lstStyle/>
          <a:p>
            <a:fld id="{A73E8B35-FE15-40D2-8CC5-A4B0A477DC30}" type="datetimeFigureOut">
              <a:rPr kumimoji="1" lang="ja-JP" altLang="en-US" smtClean="0"/>
              <a:t>2022/4/27</a:t>
            </a:fld>
            <a:endParaRPr kumimoji="1" lang="ja-JP" altLang="en-US"/>
          </a:p>
        </p:txBody>
      </p:sp>
      <p:sp>
        <p:nvSpPr>
          <p:cNvPr id="8" name="Footer Placeholder 7">
            <a:extLst>
              <a:ext uri="{FF2B5EF4-FFF2-40B4-BE49-F238E27FC236}">
                <a16:creationId xmlns:a16="http://schemas.microsoft.com/office/drawing/2014/main" id="{DE376CC8-017E-4F78-97BC-7BDD415A14AB}"/>
              </a:ext>
            </a:extLst>
          </p:cNvPr>
          <p:cNvSpPr>
            <a:spLocks noGrp="1"/>
          </p:cNvSpPr>
          <p:nvPr>
            <p:ph type="ftr" sz="quarter" idx="11"/>
          </p:nvPr>
        </p:nvSpPr>
        <p:spPr/>
        <p:txBody>
          <a:bodyPr/>
          <a:lstStyle/>
          <a:p>
            <a:endParaRPr kumimoji="1" lang="ja-JP" altLang="en-US"/>
          </a:p>
        </p:txBody>
      </p:sp>
      <p:sp>
        <p:nvSpPr>
          <p:cNvPr id="9" name="Slide Number Placeholder 8">
            <a:extLst>
              <a:ext uri="{FF2B5EF4-FFF2-40B4-BE49-F238E27FC236}">
                <a16:creationId xmlns:a16="http://schemas.microsoft.com/office/drawing/2014/main" id="{37D589DA-9AAB-48CB-B28E-9A5456BD28B9}"/>
              </a:ext>
            </a:extLst>
          </p:cNvPr>
          <p:cNvSpPr>
            <a:spLocks noGrp="1"/>
          </p:cNvSpPr>
          <p:nvPr>
            <p:ph type="sldNum" sz="quarter" idx="12"/>
          </p:nvPr>
        </p:nvSpPr>
        <p:spPr/>
        <p:txBody>
          <a:bodyPr/>
          <a:lstStyle/>
          <a:p>
            <a:fld id="{27268396-B494-4751-BCF9-F0D4309A97D6}" type="slidenum">
              <a:rPr kumimoji="1" lang="ja-JP" altLang="en-US" smtClean="0"/>
              <a:t>‹#›</a:t>
            </a:fld>
            <a:endParaRPr kumimoji="1" lang="ja-JP" altLang="en-US"/>
          </a:p>
        </p:txBody>
      </p:sp>
    </p:spTree>
    <p:extLst>
      <p:ext uri="{BB962C8B-B14F-4D97-AF65-F5344CB8AC3E}">
        <p14:creationId xmlns:p14="http://schemas.microsoft.com/office/powerpoint/2010/main" val="2611814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EDEB-AB30-4B9B-A4B4-7725497A616F}"/>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Date Placeholder 2">
            <a:extLst>
              <a:ext uri="{FF2B5EF4-FFF2-40B4-BE49-F238E27FC236}">
                <a16:creationId xmlns:a16="http://schemas.microsoft.com/office/drawing/2014/main" id="{9EC46AD0-7552-4701-8445-93BDA104040E}"/>
              </a:ext>
            </a:extLst>
          </p:cNvPr>
          <p:cNvSpPr>
            <a:spLocks noGrp="1"/>
          </p:cNvSpPr>
          <p:nvPr>
            <p:ph type="dt" sz="half" idx="10"/>
          </p:nvPr>
        </p:nvSpPr>
        <p:spPr/>
        <p:txBody>
          <a:bodyPr/>
          <a:lstStyle/>
          <a:p>
            <a:fld id="{A73E8B35-FE15-40D2-8CC5-A4B0A477DC30}" type="datetimeFigureOut">
              <a:rPr kumimoji="1" lang="ja-JP" altLang="en-US" smtClean="0"/>
              <a:t>2022/4/27</a:t>
            </a:fld>
            <a:endParaRPr kumimoji="1" lang="ja-JP" altLang="en-US"/>
          </a:p>
        </p:txBody>
      </p:sp>
      <p:sp>
        <p:nvSpPr>
          <p:cNvPr id="4" name="Footer Placeholder 3">
            <a:extLst>
              <a:ext uri="{FF2B5EF4-FFF2-40B4-BE49-F238E27FC236}">
                <a16:creationId xmlns:a16="http://schemas.microsoft.com/office/drawing/2014/main" id="{B79C6BB1-65E7-42B8-83E3-72FB72307459}"/>
              </a:ext>
            </a:extLst>
          </p:cNvPr>
          <p:cNvSpPr>
            <a:spLocks noGrp="1"/>
          </p:cNvSpPr>
          <p:nvPr>
            <p:ph type="ftr" sz="quarter" idx="11"/>
          </p:nvPr>
        </p:nvSpPr>
        <p:spPr/>
        <p:txBody>
          <a:bodyPr/>
          <a:lstStyle/>
          <a:p>
            <a:endParaRPr kumimoji="1" lang="ja-JP" altLang="en-US"/>
          </a:p>
        </p:txBody>
      </p:sp>
      <p:sp>
        <p:nvSpPr>
          <p:cNvPr id="5" name="Slide Number Placeholder 4">
            <a:extLst>
              <a:ext uri="{FF2B5EF4-FFF2-40B4-BE49-F238E27FC236}">
                <a16:creationId xmlns:a16="http://schemas.microsoft.com/office/drawing/2014/main" id="{33215BC4-66E1-443E-AA52-DF0DC864A3A4}"/>
              </a:ext>
            </a:extLst>
          </p:cNvPr>
          <p:cNvSpPr>
            <a:spLocks noGrp="1"/>
          </p:cNvSpPr>
          <p:nvPr>
            <p:ph type="sldNum" sz="quarter" idx="12"/>
          </p:nvPr>
        </p:nvSpPr>
        <p:spPr/>
        <p:txBody>
          <a:bodyPr/>
          <a:lstStyle/>
          <a:p>
            <a:fld id="{27268396-B494-4751-BCF9-F0D4309A97D6}" type="slidenum">
              <a:rPr kumimoji="1" lang="ja-JP" altLang="en-US" smtClean="0"/>
              <a:t>‹#›</a:t>
            </a:fld>
            <a:endParaRPr kumimoji="1" lang="ja-JP" altLang="en-US"/>
          </a:p>
        </p:txBody>
      </p:sp>
    </p:spTree>
    <p:extLst>
      <p:ext uri="{BB962C8B-B14F-4D97-AF65-F5344CB8AC3E}">
        <p14:creationId xmlns:p14="http://schemas.microsoft.com/office/powerpoint/2010/main" val="80558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FF0A5-DE12-4D94-9367-0CB6F36D3009}"/>
              </a:ext>
            </a:extLst>
          </p:cNvPr>
          <p:cNvSpPr>
            <a:spLocks noGrp="1"/>
          </p:cNvSpPr>
          <p:nvPr>
            <p:ph type="dt" sz="half" idx="10"/>
          </p:nvPr>
        </p:nvSpPr>
        <p:spPr/>
        <p:txBody>
          <a:bodyPr/>
          <a:lstStyle/>
          <a:p>
            <a:fld id="{A73E8B35-FE15-40D2-8CC5-A4B0A477DC30}" type="datetimeFigureOut">
              <a:rPr kumimoji="1" lang="ja-JP" altLang="en-US" smtClean="0"/>
              <a:t>2022/4/27</a:t>
            </a:fld>
            <a:endParaRPr kumimoji="1" lang="ja-JP" altLang="en-US"/>
          </a:p>
        </p:txBody>
      </p:sp>
      <p:sp>
        <p:nvSpPr>
          <p:cNvPr id="3" name="Footer Placeholder 2">
            <a:extLst>
              <a:ext uri="{FF2B5EF4-FFF2-40B4-BE49-F238E27FC236}">
                <a16:creationId xmlns:a16="http://schemas.microsoft.com/office/drawing/2014/main" id="{365E48A3-DEEA-4762-BA4E-437241FC6B69}"/>
              </a:ext>
            </a:extLst>
          </p:cNvPr>
          <p:cNvSpPr>
            <a:spLocks noGrp="1"/>
          </p:cNvSpPr>
          <p:nvPr>
            <p:ph type="ftr" sz="quarter" idx="11"/>
          </p:nvPr>
        </p:nvSpPr>
        <p:spPr/>
        <p:txBody>
          <a:bodyPr/>
          <a:lstStyle/>
          <a:p>
            <a:endParaRPr kumimoji="1" lang="ja-JP" altLang="en-US"/>
          </a:p>
        </p:txBody>
      </p:sp>
      <p:sp>
        <p:nvSpPr>
          <p:cNvPr id="4" name="Slide Number Placeholder 3">
            <a:extLst>
              <a:ext uri="{FF2B5EF4-FFF2-40B4-BE49-F238E27FC236}">
                <a16:creationId xmlns:a16="http://schemas.microsoft.com/office/drawing/2014/main" id="{3ECE2828-93DA-46BE-900E-64256EAA7BA2}"/>
              </a:ext>
            </a:extLst>
          </p:cNvPr>
          <p:cNvSpPr>
            <a:spLocks noGrp="1"/>
          </p:cNvSpPr>
          <p:nvPr>
            <p:ph type="sldNum" sz="quarter" idx="12"/>
          </p:nvPr>
        </p:nvSpPr>
        <p:spPr/>
        <p:txBody>
          <a:bodyPr/>
          <a:lstStyle/>
          <a:p>
            <a:fld id="{27268396-B494-4751-BCF9-F0D4309A97D6}" type="slidenum">
              <a:rPr kumimoji="1" lang="ja-JP" altLang="en-US" smtClean="0"/>
              <a:t>‹#›</a:t>
            </a:fld>
            <a:endParaRPr kumimoji="1" lang="ja-JP" altLang="en-US"/>
          </a:p>
        </p:txBody>
      </p:sp>
    </p:spTree>
    <p:extLst>
      <p:ext uri="{BB962C8B-B14F-4D97-AF65-F5344CB8AC3E}">
        <p14:creationId xmlns:p14="http://schemas.microsoft.com/office/powerpoint/2010/main" val="69588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9701-D8F2-4EED-89E1-238E2C313C53}"/>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D9064A32-C8DB-4548-A7F7-B2070DCBA7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ext Placeholder 3">
            <a:extLst>
              <a:ext uri="{FF2B5EF4-FFF2-40B4-BE49-F238E27FC236}">
                <a16:creationId xmlns:a16="http://schemas.microsoft.com/office/drawing/2014/main" id="{F93AD644-F031-42F5-83AB-DFDFEBDED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
        <p:nvSpPr>
          <p:cNvPr id="5" name="Date Placeholder 4">
            <a:extLst>
              <a:ext uri="{FF2B5EF4-FFF2-40B4-BE49-F238E27FC236}">
                <a16:creationId xmlns:a16="http://schemas.microsoft.com/office/drawing/2014/main" id="{4A9DCDDD-CEAD-415C-8B34-48DE639EE3E9}"/>
              </a:ext>
            </a:extLst>
          </p:cNvPr>
          <p:cNvSpPr>
            <a:spLocks noGrp="1"/>
          </p:cNvSpPr>
          <p:nvPr>
            <p:ph type="dt" sz="half" idx="10"/>
          </p:nvPr>
        </p:nvSpPr>
        <p:spPr/>
        <p:txBody>
          <a:bodyPr/>
          <a:lstStyle/>
          <a:p>
            <a:fld id="{A73E8B35-FE15-40D2-8CC5-A4B0A477DC30}" type="datetimeFigureOut">
              <a:rPr kumimoji="1" lang="ja-JP" altLang="en-US" smtClean="0"/>
              <a:t>2022/4/27</a:t>
            </a:fld>
            <a:endParaRPr kumimoji="1" lang="ja-JP" altLang="en-US"/>
          </a:p>
        </p:txBody>
      </p:sp>
      <p:sp>
        <p:nvSpPr>
          <p:cNvPr id="6" name="Footer Placeholder 5">
            <a:extLst>
              <a:ext uri="{FF2B5EF4-FFF2-40B4-BE49-F238E27FC236}">
                <a16:creationId xmlns:a16="http://schemas.microsoft.com/office/drawing/2014/main" id="{D4E7192B-8584-4A8B-8554-7FCCB6D4987D}"/>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13BEF837-1A6C-486C-B041-CFB5215B426B}"/>
              </a:ext>
            </a:extLst>
          </p:cNvPr>
          <p:cNvSpPr>
            <a:spLocks noGrp="1"/>
          </p:cNvSpPr>
          <p:nvPr>
            <p:ph type="sldNum" sz="quarter" idx="12"/>
          </p:nvPr>
        </p:nvSpPr>
        <p:spPr/>
        <p:txBody>
          <a:bodyPr/>
          <a:lstStyle/>
          <a:p>
            <a:fld id="{27268396-B494-4751-BCF9-F0D4309A97D6}" type="slidenum">
              <a:rPr kumimoji="1" lang="ja-JP" altLang="en-US" smtClean="0"/>
              <a:t>‹#›</a:t>
            </a:fld>
            <a:endParaRPr kumimoji="1" lang="ja-JP" altLang="en-US"/>
          </a:p>
        </p:txBody>
      </p:sp>
    </p:spTree>
    <p:extLst>
      <p:ext uri="{BB962C8B-B14F-4D97-AF65-F5344CB8AC3E}">
        <p14:creationId xmlns:p14="http://schemas.microsoft.com/office/powerpoint/2010/main" val="7661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E04A-A029-4D5F-9D34-1DDBCA858FC2}"/>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Picture Placeholder 2">
            <a:extLst>
              <a:ext uri="{FF2B5EF4-FFF2-40B4-BE49-F238E27FC236}">
                <a16:creationId xmlns:a16="http://schemas.microsoft.com/office/drawing/2014/main" id="{6AE95E4E-4FCB-4C00-8F62-C0E7AA750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a:extLst>
              <a:ext uri="{FF2B5EF4-FFF2-40B4-BE49-F238E27FC236}">
                <a16:creationId xmlns:a16="http://schemas.microsoft.com/office/drawing/2014/main" id="{3DAB5378-60EA-4280-8DD8-EF5311C19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
        <p:nvSpPr>
          <p:cNvPr id="5" name="Date Placeholder 4">
            <a:extLst>
              <a:ext uri="{FF2B5EF4-FFF2-40B4-BE49-F238E27FC236}">
                <a16:creationId xmlns:a16="http://schemas.microsoft.com/office/drawing/2014/main" id="{CDBA7CFA-9018-4256-B251-DBC4D5E07531}"/>
              </a:ext>
            </a:extLst>
          </p:cNvPr>
          <p:cNvSpPr>
            <a:spLocks noGrp="1"/>
          </p:cNvSpPr>
          <p:nvPr>
            <p:ph type="dt" sz="half" idx="10"/>
          </p:nvPr>
        </p:nvSpPr>
        <p:spPr/>
        <p:txBody>
          <a:bodyPr/>
          <a:lstStyle/>
          <a:p>
            <a:fld id="{A73E8B35-FE15-40D2-8CC5-A4B0A477DC30}" type="datetimeFigureOut">
              <a:rPr kumimoji="1" lang="ja-JP" altLang="en-US" smtClean="0"/>
              <a:t>2022/4/27</a:t>
            </a:fld>
            <a:endParaRPr kumimoji="1" lang="ja-JP" altLang="en-US"/>
          </a:p>
        </p:txBody>
      </p:sp>
      <p:sp>
        <p:nvSpPr>
          <p:cNvPr id="6" name="Footer Placeholder 5">
            <a:extLst>
              <a:ext uri="{FF2B5EF4-FFF2-40B4-BE49-F238E27FC236}">
                <a16:creationId xmlns:a16="http://schemas.microsoft.com/office/drawing/2014/main" id="{14A52C09-449A-43C6-B40B-39A3EC57573F}"/>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3A5F8182-EC46-4347-82B2-A5A43295C098}"/>
              </a:ext>
            </a:extLst>
          </p:cNvPr>
          <p:cNvSpPr>
            <a:spLocks noGrp="1"/>
          </p:cNvSpPr>
          <p:nvPr>
            <p:ph type="sldNum" sz="quarter" idx="12"/>
          </p:nvPr>
        </p:nvSpPr>
        <p:spPr/>
        <p:txBody>
          <a:bodyPr/>
          <a:lstStyle/>
          <a:p>
            <a:fld id="{27268396-B494-4751-BCF9-F0D4309A97D6}" type="slidenum">
              <a:rPr kumimoji="1" lang="ja-JP" altLang="en-US" smtClean="0"/>
              <a:t>‹#›</a:t>
            </a:fld>
            <a:endParaRPr kumimoji="1" lang="ja-JP" altLang="en-US"/>
          </a:p>
        </p:txBody>
      </p:sp>
    </p:spTree>
    <p:extLst>
      <p:ext uri="{BB962C8B-B14F-4D97-AF65-F5344CB8AC3E}">
        <p14:creationId xmlns:p14="http://schemas.microsoft.com/office/powerpoint/2010/main" val="247393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87044-7EFA-407B-A22F-60982473C3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7D70C586-A204-4A25-B48F-5E80D73E0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8274AAC4-59D2-46A0-9585-BB3FA3FAA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E8B35-FE15-40D2-8CC5-A4B0A477DC30}" type="datetimeFigureOut">
              <a:rPr kumimoji="1" lang="ja-JP" altLang="en-US" smtClean="0"/>
              <a:t>2022/4/27</a:t>
            </a:fld>
            <a:endParaRPr kumimoji="1" lang="ja-JP" altLang="en-US"/>
          </a:p>
        </p:txBody>
      </p:sp>
      <p:sp>
        <p:nvSpPr>
          <p:cNvPr id="5" name="Footer Placeholder 4">
            <a:extLst>
              <a:ext uri="{FF2B5EF4-FFF2-40B4-BE49-F238E27FC236}">
                <a16:creationId xmlns:a16="http://schemas.microsoft.com/office/drawing/2014/main" id="{056C60E9-801B-4754-871F-761B9E8E4F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a:extLst>
              <a:ext uri="{FF2B5EF4-FFF2-40B4-BE49-F238E27FC236}">
                <a16:creationId xmlns:a16="http://schemas.microsoft.com/office/drawing/2014/main" id="{EF39F81B-3841-41DC-AA05-C281048C8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68396-B494-4751-BCF9-F0D4309A97D6}" type="slidenum">
              <a:rPr kumimoji="1" lang="ja-JP" altLang="en-US" smtClean="0"/>
              <a:t>‹#›</a:t>
            </a:fld>
            <a:endParaRPr kumimoji="1" lang="ja-JP" altLang="en-US"/>
          </a:p>
        </p:txBody>
      </p:sp>
    </p:spTree>
    <p:extLst>
      <p:ext uri="{BB962C8B-B14F-4D97-AF65-F5344CB8AC3E}">
        <p14:creationId xmlns:p14="http://schemas.microsoft.com/office/powerpoint/2010/main" val="110317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FECF-D4F9-484D-AF80-45E26F65350E}"/>
              </a:ext>
            </a:extLst>
          </p:cNvPr>
          <p:cNvSpPr>
            <a:spLocks noGrp="1"/>
          </p:cNvSpPr>
          <p:nvPr>
            <p:ph type="ctrTitle"/>
          </p:nvPr>
        </p:nvSpPr>
        <p:spPr/>
        <p:txBody>
          <a:bodyPr/>
          <a:lstStyle/>
          <a:p>
            <a:endParaRPr kumimoji="1" lang="ja-JP" altLang="en-US" dirty="0"/>
          </a:p>
        </p:txBody>
      </p:sp>
      <p:sp>
        <p:nvSpPr>
          <p:cNvPr id="3" name="Subtitle 2">
            <a:extLst>
              <a:ext uri="{FF2B5EF4-FFF2-40B4-BE49-F238E27FC236}">
                <a16:creationId xmlns:a16="http://schemas.microsoft.com/office/drawing/2014/main" id="{19E6C8EA-FE42-4C2B-970C-819F447CFCE0}"/>
              </a:ext>
            </a:extLst>
          </p:cNvPr>
          <p:cNvSpPr>
            <a:spLocks noGrp="1"/>
          </p:cNvSpPr>
          <p:nvPr>
            <p:ph type="subTitle" idx="1"/>
          </p:nvPr>
        </p:nvSpPr>
        <p:spPr/>
        <p:txBody>
          <a:bodyPr/>
          <a:lstStyle/>
          <a:p>
            <a:endParaRPr kumimoji="1" lang="ja-JP" altLang="en-US"/>
          </a:p>
        </p:txBody>
      </p:sp>
      <p:sp>
        <p:nvSpPr>
          <p:cNvPr id="13" name="TextBox 12">
            <a:extLst>
              <a:ext uri="{FF2B5EF4-FFF2-40B4-BE49-F238E27FC236}">
                <a16:creationId xmlns:a16="http://schemas.microsoft.com/office/drawing/2014/main" id="{D4D78A67-C114-4546-B164-6498FCED0B75}"/>
              </a:ext>
            </a:extLst>
          </p:cNvPr>
          <p:cNvSpPr txBox="1"/>
          <p:nvPr/>
        </p:nvSpPr>
        <p:spPr>
          <a:xfrm>
            <a:off x="1524000" y="3968809"/>
            <a:ext cx="7600426" cy="646331"/>
          </a:xfrm>
          <a:prstGeom prst="rect">
            <a:avLst/>
          </a:prstGeom>
          <a:noFill/>
        </p:spPr>
        <p:txBody>
          <a:bodyPr wrap="square" rtlCol="0">
            <a:spAutoFit/>
          </a:bodyPr>
          <a:lstStyle/>
          <a:p>
            <a:pPr algn="ctr"/>
            <a:r>
              <a:rPr lang="en-US" altLang="ja-JP" sz="3600" b="1" dirty="0">
                <a:latin typeface="Meiryo UI" panose="020B0604030504040204" pitchFamily="50" charset="-128"/>
                <a:ea typeface="Meiryo UI" panose="020B0604030504040204" pitchFamily="50" charset="-128"/>
              </a:rPr>
              <a:t>(</a:t>
            </a:r>
            <a:r>
              <a:rPr lang="ja-JP" altLang="en-US" sz="3600" b="1" dirty="0">
                <a:latin typeface="Meiryo UI" panose="020B0604030504040204" pitchFamily="50" charset="-128"/>
                <a:ea typeface="Meiryo UI" panose="020B0604030504040204" pitchFamily="50" charset="-128"/>
              </a:rPr>
              <a:t>ライブラリは</a:t>
            </a:r>
            <a:r>
              <a:rPr lang="en-US" altLang="ja-JP" sz="3600" b="1" dirty="0">
                <a:latin typeface="Meiryo UI" panose="020B0604030504040204" pitchFamily="50" charset="-128"/>
                <a:ea typeface="Meiryo UI" panose="020B0604030504040204" pitchFamily="50" charset="-128"/>
              </a:rPr>
              <a:t>pip</a:t>
            </a:r>
            <a:r>
              <a:rPr lang="ja-JP" altLang="en-US" sz="3600" b="1" dirty="0">
                <a:latin typeface="Meiryo UI" panose="020B0604030504040204" pitchFamily="50" charset="-128"/>
                <a:ea typeface="Meiryo UI" panose="020B0604030504040204" pitchFamily="50" charset="-128"/>
              </a:rPr>
              <a:t>で入手</a:t>
            </a:r>
            <a:r>
              <a:rPr lang="en-US" altLang="ja-JP" sz="3600" b="1" dirty="0">
                <a:latin typeface="Meiryo UI" panose="020B0604030504040204" pitchFamily="50" charset="-128"/>
                <a:ea typeface="Meiryo UI" panose="020B0604030504040204" pitchFamily="50" charset="-128"/>
              </a:rPr>
              <a:t>)</a:t>
            </a:r>
          </a:p>
        </p:txBody>
      </p:sp>
      <p:grpSp>
        <p:nvGrpSpPr>
          <p:cNvPr id="6" name="Group 5">
            <a:extLst>
              <a:ext uri="{FF2B5EF4-FFF2-40B4-BE49-F238E27FC236}">
                <a16:creationId xmlns:a16="http://schemas.microsoft.com/office/drawing/2014/main" id="{937F7F8D-CFA5-4906-84EA-0D3B0343E642}"/>
              </a:ext>
            </a:extLst>
          </p:cNvPr>
          <p:cNvGrpSpPr/>
          <p:nvPr/>
        </p:nvGrpSpPr>
        <p:grpSpPr>
          <a:xfrm>
            <a:off x="381000" y="428625"/>
            <a:ext cx="11430000" cy="6000750"/>
            <a:chOff x="381000" y="428625"/>
            <a:chExt cx="11430000" cy="6000750"/>
          </a:xfrm>
        </p:grpSpPr>
        <p:grpSp>
          <p:nvGrpSpPr>
            <p:cNvPr id="8" name="Group 7">
              <a:extLst>
                <a:ext uri="{FF2B5EF4-FFF2-40B4-BE49-F238E27FC236}">
                  <a16:creationId xmlns:a16="http://schemas.microsoft.com/office/drawing/2014/main" id="{990C9AAE-5013-454C-AA1F-D029D98012B9}"/>
                </a:ext>
              </a:extLst>
            </p:cNvPr>
            <p:cNvGrpSpPr/>
            <p:nvPr/>
          </p:nvGrpSpPr>
          <p:grpSpPr>
            <a:xfrm>
              <a:off x="381000" y="428625"/>
              <a:ext cx="11430000" cy="6000750"/>
              <a:chOff x="381000" y="428625"/>
              <a:chExt cx="11430000" cy="6000750"/>
            </a:xfrm>
          </p:grpSpPr>
          <p:pic>
            <p:nvPicPr>
              <p:cNvPr id="5" name="Picture 4" descr="Text, letter&#10;&#10;Description automatically generated">
                <a:extLst>
                  <a:ext uri="{FF2B5EF4-FFF2-40B4-BE49-F238E27FC236}">
                    <a16:creationId xmlns:a16="http://schemas.microsoft.com/office/drawing/2014/main" id="{5B45F5D2-8514-4A23-BA49-0AEDB9592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28625"/>
                <a:ext cx="11430000" cy="6000750"/>
              </a:xfrm>
              <a:prstGeom prst="rect">
                <a:avLst/>
              </a:prstGeom>
            </p:spPr>
          </p:pic>
          <p:sp>
            <p:nvSpPr>
              <p:cNvPr id="7" name="Rectangle 6">
                <a:extLst>
                  <a:ext uri="{FF2B5EF4-FFF2-40B4-BE49-F238E27FC236}">
                    <a16:creationId xmlns:a16="http://schemas.microsoft.com/office/drawing/2014/main" id="{AAAE4C94-DF17-48A3-A549-6C53B571F64A}"/>
                  </a:ext>
                </a:extLst>
              </p:cNvPr>
              <p:cNvSpPr/>
              <p:nvPr/>
            </p:nvSpPr>
            <p:spPr>
              <a:xfrm>
                <a:off x="1591112" y="4981911"/>
                <a:ext cx="2167156" cy="819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10">
                <a:extLst>
                  <a:ext uri="{FF2B5EF4-FFF2-40B4-BE49-F238E27FC236}">
                    <a16:creationId xmlns:a16="http://schemas.microsoft.com/office/drawing/2014/main" id="{DB61E638-FEA5-4CBD-90F6-EF0399E0546E}"/>
                  </a:ext>
                </a:extLst>
              </p:cNvPr>
              <p:cNvSpPr/>
              <p:nvPr/>
            </p:nvSpPr>
            <p:spPr>
              <a:xfrm>
                <a:off x="8370815" y="4981911"/>
                <a:ext cx="2167156" cy="819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Rectangle 3">
              <a:extLst>
                <a:ext uri="{FF2B5EF4-FFF2-40B4-BE49-F238E27FC236}">
                  <a16:creationId xmlns:a16="http://schemas.microsoft.com/office/drawing/2014/main" id="{4416A851-50CD-433D-9257-E08F67C5C47C}"/>
                </a:ext>
              </a:extLst>
            </p:cNvPr>
            <p:cNvSpPr/>
            <p:nvPr/>
          </p:nvSpPr>
          <p:spPr>
            <a:xfrm>
              <a:off x="1524000" y="1122363"/>
              <a:ext cx="9013971" cy="38595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TextBox 11">
            <a:extLst>
              <a:ext uri="{FF2B5EF4-FFF2-40B4-BE49-F238E27FC236}">
                <a16:creationId xmlns:a16="http://schemas.microsoft.com/office/drawing/2014/main" id="{78597A91-15B9-47F2-81E7-D82D4C82CA88}"/>
              </a:ext>
            </a:extLst>
          </p:cNvPr>
          <p:cNvSpPr txBox="1"/>
          <p:nvPr/>
        </p:nvSpPr>
        <p:spPr>
          <a:xfrm>
            <a:off x="1393971" y="1732468"/>
            <a:ext cx="8794459" cy="3785652"/>
          </a:xfrm>
          <a:prstGeom prst="rect">
            <a:avLst/>
          </a:prstGeom>
          <a:noFill/>
        </p:spPr>
        <p:txBody>
          <a:bodyPr wrap="square" rtlCol="0">
            <a:spAutoFit/>
          </a:bodyPr>
          <a:lstStyle/>
          <a:p>
            <a:pPr algn="ctr"/>
            <a:r>
              <a:rPr lang="ja-JP" altLang="en-US" sz="4800" dirty="0">
                <a:latin typeface="Meiryo UI" panose="020B0604030504040204" pitchFamily="50" charset="-128"/>
                <a:ea typeface="Meiryo UI" panose="020B0604030504040204" pitchFamily="50" charset="-128"/>
              </a:rPr>
              <a:t>手順書</a:t>
            </a:r>
            <a:endParaRPr kumimoji="1" lang="en-US" altLang="ja-JP" sz="4800" dirty="0">
              <a:latin typeface="Meiryo UI" panose="020B0604030504040204" pitchFamily="50" charset="-128"/>
              <a:ea typeface="Meiryo UI" panose="020B0604030504040204" pitchFamily="50" charset="-128"/>
            </a:endParaRPr>
          </a:p>
          <a:p>
            <a:pPr algn="ctr"/>
            <a:r>
              <a:rPr kumimoji="1" lang="en-US" altLang="ja-JP" sz="4800" dirty="0">
                <a:latin typeface="Meiryo UI" panose="020B0604030504040204" pitchFamily="50" charset="-128"/>
                <a:ea typeface="Meiryo UI" panose="020B0604030504040204" pitchFamily="50" charset="-128"/>
              </a:rPr>
              <a:t>Anaconda</a:t>
            </a:r>
            <a:r>
              <a:rPr kumimoji="1" lang="ja-JP" altLang="en-US" sz="4800" dirty="0">
                <a:latin typeface="Meiryo UI" panose="020B0604030504040204" pitchFamily="50" charset="-128"/>
                <a:ea typeface="Meiryo UI" panose="020B0604030504040204" pitchFamily="50" charset="-128"/>
              </a:rPr>
              <a:t>仮想環境で</a:t>
            </a:r>
            <a:endParaRPr kumimoji="1" lang="en-US" altLang="ja-JP" sz="4800" dirty="0">
              <a:latin typeface="Meiryo UI" panose="020B0604030504040204" pitchFamily="50" charset="-128"/>
              <a:ea typeface="Meiryo UI" panose="020B0604030504040204" pitchFamily="50" charset="-128"/>
            </a:endParaRPr>
          </a:p>
          <a:p>
            <a:pPr algn="ctr"/>
            <a:r>
              <a:rPr kumimoji="1" lang="en-US" altLang="ja-JP" sz="4800" dirty="0" err="1">
                <a:latin typeface="Meiryo UI" panose="020B0604030504040204" pitchFamily="50" charset="-128"/>
                <a:ea typeface="Meiryo UI" panose="020B0604030504040204" pitchFamily="50" charset="-128"/>
              </a:rPr>
              <a:t>pyinstaller</a:t>
            </a:r>
            <a:r>
              <a:rPr kumimoji="1" lang="ja-JP" altLang="en-US" sz="4800" dirty="0">
                <a:latin typeface="Meiryo UI" panose="020B0604030504040204" pitchFamily="50" charset="-128"/>
                <a:ea typeface="Meiryo UI" panose="020B0604030504040204" pitchFamily="50" charset="-128"/>
              </a:rPr>
              <a:t>を用いて</a:t>
            </a:r>
            <a:r>
              <a:rPr kumimoji="1" lang="en-US" altLang="ja-JP" sz="4800" dirty="0">
                <a:latin typeface="Meiryo UI" panose="020B0604030504040204" pitchFamily="50" charset="-128"/>
                <a:ea typeface="Meiryo UI" panose="020B0604030504040204" pitchFamily="50" charset="-128"/>
              </a:rPr>
              <a:t>EXE</a:t>
            </a:r>
            <a:r>
              <a:rPr kumimoji="1" lang="ja-JP" altLang="en-US" sz="4800" dirty="0">
                <a:latin typeface="Meiryo UI" panose="020B0604030504040204" pitchFamily="50" charset="-128"/>
                <a:ea typeface="Meiryo UI" panose="020B0604030504040204" pitchFamily="50" charset="-128"/>
              </a:rPr>
              <a:t>ファイル化</a:t>
            </a:r>
            <a:endParaRPr kumimoji="1" lang="en-US" altLang="ja-JP" sz="4800" dirty="0">
              <a:latin typeface="Meiryo UI" panose="020B0604030504040204" pitchFamily="50" charset="-128"/>
              <a:ea typeface="Meiryo UI" panose="020B0604030504040204" pitchFamily="50" charset="-128"/>
            </a:endParaRPr>
          </a:p>
          <a:p>
            <a:pPr algn="ctr"/>
            <a:r>
              <a:rPr lang="ja-JP" altLang="en-US" sz="4800" dirty="0">
                <a:latin typeface="Meiryo UI" panose="020B0604030504040204" pitchFamily="50" charset="-128"/>
                <a:ea typeface="Meiryo UI" panose="020B0604030504040204" pitchFamily="50" charset="-128"/>
              </a:rPr>
              <a:t>（ライブラリは</a:t>
            </a:r>
            <a:r>
              <a:rPr lang="en-US" altLang="ja-JP" sz="4800" dirty="0">
                <a:latin typeface="Meiryo UI" panose="020B0604030504040204" pitchFamily="50" charset="-128"/>
                <a:ea typeface="Meiryo UI" panose="020B0604030504040204" pitchFamily="50" charset="-128"/>
              </a:rPr>
              <a:t>pip</a:t>
            </a:r>
            <a:r>
              <a:rPr lang="ja-JP" altLang="en-US" sz="4800" dirty="0">
                <a:latin typeface="Meiryo UI" panose="020B0604030504040204" pitchFamily="50" charset="-128"/>
                <a:ea typeface="Meiryo UI" panose="020B0604030504040204" pitchFamily="50" charset="-128"/>
              </a:rPr>
              <a:t>で入手）</a:t>
            </a:r>
            <a:endParaRPr lang="en-US" altLang="ja-JP" sz="4800" dirty="0">
              <a:latin typeface="Meiryo UI" panose="020B0604030504040204" pitchFamily="50" charset="-128"/>
              <a:ea typeface="Meiryo UI" panose="020B0604030504040204" pitchFamily="50" charset="-128"/>
            </a:endParaRPr>
          </a:p>
          <a:p>
            <a:pPr algn="ctr"/>
            <a:endParaRPr kumimoji="1" lang="ja-JP" altLang="en-US" sz="4800" dirty="0"/>
          </a:p>
        </p:txBody>
      </p:sp>
    </p:spTree>
    <p:extLst>
      <p:ext uri="{BB962C8B-B14F-4D97-AF65-F5344CB8AC3E}">
        <p14:creationId xmlns:p14="http://schemas.microsoft.com/office/powerpoint/2010/main" val="81258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83B674-3519-4EC9-A03B-1C84096E5C81}"/>
              </a:ext>
            </a:extLst>
          </p:cNvPr>
          <p:cNvSpPr>
            <a:spLocks noGrp="1"/>
          </p:cNvSpPr>
          <p:nvPr>
            <p:ph type="title"/>
          </p:nvPr>
        </p:nvSpPr>
        <p:spPr>
          <a:xfrm>
            <a:off x="838200" y="150819"/>
            <a:ext cx="10515600" cy="1081120"/>
          </a:xfrm>
          <a:solidFill>
            <a:schemeClr val="accent1">
              <a:lumMod val="20000"/>
              <a:lumOff val="80000"/>
            </a:schemeClr>
          </a:solidFill>
        </p:spPr>
        <p:txBody>
          <a:bodyPr>
            <a:normAutofit fontScale="90000"/>
          </a:bodyPr>
          <a:lstStyle/>
          <a:p>
            <a:r>
              <a:rPr lang="en-US" altLang="ja-JP" b="1" dirty="0">
                <a:latin typeface="Meiryo UI" panose="020B0604030504040204" pitchFamily="50" charset="-128"/>
                <a:ea typeface="Meiryo UI" panose="020B0604030504040204" pitchFamily="50" charset="-128"/>
              </a:rPr>
              <a:t>3.</a:t>
            </a:r>
            <a:r>
              <a:rPr lang="ja-JP" altLang="en-US" b="1" dirty="0">
                <a:latin typeface="Meiryo UI" panose="020B0604030504040204" pitchFamily="50" charset="-128"/>
                <a:ea typeface="Meiryo UI" panose="020B0604030504040204" pitchFamily="50" charset="-128"/>
              </a:rPr>
              <a:t>プログラム実行に必要なライブラリを仮想環境にインストール</a:t>
            </a:r>
            <a:endParaRPr kumimoji="1" lang="ja-JP" altLang="en-US" b="1" dirty="0">
              <a:latin typeface="Meiryo UI" panose="020B0604030504040204" pitchFamily="50" charset="-128"/>
              <a:ea typeface="Meiryo UI" panose="020B0604030504040204" pitchFamily="50" charset="-128"/>
            </a:endParaRPr>
          </a:p>
        </p:txBody>
      </p:sp>
      <p:sp>
        <p:nvSpPr>
          <p:cNvPr id="6" name="Content Placeholder 5">
            <a:extLst>
              <a:ext uri="{FF2B5EF4-FFF2-40B4-BE49-F238E27FC236}">
                <a16:creationId xmlns:a16="http://schemas.microsoft.com/office/drawing/2014/main" id="{F7097979-636C-46DE-9446-0A72A1AD1C7F}"/>
              </a:ext>
            </a:extLst>
          </p:cNvPr>
          <p:cNvSpPr>
            <a:spLocks noGrp="1"/>
          </p:cNvSpPr>
          <p:nvPr>
            <p:ph idx="1"/>
          </p:nvPr>
        </p:nvSpPr>
        <p:spPr>
          <a:xfrm>
            <a:off x="728063" y="1301845"/>
            <a:ext cx="11009376" cy="5209317"/>
          </a:xfrm>
        </p:spPr>
        <p:txBody>
          <a:bodyPr/>
          <a:lstStyle/>
          <a:p>
            <a:pPr marL="0" indent="0">
              <a:buNone/>
            </a:pPr>
            <a:r>
              <a:rPr lang="en-US" altLang="ja-JP" sz="2400" b="1" dirty="0"/>
              <a:t>3.2</a:t>
            </a:r>
            <a:r>
              <a:rPr lang="ja-JP" altLang="en-US" b="1" dirty="0"/>
              <a:t>プログラム実行に必要なライブラリを仮想環境にインストール</a:t>
            </a:r>
            <a:r>
              <a:rPr lang="en-US" altLang="ja-JP" sz="2000" b="1" dirty="0"/>
              <a:t>	</a:t>
            </a:r>
            <a:r>
              <a:rPr lang="en-US" altLang="ja-JP" sz="1200" dirty="0">
                <a:latin typeface="Meiryo UI" panose="020B0604030504040204" pitchFamily="50" charset="-128"/>
                <a:ea typeface="Meiryo UI" panose="020B0604030504040204" pitchFamily="50" charset="-128"/>
              </a:rPr>
              <a:t>	</a:t>
            </a:r>
            <a:endParaRPr lang="ja-JP" altLang="en-US" sz="1000" dirty="0">
              <a:latin typeface="Meiryo UI" panose="020B0604030504040204" pitchFamily="50" charset="-128"/>
              <a:ea typeface="Meiryo UI" panose="020B0604030504040204" pitchFamily="50" charset="-128"/>
            </a:endParaRPr>
          </a:p>
        </p:txBody>
      </p:sp>
      <p:sp>
        <p:nvSpPr>
          <p:cNvPr id="13" name="TextBox 12">
            <a:extLst>
              <a:ext uri="{FF2B5EF4-FFF2-40B4-BE49-F238E27FC236}">
                <a16:creationId xmlns:a16="http://schemas.microsoft.com/office/drawing/2014/main" id="{9D36F24F-B529-4A0B-BD7C-D429762EE80C}"/>
              </a:ext>
            </a:extLst>
          </p:cNvPr>
          <p:cNvSpPr txBox="1"/>
          <p:nvPr/>
        </p:nvSpPr>
        <p:spPr>
          <a:xfrm>
            <a:off x="681221" y="1886761"/>
            <a:ext cx="10782716" cy="4551100"/>
          </a:xfrm>
          <a:prstGeom prst="rect">
            <a:avLst/>
          </a:prstGeom>
          <a:noFill/>
        </p:spPr>
        <p:txBody>
          <a:bodyPr wrap="square" rtlCol="0">
            <a:spAutoFit/>
          </a:bodyPr>
          <a:lstStyle/>
          <a:p>
            <a:endParaRPr kumimoji="1" lang="ja-JP" altLang="en-US" dirty="0"/>
          </a:p>
        </p:txBody>
      </p:sp>
      <p:sp>
        <p:nvSpPr>
          <p:cNvPr id="16" name="TextBox 15">
            <a:extLst>
              <a:ext uri="{FF2B5EF4-FFF2-40B4-BE49-F238E27FC236}">
                <a16:creationId xmlns:a16="http://schemas.microsoft.com/office/drawing/2014/main" id="{CE6263A9-8DC9-452B-A431-0F73D546CB62}"/>
              </a:ext>
            </a:extLst>
          </p:cNvPr>
          <p:cNvSpPr txBox="1"/>
          <p:nvPr/>
        </p:nvSpPr>
        <p:spPr>
          <a:xfrm>
            <a:off x="5352645" y="2196335"/>
            <a:ext cx="6532221" cy="646331"/>
          </a:xfrm>
          <a:prstGeom prst="rect">
            <a:avLst/>
          </a:prstGeom>
          <a:solidFill>
            <a:schemeClr val="tx1"/>
          </a:solidFill>
        </p:spPr>
        <p:txBody>
          <a:bodyPr wrap="square" rtlCol="0">
            <a:spAutoFit/>
          </a:bodyPr>
          <a:lstStyle/>
          <a:p>
            <a:r>
              <a:rPr kumimoji="1" lang="en-US" altLang="ja-JP" dirty="0">
                <a:solidFill>
                  <a:schemeClr val="bg1"/>
                </a:solidFill>
              </a:rPr>
              <a:t>pip </a:t>
            </a:r>
            <a:r>
              <a:rPr lang="en-US" altLang="ja-JP" dirty="0">
                <a:solidFill>
                  <a:schemeClr val="bg1"/>
                </a:solidFill>
              </a:rPr>
              <a:t>install pandas --trusted-host pypi.python.org --trusted-host files.pythonhosted.org --trusted-host pypi.org</a:t>
            </a:r>
            <a:endParaRPr kumimoji="1" lang="ja-JP" altLang="en-US" dirty="0">
              <a:solidFill>
                <a:schemeClr val="bg1"/>
              </a:solidFill>
            </a:endParaRPr>
          </a:p>
        </p:txBody>
      </p:sp>
      <p:sp>
        <p:nvSpPr>
          <p:cNvPr id="18" name="TextBox 17">
            <a:extLst>
              <a:ext uri="{FF2B5EF4-FFF2-40B4-BE49-F238E27FC236}">
                <a16:creationId xmlns:a16="http://schemas.microsoft.com/office/drawing/2014/main" id="{147F341D-54FB-417B-87B6-8F259416244F}"/>
              </a:ext>
            </a:extLst>
          </p:cNvPr>
          <p:cNvSpPr txBox="1"/>
          <p:nvPr/>
        </p:nvSpPr>
        <p:spPr>
          <a:xfrm>
            <a:off x="5352644" y="3087882"/>
            <a:ext cx="6532222" cy="646331"/>
          </a:xfrm>
          <a:prstGeom prst="rect">
            <a:avLst/>
          </a:prstGeom>
          <a:solidFill>
            <a:schemeClr val="tx1"/>
          </a:solidFill>
        </p:spPr>
        <p:txBody>
          <a:bodyPr wrap="square" rtlCol="0">
            <a:spAutoFit/>
          </a:bodyPr>
          <a:lstStyle/>
          <a:p>
            <a:r>
              <a:rPr kumimoji="1" lang="en-US" altLang="ja-JP" dirty="0">
                <a:solidFill>
                  <a:schemeClr val="bg1"/>
                </a:solidFill>
              </a:rPr>
              <a:t>pip </a:t>
            </a:r>
            <a:r>
              <a:rPr lang="en-US" altLang="ja-JP" dirty="0">
                <a:solidFill>
                  <a:schemeClr val="bg1"/>
                </a:solidFill>
              </a:rPr>
              <a:t>install matplotlib --trusted-host pypi.python.org --trusted-host files.pythonhosted.org --trusted-host pypi.org</a:t>
            </a:r>
            <a:endParaRPr kumimoji="1" lang="ja-JP" altLang="en-US" dirty="0">
              <a:solidFill>
                <a:schemeClr val="bg1"/>
              </a:solidFill>
            </a:endParaRPr>
          </a:p>
        </p:txBody>
      </p:sp>
      <p:sp>
        <p:nvSpPr>
          <p:cNvPr id="19" name="TextBox 18">
            <a:extLst>
              <a:ext uri="{FF2B5EF4-FFF2-40B4-BE49-F238E27FC236}">
                <a16:creationId xmlns:a16="http://schemas.microsoft.com/office/drawing/2014/main" id="{FC381C7F-C7CC-41ED-877A-C7E863F210D5}"/>
              </a:ext>
            </a:extLst>
          </p:cNvPr>
          <p:cNvSpPr txBox="1"/>
          <p:nvPr/>
        </p:nvSpPr>
        <p:spPr>
          <a:xfrm>
            <a:off x="5352645" y="4015335"/>
            <a:ext cx="6532222" cy="646331"/>
          </a:xfrm>
          <a:prstGeom prst="rect">
            <a:avLst/>
          </a:prstGeom>
          <a:solidFill>
            <a:schemeClr val="tx1"/>
          </a:solidFill>
        </p:spPr>
        <p:txBody>
          <a:bodyPr wrap="square" rtlCol="0">
            <a:spAutoFit/>
          </a:bodyPr>
          <a:lstStyle/>
          <a:p>
            <a:r>
              <a:rPr kumimoji="1" lang="en-US" altLang="ja-JP" dirty="0">
                <a:solidFill>
                  <a:schemeClr val="bg1"/>
                </a:solidFill>
              </a:rPr>
              <a:t>pip </a:t>
            </a:r>
            <a:r>
              <a:rPr lang="en-US" altLang="ja-JP" dirty="0">
                <a:solidFill>
                  <a:schemeClr val="bg1"/>
                </a:solidFill>
              </a:rPr>
              <a:t>install </a:t>
            </a:r>
            <a:r>
              <a:rPr lang="en-US" altLang="ja-JP" dirty="0" err="1">
                <a:solidFill>
                  <a:schemeClr val="bg1"/>
                </a:solidFill>
              </a:rPr>
              <a:t>openpyxl</a:t>
            </a:r>
            <a:r>
              <a:rPr lang="en-US" altLang="ja-JP" dirty="0">
                <a:solidFill>
                  <a:schemeClr val="bg1"/>
                </a:solidFill>
              </a:rPr>
              <a:t> --trusted-host pypi.python.org --trusted-host files.pythonhosted.org --trusted-host pypi.org</a:t>
            </a:r>
            <a:endParaRPr kumimoji="1" lang="ja-JP" altLang="en-US" dirty="0">
              <a:solidFill>
                <a:schemeClr val="bg1"/>
              </a:solidFill>
            </a:endParaRPr>
          </a:p>
        </p:txBody>
      </p:sp>
      <p:sp>
        <p:nvSpPr>
          <p:cNvPr id="20" name="TextBox 19">
            <a:extLst>
              <a:ext uri="{FF2B5EF4-FFF2-40B4-BE49-F238E27FC236}">
                <a16:creationId xmlns:a16="http://schemas.microsoft.com/office/drawing/2014/main" id="{C24FC6DB-74B8-4BD9-86EF-C5938EB54614}"/>
              </a:ext>
            </a:extLst>
          </p:cNvPr>
          <p:cNvSpPr txBox="1"/>
          <p:nvPr/>
        </p:nvSpPr>
        <p:spPr>
          <a:xfrm>
            <a:off x="5352644" y="5066623"/>
            <a:ext cx="6431637" cy="646331"/>
          </a:xfrm>
          <a:prstGeom prst="rect">
            <a:avLst/>
          </a:prstGeom>
          <a:solidFill>
            <a:schemeClr val="tx1"/>
          </a:solidFill>
        </p:spPr>
        <p:txBody>
          <a:bodyPr wrap="square" rtlCol="0">
            <a:spAutoFit/>
          </a:bodyPr>
          <a:lstStyle/>
          <a:p>
            <a:r>
              <a:rPr kumimoji="1" lang="en-US" altLang="ja-JP" dirty="0">
                <a:solidFill>
                  <a:schemeClr val="bg1"/>
                </a:solidFill>
              </a:rPr>
              <a:t>pip </a:t>
            </a:r>
            <a:r>
              <a:rPr lang="en-US" altLang="ja-JP" dirty="0">
                <a:solidFill>
                  <a:schemeClr val="bg1"/>
                </a:solidFill>
              </a:rPr>
              <a:t>install </a:t>
            </a:r>
            <a:r>
              <a:rPr lang="en-US" altLang="ja-JP" dirty="0" err="1">
                <a:solidFill>
                  <a:schemeClr val="bg1"/>
                </a:solidFill>
              </a:rPr>
              <a:t>pyinstaller</a:t>
            </a:r>
            <a:r>
              <a:rPr lang="en-US" altLang="ja-JP" dirty="0">
                <a:solidFill>
                  <a:schemeClr val="bg1"/>
                </a:solidFill>
              </a:rPr>
              <a:t> --trusted-host pypi.python.org --trusted-host files.pythonhosted.org --trusted-host pypi.org</a:t>
            </a:r>
            <a:endParaRPr kumimoji="1" lang="ja-JP" altLang="en-US" dirty="0">
              <a:solidFill>
                <a:schemeClr val="bg1"/>
              </a:solidFill>
            </a:endParaRPr>
          </a:p>
        </p:txBody>
      </p:sp>
      <p:sp>
        <p:nvSpPr>
          <p:cNvPr id="14" name="Arrow: Right 13">
            <a:extLst>
              <a:ext uri="{FF2B5EF4-FFF2-40B4-BE49-F238E27FC236}">
                <a16:creationId xmlns:a16="http://schemas.microsoft.com/office/drawing/2014/main" id="{D273FE6A-F730-4181-B161-2FF03250E0E1}"/>
              </a:ext>
            </a:extLst>
          </p:cNvPr>
          <p:cNvSpPr/>
          <p:nvPr/>
        </p:nvSpPr>
        <p:spPr>
          <a:xfrm>
            <a:off x="4305292" y="2400001"/>
            <a:ext cx="790198" cy="27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Arrow: Right 20">
            <a:extLst>
              <a:ext uri="{FF2B5EF4-FFF2-40B4-BE49-F238E27FC236}">
                <a16:creationId xmlns:a16="http://schemas.microsoft.com/office/drawing/2014/main" id="{F766B9E0-2F03-44A8-BCD9-F892FD4D4119}"/>
              </a:ext>
            </a:extLst>
          </p:cNvPr>
          <p:cNvSpPr/>
          <p:nvPr/>
        </p:nvSpPr>
        <p:spPr>
          <a:xfrm>
            <a:off x="4305292" y="3268046"/>
            <a:ext cx="790198" cy="27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Arrow: Right 21">
            <a:extLst>
              <a:ext uri="{FF2B5EF4-FFF2-40B4-BE49-F238E27FC236}">
                <a16:creationId xmlns:a16="http://schemas.microsoft.com/office/drawing/2014/main" id="{A5FCBB45-FEBF-4588-8EF5-B3F9575EE5CC}"/>
              </a:ext>
            </a:extLst>
          </p:cNvPr>
          <p:cNvSpPr/>
          <p:nvPr/>
        </p:nvSpPr>
        <p:spPr>
          <a:xfrm>
            <a:off x="4305292" y="4162311"/>
            <a:ext cx="790198" cy="27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Arrow: Right 22">
            <a:extLst>
              <a:ext uri="{FF2B5EF4-FFF2-40B4-BE49-F238E27FC236}">
                <a16:creationId xmlns:a16="http://schemas.microsoft.com/office/drawing/2014/main" id="{5873E6CC-5A6B-438C-A314-D4EC87AFDE84}"/>
              </a:ext>
            </a:extLst>
          </p:cNvPr>
          <p:cNvSpPr/>
          <p:nvPr/>
        </p:nvSpPr>
        <p:spPr>
          <a:xfrm>
            <a:off x="4305292" y="5250519"/>
            <a:ext cx="790198" cy="27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TextBox 24">
            <a:extLst>
              <a:ext uri="{FF2B5EF4-FFF2-40B4-BE49-F238E27FC236}">
                <a16:creationId xmlns:a16="http://schemas.microsoft.com/office/drawing/2014/main" id="{19D1F37F-F272-402A-A880-DE219DEC53E3}"/>
              </a:ext>
            </a:extLst>
          </p:cNvPr>
          <p:cNvSpPr txBox="1"/>
          <p:nvPr/>
        </p:nvSpPr>
        <p:spPr>
          <a:xfrm>
            <a:off x="941833" y="2196335"/>
            <a:ext cx="3216032" cy="646331"/>
          </a:xfrm>
          <a:prstGeom prst="rect">
            <a:avLst/>
          </a:prstGeom>
          <a:solidFill>
            <a:schemeClr val="accent6">
              <a:lumMod val="40000"/>
              <a:lumOff val="60000"/>
            </a:schemeClr>
          </a:solidFill>
        </p:spPr>
        <p:txBody>
          <a:bodyPr wrap="square" rtlCol="0">
            <a:spAutoFit/>
          </a:bodyPr>
          <a:lstStyle/>
          <a:p>
            <a:pPr marL="285750" indent="-285750">
              <a:buFont typeface="Wingdings" panose="05000000000000000000" pitchFamily="2" charset="2"/>
              <a:buChar char="ü"/>
            </a:pPr>
            <a:r>
              <a:rPr lang="en-US" altLang="ja-JP" dirty="0"/>
              <a:t>Pandas </a:t>
            </a:r>
            <a:r>
              <a:rPr lang="ja-JP" altLang="en-US" dirty="0"/>
              <a:t>ライブラリーをインストール</a:t>
            </a:r>
            <a:endParaRPr kumimoji="1" lang="ja-JP" altLang="en-US" dirty="0"/>
          </a:p>
        </p:txBody>
      </p:sp>
      <p:sp>
        <p:nvSpPr>
          <p:cNvPr id="29" name="TextBox 28">
            <a:extLst>
              <a:ext uri="{FF2B5EF4-FFF2-40B4-BE49-F238E27FC236}">
                <a16:creationId xmlns:a16="http://schemas.microsoft.com/office/drawing/2014/main" id="{1B00C215-E831-4891-8E1E-23F0A54B69A2}"/>
              </a:ext>
            </a:extLst>
          </p:cNvPr>
          <p:cNvSpPr txBox="1"/>
          <p:nvPr/>
        </p:nvSpPr>
        <p:spPr>
          <a:xfrm>
            <a:off x="941833" y="3104416"/>
            <a:ext cx="3216032" cy="646331"/>
          </a:xfrm>
          <a:prstGeom prst="rect">
            <a:avLst/>
          </a:prstGeom>
          <a:solidFill>
            <a:schemeClr val="accent6">
              <a:lumMod val="40000"/>
              <a:lumOff val="60000"/>
            </a:schemeClr>
          </a:solidFill>
        </p:spPr>
        <p:txBody>
          <a:bodyPr wrap="square" rtlCol="0">
            <a:spAutoFit/>
          </a:bodyPr>
          <a:lstStyle/>
          <a:p>
            <a:pPr marL="285750" indent="-285750">
              <a:buFont typeface="Wingdings" panose="05000000000000000000" pitchFamily="2" charset="2"/>
              <a:buChar char="ü"/>
            </a:pPr>
            <a:r>
              <a:rPr lang="en-US" altLang="ja-JP" dirty="0"/>
              <a:t>Matplotlib </a:t>
            </a:r>
            <a:r>
              <a:rPr lang="ja-JP" altLang="en-US" dirty="0"/>
              <a:t>ライブラリーをインストール</a:t>
            </a:r>
            <a:endParaRPr kumimoji="1" lang="ja-JP" altLang="en-US" dirty="0"/>
          </a:p>
        </p:txBody>
      </p:sp>
      <p:sp>
        <p:nvSpPr>
          <p:cNvPr id="30" name="TextBox 29">
            <a:extLst>
              <a:ext uri="{FF2B5EF4-FFF2-40B4-BE49-F238E27FC236}">
                <a16:creationId xmlns:a16="http://schemas.microsoft.com/office/drawing/2014/main" id="{1EA53BB9-627D-4857-837C-8156FCBC2CC2}"/>
              </a:ext>
            </a:extLst>
          </p:cNvPr>
          <p:cNvSpPr txBox="1"/>
          <p:nvPr/>
        </p:nvSpPr>
        <p:spPr>
          <a:xfrm>
            <a:off x="941832" y="3822668"/>
            <a:ext cx="3216032" cy="1200329"/>
          </a:xfrm>
          <a:prstGeom prst="rect">
            <a:avLst/>
          </a:prstGeom>
          <a:solidFill>
            <a:schemeClr val="accent6">
              <a:lumMod val="40000"/>
              <a:lumOff val="60000"/>
            </a:schemeClr>
          </a:solidFill>
        </p:spPr>
        <p:txBody>
          <a:bodyPr wrap="square" rtlCol="0">
            <a:spAutoFit/>
          </a:bodyPr>
          <a:lstStyle/>
          <a:p>
            <a:pPr marL="285750" indent="-285750">
              <a:buFont typeface="Wingdings" panose="05000000000000000000" pitchFamily="2" charset="2"/>
              <a:buChar char="ü"/>
            </a:pPr>
            <a:r>
              <a:rPr lang="en-US" altLang="ja-JP" dirty="0"/>
              <a:t>Excel</a:t>
            </a:r>
            <a:r>
              <a:rPr lang="ja-JP" altLang="en-US" dirty="0"/>
              <a:t>の読み書きを</a:t>
            </a:r>
            <a:r>
              <a:rPr lang="en-US" altLang="ja-JP" dirty="0"/>
              <a:t>Python</a:t>
            </a:r>
            <a:r>
              <a:rPr lang="ja-JP" altLang="en-US" dirty="0"/>
              <a:t>で行うため、</a:t>
            </a:r>
            <a:r>
              <a:rPr lang="en-US" altLang="ja-JP" dirty="0" err="1"/>
              <a:t>openpyxl</a:t>
            </a:r>
            <a:br>
              <a:rPr lang="en-US" altLang="ja-JP" dirty="0"/>
            </a:br>
            <a:r>
              <a:rPr lang="ja-JP" altLang="en-US" dirty="0"/>
              <a:t>ライブラリーをインストール</a:t>
            </a:r>
            <a:endParaRPr kumimoji="1" lang="ja-JP" altLang="en-US" dirty="0"/>
          </a:p>
        </p:txBody>
      </p:sp>
      <p:sp>
        <p:nvSpPr>
          <p:cNvPr id="31" name="TextBox 30">
            <a:extLst>
              <a:ext uri="{FF2B5EF4-FFF2-40B4-BE49-F238E27FC236}">
                <a16:creationId xmlns:a16="http://schemas.microsoft.com/office/drawing/2014/main" id="{B4777429-DCAA-4DC6-9BFA-F83C4E463955}"/>
              </a:ext>
            </a:extLst>
          </p:cNvPr>
          <p:cNvSpPr txBox="1"/>
          <p:nvPr/>
        </p:nvSpPr>
        <p:spPr>
          <a:xfrm>
            <a:off x="941832" y="5067391"/>
            <a:ext cx="3216031" cy="923330"/>
          </a:xfrm>
          <a:prstGeom prst="rect">
            <a:avLst/>
          </a:prstGeom>
          <a:solidFill>
            <a:schemeClr val="accent6">
              <a:lumMod val="40000"/>
              <a:lumOff val="60000"/>
            </a:schemeClr>
          </a:solidFill>
        </p:spPr>
        <p:txBody>
          <a:bodyPr wrap="square" rtlCol="0">
            <a:spAutoFit/>
          </a:bodyPr>
          <a:lstStyle/>
          <a:p>
            <a:pPr marL="285750" indent="-285750">
              <a:buFont typeface="Wingdings" panose="05000000000000000000" pitchFamily="2" charset="2"/>
              <a:buChar char="ü"/>
            </a:pPr>
            <a:r>
              <a:rPr lang="en-US" altLang="ja-JP" dirty="0"/>
              <a:t>EXE</a:t>
            </a:r>
            <a:r>
              <a:rPr lang="ja-JP" altLang="en-US" dirty="0"/>
              <a:t>ファイル化のため、</a:t>
            </a:r>
            <a:r>
              <a:rPr lang="en-US" altLang="ja-JP" dirty="0" err="1"/>
              <a:t>pyinstaller</a:t>
            </a:r>
            <a:r>
              <a:rPr lang="ja-JP" altLang="en-US" dirty="0"/>
              <a:t>ライブラリーをインストール</a:t>
            </a:r>
            <a:endParaRPr kumimoji="1" lang="ja-JP" altLang="en-US" dirty="0"/>
          </a:p>
        </p:txBody>
      </p:sp>
    </p:spTree>
    <p:extLst>
      <p:ext uri="{BB962C8B-B14F-4D97-AF65-F5344CB8AC3E}">
        <p14:creationId xmlns:p14="http://schemas.microsoft.com/office/powerpoint/2010/main" val="131085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83B674-3519-4EC9-A03B-1C84096E5C81}"/>
              </a:ext>
            </a:extLst>
          </p:cNvPr>
          <p:cNvSpPr>
            <a:spLocks noGrp="1"/>
          </p:cNvSpPr>
          <p:nvPr>
            <p:ph type="title"/>
          </p:nvPr>
        </p:nvSpPr>
        <p:spPr>
          <a:xfrm>
            <a:off x="838200" y="150819"/>
            <a:ext cx="10515600" cy="1081120"/>
          </a:xfrm>
          <a:solidFill>
            <a:schemeClr val="accent1">
              <a:lumMod val="20000"/>
              <a:lumOff val="80000"/>
            </a:schemeClr>
          </a:solidFill>
        </p:spPr>
        <p:txBody>
          <a:bodyPr>
            <a:normAutofit fontScale="90000"/>
          </a:bodyPr>
          <a:lstStyle/>
          <a:p>
            <a:r>
              <a:rPr lang="en-US" altLang="ja-JP" b="1" dirty="0">
                <a:latin typeface="Meiryo UI" panose="020B0604030504040204" pitchFamily="50" charset="-128"/>
                <a:ea typeface="Meiryo UI" panose="020B0604030504040204" pitchFamily="50" charset="-128"/>
              </a:rPr>
              <a:t>3.</a:t>
            </a:r>
            <a:r>
              <a:rPr lang="ja-JP" altLang="en-US" b="1" dirty="0">
                <a:latin typeface="Meiryo UI" panose="020B0604030504040204" pitchFamily="50" charset="-128"/>
                <a:ea typeface="Meiryo UI" panose="020B0604030504040204" pitchFamily="50" charset="-128"/>
              </a:rPr>
              <a:t>プログラム実行に必要なライブラリを仮想環境にインストール</a:t>
            </a:r>
            <a:endParaRPr kumimoji="1" lang="ja-JP" altLang="en-US" b="1" dirty="0">
              <a:latin typeface="Meiryo UI" panose="020B0604030504040204" pitchFamily="50" charset="-128"/>
              <a:ea typeface="Meiryo UI" panose="020B0604030504040204" pitchFamily="50" charset="-128"/>
            </a:endParaRPr>
          </a:p>
        </p:txBody>
      </p:sp>
      <p:sp>
        <p:nvSpPr>
          <p:cNvPr id="6" name="Content Placeholder 5">
            <a:extLst>
              <a:ext uri="{FF2B5EF4-FFF2-40B4-BE49-F238E27FC236}">
                <a16:creationId xmlns:a16="http://schemas.microsoft.com/office/drawing/2014/main" id="{F7097979-636C-46DE-9446-0A72A1AD1C7F}"/>
              </a:ext>
            </a:extLst>
          </p:cNvPr>
          <p:cNvSpPr>
            <a:spLocks noGrp="1"/>
          </p:cNvSpPr>
          <p:nvPr>
            <p:ph idx="1"/>
          </p:nvPr>
        </p:nvSpPr>
        <p:spPr>
          <a:xfrm>
            <a:off x="728063" y="1301845"/>
            <a:ext cx="11009376" cy="5209317"/>
          </a:xfrm>
        </p:spPr>
        <p:txBody>
          <a:bodyPr/>
          <a:lstStyle/>
          <a:p>
            <a:pPr marL="0" indent="0">
              <a:buNone/>
            </a:pPr>
            <a:r>
              <a:rPr lang="en-US" altLang="ja-JP" sz="2400" b="1" dirty="0"/>
              <a:t>3.</a:t>
            </a:r>
            <a:r>
              <a:rPr lang="ja-JP" altLang="en-US" sz="2400" b="1" dirty="0"/>
              <a:t>３</a:t>
            </a:r>
            <a:r>
              <a:rPr lang="ja-JP" altLang="en-US" sz="2400" b="1" dirty="0">
                <a:latin typeface="Meiryo UI" panose="020B0604030504040204" pitchFamily="50" charset="-128"/>
                <a:ea typeface="Meiryo UI" panose="020B0604030504040204" pitchFamily="50" charset="-128"/>
              </a:rPr>
              <a:t>ライブラリを仮想環境にインストールした確認</a:t>
            </a:r>
            <a:r>
              <a:rPr lang="en-US" altLang="ja-JP" sz="2400" dirty="0">
                <a:latin typeface="Meiryo UI" panose="020B0604030504040204" pitchFamily="50" charset="-128"/>
                <a:ea typeface="Meiryo UI" panose="020B0604030504040204" pitchFamily="50" charset="-128"/>
              </a:rPr>
              <a:t>	</a:t>
            </a:r>
            <a:endParaRPr lang="ja-JP" altLang="en-US" sz="2400" dirty="0">
              <a:latin typeface="Meiryo UI" panose="020B0604030504040204" pitchFamily="50" charset="-128"/>
              <a:ea typeface="Meiryo UI" panose="020B0604030504040204" pitchFamily="50" charset="-128"/>
            </a:endParaRPr>
          </a:p>
        </p:txBody>
      </p:sp>
      <p:pic>
        <p:nvPicPr>
          <p:cNvPr id="3" name="Picture 2">
            <a:extLst>
              <a:ext uri="{FF2B5EF4-FFF2-40B4-BE49-F238E27FC236}">
                <a16:creationId xmlns:a16="http://schemas.microsoft.com/office/drawing/2014/main" id="{8E161034-1B42-4337-B5A6-F0A86A57648F}"/>
              </a:ext>
            </a:extLst>
          </p:cNvPr>
          <p:cNvPicPr>
            <a:picLocks noChangeAspect="1"/>
          </p:cNvPicPr>
          <p:nvPr/>
        </p:nvPicPr>
        <p:blipFill>
          <a:blip r:embed="rId2"/>
          <a:stretch>
            <a:fillRect/>
          </a:stretch>
        </p:blipFill>
        <p:spPr>
          <a:xfrm>
            <a:off x="6232751" y="1772815"/>
            <a:ext cx="4772691" cy="4934365"/>
          </a:xfrm>
          <a:prstGeom prst="rect">
            <a:avLst/>
          </a:prstGeom>
        </p:spPr>
      </p:pic>
      <p:cxnSp>
        <p:nvCxnSpPr>
          <p:cNvPr id="7" name="Straight Connector 6">
            <a:extLst>
              <a:ext uri="{FF2B5EF4-FFF2-40B4-BE49-F238E27FC236}">
                <a16:creationId xmlns:a16="http://schemas.microsoft.com/office/drawing/2014/main" id="{2D9F2BCA-E7BB-4A1C-968C-5BA89EF0FD0F}"/>
              </a:ext>
            </a:extLst>
          </p:cNvPr>
          <p:cNvCxnSpPr/>
          <p:nvPr/>
        </p:nvCxnSpPr>
        <p:spPr>
          <a:xfrm>
            <a:off x="6232751" y="3648269"/>
            <a:ext cx="92382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42A54550-C2B4-4369-B0CA-82BE8D2772E4}"/>
              </a:ext>
            </a:extLst>
          </p:cNvPr>
          <p:cNvCxnSpPr>
            <a:cxnSpLocks/>
          </p:cNvCxnSpPr>
          <p:nvPr/>
        </p:nvCxnSpPr>
        <p:spPr>
          <a:xfrm>
            <a:off x="6232751" y="3935835"/>
            <a:ext cx="77205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66F2C286-8E84-4E91-8E2C-6F75CB13921E}"/>
              </a:ext>
            </a:extLst>
          </p:cNvPr>
          <p:cNvCxnSpPr>
            <a:cxnSpLocks/>
          </p:cNvCxnSpPr>
          <p:nvPr/>
        </p:nvCxnSpPr>
        <p:spPr>
          <a:xfrm>
            <a:off x="6232751" y="4246227"/>
            <a:ext cx="64622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440E67B7-7443-452F-B766-71C613066EBF}"/>
              </a:ext>
            </a:extLst>
          </p:cNvPr>
          <p:cNvCxnSpPr>
            <a:cxnSpLocks/>
          </p:cNvCxnSpPr>
          <p:nvPr/>
        </p:nvCxnSpPr>
        <p:spPr>
          <a:xfrm>
            <a:off x="6232751" y="4833457"/>
            <a:ext cx="1006948" cy="0"/>
          </a:xfrm>
          <a:prstGeom prst="line">
            <a:avLst/>
          </a:prstGeom>
        </p:spPr>
        <p:style>
          <a:lnRef idx="3">
            <a:schemeClr val="accent2"/>
          </a:lnRef>
          <a:fillRef idx="0">
            <a:schemeClr val="accent2"/>
          </a:fillRef>
          <a:effectRef idx="2">
            <a:schemeClr val="accent2"/>
          </a:effectRef>
          <a:fontRef idx="minor">
            <a:schemeClr val="tx1"/>
          </a:fontRef>
        </p:style>
      </p:cxnSp>
      <p:sp>
        <p:nvSpPr>
          <p:cNvPr id="33" name="TextBox 32">
            <a:extLst>
              <a:ext uri="{FF2B5EF4-FFF2-40B4-BE49-F238E27FC236}">
                <a16:creationId xmlns:a16="http://schemas.microsoft.com/office/drawing/2014/main" id="{17C164AA-8F49-400A-9E8F-00C3405D14AA}"/>
              </a:ext>
            </a:extLst>
          </p:cNvPr>
          <p:cNvSpPr txBox="1"/>
          <p:nvPr/>
        </p:nvSpPr>
        <p:spPr>
          <a:xfrm>
            <a:off x="645952" y="3050175"/>
            <a:ext cx="4772691" cy="646331"/>
          </a:xfrm>
          <a:prstGeom prst="rect">
            <a:avLst/>
          </a:prstGeom>
          <a:solidFill>
            <a:schemeClr val="accent4">
              <a:lumMod val="40000"/>
              <a:lumOff val="60000"/>
            </a:schemeClr>
          </a:solidFill>
        </p:spPr>
        <p:txBody>
          <a:bodyPr wrap="square" rtlCol="0">
            <a:spAutoFit/>
          </a:bodyPr>
          <a:lstStyle/>
          <a:p>
            <a:r>
              <a:rPr kumimoji="1" lang="ja-JP" altLang="en-US" dirty="0"/>
              <a:t>インストールした後で</a:t>
            </a:r>
            <a:br>
              <a:rPr kumimoji="1" lang="en-US" altLang="ja-JP" dirty="0"/>
            </a:br>
            <a:r>
              <a:rPr kumimoji="1" lang="en-US" altLang="ja-JP" dirty="0"/>
              <a:t>pip list </a:t>
            </a:r>
            <a:r>
              <a:rPr kumimoji="1" lang="ja-JP" altLang="en-US" dirty="0"/>
              <a:t>でチェックしましょう。</a:t>
            </a:r>
          </a:p>
        </p:txBody>
      </p:sp>
      <p:sp>
        <p:nvSpPr>
          <p:cNvPr id="34" name="Arrow: Right 33">
            <a:extLst>
              <a:ext uri="{FF2B5EF4-FFF2-40B4-BE49-F238E27FC236}">
                <a16:creationId xmlns:a16="http://schemas.microsoft.com/office/drawing/2014/main" id="{2F02E082-F304-4200-B04D-EB440FC8C84E}"/>
              </a:ext>
            </a:extLst>
          </p:cNvPr>
          <p:cNvSpPr/>
          <p:nvPr/>
        </p:nvSpPr>
        <p:spPr>
          <a:xfrm>
            <a:off x="5500754" y="3111374"/>
            <a:ext cx="595246" cy="536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TextBox 34">
            <a:extLst>
              <a:ext uri="{FF2B5EF4-FFF2-40B4-BE49-F238E27FC236}">
                <a16:creationId xmlns:a16="http://schemas.microsoft.com/office/drawing/2014/main" id="{30046F7A-E2FA-4E36-9B38-57A403E6111E}"/>
              </a:ext>
            </a:extLst>
          </p:cNvPr>
          <p:cNvSpPr txBox="1"/>
          <p:nvPr/>
        </p:nvSpPr>
        <p:spPr>
          <a:xfrm>
            <a:off x="645952" y="4068661"/>
            <a:ext cx="4854802" cy="923330"/>
          </a:xfrm>
          <a:prstGeom prst="rect">
            <a:avLst/>
          </a:prstGeom>
          <a:solidFill>
            <a:schemeClr val="accent2">
              <a:lumMod val="40000"/>
              <a:lumOff val="60000"/>
            </a:schemeClr>
          </a:solidFill>
        </p:spPr>
        <p:txBody>
          <a:bodyPr wrap="square" rtlCol="0">
            <a:spAutoFit/>
          </a:bodyPr>
          <a:lstStyle/>
          <a:p>
            <a:r>
              <a:rPr lang="ja-JP" altLang="en-US" dirty="0"/>
              <a:t>これで</a:t>
            </a:r>
            <a:r>
              <a:rPr lang="en-US" altLang="ja-JP" b="1" dirty="0" err="1"/>
              <a:t>pyinstaller</a:t>
            </a:r>
            <a:r>
              <a:rPr lang="ja-JP" altLang="en-US" b="1" dirty="0"/>
              <a:t>を実行する準備が完了</a:t>
            </a:r>
            <a:r>
              <a:rPr lang="ja-JP" altLang="en-US" dirty="0"/>
              <a:t>しました。それでは</a:t>
            </a:r>
            <a:r>
              <a:rPr lang="en-US" altLang="ja-JP" dirty="0"/>
              <a:t>exe</a:t>
            </a:r>
            <a:r>
              <a:rPr lang="ja-JP" altLang="en-US" dirty="0"/>
              <a:t>化したい</a:t>
            </a:r>
            <a:r>
              <a:rPr lang="en-US" altLang="ja-JP" dirty="0"/>
              <a:t>python</a:t>
            </a:r>
            <a:r>
              <a:rPr lang="ja-JP" altLang="en-US" dirty="0"/>
              <a:t>ファイルを指定して</a:t>
            </a:r>
            <a:r>
              <a:rPr lang="en-US" altLang="ja-JP" dirty="0"/>
              <a:t>exe</a:t>
            </a:r>
            <a:r>
              <a:rPr lang="ja-JP" altLang="en-US" dirty="0"/>
              <a:t>を作っていきます。</a:t>
            </a:r>
            <a:endParaRPr kumimoji="1" lang="ja-JP" altLang="en-US" dirty="0"/>
          </a:p>
        </p:txBody>
      </p:sp>
    </p:spTree>
    <p:extLst>
      <p:ext uri="{BB962C8B-B14F-4D97-AF65-F5344CB8AC3E}">
        <p14:creationId xmlns:p14="http://schemas.microsoft.com/office/powerpoint/2010/main" val="425977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83B674-3519-4EC9-A03B-1C84096E5C81}"/>
              </a:ext>
            </a:extLst>
          </p:cNvPr>
          <p:cNvSpPr>
            <a:spLocks noGrp="1"/>
          </p:cNvSpPr>
          <p:nvPr>
            <p:ph type="title"/>
          </p:nvPr>
        </p:nvSpPr>
        <p:spPr>
          <a:xfrm>
            <a:off x="914707" y="150212"/>
            <a:ext cx="10515600" cy="1081120"/>
          </a:xfrm>
          <a:solidFill>
            <a:schemeClr val="accent1">
              <a:lumMod val="20000"/>
              <a:lumOff val="80000"/>
            </a:schemeClr>
          </a:solidFill>
        </p:spPr>
        <p:txBody>
          <a:bodyPr>
            <a:normAutofit/>
          </a:bodyPr>
          <a:lstStyle/>
          <a:p>
            <a:r>
              <a:rPr lang="en-US" altLang="ja-JP" b="1" dirty="0">
                <a:latin typeface="Meiryo UI" panose="020B0604030504040204" pitchFamily="50" charset="-128"/>
                <a:ea typeface="Meiryo UI" panose="020B0604030504040204" pitchFamily="50" charset="-128"/>
              </a:rPr>
              <a:t>4.</a:t>
            </a:r>
            <a:r>
              <a:rPr lang="en-US" altLang="ja-JP" dirty="0"/>
              <a:t> </a:t>
            </a:r>
            <a:r>
              <a:rPr lang="en-US" altLang="ja-JP" b="1" dirty="0" err="1">
                <a:latin typeface="Meiryo UI" panose="020B0604030504040204" pitchFamily="50" charset="-128"/>
                <a:ea typeface="Meiryo UI" panose="020B0604030504040204" pitchFamily="50" charset="-128"/>
              </a:rPr>
              <a:t>py</a:t>
            </a:r>
            <a:r>
              <a:rPr lang="en-US" altLang="ja-JP" b="1" dirty="0">
                <a:latin typeface="Meiryo UI" panose="020B0604030504040204" pitchFamily="50" charset="-128"/>
                <a:ea typeface="Meiryo UI" panose="020B0604030504040204" pitchFamily="50" charset="-128"/>
              </a:rPr>
              <a:t>-installer</a:t>
            </a:r>
            <a:r>
              <a:rPr lang="ja-JP" altLang="en-US" b="1" dirty="0">
                <a:latin typeface="Meiryo UI" panose="020B0604030504040204" pitchFamily="50" charset="-128"/>
                <a:ea typeface="Meiryo UI" panose="020B0604030504040204" pitchFamily="50" charset="-128"/>
              </a:rPr>
              <a:t>で</a:t>
            </a:r>
            <a:r>
              <a:rPr lang="en-US" altLang="ja-JP" b="1" dirty="0">
                <a:latin typeface="Meiryo UI" panose="020B0604030504040204" pitchFamily="50" charset="-128"/>
                <a:ea typeface="Meiryo UI" panose="020B0604030504040204" pitchFamily="50" charset="-128"/>
              </a:rPr>
              <a:t>exe</a:t>
            </a:r>
            <a:r>
              <a:rPr lang="ja-JP" altLang="en-US" b="1" dirty="0">
                <a:latin typeface="Meiryo UI" panose="020B0604030504040204" pitchFamily="50" charset="-128"/>
                <a:ea typeface="Meiryo UI" panose="020B0604030504040204" pitchFamily="50" charset="-128"/>
              </a:rPr>
              <a:t>化</a:t>
            </a:r>
            <a:endParaRPr kumimoji="1" lang="ja-JP" altLang="en-US" b="1" dirty="0">
              <a:latin typeface="Meiryo UI" panose="020B0604030504040204" pitchFamily="50" charset="-128"/>
              <a:ea typeface="Meiryo UI" panose="020B0604030504040204" pitchFamily="50" charset="-128"/>
            </a:endParaRPr>
          </a:p>
        </p:txBody>
      </p:sp>
      <p:sp>
        <p:nvSpPr>
          <p:cNvPr id="6" name="Content Placeholder 5">
            <a:extLst>
              <a:ext uri="{FF2B5EF4-FFF2-40B4-BE49-F238E27FC236}">
                <a16:creationId xmlns:a16="http://schemas.microsoft.com/office/drawing/2014/main" id="{F7097979-636C-46DE-9446-0A72A1AD1C7F}"/>
              </a:ext>
            </a:extLst>
          </p:cNvPr>
          <p:cNvSpPr>
            <a:spLocks noGrp="1"/>
          </p:cNvSpPr>
          <p:nvPr>
            <p:ph idx="1"/>
          </p:nvPr>
        </p:nvSpPr>
        <p:spPr>
          <a:xfrm>
            <a:off x="728063" y="1301845"/>
            <a:ext cx="10731791" cy="5209317"/>
          </a:xfrm>
        </p:spPr>
        <p:txBody>
          <a:bodyPr/>
          <a:lstStyle/>
          <a:p>
            <a:pPr marL="0" indent="0">
              <a:buNone/>
            </a:pPr>
            <a:r>
              <a:rPr lang="en-US" altLang="ja-JP" sz="2400" dirty="0">
                <a:latin typeface="Meiryo UI" panose="020B0604030504040204" pitchFamily="50" charset="-128"/>
                <a:ea typeface="Meiryo UI" panose="020B0604030504040204" pitchFamily="50" charset="-128"/>
              </a:rPr>
              <a:t>4.1</a:t>
            </a:r>
            <a:r>
              <a:rPr lang="ja-JP" altLang="en-US" sz="2400" b="1" dirty="0">
                <a:latin typeface="Meiryo UI" panose="020B0604030504040204" pitchFamily="50" charset="-128"/>
                <a:ea typeface="Meiryo UI" panose="020B0604030504040204" pitchFamily="50" charset="-128"/>
              </a:rPr>
              <a:t> ○○</a:t>
            </a:r>
            <a:r>
              <a:rPr lang="en-US" altLang="ja-JP" sz="2400" b="1" dirty="0">
                <a:latin typeface="Meiryo UI" panose="020B0604030504040204" pitchFamily="50" charset="-128"/>
                <a:ea typeface="Meiryo UI" panose="020B0604030504040204" pitchFamily="50" charset="-128"/>
              </a:rPr>
              <a:t>.</a:t>
            </a:r>
            <a:r>
              <a:rPr lang="en-US" altLang="ja-JP" sz="2400" b="1" dirty="0" err="1">
                <a:latin typeface="Meiryo UI" panose="020B0604030504040204" pitchFamily="50" charset="-128"/>
                <a:ea typeface="Meiryo UI" panose="020B0604030504040204" pitchFamily="50" charset="-128"/>
              </a:rPr>
              <a:t>ipynb</a:t>
            </a:r>
            <a:r>
              <a:rPr lang="en-US" altLang="ja-JP" sz="2400" b="1" dirty="0">
                <a:latin typeface="Meiryo UI" panose="020B0604030504040204" pitchFamily="50" charset="-128"/>
                <a:ea typeface="Meiryo UI" panose="020B0604030504040204" pitchFamily="50" charset="-128"/>
              </a:rPr>
              <a:t> </a:t>
            </a:r>
            <a:r>
              <a:rPr lang="ja-JP" altLang="en-US" sz="2400" b="1" dirty="0">
                <a:latin typeface="Meiryo UI" panose="020B0604030504040204" pitchFamily="50" charset="-128"/>
                <a:ea typeface="Meiryo UI" panose="020B0604030504040204" pitchFamily="50" charset="-128"/>
              </a:rPr>
              <a:t>から○○</a:t>
            </a:r>
            <a:r>
              <a:rPr lang="en-US" altLang="ja-JP" sz="2400" b="1" dirty="0">
                <a:latin typeface="Meiryo UI" panose="020B0604030504040204" pitchFamily="50" charset="-128"/>
                <a:ea typeface="Meiryo UI" panose="020B0604030504040204" pitchFamily="50" charset="-128"/>
              </a:rPr>
              <a:t>.py</a:t>
            </a:r>
            <a:r>
              <a:rPr lang="ja-JP" altLang="en-US" sz="2400" b="1" dirty="0">
                <a:latin typeface="Meiryo UI" panose="020B0604030504040204" pitchFamily="50" charset="-128"/>
                <a:ea typeface="Meiryo UI" panose="020B0604030504040204" pitchFamily="50" charset="-128"/>
              </a:rPr>
              <a:t>に変更する方</a:t>
            </a:r>
            <a:endParaRPr lang="en-US" altLang="ja-JP" sz="2400" b="1" dirty="0">
              <a:latin typeface="Meiryo UI" panose="020B0604030504040204" pitchFamily="50" charset="-128"/>
              <a:ea typeface="Meiryo UI" panose="020B0604030504040204" pitchFamily="50" charset="-128"/>
            </a:endParaRPr>
          </a:p>
          <a:p>
            <a:pPr marL="457200" lvl="1" indent="0">
              <a:buNone/>
            </a:pPr>
            <a:endParaRPr lang="en-US" altLang="ja-JP" sz="1600" b="1" dirty="0">
              <a:latin typeface="Meiryo UI" panose="020B0604030504040204" pitchFamily="50" charset="-128"/>
              <a:ea typeface="Meiryo UI" panose="020B0604030504040204" pitchFamily="50" charset="-128"/>
            </a:endParaRPr>
          </a:p>
          <a:p>
            <a:pPr marL="0" indent="0">
              <a:buNone/>
            </a:pPr>
            <a:endParaRPr lang="en-US" altLang="ja-JP" sz="2000" b="1" dirty="0">
              <a:latin typeface="Meiryo UI" panose="020B0604030504040204" pitchFamily="50" charset="-128"/>
              <a:ea typeface="Meiryo UI" panose="020B0604030504040204" pitchFamily="50" charset="-128"/>
            </a:endParaRPr>
          </a:p>
          <a:p>
            <a:pPr marL="0" indent="0">
              <a:buNone/>
            </a:pPr>
            <a:endParaRPr lang="en-US" altLang="ja-JP" sz="2000" b="1" dirty="0">
              <a:latin typeface="Meiryo UI" panose="020B0604030504040204" pitchFamily="50" charset="-128"/>
              <a:ea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rPr>
              <a:t>もう一回</a:t>
            </a:r>
            <a:r>
              <a:rPr lang="en-US" altLang="ja-JP" sz="2000" dirty="0">
                <a:latin typeface="Meiryo UI" panose="020B0604030504040204" pitchFamily="50" charset="-128"/>
                <a:ea typeface="Meiryo UI" panose="020B0604030504040204" pitchFamily="50" charset="-128"/>
              </a:rPr>
              <a:t>Anaconda</a:t>
            </a:r>
            <a:r>
              <a:rPr lang="ja-JP" altLang="en-US" sz="2000" dirty="0">
                <a:latin typeface="Meiryo UI" panose="020B0604030504040204" pitchFamily="50" charset="-128"/>
                <a:ea typeface="Meiryo UI" panose="020B0604030504040204" pitchFamily="50" charset="-128"/>
              </a:rPr>
              <a:t>プロンプト開く。</a:t>
            </a:r>
            <a:endParaRPr lang="en-US" altLang="ja-JP" sz="2000" dirty="0">
              <a:latin typeface="Meiryo UI" panose="020B0604030504040204" pitchFamily="50" charset="-128"/>
              <a:ea typeface="Meiryo UI" panose="020B0604030504040204" pitchFamily="50" charset="-128"/>
            </a:endParaRPr>
          </a:p>
          <a:p>
            <a:r>
              <a:rPr kumimoji="0" lang="ja-JP" altLang="ja-JP" sz="2000" dirty="0">
                <a:solidFill>
                  <a:srgbClr val="202124"/>
                </a:solidFill>
                <a:latin typeface="Meiryo UI" panose="020B0604030504040204" pitchFamily="50" charset="-128"/>
                <a:ea typeface="Meiryo UI" panose="020B0604030504040204" pitchFamily="50" charset="-128"/>
              </a:rPr>
              <a:t>cdコマンドを使用して、.ipynbファイル</a:t>
            </a:r>
            <a:r>
              <a:rPr kumimoji="0" lang="ja-JP" altLang="en-US" sz="2000" dirty="0">
                <a:solidFill>
                  <a:srgbClr val="202124"/>
                </a:solidFill>
                <a:latin typeface="Meiryo UI" panose="020B0604030504040204" pitchFamily="50" charset="-128"/>
                <a:ea typeface="Meiryo UI" panose="020B0604030504040204" pitchFamily="50" charset="-128"/>
              </a:rPr>
              <a:t>の</a:t>
            </a:r>
            <a:r>
              <a:rPr kumimoji="0" lang="ja-JP" altLang="ja-JP" sz="2000" dirty="0">
                <a:solidFill>
                  <a:srgbClr val="202124"/>
                </a:solidFill>
                <a:latin typeface="Meiryo UI" panose="020B0604030504040204" pitchFamily="50" charset="-128"/>
                <a:ea typeface="Meiryo UI" panose="020B0604030504040204" pitchFamily="50" charset="-128"/>
              </a:rPr>
              <a:t>ディレクトリ</a:t>
            </a:r>
            <a:r>
              <a:rPr kumimoji="0" lang="ja-JP" altLang="en-US" sz="2000" dirty="0">
                <a:solidFill>
                  <a:srgbClr val="202124"/>
                </a:solidFill>
                <a:latin typeface="Meiryo UI" panose="020B0604030504040204" pitchFamily="50" charset="-128"/>
                <a:ea typeface="Meiryo UI" panose="020B0604030504040204" pitchFamily="50" charset="-128"/>
              </a:rPr>
              <a:t>のフォルダ</a:t>
            </a:r>
            <a:r>
              <a:rPr kumimoji="0" lang="ja-JP" altLang="ja-JP" sz="2000" dirty="0">
                <a:solidFill>
                  <a:srgbClr val="202124"/>
                </a:solidFill>
                <a:latin typeface="Meiryo UI" panose="020B0604030504040204" pitchFamily="50" charset="-128"/>
                <a:ea typeface="Meiryo UI" panose="020B0604030504040204" pitchFamily="50" charset="-128"/>
              </a:rPr>
              <a:t>に</a:t>
            </a:r>
            <a:r>
              <a:rPr kumimoji="0" lang="ja-JP" altLang="en-US" sz="2000" dirty="0">
                <a:solidFill>
                  <a:srgbClr val="202124"/>
                </a:solidFill>
                <a:latin typeface="Meiryo UI" panose="020B0604030504040204" pitchFamily="50" charset="-128"/>
                <a:ea typeface="Meiryo UI" panose="020B0604030504040204" pitchFamily="50" charset="-128"/>
              </a:rPr>
              <a:t>来</a:t>
            </a:r>
            <a:r>
              <a:rPr kumimoji="0" lang="ja-JP" altLang="ja-JP" sz="2000" dirty="0">
                <a:solidFill>
                  <a:srgbClr val="202124"/>
                </a:solidFill>
                <a:latin typeface="Meiryo UI" panose="020B0604030504040204" pitchFamily="50" charset="-128"/>
                <a:ea typeface="Meiryo UI" panose="020B0604030504040204" pitchFamily="50" charset="-128"/>
              </a:rPr>
              <a:t>します</a:t>
            </a:r>
            <a:r>
              <a:rPr kumimoji="0" lang="ja-JP" altLang="ja-JP" sz="900" dirty="0">
                <a:latin typeface="Meiryo UI" panose="020B0604030504040204" pitchFamily="50" charset="-128"/>
                <a:ea typeface="Meiryo UI" panose="020B0604030504040204" pitchFamily="50" charset="-128"/>
              </a:rPr>
              <a:t> </a:t>
            </a:r>
            <a:endParaRPr kumimoji="0" lang="en-US" altLang="ja-JP" sz="2000" dirty="0">
              <a:latin typeface="Meiryo UI" panose="020B0604030504040204" pitchFamily="50" charset="-128"/>
              <a:ea typeface="Meiryo UI" panose="020B0604030504040204" pitchFamily="50" charset="-128"/>
            </a:endParaRPr>
          </a:p>
          <a:p>
            <a:endParaRPr kumimoji="0" lang="en-US" altLang="ja-JP" sz="2000" dirty="0">
              <a:latin typeface="Meiryo UI" panose="020B0604030504040204" pitchFamily="50" charset="-128"/>
              <a:ea typeface="Meiryo UI" panose="020B0604030504040204" pitchFamily="50" charset="-128"/>
            </a:endParaRPr>
          </a:p>
          <a:p>
            <a:endParaRPr kumimoji="0" lang="en-US" altLang="ja-JP" sz="2000" dirty="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以下のコマンドを実行すると、○○</a:t>
            </a:r>
            <a:r>
              <a:rPr lang="en-US" altLang="ja-JP" sz="2400" dirty="0">
                <a:latin typeface="Meiryo UI" panose="020B0604030504040204" pitchFamily="50" charset="-128"/>
                <a:ea typeface="Meiryo UI" panose="020B0604030504040204" pitchFamily="50" charset="-128"/>
              </a:rPr>
              <a:t>.py</a:t>
            </a:r>
            <a:r>
              <a:rPr lang="ja-JP" altLang="en-US" sz="2400" dirty="0">
                <a:latin typeface="Meiryo UI" panose="020B0604030504040204" pitchFamily="50" charset="-128"/>
                <a:ea typeface="Meiryo UI" panose="020B0604030504040204" pitchFamily="50" charset="-128"/>
              </a:rPr>
              <a:t>ファイルが作成されます</a:t>
            </a:r>
            <a:endParaRPr lang="en-US" altLang="ja-JP" sz="2400" b="1" dirty="0">
              <a:latin typeface="Meiryo UI" panose="020B0604030504040204" pitchFamily="50" charset="-128"/>
              <a:ea typeface="Meiryo UI" panose="020B0604030504040204" pitchFamily="50" charset="-128"/>
            </a:endParaRPr>
          </a:p>
        </p:txBody>
      </p:sp>
      <p:sp>
        <p:nvSpPr>
          <p:cNvPr id="7" name="TextBox 6">
            <a:extLst>
              <a:ext uri="{FF2B5EF4-FFF2-40B4-BE49-F238E27FC236}">
                <a16:creationId xmlns:a16="http://schemas.microsoft.com/office/drawing/2014/main" id="{CCFFFA12-4107-4621-89D2-374F1BF76492}"/>
              </a:ext>
            </a:extLst>
          </p:cNvPr>
          <p:cNvSpPr txBox="1"/>
          <p:nvPr/>
        </p:nvSpPr>
        <p:spPr>
          <a:xfrm>
            <a:off x="1283516" y="1845578"/>
            <a:ext cx="9597005" cy="646331"/>
          </a:xfrm>
          <a:prstGeom prst="rect">
            <a:avLst/>
          </a:prstGeom>
          <a:solidFill>
            <a:schemeClr val="accent4">
              <a:lumMod val="60000"/>
              <a:lumOff val="40000"/>
            </a:schemeClr>
          </a:solidFill>
        </p:spPr>
        <p:txBody>
          <a:bodyPr wrap="square" rtlCol="0">
            <a:spAutoFit/>
          </a:bodyPr>
          <a:lstStyle/>
          <a:p>
            <a:r>
              <a:rPr lang="ja-JP" altLang="en-US" b="1" dirty="0">
                <a:latin typeface="Meiryo UI" panose="020B0604030504040204" pitchFamily="50" charset="-128"/>
                <a:ea typeface="Meiryo UI" panose="020B0604030504040204" pitchFamily="50" charset="-128"/>
              </a:rPr>
              <a:t>手動で変更する場合は</a:t>
            </a:r>
            <a:r>
              <a:rPr lang="en-US" altLang="ja-JP" b="1" dirty="0">
                <a:latin typeface="Meiryo UI" panose="020B0604030504040204" pitchFamily="50" charset="-128"/>
                <a:ea typeface="Meiryo UI" panose="020B0604030504040204" pitchFamily="50" charset="-128"/>
              </a:rPr>
              <a:t>.</a:t>
            </a:r>
            <a:r>
              <a:rPr lang="en-US" altLang="ja-JP" b="1" dirty="0" err="1">
                <a:latin typeface="Meiryo UI" panose="020B0604030504040204" pitchFamily="50" charset="-128"/>
                <a:ea typeface="Meiryo UI" panose="020B0604030504040204" pitchFamily="50" charset="-128"/>
              </a:rPr>
              <a:t>py</a:t>
            </a:r>
            <a:r>
              <a:rPr lang="ja-JP" altLang="en-US" b="1" dirty="0">
                <a:latin typeface="Meiryo UI" panose="020B0604030504040204" pitchFamily="50" charset="-128"/>
                <a:ea typeface="Meiryo UI" panose="020B0604030504040204" pitchFamily="50" charset="-128"/>
              </a:rPr>
              <a:t>ファイルがエラーになったのでデフォルト</a:t>
            </a:r>
            <a:r>
              <a:rPr lang="en-US" altLang="ja-JP" b="1" dirty="0">
                <a:latin typeface="Meiryo UI" panose="020B0604030504040204" pitchFamily="50" charset="-128"/>
                <a:ea typeface="Meiryo UI" panose="020B0604030504040204" pitchFamily="50" charset="-128"/>
              </a:rPr>
              <a:t>anaconda</a:t>
            </a:r>
            <a:r>
              <a:rPr lang="ja-JP" altLang="en-US" b="1" dirty="0">
                <a:latin typeface="Meiryo UI" panose="020B0604030504040204" pitchFamily="50" charset="-128"/>
                <a:ea typeface="Meiryo UI" panose="020B0604030504040204" pitchFamily="50" charset="-128"/>
              </a:rPr>
              <a:t>プロンプトで変更します</a:t>
            </a:r>
            <a:r>
              <a:rPr lang="en-US" altLang="ja-JP" b="1" dirty="0">
                <a:latin typeface="Meiryo UI" panose="020B0604030504040204" pitchFamily="50" charset="-128"/>
                <a:ea typeface="Meiryo UI" panose="020B0604030504040204" pitchFamily="50" charset="-128"/>
              </a:rPr>
              <a:t>.</a:t>
            </a:r>
          </a:p>
          <a:p>
            <a:endParaRPr kumimoji="1" lang="ja-JP" altLang="en-US" dirty="0"/>
          </a:p>
        </p:txBody>
      </p:sp>
      <p:sp>
        <p:nvSpPr>
          <p:cNvPr id="8" name="Rectangle 1">
            <a:extLst>
              <a:ext uri="{FF2B5EF4-FFF2-40B4-BE49-F238E27FC236}">
                <a16:creationId xmlns:a16="http://schemas.microsoft.com/office/drawing/2014/main" id="{E7218AD2-9363-43D8-AE34-49108079EAD0}"/>
              </a:ext>
            </a:extLst>
          </p:cNvPr>
          <p:cNvSpPr>
            <a:spLocks noChangeArrowheads="1"/>
          </p:cNvSpPr>
          <p:nvPr/>
        </p:nvSpPr>
        <p:spPr bwMode="auto">
          <a:xfrm>
            <a:off x="1157681" y="3918655"/>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21" name="Picture 20">
            <a:extLst>
              <a:ext uri="{FF2B5EF4-FFF2-40B4-BE49-F238E27FC236}">
                <a16:creationId xmlns:a16="http://schemas.microsoft.com/office/drawing/2014/main" id="{AF9AF8FD-174A-49A5-9E98-B7DA6DB03C28}"/>
              </a:ext>
            </a:extLst>
          </p:cNvPr>
          <p:cNvPicPr>
            <a:picLocks noChangeAspect="1"/>
          </p:cNvPicPr>
          <p:nvPr/>
        </p:nvPicPr>
        <p:blipFill rotWithShape="1">
          <a:blip r:embed="rId2"/>
          <a:srcRect l="1" r="14455"/>
          <a:stretch/>
        </p:blipFill>
        <p:spPr>
          <a:xfrm>
            <a:off x="1427954" y="3834755"/>
            <a:ext cx="3947323" cy="419158"/>
          </a:xfrm>
          <a:prstGeom prst="rect">
            <a:avLst/>
          </a:prstGeom>
        </p:spPr>
      </p:pic>
      <p:sp>
        <p:nvSpPr>
          <p:cNvPr id="23" name="TextBox 22">
            <a:extLst>
              <a:ext uri="{FF2B5EF4-FFF2-40B4-BE49-F238E27FC236}">
                <a16:creationId xmlns:a16="http://schemas.microsoft.com/office/drawing/2014/main" id="{BBFA6B37-0225-4B59-AF84-F0193B9EE56C}"/>
              </a:ext>
            </a:extLst>
          </p:cNvPr>
          <p:cNvSpPr txBox="1"/>
          <p:nvPr/>
        </p:nvSpPr>
        <p:spPr>
          <a:xfrm>
            <a:off x="1427954" y="5186823"/>
            <a:ext cx="5738004" cy="369332"/>
          </a:xfrm>
          <a:prstGeom prst="rect">
            <a:avLst/>
          </a:prstGeom>
          <a:solidFill>
            <a:schemeClr val="tx1"/>
          </a:solidFill>
        </p:spPr>
        <p:txBody>
          <a:bodyPr wrap="square" rtlCol="0">
            <a:spAutoFit/>
          </a:bodyPr>
          <a:lstStyle/>
          <a:p>
            <a:r>
              <a:rPr lang="en-US" altLang="ja-JP" dirty="0" err="1">
                <a:solidFill>
                  <a:schemeClr val="bg1"/>
                </a:solidFill>
              </a:rPr>
              <a:t>jupyter</a:t>
            </a:r>
            <a:r>
              <a:rPr lang="en-US" altLang="ja-JP" dirty="0">
                <a:solidFill>
                  <a:schemeClr val="bg1"/>
                </a:solidFill>
              </a:rPr>
              <a:t> </a:t>
            </a:r>
            <a:r>
              <a:rPr lang="en-US" altLang="ja-JP" dirty="0" err="1">
                <a:solidFill>
                  <a:schemeClr val="bg1"/>
                </a:solidFill>
              </a:rPr>
              <a:t>nbconvert</a:t>
            </a:r>
            <a:r>
              <a:rPr lang="en-US" altLang="ja-JP" dirty="0">
                <a:solidFill>
                  <a:schemeClr val="bg1"/>
                </a:solidFill>
              </a:rPr>
              <a:t> --to python </a:t>
            </a:r>
            <a:r>
              <a:rPr lang="en-US" altLang="ja-JP" dirty="0" err="1">
                <a:solidFill>
                  <a:schemeClr val="bg1"/>
                </a:solidFill>
              </a:rPr>
              <a:t>XXX.ipynb</a:t>
            </a:r>
            <a:endParaRPr kumimoji="1" lang="ja-JP" altLang="en-US" dirty="0">
              <a:solidFill>
                <a:schemeClr val="bg1"/>
              </a:solidFill>
            </a:endParaRPr>
          </a:p>
        </p:txBody>
      </p:sp>
    </p:spTree>
    <p:extLst>
      <p:ext uri="{BB962C8B-B14F-4D97-AF65-F5344CB8AC3E}">
        <p14:creationId xmlns:p14="http://schemas.microsoft.com/office/powerpoint/2010/main" val="341022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83B674-3519-4EC9-A03B-1C84096E5C81}"/>
              </a:ext>
            </a:extLst>
          </p:cNvPr>
          <p:cNvSpPr>
            <a:spLocks noGrp="1"/>
          </p:cNvSpPr>
          <p:nvPr>
            <p:ph type="title"/>
          </p:nvPr>
        </p:nvSpPr>
        <p:spPr>
          <a:xfrm>
            <a:off x="838200" y="150819"/>
            <a:ext cx="10515600" cy="1081120"/>
          </a:xfrm>
          <a:solidFill>
            <a:schemeClr val="accent1">
              <a:lumMod val="20000"/>
              <a:lumOff val="80000"/>
            </a:schemeClr>
          </a:solidFill>
        </p:spPr>
        <p:txBody>
          <a:bodyPr>
            <a:normAutofit/>
          </a:bodyPr>
          <a:lstStyle/>
          <a:p>
            <a:r>
              <a:rPr lang="en-US" altLang="ja-JP" b="1" dirty="0">
                <a:latin typeface="Meiryo UI" panose="020B0604030504040204" pitchFamily="50" charset="-128"/>
                <a:ea typeface="Meiryo UI" panose="020B0604030504040204" pitchFamily="50" charset="-128"/>
              </a:rPr>
              <a:t>4.</a:t>
            </a:r>
            <a:r>
              <a:rPr lang="en-US" altLang="ja-JP" dirty="0"/>
              <a:t> </a:t>
            </a:r>
            <a:r>
              <a:rPr lang="en-US" altLang="ja-JP" b="1" dirty="0" err="1">
                <a:latin typeface="Meiryo UI" panose="020B0604030504040204" pitchFamily="50" charset="-128"/>
                <a:ea typeface="Meiryo UI" panose="020B0604030504040204" pitchFamily="50" charset="-128"/>
              </a:rPr>
              <a:t>py</a:t>
            </a:r>
            <a:r>
              <a:rPr lang="en-US" altLang="ja-JP" b="1" dirty="0">
                <a:latin typeface="Meiryo UI" panose="020B0604030504040204" pitchFamily="50" charset="-128"/>
                <a:ea typeface="Meiryo UI" panose="020B0604030504040204" pitchFamily="50" charset="-128"/>
              </a:rPr>
              <a:t>-installer</a:t>
            </a:r>
            <a:r>
              <a:rPr lang="ja-JP" altLang="en-US" b="1" dirty="0">
                <a:latin typeface="Meiryo UI" panose="020B0604030504040204" pitchFamily="50" charset="-128"/>
                <a:ea typeface="Meiryo UI" panose="020B0604030504040204" pitchFamily="50" charset="-128"/>
              </a:rPr>
              <a:t>で</a:t>
            </a:r>
            <a:r>
              <a:rPr lang="en-US" altLang="ja-JP" b="1" dirty="0">
                <a:latin typeface="Meiryo UI" panose="020B0604030504040204" pitchFamily="50" charset="-128"/>
                <a:ea typeface="Meiryo UI" panose="020B0604030504040204" pitchFamily="50" charset="-128"/>
              </a:rPr>
              <a:t>exe</a:t>
            </a:r>
            <a:r>
              <a:rPr lang="ja-JP" altLang="en-US" b="1" dirty="0">
                <a:latin typeface="Meiryo UI" panose="020B0604030504040204" pitchFamily="50" charset="-128"/>
                <a:ea typeface="Meiryo UI" panose="020B0604030504040204" pitchFamily="50" charset="-128"/>
              </a:rPr>
              <a:t>化</a:t>
            </a:r>
            <a:endParaRPr kumimoji="1" lang="ja-JP" altLang="en-US" b="1" dirty="0">
              <a:latin typeface="Meiryo UI" panose="020B0604030504040204" pitchFamily="50" charset="-128"/>
              <a:ea typeface="Meiryo UI" panose="020B0604030504040204" pitchFamily="50" charset="-128"/>
            </a:endParaRPr>
          </a:p>
        </p:txBody>
      </p:sp>
      <p:sp>
        <p:nvSpPr>
          <p:cNvPr id="6" name="Content Placeholder 5">
            <a:extLst>
              <a:ext uri="{FF2B5EF4-FFF2-40B4-BE49-F238E27FC236}">
                <a16:creationId xmlns:a16="http://schemas.microsoft.com/office/drawing/2014/main" id="{F7097979-636C-46DE-9446-0A72A1AD1C7F}"/>
              </a:ext>
            </a:extLst>
          </p:cNvPr>
          <p:cNvSpPr>
            <a:spLocks noGrp="1"/>
          </p:cNvSpPr>
          <p:nvPr>
            <p:ph idx="1"/>
          </p:nvPr>
        </p:nvSpPr>
        <p:spPr>
          <a:xfrm>
            <a:off x="728063" y="1301845"/>
            <a:ext cx="11000517" cy="5209317"/>
          </a:xfrm>
        </p:spPr>
        <p:txBody>
          <a:bodyPr/>
          <a:lstStyle/>
          <a:p>
            <a:pPr marL="0" indent="0">
              <a:buNone/>
            </a:pPr>
            <a:r>
              <a:rPr lang="en-US" altLang="ja-JP" sz="2400" dirty="0">
                <a:latin typeface="Meiryo UI" panose="020B0604030504040204" pitchFamily="50" charset="-128"/>
                <a:ea typeface="Meiryo UI" panose="020B0604030504040204" pitchFamily="50" charset="-128"/>
              </a:rPr>
              <a:t>4.2</a:t>
            </a:r>
            <a:r>
              <a:rPr lang="ja-JP" altLang="en-US" b="1" dirty="0"/>
              <a:t> </a:t>
            </a:r>
            <a:r>
              <a:rPr lang="ja-JP" altLang="en-US" sz="2400" b="1" dirty="0">
                <a:latin typeface="Meiryo UI" panose="020B0604030504040204" pitchFamily="50" charset="-128"/>
                <a:ea typeface="Meiryo UI" panose="020B0604030504040204" pitchFamily="50" charset="-128"/>
              </a:rPr>
              <a:t>変更した結果を確認する</a:t>
            </a:r>
          </a:p>
          <a:p>
            <a:pPr>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rPr>
              <a:t>　</a:t>
            </a:r>
            <a:r>
              <a:rPr lang="en-US" altLang="ja-JP" sz="2400" dirty="0" err="1">
                <a:latin typeface="Meiryo UI" panose="020B0604030504040204" pitchFamily="50" charset="-128"/>
                <a:ea typeface="Meiryo UI" panose="020B0604030504040204" pitchFamily="50" charset="-128"/>
              </a:rPr>
              <a:t>test.ipynb</a:t>
            </a:r>
            <a:r>
              <a:rPr lang="ja-JP" altLang="en-US" sz="2400" dirty="0">
                <a:latin typeface="Meiryo UI" panose="020B0604030504040204" pitchFamily="50" charset="-128"/>
                <a:ea typeface="Meiryo UI" panose="020B0604030504040204" pitchFamily="50" charset="-128"/>
              </a:rPr>
              <a:t>は対象のファイル名。</a:t>
            </a:r>
            <a:br>
              <a:rPr lang="ja-JP" altLang="en-US" sz="2400" dirty="0">
                <a:latin typeface="Meiryo UI" panose="020B0604030504040204" pitchFamily="50" charset="-128"/>
                <a:ea typeface="Meiryo UI" panose="020B0604030504040204" pitchFamily="50" charset="-128"/>
              </a:rPr>
            </a:br>
            <a:r>
              <a:rPr lang="ja-JP" altLang="en-US" sz="2400" dirty="0">
                <a:latin typeface="Meiryo UI" panose="020B0604030504040204" pitchFamily="50" charset="-128"/>
                <a:ea typeface="Meiryo UI" panose="020B0604030504040204" pitchFamily="50" charset="-128"/>
              </a:rPr>
              <a:t>　以下のコマンドを実行すると、</a:t>
            </a:r>
            <a:r>
              <a:rPr lang="en-US" altLang="ja-JP" sz="2400" dirty="0">
                <a:latin typeface="Meiryo UI" panose="020B0604030504040204" pitchFamily="50" charset="-128"/>
                <a:ea typeface="Meiryo UI" panose="020B0604030504040204" pitchFamily="50" charset="-128"/>
              </a:rPr>
              <a:t>test.py</a:t>
            </a:r>
            <a:r>
              <a:rPr lang="ja-JP" altLang="en-US" sz="2400" dirty="0">
                <a:latin typeface="Meiryo UI" panose="020B0604030504040204" pitchFamily="50" charset="-128"/>
                <a:ea typeface="Meiryo UI" panose="020B0604030504040204" pitchFamily="50" charset="-128"/>
              </a:rPr>
              <a:t>ファイルが作成されました。　　　　　　　　　</a:t>
            </a:r>
            <a:endParaRPr lang="en-US" altLang="ja-JP" sz="2400" dirty="0">
              <a:latin typeface="Meiryo UI" panose="020B0604030504040204" pitchFamily="50" charset="-128"/>
              <a:ea typeface="Meiryo UI" panose="020B0604030504040204" pitchFamily="50" charset="-128"/>
            </a:endParaRPr>
          </a:p>
        </p:txBody>
      </p:sp>
      <p:pic>
        <p:nvPicPr>
          <p:cNvPr id="5" name="Picture 4">
            <a:extLst>
              <a:ext uri="{FF2B5EF4-FFF2-40B4-BE49-F238E27FC236}">
                <a16:creationId xmlns:a16="http://schemas.microsoft.com/office/drawing/2014/main" id="{3E2EE7D4-4B60-4C52-B6B9-4F586462D899}"/>
              </a:ext>
            </a:extLst>
          </p:cNvPr>
          <p:cNvPicPr>
            <a:picLocks noChangeAspect="1"/>
          </p:cNvPicPr>
          <p:nvPr/>
        </p:nvPicPr>
        <p:blipFill>
          <a:blip r:embed="rId2"/>
          <a:stretch>
            <a:fillRect/>
          </a:stretch>
        </p:blipFill>
        <p:spPr>
          <a:xfrm>
            <a:off x="1193462" y="2564519"/>
            <a:ext cx="5767176" cy="1389273"/>
          </a:xfrm>
          <a:prstGeom prst="rect">
            <a:avLst/>
          </a:prstGeom>
        </p:spPr>
      </p:pic>
      <p:pic>
        <p:nvPicPr>
          <p:cNvPr id="9" name="Picture 8">
            <a:extLst>
              <a:ext uri="{FF2B5EF4-FFF2-40B4-BE49-F238E27FC236}">
                <a16:creationId xmlns:a16="http://schemas.microsoft.com/office/drawing/2014/main" id="{B4D0E915-7CF0-4CF4-9F9D-94EA37467C58}"/>
              </a:ext>
            </a:extLst>
          </p:cNvPr>
          <p:cNvPicPr>
            <a:picLocks noChangeAspect="1"/>
          </p:cNvPicPr>
          <p:nvPr/>
        </p:nvPicPr>
        <p:blipFill rotWithShape="1">
          <a:blip r:embed="rId3"/>
          <a:srcRect l="149" r="11413"/>
          <a:stretch/>
        </p:blipFill>
        <p:spPr>
          <a:xfrm>
            <a:off x="838200" y="4648665"/>
            <a:ext cx="9806473" cy="1609950"/>
          </a:xfrm>
          <a:prstGeom prst="rect">
            <a:avLst/>
          </a:prstGeom>
        </p:spPr>
      </p:pic>
      <p:sp>
        <p:nvSpPr>
          <p:cNvPr id="11" name="Arrow: Down 10">
            <a:extLst>
              <a:ext uri="{FF2B5EF4-FFF2-40B4-BE49-F238E27FC236}">
                <a16:creationId xmlns:a16="http://schemas.microsoft.com/office/drawing/2014/main" id="{7F5B4CF5-8A40-4AD5-A307-D0173239C01D}"/>
              </a:ext>
            </a:extLst>
          </p:cNvPr>
          <p:cNvSpPr/>
          <p:nvPr/>
        </p:nvSpPr>
        <p:spPr>
          <a:xfrm>
            <a:off x="4236098" y="4023698"/>
            <a:ext cx="737118" cy="5483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86761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83B674-3519-4EC9-A03B-1C84096E5C81}"/>
              </a:ext>
            </a:extLst>
          </p:cNvPr>
          <p:cNvSpPr>
            <a:spLocks noGrp="1"/>
          </p:cNvSpPr>
          <p:nvPr>
            <p:ph type="title"/>
          </p:nvPr>
        </p:nvSpPr>
        <p:spPr>
          <a:xfrm>
            <a:off x="838200" y="150819"/>
            <a:ext cx="10515600" cy="1081120"/>
          </a:xfrm>
          <a:solidFill>
            <a:schemeClr val="accent1">
              <a:lumMod val="20000"/>
              <a:lumOff val="80000"/>
            </a:schemeClr>
          </a:solidFill>
        </p:spPr>
        <p:txBody>
          <a:bodyPr>
            <a:normAutofit/>
          </a:bodyPr>
          <a:lstStyle/>
          <a:p>
            <a:r>
              <a:rPr lang="en-US" altLang="ja-JP" b="1" dirty="0">
                <a:latin typeface="Meiryo UI" panose="020B0604030504040204" pitchFamily="50" charset="-128"/>
                <a:ea typeface="Meiryo UI" panose="020B0604030504040204" pitchFamily="50" charset="-128"/>
              </a:rPr>
              <a:t>4.</a:t>
            </a:r>
            <a:r>
              <a:rPr lang="en-US" altLang="ja-JP" dirty="0"/>
              <a:t> </a:t>
            </a:r>
            <a:r>
              <a:rPr lang="en-US" altLang="ja-JP" b="1" dirty="0" err="1">
                <a:latin typeface="Meiryo UI" panose="020B0604030504040204" pitchFamily="50" charset="-128"/>
                <a:ea typeface="Meiryo UI" panose="020B0604030504040204" pitchFamily="50" charset="-128"/>
              </a:rPr>
              <a:t>py</a:t>
            </a:r>
            <a:r>
              <a:rPr lang="en-US" altLang="ja-JP" b="1" dirty="0">
                <a:latin typeface="Meiryo UI" panose="020B0604030504040204" pitchFamily="50" charset="-128"/>
                <a:ea typeface="Meiryo UI" panose="020B0604030504040204" pitchFamily="50" charset="-128"/>
              </a:rPr>
              <a:t>-installer</a:t>
            </a:r>
            <a:r>
              <a:rPr lang="ja-JP" altLang="en-US" b="1" dirty="0">
                <a:latin typeface="Meiryo UI" panose="020B0604030504040204" pitchFamily="50" charset="-128"/>
                <a:ea typeface="Meiryo UI" panose="020B0604030504040204" pitchFamily="50" charset="-128"/>
              </a:rPr>
              <a:t>で</a:t>
            </a:r>
            <a:r>
              <a:rPr lang="en-US" altLang="ja-JP" b="1" dirty="0">
                <a:latin typeface="Meiryo UI" panose="020B0604030504040204" pitchFamily="50" charset="-128"/>
                <a:ea typeface="Meiryo UI" panose="020B0604030504040204" pitchFamily="50" charset="-128"/>
              </a:rPr>
              <a:t>exe</a:t>
            </a:r>
            <a:r>
              <a:rPr lang="ja-JP" altLang="en-US" b="1" dirty="0">
                <a:latin typeface="Meiryo UI" panose="020B0604030504040204" pitchFamily="50" charset="-128"/>
                <a:ea typeface="Meiryo UI" panose="020B0604030504040204" pitchFamily="50" charset="-128"/>
              </a:rPr>
              <a:t>化</a:t>
            </a:r>
            <a:endParaRPr kumimoji="1" lang="ja-JP" altLang="en-US" b="1" dirty="0">
              <a:latin typeface="Meiryo UI" panose="020B0604030504040204" pitchFamily="50" charset="-128"/>
              <a:ea typeface="Meiryo UI" panose="020B0604030504040204" pitchFamily="50" charset="-128"/>
            </a:endParaRPr>
          </a:p>
        </p:txBody>
      </p:sp>
      <p:sp>
        <p:nvSpPr>
          <p:cNvPr id="6" name="Content Placeholder 5">
            <a:extLst>
              <a:ext uri="{FF2B5EF4-FFF2-40B4-BE49-F238E27FC236}">
                <a16:creationId xmlns:a16="http://schemas.microsoft.com/office/drawing/2014/main" id="{F7097979-636C-46DE-9446-0A72A1AD1C7F}"/>
              </a:ext>
            </a:extLst>
          </p:cNvPr>
          <p:cNvSpPr>
            <a:spLocks noGrp="1"/>
          </p:cNvSpPr>
          <p:nvPr>
            <p:ph idx="1"/>
          </p:nvPr>
        </p:nvSpPr>
        <p:spPr>
          <a:xfrm>
            <a:off x="728063" y="1301845"/>
            <a:ext cx="11000517" cy="5209317"/>
          </a:xfrm>
        </p:spPr>
        <p:txBody>
          <a:bodyPr/>
          <a:lstStyle/>
          <a:p>
            <a:pPr marL="0" indent="0">
              <a:buNone/>
            </a:pPr>
            <a:r>
              <a:rPr lang="en-US" altLang="ja-JP" sz="2400" dirty="0">
                <a:latin typeface="Meiryo UI" panose="020B0604030504040204" pitchFamily="50" charset="-128"/>
                <a:ea typeface="Meiryo UI" panose="020B0604030504040204" pitchFamily="50" charset="-128"/>
              </a:rPr>
              <a:t>4.3</a:t>
            </a:r>
            <a:r>
              <a:rPr lang="en-US" altLang="ja-JP" sz="2400" b="1" dirty="0">
                <a:latin typeface="Meiryo UI" panose="020B0604030504040204" pitchFamily="50" charset="-128"/>
                <a:ea typeface="Meiryo UI" panose="020B0604030504040204" pitchFamily="50" charset="-128"/>
              </a:rPr>
              <a:t> </a:t>
            </a:r>
            <a:r>
              <a:rPr lang="en-US" altLang="ja-JP" sz="2400" b="1" dirty="0" err="1">
                <a:latin typeface="Meiryo UI" panose="020B0604030504040204" pitchFamily="50" charset="-128"/>
                <a:ea typeface="Meiryo UI" panose="020B0604030504040204" pitchFamily="50" charset="-128"/>
              </a:rPr>
              <a:t>py</a:t>
            </a:r>
            <a:r>
              <a:rPr lang="en-US" altLang="ja-JP" sz="2400" b="1" dirty="0">
                <a:latin typeface="Meiryo UI" panose="020B0604030504040204" pitchFamily="50" charset="-128"/>
                <a:ea typeface="Meiryo UI" panose="020B0604030504040204" pitchFamily="50" charset="-128"/>
              </a:rPr>
              <a:t>-installer</a:t>
            </a:r>
            <a:r>
              <a:rPr lang="ja-JP" altLang="en-US" sz="2400" b="1" dirty="0">
                <a:latin typeface="Meiryo UI" panose="020B0604030504040204" pitchFamily="50" charset="-128"/>
                <a:ea typeface="Meiryo UI" panose="020B0604030504040204" pitchFamily="50" charset="-128"/>
              </a:rPr>
              <a:t>で</a:t>
            </a:r>
            <a:r>
              <a:rPr lang="en-US" altLang="ja-JP" sz="2400" b="1" dirty="0">
                <a:latin typeface="Meiryo UI" panose="020B0604030504040204" pitchFamily="50" charset="-128"/>
                <a:ea typeface="Meiryo UI" panose="020B0604030504040204" pitchFamily="50" charset="-128"/>
              </a:rPr>
              <a:t>exe</a:t>
            </a:r>
            <a:r>
              <a:rPr lang="ja-JP" altLang="en-US" sz="2400" b="1" dirty="0">
                <a:latin typeface="Meiryo UI" panose="020B0604030504040204" pitchFamily="50" charset="-128"/>
                <a:ea typeface="Meiryo UI" panose="020B0604030504040204" pitchFamily="50" charset="-128"/>
              </a:rPr>
              <a:t>化</a:t>
            </a:r>
            <a:endParaRPr lang="en-US" altLang="ja-JP" sz="2400" dirty="0">
              <a:latin typeface="Meiryo UI" panose="020B0604030504040204" pitchFamily="50" charset="-128"/>
              <a:ea typeface="Meiryo UI" panose="020B0604030504040204" pitchFamily="50" charset="-128"/>
            </a:endParaRPr>
          </a:p>
        </p:txBody>
      </p:sp>
      <p:sp>
        <p:nvSpPr>
          <p:cNvPr id="2" name="TextBox 1">
            <a:extLst>
              <a:ext uri="{FF2B5EF4-FFF2-40B4-BE49-F238E27FC236}">
                <a16:creationId xmlns:a16="http://schemas.microsoft.com/office/drawing/2014/main" id="{7A3102D2-37AF-438D-A933-18398F2C3AEF}"/>
              </a:ext>
            </a:extLst>
          </p:cNvPr>
          <p:cNvSpPr txBox="1"/>
          <p:nvPr/>
        </p:nvSpPr>
        <p:spPr>
          <a:xfrm>
            <a:off x="838200" y="1791478"/>
            <a:ext cx="7736633" cy="646331"/>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　今、仮想環境の</a:t>
            </a:r>
            <a:r>
              <a:rPr lang="en-US" altLang="ja-JP" dirty="0">
                <a:latin typeface="Meiryo UI" panose="020B0604030504040204" pitchFamily="50" charset="-128"/>
                <a:ea typeface="Meiryo UI" panose="020B0604030504040204" pitchFamily="50" charset="-128"/>
              </a:rPr>
              <a:t>Anaconda</a:t>
            </a:r>
            <a:r>
              <a:rPr lang="ja-JP" altLang="en-US" dirty="0">
                <a:latin typeface="Meiryo UI" panose="020B0604030504040204" pitchFamily="50" charset="-128"/>
                <a:ea typeface="Meiryo UI" panose="020B0604030504040204" pitchFamily="50" charset="-128"/>
              </a:rPr>
              <a:t>プロンプトに戻ってきます。</a:t>
            </a:r>
            <a:r>
              <a:rPr lang="en-US" altLang="ja-JP" dirty="0">
                <a:latin typeface="Meiryo UI" panose="020B0604030504040204" pitchFamily="50" charset="-128"/>
                <a:ea typeface="Meiryo UI" panose="020B0604030504040204" pitchFamily="50" charset="-128"/>
              </a:rPr>
              <a:t>cd </a:t>
            </a:r>
            <a:r>
              <a:rPr lang="ja-JP" altLang="en-US" dirty="0">
                <a:latin typeface="Meiryo UI" panose="020B0604030504040204" pitchFamily="50" charset="-128"/>
                <a:ea typeface="Meiryo UI" panose="020B0604030504040204" pitchFamily="50" charset="-128"/>
              </a:rPr>
              <a:t>使って、</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EXE</a:t>
            </a:r>
            <a:r>
              <a:rPr lang="ja-JP" altLang="en-US" dirty="0">
                <a:latin typeface="Meiryo UI" panose="020B0604030504040204" pitchFamily="50" charset="-128"/>
                <a:ea typeface="Meiryo UI" panose="020B0604030504040204" pitchFamily="50" charset="-128"/>
              </a:rPr>
              <a:t>化したい</a:t>
            </a:r>
            <a:r>
              <a:rPr lang="en-US" altLang="ja-JP" dirty="0">
                <a:latin typeface="Meiryo UI" panose="020B0604030504040204" pitchFamily="50" charset="-128"/>
                <a:ea typeface="Meiryo UI" panose="020B0604030504040204" pitchFamily="50" charset="-128"/>
              </a:rPr>
              <a:t>.</a:t>
            </a:r>
            <a:r>
              <a:rPr lang="en-US" altLang="ja-JP" dirty="0" err="1">
                <a:latin typeface="Meiryo UI" panose="020B0604030504040204" pitchFamily="50" charset="-128"/>
                <a:ea typeface="Meiryo UI" panose="020B0604030504040204" pitchFamily="50" charset="-128"/>
              </a:rPr>
              <a:t>py</a:t>
            </a:r>
            <a:r>
              <a:rPr lang="ja-JP" altLang="en-US" dirty="0">
                <a:latin typeface="Meiryo UI" panose="020B0604030504040204" pitchFamily="50" charset="-128"/>
                <a:ea typeface="Meiryo UI" panose="020B0604030504040204" pitchFamily="50" charset="-128"/>
              </a:rPr>
              <a:t>ファイルが置かれている場所にカレントディレクトリを移動します。</a:t>
            </a:r>
            <a:endParaRPr kumimoji="1" lang="ja-JP" altLang="en-US" dirty="0">
              <a:latin typeface="Meiryo UI" panose="020B0604030504040204" pitchFamily="50" charset="-128"/>
              <a:ea typeface="Meiryo UI" panose="020B0604030504040204" pitchFamily="50" charset="-128"/>
            </a:endParaRPr>
          </a:p>
        </p:txBody>
      </p:sp>
      <p:pic>
        <p:nvPicPr>
          <p:cNvPr id="5" name="Picture 4">
            <a:extLst>
              <a:ext uri="{FF2B5EF4-FFF2-40B4-BE49-F238E27FC236}">
                <a16:creationId xmlns:a16="http://schemas.microsoft.com/office/drawing/2014/main" id="{36AAFFAB-623B-4F58-B802-69246A7399EE}"/>
              </a:ext>
            </a:extLst>
          </p:cNvPr>
          <p:cNvPicPr>
            <a:picLocks noChangeAspect="1"/>
          </p:cNvPicPr>
          <p:nvPr/>
        </p:nvPicPr>
        <p:blipFill rotWithShape="1">
          <a:blip r:embed="rId2"/>
          <a:srcRect t="82162" b="5606"/>
          <a:stretch/>
        </p:blipFill>
        <p:spPr>
          <a:xfrm>
            <a:off x="1063983" y="2457465"/>
            <a:ext cx="5574775" cy="916918"/>
          </a:xfrm>
          <a:prstGeom prst="rect">
            <a:avLst/>
          </a:prstGeom>
        </p:spPr>
      </p:pic>
      <p:sp>
        <p:nvSpPr>
          <p:cNvPr id="9" name="Rectangle 8">
            <a:extLst>
              <a:ext uri="{FF2B5EF4-FFF2-40B4-BE49-F238E27FC236}">
                <a16:creationId xmlns:a16="http://schemas.microsoft.com/office/drawing/2014/main" id="{A7B8B5BB-127F-4A0F-977A-DB9EDD5C10FD}"/>
              </a:ext>
            </a:extLst>
          </p:cNvPr>
          <p:cNvSpPr/>
          <p:nvPr/>
        </p:nvSpPr>
        <p:spPr>
          <a:xfrm>
            <a:off x="1063983" y="3880467"/>
            <a:ext cx="8863788" cy="9169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(new-env) C:\Users\cz68154\Desktop\EXE\testexe&gt;pyinstaller test.py --</a:t>
            </a:r>
            <a:r>
              <a:rPr lang="en-US" altLang="ja-JP" dirty="0" err="1"/>
              <a:t>onefile</a:t>
            </a:r>
            <a:endParaRPr lang="ja-JP" altLang="en-US" dirty="0"/>
          </a:p>
        </p:txBody>
      </p:sp>
      <p:sp>
        <p:nvSpPr>
          <p:cNvPr id="12" name="TextBox 11">
            <a:extLst>
              <a:ext uri="{FF2B5EF4-FFF2-40B4-BE49-F238E27FC236}">
                <a16:creationId xmlns:a16="http://schemas.microsoft.com/office/drawing/2014/main" id="{DD31BAEA-4E1E-482C-9AC6-F348581A5A49}"/>
              </a:ext>
            </a:extLst>
          </p:cNvPr>
          <p:cNvSpPr txBox="1"/>
          <p:nvPr/>
        </p:nvSpPr>
        <p:spPr>
          <a:xfrm>
            <a:off x="1418254" y="3476182"/>
            <a:ext cx="4432041" cy="369332"/>
          </a:xfrm>
          <a:prstGeom prst="rect">
            <a:avLst/>
          </a:prstGeom>
          <a:noFill/>
        </p:spPr>
        <p:txBody>
          <a:bodyPr wrap="square" rtlCol="0">
            <a:spAutoFit/>
          </a:bodyPr>
          <a:lstStyle/>
          <a:p>
            <a:pPr marL="285750" indent="-285750">
              <a:buFont typeface="Arial" panose="020B0604020202020204" pitchFamily="34" charset="0"/>
              <a:buChar char="•"/>
            </a:pPr>
            <a:r>
              <a:rPr lang="en-US" altLang="ja-JP" dirty="0" err="1">
                <a:latin typeface="Meiryo UI" panose="020B0604030504040204" pitchFamily="50" charset="-128"/>
                <a:ea typeface="Meiryo UI" panose="020B0604030504040204" pitchFamily="50" charset="-128"/>
              </a:rPr>
              <a:t>py</a:t>
            </a:r>
            <a:r>
              <a:rPr lang="en-US" altLang="ja-JP" dirty="0">
                <a:latin typeface="Meiryo UI" panose="020B0604030504040204" pitchFamily="50" charset="-128"/>
                <a:ea typeface="Meiryo UI" panose="020B0604030504040204" pitchFamily="50" charset="-128"/>
              </a:rPr>
              <a:t>-installer</a:t>
            </a:r>
            <a:r>
              <a:rPr lang="ja-JP" altLang="en-US" dirty="0">
                <a:latin typeface="Meiryo UI" panose="020B0604030504040204" pitchFamily="50" charset="-128"/>
                <a:ea typeface="Meiryo UI" panose="020B0604030504040204" pitchFamily="50" charset="-128"/>
              </a:rPr>
              <a:t>で</a:t>
            </a:r>
            <a:r>
              <a:rPr lang="en-US" altLang="ja-JP" dirty="0">
                <a:latin typeface="Meiryo UI" panose="020B0604030504040204" pitchFamily="50" charset="-128"/>
                <a:ea typeface="Meiryo UI" panose="020B0604030504040204" pitchFamily="50" charset="-128"/>
              </a:rPr>
              <a:t>exe</a:t>
            </a:r>
            <a:r>
              <a:rPr lang="ja-JP" altLang="en-US" dirty="0">
                <a:latin typeface="Meiryo UI" panose="020B0604030504040204" pitchFamily="50" charset="-128"/>
                <a:ea typeface="Meiryo UI" panose="020B0604030504040204" pitchFamily="50" charset="-128"/>
              </a:rPr>
              <a:t>化</a:t>
            </a:r>
            <a:r>
              <a:rPr lang="en-US" altLang="ja-JP" dirty="0">
                <a:latin typeface="Meiryo UI" panose="020B0604030504040204" pitchFamily="50" charset="-128"/>
                <a:ea typeface="Meiryo UI" panose="020B0604030504040204" pitchFamily="50" charset="-128"/>
              </a:rPr>
              <a:t>:</a:t>
            </a:r>
            <a:endParaRPr kumimoji="1" lang="ja-JP" altLang="en-US" dirty="0"/>
          </a:p>
        </p:txBody>
      </p:sp>
      <p:sp>
        <p:nvSpPr>
          <p:cNvPr id="15" name="TextBox 14">
            <a:extLst>
              <a:ext uri="{FF2B5EF4-FFF2-40B4-BE49-F238E27FC236}">
                <a16:creationId xmlns:a16="http://schemas.microsoft.com/office/drawing/2014/main" id="{A0B0BA93-6CE0-4B60-86F7-D790DFD98793}"/>
              </a:ext>
            </a:extLst>
          </p:cNvPr>
          <p:cNvSpPr txBox="1"/>
          <p:nvPr/>
        </p:nvSpPr>
        <p:spPr>
          <a:xfrm>
            <a:off x="922789" y="5050172"/>
            <a:ext cx="8783273" cy="923330"/>
          </a:xfrm>
          <a:prstGeom prst="rect">
            <a:avLst/>
          </a:prstGeom>
          <a:solidFill>
            <a:schemeClr val="accent2">
              <a:lumMod val="60000"/>
              <a:lumOff val="40000"/>
            </a:schemeClr>
          </a:solidFill>
        </p:spPr>
        <p:txBody>
          <a:bodyPr wrap="square" rtlCol="0">
            <a:spAutoFit/>
          </a:bodyPr>
          <a:lstStyle/>
          <a:p>
            <a:r>
              <a:rPr lang="en-US" altLang="ja-JP" b="1" dirty="0">
                <a:latin typeface="Meiryo UI" panose="020B0604030504040204" pitchFamily="50" charset="-128"/>
                <a:ea typeface="Meiryo UI" panose="020B0604030504040204" pitchFamily="50" charset="-128"/>
              </a:rPr>
              <a:t>--</a:t>
            </a:r>
            <a:r>
              <a:rPr lang="en-US" altLang="ja-JP" b="1" dirty="0" err="1">
                <a:latin typeface="Meiryo UI" panose="020B0604030504040204" pitchFamily="50" charset="-128"/>
                <a:ea typeface="Meiryo UI" panose="020B0604030504040204" pitchFamily="50" charset="-128"/>
              </a:rPr>
              <a:t>onefile</a:t>
            </a:r>
            <a:endParaRPr lang="en-US" altLang="ja-JP" b="1"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 </a:t>
            </a:r>
            <a:r>
              <a:rPr lang="en-US" altLang="ja-JP" dirty="0" err="1">
                <a:latin typeface="Meiryo UI" panose="020B0604030504040204" pitchFamily="50" charset="-128"/>
                <a:ea typeface="Meiryo UI" panose="020B0604030504040204" pitchFamily="50" charset="-128"/>
              </a:rPr>
              <a:t>onefile</a:t>
            </a:r>
            <a:r>
              <a:rPr lang="ja-JP" altLang="en-US" dirty="0">
                <a:latin typeface="Meiryo UI" panose="020B0604030504040204" pitchFamily="50" charset="-128"/>
                <a:ea typeface="Meiryo UI" panose="020B0604030504040204" pitchFamily="50" charset="-128"/>
              </a:rPr>
              <a:t>オプションを付けると、関連するファイルを１つにまとめて</a:t>
            </a:r>
            <a:r>
              <a:rPr lang="en-US" altLang="ja-JP" dirty="0">
                <a:latin typeface="Meiryo UI" panose="020B0604030504040204" pitchFamily="50" charset="-128"/>
                <a:ea typeface="Meiryo UI" panose="020B0604030504040204" pitchFamily="50" charset="-128"/>
              </a:rPr>
              <a:t>exe</a:t>
            </a:r>
            <a:r>
              <a:rPr lang="ja-JP" altLang="en-US" dirty="0">
                <a:latin typeface="Meiryo UI" panose="020B0604030504040204" pitchFamily="50" charset="-128"/>
                <a:ea typeface="Meiryo UI" panose="020B0604030504040204" pitchFamily="50" charset="-128"/>
              </a:rPr>
              <a:t>ファイルを生成します。</a:t>
            </a:r>
          </a:p>
          <a:p>
            <a:endParaRPr kumimoji="1" lang="ja-JP" altLang="en-US" dirty="0"/>
          </a:p>
        </p:txBody>
      </p:sp>
    </p:spTree>
    <p:extLst>
      <p:ext uri="{BB962C8B-B14F-4D97-AF65-F5344CB8AC3E}">
        <p14:creationId xmlns:p14="http://schemas.microsoft.com/office/powerpoint/2010/main" val="2078189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83B674-3519-4EC9-A03B-1C84096E5C81}"/>
              </a:ext>
            </a:extLst>
          </p:cNvPr>
          <p:cNvSpPr>
            <a:spLocks noGrp="1"/>
          </p:cNvSpPr>
          <p:nvPr>
            <p:ph type="title"/>
          </p:nvPr>
        </p:nvSpPr>
        <p:spPr>
          <a:xfrm>
            <a:off x="838200" y="150819"/>
            <a:ext cx="10515600" cy="1081120"/>
          </a:xfrm>
          <a:solidFill>
            <a:schemeClr val="accent1">
              <a:lumMod val="20000"/>
              <a:lumOff val="80000"/>
            </a:schemeClr>
          </a:solidFill>
        </p:spPr>
        <p:txBody>
          <a:bodyPr>
            <a:normAutofit/>
          </a:bodyPr>
          <a:lstStyle/>
          <a:p>
            <a:r>
              <a:rPr lang="en-US" altLang="ja-JP" b="1" dirty="0">
                <a:latin typeface="Meiryo UI" panose="020B0604030504040204" pitchFamily="50" charset="-128"/>
                <a:ea typeface="Meiryo UI" panose="020B0604030504040204" pitchFamily="50" charset="-128"/>
              </a:rPr>
              <a:t>4.</a:t>
            </a:r>
            <a:r>
              <a:rPr lang="en-US" altLang="ja-JP" dirty="0"/>
              <a:t> </a:t>
            </a:r>
            <a:r>
              <a:rPr lang="en-US" altLang="ja-JP" b="1" dirty="0" err="1">
                <a:latin typeface="Meiryo UI" panose="020B0604030504040204" pitchFamily="50" charset="-128"/>
                <a:ea typeface="Meiryo UI" panose="020B0604030504040204" pitchFamily="50" charset="-128"/>
              </a:rPr>
              <a:t>py</a:t>
            </a:r>
            <a:r>
              <a:rPr lang="en-US" altLang="ja-JP" b="1" dirty="0">
                <a:latin typeface="Meiryo UI" panose="020B0604030504040204" pitchFamily="50" charset="-128"/>
                <a:ea typeface="Meiryo UI" panose="020B0604030504040204" pitchFamily="50" charset="-128"/>
              </a:rPr>
              <a:t>-installer</a:t>
            </a:r>
            <a:r>
              <a:rPr lang="ja-JP" altLang="en-US" b="1" dirty="0">
                <a:latin typeface="Meiryo UI" panose="020B0604030504040204" pitchFamily="50" charset="-128"/>
                <a:ea typeface="Meiryo UI" panose="020B0604030504040204" pitchFamily="50" charset="-128"/>
              </a:rPr>
              <a:t>で</a:t>
            </a:r>
            <a:r>
              <a:rPr lang="en-US" altLang="ja-JP" b="1" dirty="0">
                <a:latin typeface="Meiryo UI" panose="020B0604030504040204" pitchFamily="50" charset="-128"/>
                <a:ea typeface="Meiryo UI" panose="020B0604030504040204" pitchFamily="50" charset="-128"/>
              </a:rPr>
              <a:t>exe</a:t>
            </a:r>
            <a:r>
              <a:rPr lang="ja-JP" altLang="en-US" b="1" dirty="0">
                <a:latin typeface="Meiryo UI" panose="020B0604030504040204" pitchFamily="50" charset="-128"/>
                <a:ea typeface="Meiryo UI" panose="020B0604030504040204" pitchFamily="50" charset="-128"/>
              </a:rPr>
              <a:t>化</a:t>
            </a:r>
            <a:endParaRPr kumimoji="1" lang="ja-JP" altLang="en-US" b="1" dirty="0">
              <a:latin typeface="Meiryo UI" panose="020B0604030504040204" pitchFamily="50" charset="-128"/>
              <a:ea typeface="Meiryo UI" panose="020B0604030504040204" pitchFamily="50" charset="-128"/>
            </a:endParaRPr>
          </a:p>
        </p:txBody>
      </p:sp>
      <p:sp>
        <p:nvSpPr>
          <p:cNvPr id="6" name="Content Placeholder 5">
            <a:extLst>
              <a:ext uri="{FF2B5EF4-FFF2-40B4-BE49-F238E27FC236}">
                <a16:creationId xmlns:a16="http://schemas.microsoft.com/office/drawing/2014/main" id="{F7097979-636C-46DE-9446-0A72A1AD1C7F}"/>
              </a:ext>
            </a:extLst>
          </p:cNvPr>
          <p:cNvSpPr>
            <a:spLocks noGrp="1"/>
          </p:cNvSpPr>
          <p:nvPr>
            <p:ph idx="1"/>
          </p:nvPr>
        </p:nvSpPr>
        <p:spPr>
          <a:xfrm>
            <a:off x="728063" y="1301845"/>
            <a:ext cx="11000517" cy="5209317"/>
          </a:xfrm>
        </p:spPr>
        <p:txBody>
          <a:bodyPr/>
          <a:lstStyle/>
          <a:p>
            <a:pPr marL="0" indent="0">
              <a:buNone/>
            </a:pPr>
            <a:r>
              <a:rPr lang="en-US" altLang="ja-JP" sz="2400" dirty="0">
                <a:latin typeface="Meiryo UI" panose="020B0604030504040204" pitchFamily="50" charset="-128"/>
                <a:ea typeface="Meiryo UI" panose="020B0604030504040204" pitchFamily="50" charset="-128"/>
              </a:rPr>
              <a:t>4.3</a:t>
            </a:r>
            <a:r>
              <a:rPr lang="en-US" altLang="ja-JP" sz="2400" b="1" dirty="0">
                <a:latin typeface="Meiryo UI" panose="020B0604030504040204" pitchFamily="50" charset="-128"/>
                <a:ea typeface="Meiryo UI" panose="020B0604030504040204" pitchFamily="50" charset="-128"/>
              </a:rPr>
              <a:t> </a:t>
            </a:r>
            <a:r>
              <a:rPr lang="en-US" altLang="ja-JP" sz="2400" b="1" dirty="0" err="1">
                <a:latin typeface="Meiryo UI" panose="020B0604030504040204" pitchFamily="50" charset="-128"/>
                <a:ea typeface="Meiryo UI" panose="020B0604030504040204" pitchFamily="50" charset="-128"/>
              </a:rPr>
              <a:t>py</a:t>
            </a:r>
            <a:r>
              <a:rPr lang="en-US" altLang="ja-JP" sz="2400" b="1" dirty="0">
                <a:latin typeface="Meiryo UI" panose="020B0604030504040204" pitchFamily="50" charset="-128"/>
                <a:ea typeface="Meiryo UI" panose="020B0604030504040204" pitchFamily="50" charset="-128"/>
              </a:rPr>
              <a:t>-installer</a:t>
            </a:r>
            <a:r>
              <a:rPr lang="ja-JP" altLang="en-US" sz="2400" b="1" dirty="0">
                <a:latin typeface="Meiryo UI" panose="020B0604030504040204" pitchFamily="50" charset="-128"/>
                <a:ea typeface="Meiryo UI" panose="020B0604030504040204" pitchFamily="50" charset="-128"/>
              </a:rPr>
              <a:t>で</a:t>
            </a:r>
            <a:r>
              <a:rPr lang="en-US" altLang="ja-JP" sz="2400" b="1" dirty="0">
                <a:latin typeface="Meiryo UI" panose="020B0604030504040204" pitchFamily="50" charset="-128"/>
                <a:ea typeface="Meiryo UI" panose="020B0604030504040204" pitchFamily="50" charset="-128"/>
              </a:rPr>
              <a:t>exe</a:t>
            </a:r>
            <a:r>
              <a:rPr lang="ja-JP" altLang="en-US" sz="2400" b="1" dirty="0">
                <a:latin typeface="Meiryo UI" panose="020B0604030504040204" pitchFamily="50" charset="-128"/>
                <a:ea typeface="Meiryo UI" panose="020B0604030504040204" pitchFamily="50" charset="-128"/>
              </a:rPr>
              <a:t>化</a:t>
            </a:r>
            <a:endParaRPr lang="en-US" altLang="ja-JP" sz="2400" dirty="0">
              <a:latin typeface="Meiryo UI" panose="020B0604030504040204" pitchFamily="50" charset="-128"/>
              <a:ea typeface="Meiryo UI" panose="020B0604030504040204" pitchFamily="50" charset="-128"/>
            </a:endParaRPr>
          </a:p>
        </p:txBody>
      </p:sp>
      <p:pic>
        <p:nvPicPr>
          <p:cNvPr id="3" name="Picture 2">
            <a:extLst>
              <a:ext uri="{FF2B5EF4-FFF2-40B4-BE49-F238E27FC236}">
                <a16:creationId xmlns:a16="http://schemas.microsoft.com/office/drawing/2014/main" id="{FCFF776A-633C-408C-83AC-D3C85360FE26}"/>
              </a:ext>
            </a:extLst>
          </p:cNvPr>
          <p:cNvPicPr>
            <a:picLocks noChangeAspect="1"/>
          </p:cNvPicPr>
          <p:nvPr/>
        </p:nvPicPr>
        <p:blipFill>
          <a:blip r:embed="rId2"/>
          <a:stretch>
            <a:fillRect/>
          </a:stretch>
        </p:blipFill>
        <p:spPr>
          <a:xfrm>
            <a:off x="1322157" y="2289503"/>
            <a:ext cx="5699788" cy="3269682"/>
          </a:xfrm>
          <a:prstGeom prst="rect">
            <a:avLst/>
          </a:prstGeom>
        </p:spPr>
      </p:pic>
      <p:sp>
        <p:nvSpPr>
          <p:cNvPr id="10" name="TextBox 9">
            <a:extLst>
              <a:ext uri="{FF2B5EF4-FFF2-40B4-BE49-F238E27FC236}">
                <a16:creationId xmlns:a16="http://schemas.microsoft.com/office/drawing/2014/main" id="{E7E0FB18-2F63-430B-94B3-CB4DFF222DDC}"/>
              </a:ext>
            </a:extLst>
          </p:cNvPr>
          <p:cNvSpPr txBox="1"/>
          <p:nvPr/>
        </p:nvSpPr>
        <p:spPr>
          <a:xfrm>
            <a:off x="1261474" y="1920171"/>
            <a:ext cx="4337108" cy="369332"/>
          </a:xfrm>
          <a:prstGeom prst="rect">
            <a:avLst/>
          </a:prstGeom>
          <a:noFill/>
        </p:spPr>
        <p:txBody>
          <a:bodyPr wrap="square" rtlCol="0">
            <a:spAutoFit/>
          </a:bodyPr>
          <a:lstStyle/>
          <a:p>
            <a:pPr marL="285750" indent="-285750">
              <a:buFont typeface="Wingdings" panose="05000000000000000000" pitchFamily="2" charset="2"/>
              <a:buChar char="l"/>
            </a:pPr>
            <a:r>
              <a:rPr lang="ja-JP" altLang="en-US" dirty="0">
                <a:solidFill>
                  <a:schemeClr val="tx1">
                    <a:lumMod val="95000"/>
                    <a:lumOff val="5000"/>
                  </a:schemeClr>
                </a:solidFill>
                <a:latin typeface="Meiryo UI" panose="020B0604030504040204" pitchFamily="50" charset="-128"/>
                <a:ea typeface="Meiryo UI" panose="020B0604030504040204" pitchFamily="50" charset="-128"/>
              </a:rPr>
              <a:t>実行したら結果を確認します。</a:t>
            </a:r>
            <a:endParaRPr kumimoji="1" lang="ja-JP" altLang="en-US"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18" name="TextBox 17">
            <a:extLst>
              <a:ext uri="{FF2B5EF4-FFF2-40B4-BE49-F238E27FC236}">
                <a16:creationId xmlns:a16="http://schemas.microsoft.com/office/drawing/2014/main" id="{01EDB542-126B-4AE9-A917-46AD147AC137}"/>
              </a:ext>
            </a:extLst>
          </p:cNvPr>
          <p:cNvSpPr txBox="1"/>
          <p:nvPr/>
        </p:nvSpPr>
        <p:spPr>
          <a:xfrm>
            <a:off x="7180977" y="2358718"/>
            <a:ext cx="3984770" cy="2031325"/>
          </a:xfrm>
          <a:prstGeom prst="rect">
            <a:avLst/>
          </a:prstGeom>
          <a:solidFill>
            <a:schemeClr val="accent5">
              <a:lumMod val="60000"/>
              <a:lumOff val="40000"/>
            </a:schemeClr>
          </a:solidFill>
        </p:spPr>
        <p:txBody>
          <a:bodyPr wrap="square" rtlCol="0">
            <a:spAutoFit/>
          </a:bodyPr>
          <a:lstStyle/>
          <a:p>
            <a:pPr marL="285750" indent="-285750">
              <a:buFont typeface="Arial" panose="020B0604020202020204" pitchFamily="34" charset="0"/>
              <a:buChar char="•"/>
            </a:pPr>
            <a:r>
              <a:rPr lang="ja-JP" altLang="en-US" dirty="0">
                <a:latin typeface="Meiryo UI" panose="020B0604030504040204" pitchFamily="50" charset="-128"/>
                <a:ea typeface="Meiryo UI" panose="020B0604030504040204" pitchFamily="50" charset="-128"/>
              </a:rPr>
              <a:t>コマンドを実行すると、カレントディレクトリに３つのフォルダと拡張子 </a:t>
            </a:r>
            <a:r>
              <a:rPr lang="en-US" altLang="ja-JP" dirty="0">
                <a:latin typeface="Meiryo UI" panose="020B0604030504040204" pitchFamily="50" charset="-128"/>
                <a:ea typeface="Meiryo UI" panose="020B0604030504040204" pitchFamily="50" charset="-128"/>
              </a:rPr>
              <a:t>.spec </a:t>
            </a:r>
            <a:r>
              <a:rPr lang="ja-JP" altLang="en-US" dirty="0">
                <a:latin typeface="Meiryo UI" panose="020B0604030504040204" pitchFamily="50" charset="-128"/>
                <a:ea typeface="Meiryo UI" panose="020B0604030504040204" pitchFamily="50" charset="-128"/>
              </a:rPr>
              <a:t>のファイルが自動生成されます。</a:t>
            </a:r>
            <a:endParaRPr lang="en-US" altLang="ja-JP"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ja-JP" altLang="en-US"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dirty="0">
                <a:latin typeface="Meiryo UI" panose="020B0604030504040204" pitchFamily="50" charset="-128"/>
                <a:ea typeface="Meiryo UI" panose="020B0604030504040204" pitchFamily="50" charset="-128"/>
              </a:rPr>
              <a:t>そして、</a:t>
            </a:r>
            <a:r>
              <a:rPr lang="en-US" altLang="ja-JP" dirty="0">
                <a:latin typeface="Meiryo UI" panose="020B0604030504040204" pitchFamily="50" charset="-128"/>
                <a:ea typeface="Meiryo UI" panose="020B0604030504040204" pitchFamily="50" charset="-128"/>
              </a:rPr>
              <a:t>EXE</a:t>
            </a:r>
            <a:r>
              <a:rPr lang="ja-JP" altLang="en-US" dirty="0">
                <a:latin typeface="Meiryo UI" panose="020B0604030504040204" pitchFamily="50" charset="-128"/>
                <a:ea typeface="Meiryo UI" panose="020B0604030504040204" pitchFamily="50" charset="-128"/>
              </a:rPr>
              <a:t>ファイルは　</a:t>
            </a:r>
            <a:r>
              <a:rPr lang="en-US" altLang="ja-JP" dirty="0" err="1">
                <a:latin typeface="Meiryo UI" panose="020B0604030504040204" pitchFamily="50" charset="-128"/>
                <a:ea typeface="Meiryo UI" panose="020B0604030504040204" pitchFamily="50" charset="-128"/>
              </a:rPr>
              <a:t>dist</a:t>
            </a:r>
            <a:r>
              <a:rPr lang="en-US" altLang="ja-JP" dirty="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フォルダ内に作成されています</a:t>
            </a:r>
          </a:p>
          <a:p>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40942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9C1F295-F1BD-4870-8F1E-D999EDAD954F}"/>
              </a:ext>
            </a:extLst>
          </p:cNvPr>
          <p:cNvGrpSpPr/>
          <p:nvPr/>
        </p:nvGrpSpPr>
        <p:grpSpPr>
          <a:xfrm>
            <a:off x="1856284" y="1359016"/>
            <a:ext cx="8320057" cy="5057837"/>
            <a:chOff x="1856284" y="864066"/>
            <a:chExt cx="8320057" cy="5552788"/>
          </a:xfrm>
        </p:grpSpPr>
        <p:grpSp>
          <p:nvGrpSpPr>
            <p:cNvPr id="2" name="Group 1">
              <a:extLst>
                <a:ext uri="{FF2B5EF4-FFF2-40B4-BE49-F238E27FC236}">
                  <a16:creationId xmlns:a16="http://schemas.microsoft.com/office/drawing/2014/main" id="{E55BEA11-5138-4C52-8DF3-172828D3E99F}"/>
                </a:ext>
              </a:extLst>
            </p:cNvPr>
            <p:cNvGrpSpPr/>
            <p:nvPr/>
          </p:nvGrpSpPr>
          <p:grpSpPr>
            <a:xfrm>
              <a:off x="1856284" y="864066"/>
              <a:ext cx="7344800" cy="5552788"/>
              <a:chOff x="1856284" y="1157682"/>
              <a:chExt cx="7344800" cy="5259172"/>
            </a:xfrm>
          </p:grpSpPr>
          <p:pic>
            <p:nvPicPr>
              <p:cNvPr id="14" name="Picture 13">
                <a:extLst>
                  <a:ext uri="{FF2B5EF4-FFF2-40B4-BE49-F238E27FC236}">
                    <a16:creationId xmlns:a16="http://schemas.microsoft.com/office/drawing/2014/main" id="{84FEE59E-0683-4885-A585-82071A7AEF4F}"/>
                  </a:ext>
                </a:extLst>
              </p:cNvPr>
              <p:cNvPicPr>
                <a:picLocks noChangeAspect="1"/>
              </p:cNvPicPr>
              <p:nvPr/>
            </p:nvPicPr>
            <p:blipFill>
              <a:blip r:embed="rId2"/>
              <a:stretch>
                <a:fillRect/>
              </a:stretch>
            </p:blipFill>
            <p:spPr>
              <a:xfrm>
                <a:off x="1856284" y="1157682"/>
                <a:ext cx="7344800" cy="5259172"/>
              </a:xfrm>
              <a:prstGeom prst="rect">
                <a:avLst/>
              </a:prstGeom>
            </p:spPr>
          </p:pic>
          <p:sp>
            <p:nvSpPr>
              <p:cNvPr id="18" name="Rectangle 17">
                <a:extLst>
                  <a:ext uri="{FF2B5EF4-FFF2-40B4-BE49-F238E27FC236}">
                    <a16:creationId xmlns:a16="http://schemas.microsoft.com/office/drawing/2014/main" id="{DD8ED816-E37E-4367-A452-9C5C2C6A34A2}"/>
                  </a:ext>
                </a:extLst>
              </p:cNvPr>
              <p:cNvSpPr/>
              <p:nvPr/>
            </p:nvSpPr>
            <p:spPr>
              <a:xfrm>
                <a:off x="5368135" y="2927758"/>
                <a:ext cx="3724712" cy="28973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TextBox 16">
                <a:extLst>
                  <a:ext uri="{FF2B5EF4-FFF2-40B4-BE49-F238E27FC236}">
                    <a16:creationId xmlns:a16="http://schemas.microsoft.com/office/drawing/2014/main" id="{FBD564C6-6BD4-4037-A356-6755DEC8013F}"/>
                  </a:ext>
                </a:extLst>
              </p:cNvPr>
              <p:cNvSpPr txBox="1"/>
              <p:nvPr/>
            </p:nvSpPr>
            <p:spPr>
              <a:xfrm>
                <a:off x="4183310" y="3754245"/>
                <a:ext cx="2369649" cy="369332"/>
              </a:xfrm>
              <a:prstGeom prst="rect">
                <a:avLst/>
              </a:prstGeom>
              <a:solidFill>
                <a:schemeClr val="bg1"/>
              </a:solidFill>
            </p:spPr>
            <p:txBody>
              <a:bodyPr wrap="square" rtlCol="0">
                <a:spAutoFit/>
              </a:bodyPr>
              <a:lstStyle/>
              <a:p>
                <a:r>
                  <a:rPr lang="en-US" altLang="ja-JP" b="1" dirty="0"/>
                  <a:t>.</a:t>
                </a:r>
                <a:r>
                  <a:rPr lang="en-US" altLang="ja-JP" b="1" dirty="0" err="1"/>
                  <a:t>ipynb_checkpoints</a:t>
                </a:r>
                <a:endParaRPr kumimoji="1" lang="ja-JP" altLang="en-US" b="1" dirty="0"/>
              </a:p>
            </p:txBody>
          </p:sp>
        </p:grpSp>
        <p:sp>
          <p:nvSpPr>
            <p:cNvPr id="22" name="Right Brace 21">
              <a:extLst>
                <a:ext uri="{FF2B5EF4-FFF2-40B4-BE49-F238E27FC236}">
                  <a16:creationId xmlns:a16="http://schemas.microsoft.com/office/drawing/2014/main" id="{975D237C-742A-4691-8E75-DCA64ED46663}"/>
                </a:ext>
              </a:extLst>
            </p:cNvPr>
            <p:cNvSpPr/>
            <p:nvPr/>
          </p:nvSpPr>
          <p:spPr>
            <a:xfrm>
              <a:off x="6288296" y="3214546"/>
              <a:ext cx="637563" cy="232375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TextBox 26">
              <a:extLst>
                <a:ext uri="{FF2B5EF4-FFF2-40B4-BE49-F238E27FC236}">
                  <a16:creationId xmlns:a16="http://schemas.microsoft.com/office/drawing/2014/main" id="{AA12B883-9AD8-4D1E-896B-269254E0BEAF}"/>
                </a:ext>
              </a:extLst>
            </p:cNvPr>
            <p:cNvSpPr txBox="1"/>
            <p:nvPr/>
          </p:nvSpPr>
          <p:spPr>
            <a:xfrm>
              <a:off x="7130799" y="4191755"/>
              <a:ext cx="3045542" cy="369332"/>
            </a:xfrm>
            <a:prstGeom prst="rect">
              <a:avLst/>
            </a:prstGeom>
            <a:noFill/>
          </p:spPr>
          <p:txBody>
            <a:bodyPr wrap="square" rtlCol="0">
              <a:spAutoFit/>
            </a:bodyPr>
            <a:lstStyle/>
            <a:p>
              <a:r>
                <a:rPr kumimoji="1" lang="ja-JP" altLang="en-US" b="1" dirty="0"/>
                <a:t>自動生成されるフォルダ</a:t>
              </a:r>
            </a:p>
          </p:txBody>
        </p:sp>
      </p:grpSp>
      <p:sp>
        <p:nvSpPr>
          <p:cNvPr id="28" name="Title 1">
            <a:extLst>
              <a:ext uri="{FF2B5EF4-FFF2-40B4-BE49-F238E27FC236}">
                <a16:creationId xmlns:a16="http://schemas.microsoft.com/office/drawing/2014/main" id="{0B2B40EA-6C09-4015-925D-78B78FFDBC54}"/>
              </a:ext>
            </a:extLst>
          </p:cNvPr>
          <p:cNvSpPr>
            <a:spLocks noGrp="1"/>
          </p:cNvSpPr>
          <p:nvPr>
            <p:ph type="title"/>
          </p:nvPr>
        </p:nvSpPr>
        <p:spPr>
          <a:xfrm>
            <a:off x="838200" y="150819"/>
            <a:ext cx="10515600" cy="1081120"/>
          </a:xfrm>
          <a:solidFill>
            <a:schemeClr val="accent1">
              <a:lumMod val="20000"/>
              <a:lumOff val="80000"/>
            </a:schemeClr>
          </a:solidFill>
        </p:spPr>
        <p:txBody>
          <a:bodyPr>
            <a:normAutofit/>
          </a:bodyPr>
          <a:lstStyle/>
          <a:p>
            <a:r>
              <a:rPr lang="en-US" altLang="ja-JP" b="1" dirty="0">
                <a:latin typeface="Meiryo UI" panose="020B0604030504040204" pitchFamily="50" charset="-128"/>
                <a:ea typeface="Meiryo UI" panose="020B0604030504040204" pitchFamily="50" charset="-128"/>
              </a:rPr>
              <a:t>4.</a:t>
            </a:r>
            <a:r>
              <a:rPr lang="en-US" altLang="ja-JP" dirty="0"/>
              <a:t> </a:t>
            </a:r>
            <a:r>
              <a:rPr lang="en-US" altLang="ja-JP" b="1" dirty="0" err="1">
                <a:latin typeface="Meiryo UI" panose="020B0604030504040204" pitchFamily="50" charset="-128"/>
                <a:ea typeface="Meiryo UI" panose="020B0604030504040204" pitchFamily="50" charset="-128"/>
              </a:rPr>
              <a:t>py</a:t>
            </a:r>
            <a:r>
              <a:rPr lang="en-US" altLang="ja-JP" b="1" dirty="0">
                <a:latin typeface="Meiryo UI" panose="020B0604030504040204" pitchFamily="50" charset="-128"/>
                <a:ea typeface="Meiryo UI" panose="020B0604030504040204" pitchFamily="50" charset="-128"/>
              </a:rPr>
              <a:t>-installer</a:t>
            </a:r>
            <a:r>
              <a:rPr lang="ja-JP" altLang="en-US" b="1" dirty="0">
                <a:latin typeface="Meiryo UI" panose="020B0604030504040204" pitchFamily="50" charset="-128"/>
                <a:ea typeface="Meiryo UI" panose="020B0604030504040204" pitchFamily="50" charset="-128"/>
              </a:rPr>
              <a:t>で</a:t>
            </a:r>
            <a:r>
              <a:rPr lang="en-US" altLang="ja-JP" b="1" dirty="0">
                <a:latin typeface="Meiryo UI" panose="020B0604030504040204" pitchFamily="50" charset="-128"/>
                <a:ea typeface="Meiryo UI" panose="020B0604030504040204" pitchFamily="50" charset="-128"/>
              </a:rPr>
              <a:t>exe</a:t>
            </a:r>
            <a:r>
              <a:rPr lang="ja-JP" altLang="en-US" b="1" dirty="0">
                <a:latin typeface="Meiryo UI" panose="020B0604030504040204" pitchFamily="50" charset="-128"/>
                <a:ea typeface="Meiryo UI" panose="020B0604030504040204" pitchFamily="50" charset="-128"/>
              </a:rPr>
              <a:t>化</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02760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B2B40EA-6C09-4015-925D-78B78FFDBC54}"/>
              </a:ext>
            </a:extLst>
          </p:cNvPr>
          <p:cNvSpPr>
            <a:spLocks noGrp="1"/>
          </p:cNvSpPr>
          <p:nvPr>
            <p:ph type="title"/>
          </p:nvPr>
        </p:nvSpPr>
        <p:spPr>
          <a:xfrm>
            <a:off x="838200" y="150819"/>
            <a:ext cx="10515600" cy="1081120"/>
          </a:xfrm>
          <a:solidFill>
            <a:schemeClr val="accent1">
              <a:lumMod val="20000"/>
              <a:lumOff val="80000"/>
            </a:schemeClr>
          </a:solidFill>
        </p:spPr>
        <p:txBody>
          <a:bodyPr>
            <a:normAutofit/>
          </a:bodyPr>
          <a:lstStyle/>
          <a:p>
            <a:r>
              <a:rPr lang="en-US" altLang="ja-JP" b="1" dirty="0">
                <a:latin typeface="Meiryo UI" panose="020B0604030504040204" pitchFamily="50" charset="-128"/>
                <a:ea typeface="Meiryo UI" panose="020B0604030504040204" pitchFamily="50" charset="-128"/>
              </a:rPr>
              <a:t>4.</a:t>
            </a:r>
            <a:r>
              <a:rPr lang="en-US" altLang="ja-JP" dirty="0"/>
              <a:t> </a:t>
            </a:r>
            <a:r>
              <a:rPr lang="en-US" altLang="ja-JP" b="1" dirty="0" err="1">
                <a:latin typeface="Meiryo UI" panose="020B0604030504040204" pitchFamily="50" charset="-128"/>
                <a:ea typeface="Meiryo UI" panose="020B0604030504040204" pitchFamily="50" charset="-128"/>
              </a:rPr>
              <a:t>py</a:t>
            </a:r>
            <a:r>
              <a:rPr lang="en-US" altLang="ja-JP" b="1" dirty="0">
                <a:latin typeface="Meiryo UI" panose="020B0604030504040204" pitchFamily="50" charset="-128"/>
                <a:ea typeface="Meiryo UI" panose="020B0604030504040204" pitchFamily="50" charset="-128"/>
              </a:rPr>
              <a:t>-installer</a:t>
            </a:r>
            <a:r>
              <a:rPr lang="ja-JP" altLang="en-US" b="1" dirty="0">
                <a:latin typeface="Meiryo UI" panose="020B0604030504040204" pitchFamily="50" charset="-128"/>
                <a:ea typeface="Meiryo UI" panose="020B0604030504040204" pitchFamily="50" charset="-128"/>
              </a:rPr>
              <a:t>で</a:t>
            </a:r>
            <a:r>
              <a:rPr lang="en-US" altLang="ja-JP" b="1" dirty="0">
                <a:latin typeface="Meiryo UI" panose="020B0604030504040204" pitchFamily="50" charset="-128"/>
                <a:ea typeface="Meiryo UI" panose="020B0604030504040204" pitchFamily="50" charset="-128"/>
              </a:rPr>
              <a:t>exe</a:t>
            </a:r>
            <a:r>
              <a:rPr lang="ja-JP" altLang="en-US" b="1" dirty="0">
                <a:latin typeface="Meiryo UI" panose="020B0604030504040204" pitchFamily="50" charset="-128"/>
                <a:ea typeface="Meiryo UI" panose="020B0604030504040204" pitchFamily="50" charset="-128"/>
              </a:rPr>
              <a:t>化</a:t>
            </a:r>
            <a:endParaRPr kumimoji="1" lang="ja-JP" altLang="en-US" b="1" dirty="0">
              <a:latin typeface="Meiryo UI" panose="020B0604030504040204" pitchFamily="50" charset="-128"/>
              <a:ea typeface="Meiryo UI" panose="020B0604030504040204" pitchFamily="50" charset="-128"/>
            </a:endParaRPr>
          </a:p>
        </p:txBody>
      </p:sp>
      <p:pic>
        <p:nvPicPr>
          <p:cNvPr id="8" name="Picture 7">
            <a:extLst>
              <a:ext uri="{FF2B5EF4-FFF2-40B4-BE49-F238E27FC236}">
                <a16:creationId xmlns:a16="http://schemas.microsoft.com/office/drawing/2014/main" id="{2CC7538D-C6D5-462B-8AFF-A838FEAB5F3F}"/>
              </a:ext>
            </a:extLst>
          </p:cNvPr>
          <p:cNvPicPr>
            <a:picLocks noChangeAspect="1"/>
          </p:cNvPicPr>
          <p:nvPr/>
        </p:nvPicPr>
        <p:blipFill>
          <a:blip r:embed="rId2"/>
          <a:stretch>
            <a:fillRect/>
          </a:stretch>
        </p:blipFill>
        <p:spPr>
          <a:xfrm>
            <a:off x="2251021" y="1314171"/>
            <a:ext cx="5596372" cy="4406525"/>
          </a:xfrm>
          <a:prstGeom prst="rect">
            <a:avLst/>
          </a:prstGeom>
        </p:spPr>
      </p:pic>
      <p:pic>
        <p:nvPicPr>
          <p:cNvPr id="9" name="Picture 8">
            <a:extLst>
              <a:ext uri="{FF2B5EF4-FFF2-40B4-BE49-F238E27FC236}">
                <a16:creationId xmlns:a16="http://schemas.microsoft.com/office/drawing/2014/main" id="{A1DC0A8E-0200-4502-A6FB-2D47A0717983}"/>
              </a:ext>
            </a:extLst>
          </p:cNvPr>
          <p:cNvPicPr>
            <a:picLocks noChangeAspect="1"/>
          </p:cNvPicPr>
          <p:nvPr/>
        </p:nvPicPr>
        <p:blipFill>
          <a:blip r:embed="rId3"/>
          <a:stretch>
            <a:fillRect/>
          </a:stretch>
        </p:blipFill>
        <p:spPr>
          <a:xfrm>
            <a:off x="2343791" y="4561820"/>
            <a:ext cx="5981409" cy="1158876"/>
          </a:xfrm>
          <a:prstGeom prst="rect">
            <a:avLst/>
          </a:prstGeom>
        </p:spPr>
      </p:pic>
      <p:cxnSp>
        <p:nvCxnSpPr>
          <p:cNvPr id="10" name="Straight Connector 9">
            <a:extLst>
              <a:ext uri="{FF2B5EF4-FFF2-40B4-BE49-F238E27FC236}">
                <a16:creationId xmlns:a16="http://schemas.microsoft.com/office/drawing/2014/main" id="{E631E00D-47F3-4B52-A045-99A8DDCD0FB2}"/>
              </a:ext>
            </a:extLst>
          </p:cNvPr>
          <p:cNvCxnSpPr>
            <a:cxnSpLocks/>
          </p:cNvCxnSpPr>
          <p:nvPr/>
        </p:nvCxnSpPr>
        <p:spPr>
          <a:xfrm>
            <a:off x="4793195" y="5163578"/>
            <a:ext cx="29187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Arrow: Down 10">
            <a:extLst>
              <a:ext uri="{FF2B5EF4-FFF2-40B4-BE49-F238E27FC236}">
                <a16:creationId xmlns:a16="http://schemas.microsoft.com/office/drawing/2014/main" id="{8CFD0744-81EA-4640-BCB7-E5295B475A67}"/>
              </a:ext>
            </a:extLst>
          </p:cNvPr>
          <p:cNvSpPr/>
          <p:nvPr/>
        </p:nvSpPr>
        <p:spPr>
          <a:xfrm>
            <a:off x="5831682" y="4017334"/>
            <a:ext cx="562062" cy="4416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a:extLst>
              <a:ext uri="{FF2B5EF4-FFF2-40B4-BE49-F238E27FC236}">
                <a16:creationId xmlns:a16="http://schemas.microsoft.com/office/drawing/2014/main" id="{12969A07-049D-47A3-82DF-02CE7871ED81}"/>
              </a:ext>
            </a:extLst>
          </p:cNvPr>
          <p:cNvSpPr/>
          <p:nvPr/>
        </p:nvSpPr>
        <p:spPr>
          <a:xfrm>
            <a:off x="3897161" y="5122865"/>
            <a:ext cx="562063" cy="3234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Oval 12">
            <a:extLst>
              <a:ext uri="{FF2B5EF4-FFF2-40B4-BE49-F238E27FC236}">
                <a16:creationId xmlns:a16="http://schemas.microsoft.com/office/drawing/2014/main" id="{BB2E0E38-B3D3-411A-987E-288567A35921}"/>
              </a:ext>
            </a:extLst>
          </p:cNvPr>
          <p:cNvSpPr/>
          <p:nvPr/>
        </p:nvSpPr>
        <p:spPr>
          <a:xfrm>
            <a:off x="7754622" y="5137777"/>
            <a:ext cx="562063" cy="3234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624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B2B40EA-6C09-4015-925D-78B78FFDBC54}"/>
              </a:ext>
            </a:extLst>
          </p:cNvPr>
          <p:cNvSpPr>
            <a:spLocks noGrp="1"/>
          </p:cNvSpPr>
          <p:nvPr>
            <p:ph type="title"/>
          </p:nvPr>
        </p:nvSpPr>
        <p:spPr>
          <a:xfrm>
            <a:off x="838200" y="150819"/>
            <a:ext cx="10515600" cy="1081120"/>
          </a:xfrm>
          <a:solidFill>
            <a:schemeClr val="accent1">
              <a:lumMod val="20000"/>
              <a:lumOff val="80000"/>
            </a:schemeClr>
          </a:solidFill>
        </p:spPr>
        <p:txBody>
          <a:bodyPr>
            <a:normAutofit/>
          </a:bodyPr>
          <a:lstStyle/>
          <a:p>
            <a:r>
              <a:rPr lang="en-US" altLang="ja-JP" b="1" dirty="0">
                <a:latin typeface="Meiryo UI" panose="020B0604030504040204" pitchFamily="50" charset="-128"/>
                <a:ea typeface="Meiryo UI" panose="020B0604030504040204" pitchFamily="50" charset="-128"/>
              </a:rPr>
              <a:t>5.</a:t>
            </a:r>
            <a:r>
              <a:rPr lang="ja-JP" altLang="en-US" b="1" dirty="0">
                <a:latin typeface="Meiryo UI" panose="020B0604030504040204" pitchFamily="50" charset="-128"/>
                <a:ea typeface="Meiryo UI" panose="020B0604030504040204" pitchFamily="50" charset="-128"/>
              </a:rPr>
              <a:t>作成した仮想環境を削除する</a:t>
            </a:r>
            <a:endParaRPr kumimoji="1" lang="ja-JP" altLang="en-US" b="1" dirty="0">
              <a:latin typeface="Meiryo UI" panose="020B0604030504040204" pitchFamily="50" charset="-128"/>
              <a:ea typeface="Meiryo UI" panose="020B0604030504040204" pitchFamily="50" charset="-128"/>
            </a:endParaRPr>
          </a:p>
        </p:txBody>
      </p:sp>
      <p:sp>
        <p:nvSpPr>
          <p:cNvPr id="3" name="Rectangle 2">
            <a:extLst>
              <a:ext uri="{FF2B5EF4-FFF2-40B4-BE49-F238E27FC236}">
                <a16:creationId xmlns:a16="http://schemas.microsoft.com/office/drawing/2014/main" id="{1A92FDD8-4D48-4A29-B2F6-10DEF7405E4D}"/>
              </a:ext>
            </a:extLst>
          </p:cNvPr>
          <p:cNvSpPr/>
          <p:nvPr/>
        </p:nvSpPr>
        <p:spPr>
          <a:xfrm>
            <a:off x="1303090" y="1625096"/>
            <a:ext cx="8453306" cy="646331"/>
          </a:xfrm>
          <a:prstGeom prst="rect">
            <a:avLst/>
          </a:prstGeom>
          <a:solidFill>
            <a:schemeClr val="tx2">
              <a:lumMod val="60000"/>
              <a:lumOff val="40000"/>
            </a:schemeClr>
          </a:solidFill>
        </p:spPr>
        <p:txBody>
          <a:bodyPr wrap="square">
            <a:spAutoFit/>
          </a:bodyPr>
          <a:lstStyle/>
          <a:p>
            <a:pPr marL="285750" indent="-285750">
              <a:buFont typeface="Wingdings" panose="05000000000000000000" pitchFamily="2" charset="2"/>
              <a:buChar char="u"/>
            </a:pPr>
            <a:r>
              <a:rPr lang="ja-JP" altLang="en-US" dirty="0">
                <a:solidFill>
                  <a:srgbClr val="333333"/>
                </a:solidFill>
                <a:latin typeface="Meiryo UI" panose="020B0604030504040204" pitchFamily="50" charset="-128"/>
                <a:ea typeface="Meiryo UI" panose="020B0604030504040204" pitchFamily="50" charset="-128"/>
              </a:rPr>
              <a:t>最後は不要になった仮想環境を削除して終了です。</a:t>
            </a:r>
            <a:br>
              <a:rPr lang="en-US" altLang="ja-JP" dirty="0">
                <a:solidFill>
                  <a:srgbClr val="333333"/>
                </a:solidFill>
                <a:latin typeface="Meiryo UI" panose="020B0604030504040204" pitchFamily="50" charset="-128"/>
                <a:ea typeface="Meiryo UI" panose="020B0604030504040204" pitchFamily="50" charset="-128"/>
              </a:rPr>
            </a:br>
            <a:r>
              <a:rPr lang="ja-JP" altLang="en-US" dirty="0">
                <a:solidFill>
                  <a:srgbClr val="333333"/>
                </a:solidFill>
                <a:latin typeface="Meiryo UI" panose="020B0604030504040204" pitchFamily="50" charset="-128"/>
                <a:ea typeface="Meiryo UI" panose="020B0604030504040204" pitchFamily="50" charset="-128"/>
              </a:rPr>
              <a:t>一度現在の環境をディアクティベートしてから環境を削除します。</a:t>
            </a:r>
            <a:endParaRPr lang="ja-JP" altLang="en-US" dirty="0">
              <a:latin typeface="Meiryo UI" panose="020B0604030504040204" pitchFamily="50" charset="-128"/>
              <a:ea typeface="Meiryo UI" panose="020B0604030504040204" pitchFamily="50" charset="-128"/>
            </a:endParaRPr>
          </a:p>
        </p:txBody>
      </p:sp>
      <p:pic>
        <p:nvPicPr>
          <p:cNvPr id="4" name="Picture 3">
            <a:extLst>
              <a:ext uri="{FF2B5EF4-FFF2-40B4-BE49-F238E27FC236}">
                <a16:creationId xmlns:a16="http://schemas.microsoft.com/office/drawing/2014/main" id="{4968805D-969B-4446-82E0-A139FE4FE1A4}"/>
              </a:ext>
            </a:extLst>
          </p:cNvPr>
          <p:cNvPicPr>
            <a:picLocks noChangeAspect="1"/>
          </p:cNvPicPr>
          <p:nvPr/>
        </p:nvPicPr>
        <p:blipFill>
          <a:blip r:embed="rId2"/>
          <a:stretch>
            <a:fillRect/>
          </a:stretch>
        </p:blipFill>
        <p:spPr>
          <a:xfrm>
            <a:off x="1303090" y="3605169"/>
            <a:ext cx="7325747" cy="781159"/>
          </a:xfrm>
          <a:prstGeom prst="rect">
            <a:avLst/>
          </a:prstGeom>
        </p:spPr>
      </p:pic>
      <p:sp>
        <p:nvSpPr>
          <p:cNvPr id="6" name="TextBox 5">
            <a:extLst>
              <a:ext uri="{FF2B5EF4-FFF2-40B4-BE49-F238E27FC236}">
                <a16:creationId xmlns:a16="http://schemas.microsoft.com/office/drawing/2014/main" id="{8B1075ED-4648-4A0D-A2F5-98059DE511DD}"/>
              </a:ext>
            </a:extLst>
          </p:cNvPr>
          <p:cNvSpPr txBox="1"/>
          <p:nvPr/>
        </p:nvSpPr>
        <p:spPr>
          <a:xfrm>
            <a:off x="1303090" y="2471673"/>
            <a:ext cx="5533053" cy="646331"/>
          </a:xfrm>
          <a:prstGeom prst="rect">
            <a:avLst/>
          </a:prstGeom>
          <a:solidFill>
            <a:schemeClr val="bg1">
              <a:lumMod val="85000"/>
            </a:schemeClr>
          </a:solidFill>
        </p:spPr>
        <p:txBody>
          <a:bodyPr wrap="square" rtlCol="0">
            <a:spAutoFit/>
          </a:bodyPr>
          <a:lstStyle/>
          <a:p>
            <a:r>
              <a:rPr kumimoji="1" lang="en-US" altLang="ja-JP" dirty="0" err="1"/>
              <a:t>Conda</a:t>
            </a:r>
            <a:r>
              <a:rPr kumimoji="1" lang="en-US" altLang="ja-JP" dirty="0"/>
              <a:t> deactivate</a:t>
            </a:r>
          </a:p>
          <a:p>
            <a:r>
              <a:rPr lang="en-US" altLang="ja-JP" dirty="0" err="1"/>
              <a:t>Conda</a:t>
            </a:r>
            <a:r>
              <a:rPr lang="en-US" altLang="ja-JP" dirty="0"/>
              <a:t> env remove –n </a:t>
            </a:r>
            <a:r>
              <a:rPr lang="ja-JP" altLang="en-US" i="1" u="sng" dirty="0">
                <a:solidFill>
                  <a:srgbClr val="FF0000"/>
                </a:solidFill>
              </a:rPr>
              <a:t>自作した環境名</a:t>
            </a:r>
            <a:endParaRPr kumimoji="1" lang="ja-JP" altLang="en-US" dirty="0">
              <a:solidFill>
                <a:srgbClr val="FF0000"/>
              </a:solidFill>
            </a:endParaRPr>
          </a:p>
        </p:txBody>
      </p:sp>
      <p:sp>
        <p:nvSpPr>
          <p:cNvPr id="7" name="Arrow: Down 6">
            <a:extLst>
              <a:ext uri="{FF2B5EF4-FFF2-40B4-BE49-F238E27FC236}">
                <a16:creationId xmlns:a16="http://schemas.microsoft.com/office/drawing/2014/main" id="{D2BFC0CF-E4B1-4058-AEB1-45B31DE6D237}"/>
              </a:ext>
            </a:extLst>
          </p:cNvPr>
          <p:cNvSpPr/>
          <p:nvPr/>
        </p:nvSpPr>
        <p:spPr>
          <a:xfrm>
            <a:off x="4370664" y="3141179"/>
            <a:ext cx="226503" cy="4230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TextBox 13">
            <a:extLst>
              <a:ext uri="{FF2B5EF4-FFF2-40B4-BE49-F238E27FC236}">
                <a16:creationId xmlns:a16="http://schemas.microsoft.com/office/drawing/2014/main" id="{7BB4926F-F0A4-440A-B2C5-777915894874}"/>
              </a:ext>
            </a:extLst>
          </p:cNvPr>
          <p:cNvSpPr txBox="1"/>
          <p:nvPr/>
        </p:nvSpPr>
        <p:spPr>
          <a:xfrm>
            <a:off x="1235978" y="4586574"/>
            <a:ext cx="2270620" cy="369332"/>
          </a:xfrm>
          <a:prstGeom prst="rect">
            <a:avLst/>
          </a:prstGeom>
          <a:noFill/>
        </p:spPr>
        <p:txBody>
          <a:bodyPr wrap="square" rtlCol="0">
            <a:spAutoFit/>
          </a:bodyPr>
          <a:lstStyle/>
          <a:p>
            <a:r>
              <a:rPr lang="ja-JP" altLang="en-US" dirty="0"/>
              <a:t>チェックします：</a:t>
            </a:r>
            <a:endParaRPr lang="en-US" altLang="ja-JP" dirty="0"/>
          </a:p>
        </p:txBody>
      </p:sp>
      <p:pic>
        <p:nvPicPr>
          <p:cNvPr id="15" name="Picture 14">
            <a:extLst>
              <a:ext uri="{FF2B5EF4-FFF2-40B4-BE49-F238E27FC236}">
                <a16:creationId xmlns:a16="http://schemas.microsoft.com/office/drawing/2014/main" id="{078AFF6B-DA84-468F-B73F-C53C8056EE11}"/>
              </a:ext>
            </a:extLst>
          </p:cNvPr>
          <p:cNvPicPr>
            <a:picLocks noChangeAspect="1"/>
          </p:cNvPicPr>
          <p:nvPr/>
        </p:nvPicPr>
        <p:blipFill rotWithShape="1">
          <a:blip r:embed="rId3"/>
          <a:srcRect l="433"/>
          <a:stretch/>
        </p:blipFill>
        <p:spPr>
          <a:xfrm>
            <a:off x="1303090" y="4959879"/>
            <a:ext cx="6635693" cy="1839081"/>
          </a:xfrm>
          <a:prstGeom prst="rect">
            <a:avLst/>
          </a:prstGeom>
        </p:spPr>
      </p:pic>
      <p:sp>
        <p:nvSpPr>
          <p:cNvPr id="16" name="Arrow: Left 15">
            <a:extLst>
              <a:ext uri="{FF2B5EF4-FFF2-40B4-BE49-F238E27FC236}">
                <a16:creationId xmlns:a16="http://schemas.microsoft.com/office/drawing/2014/main" id="{3542B888-057F-493F-8221-9F664846207A}"/>
              </a:ext>
            </a:extLst>
          </p:cNvPr>
          <p:cNvSpPr/>
          <p:nvPr/>
        </p:nvSpPr>
        <p:spPr>
          <a:xfrm>
            <a:off x="8254767" y="5410899"/>
            <a:ext cx="1031846" cy="3091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TextBox 16">
            <a:extLst>
              <a:ext uri="{FF2B5EF4-FFF2-40B4-BE49-F238E27FC236}">
                <a16:creationId xmlns:a16="http://schemas.microsoft.com/office/drawing/2014/main" id="{0E91EC26-8004-462D-9A75-FA933CCDC012}"/>
              </a:ext>
            </a:extLst>
          </p:cNvPr>
          <p:cNvSpPr txBox="1"/>
          <p:nvPr/>
        </p:nvSpPr>
        <p:spPr>
          <a:xfrm>
            <a:off x="9370503" y="5146835"/>
            <a:ext cx="2270620" cy="646331"/>
          </a:xfrm>
          <a:prstGeom prst="rect">
            <a:avLst/>
          </a:prstGeom>
          <a:solidFill>
            <a:schemeClr val="accent5">
              <a:lumMod val="20000"/>
              <a:lumOff val="80000"/>
            </a:schemeClr>
          </a:solid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New-env</a:t>
            </a:r>
            <a:r>
              <a:rPr lang="ja-JP" altLang="en-US" dirty="0">
                <a:latin typeface="Meiryo UI" panose="020B0604030504040204" pitchFamily="50" charset="-128"/>
                <a:ea typeface="Meiryo UI" panose="020B0604030504040204" pitchFamily="50" charset="-128"/>
              </a:rPr>
              <a:t>を削除されました。</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51750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4693212" y="2657211"/>
            <a:ext cx="3429144" cy="1862048"/>
          </a:xfrm>
          <a:prstGeom prst="rect">
            <a:avLst/>
          </a:prstGeom>
          <a:noFill/>
        </p:spPr>
        <p:txBody>
          <a:bodyPr wrap="none" rtlCol="0">
            <a:spAutoFit/>
          </a:bodyPr>
          <a:lstStyle/>
          <a:p>
            <a:r>
              <a:rPr lang="en-US" altLang="ja-JP" sz="11500" b="1" dirty="0"/>
              <a:t>END</a:t>
            </a:r>
            <a:endParaRPr lang="ja-JP" altLang="en-US" sz="11500" b="1" dirty="0"/>
          </a:p>
        </p:txBody>
      </p:sp>
    </p:spTree>
    <p:extLst>
      <p:ext uri="{BB962C8B-B14F-4D97-AF65-F5344CB8AC3E}">
        <p14:creationId xmlns:p14="http://schemas.microsoft.com/office/powerpoint/2010/main" val="172055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185C-3512-4B7F-9F45-C1F786D35777}"/>
              </a:ext>
            </a:extLst>
          </p:cNvPr>
          <p:cNvSpPr>
            <a:spLocks noGrp="1"/>
          </p:cNvSpPr>
          <p:nvPr>
            <p:ph type="title"/>
          </p:nvPr>
        </p:nvSpPr>
        <p:spPr>
          <a:solidFill>
            <a:schemeClr val="accent1">
              <a:lumMod val="20000"/>
              <a:lumOff val="80000"/>
            </a:schemeClr>
          </a:solidFill>
        </p:spPr>
        <p:txBody>
          <a:bodyPr/>
          <a:lstStyle/>
          <a:p>
            <a:r>
              <a:rPr lang="en-US" altLang="ja-JP" b="1" dirty="0">
                <a:latin typeface="Meiryo UI" panose="020B0604030504040204" pitchFamily="50" charset="-128"/>
                <a:ea typeface="Meiryo UI" panose="020B0604030504040204" pitchFamily="50" charset="-128"/>
              </a:rPr>
              <a:t>   </a:t>
            </a:r>
            <a:r>
              <a:rPr lang="ja-JP" altLang="en-US" b="1" dirty="0">
                <a:latin typeface="Meiryo UI" panose="020B0604030504040204" pitchFamily="50" charset="-128"/>
                <a:ea typeface="Meiryo UI" panose="020B0604030504040204" pitchFamily="50" charset="-128"/>
              </a:rPr>
              <a:t>実行ファイル</a:t>
            </a:r>
            <a:r>
              <a:rPr lang="en-US" altLang="ja-JP" b="1" dirty="0">
                <a:latin typeface="Meiryo UI" panose="020B0604030504040204" pitchFamily="50" charset="-128"/>
                <a:ea typeface="Meiryo UI" panose="020B0604030504040204" pitchFamily="50" charset="-128"/>
              </a:rPr>
              <a:t>(.exe)</a:t>
            </a:r>
            <a:r>
              <a:rPr lang="ja-JP" altLang="en-US" b="1" dirty="0">
                <a:latin typeface="Meiryo UI" panose="020B0604030504040204" pitchFamily="50" charset="-128"/>
                <a:ea typeface="Meiryo UI" panose="020B0604030504040204" pitchFamily="50" charset="-128"/>
              </a:rPr>
              <a:t>を作成する手順</a:t>
            </a:r>
            <a:endParaRPr kumimoji="1" lang="ja-JP" altLang="en-US" b="1" dirty="0">
              <a:latin typeface="Meiryo UI" panose="020B0604030504040204" pitchFamily="50" charset="-128"/>
              <a:ea typeface="Meiryo UI" panose="020B0604030504040204" pitchFamily="50" charset="-128"/>
            </a:endParaRPr>
          </a:p>
        </p:txBody>
      </p:sp>
      <p:sp>
        <p:nvSpPr>
          <p:cNvPr id="3" name="Content Placeholder 2">
            <a:extLst>
              <a:ext uri="{FF2B5EF4-FFF2-40B4-BE49-F238E27FC236}">
                <a16:creationId xmlns:a16="http://schemas.microsoft.com/office/drawing/2014/main" id="{BCC5E4E0-A3CF-4A99-8AB6-7B18AC4AA84B}"/>
              </a:ext>
            </a:extLst>
          </p:cNvPr>
          <p:cNvSpPr>
            <a:spLocks noGrp="1"/>
          </p:cNvSpPr>
          <p:nvPr>
            <p:ph idx="1"/>
          </p:nvPr>
        </p:nvSpPr>
        <p:spPr>
          <a:xfrm>
            <a:off x="1719742" y="1808847"/>
            <a:ext cx="8870659" cy="2712819"/>
          </a:xfrm>
          <a:solidFill>
            <a:schemeClr val="accent4">
              <a:lumMod val="40000"/>
              <a:lumOff val="60000"/>
            </a:schemeClr>
          </a:solidFill>
        </p:spPr>
        <p:txBody>
          <a:bodyPr/>
          <a:lstStyle/>
          <a:p>
            <a:pPr marL="514350" indent="-514350">
              <a:buFont typeface="+mj-lt"/>
              <a:buAutoNum type="arabicPeriod"/>
            </a:pPr>
            <a:r>
              <a:rPr lang="ja-JP" altLang="en-US" dirty="0">
                <a:latin typeface="Meiryo UI" panose="020B0604030504040204" pitchFamily="50" charset="-128"/>
                <a:ea typeface="Meiryo UI" panose="020B0604030504040204" pitchFamily="50" charset="-128"/>
              </a:rPr>
              <a:t>仮想環境を作成</a:t>
            </a:r>
          </a:p>
          <a:p>
            <a:pPr marL="514350" indent="-514350">
              <a:buFont typeface="+mj-lt"/>
              <a:buAutoNum type="arabicPeriod"/>
            </a:pPr>
            <a:r>
              <a:rPr lang="ja-JP" altLang="en-US" dirty="0">
                <a:latin typeface="Meiryo UI" panose="020B0604030504040204" pitchFamily="50" charset="-128"/>
                <a:ea typeface="Meiryo UI" panose="020B0604030504040204" pitchFamily="50" charset="-128"/>
              </a:rPr>
              <a:t>作成した仮想環境を</a:t>
            </a:r>
            <a:r>
              <a:rPr lang="en-US" altLang="ja-JP" dirty="0">
                <a:latin typeface="Meiryo UI" panose="020B0604030504040204" pitchFamily="50" charset="-128"/>
                <a:ea typeface="Meiryo UI" panose="020B0604030504040204" pitchFamily="50" charset="-128"/>
              </a:rPr>
              <a:t>Activate</a:t>
            </a:r>
          </a:p>
          <a:p>
            <a:pPr marL="514350" indent="-514350">
              <a:buFont typeface="+mj-lt"/>
              <a:buAutoNum type="arabicPeriod"/>
            </a:pPr>
            <a:r>
              <a:rPr lang="ja-JP" altLang="en-US" dirty="0">
                <a:latin typeface="Meiryo UI" panose="020B0604030504040204" pitchFamily="50" charset="-128"/>
                <a:ea typeface="Meiryo UI" panose="020B0604030504040204" pitchFamily="50" charset="-128"/>
              </a:rPr>
              <a:t>プログラム実行に必要なライブラリを仮想環境にインストール</a:t>
            </a:r>
          </a:p>
          <a:p>
            <a:pPr marL="514350" indent="-514350">
              <a:buFont typeface="+mj-lt"/>
              <a:buAutoNum type="arabicPeriod"/>
            </a:pPr>
            <a:r>
              <a:rPr lang="en-US" altLang="ja-JP" dirty="0" err="1">
                <a:latin typeface="Meiryo UI" panose="020B0604030504040204" pitchFamily="50" charset="-128"/>
                <a:ea typeface="Meiryo UI" panose="020B0604030504040204" pitchFamily="50" charset="-128"/>
              </a:rPr>
              <a:t>py</a:t>
            </a:r>
            <a:r>
              <a:rPr lang="en-US" altLang="ja-JP" dirty="0">
                <a:latin typeface="Meiryo UI" panose="020B0604030504040204" pitchFamily="50" charset="-128"/>
                <a:ea typeface="Meiryo UI" panose="020B0604030504040204" pitchFamily="50" charset="-128"/>
              </a:rPr>
              <a:t>-installer</a:t>
            </a:r>
            <a:r>
              <a:rPr lang="ja-JP" altLang="en-US" dirty="0">
                <a:latin typeface="Meiryo UI" panose="020B0604030504040204" pitchFamily="50" charset="-128"/>
                <a:ea typeface="Meiryo UI" panose="020B0604030504040204" pitchFamily="50" charset="-128"/>
              </a:rPr>
              <a:t>で</a:t>
            </a:r>
            <a:r>
              <a:rPr lang="en-US" altLang="ja-JP" dirty="0">
                <a:latin typeface="Meiryo UI" panose="020B0604030504040204" pitchFamily="50" charset="-128"/>
                <a:ea typeface="Meiryo UI" panose="020B0604030504040204" pitchFamily="50" charset="-128"/>
              </a:rPr>
              <a:t>exe</a:t>
            </a:r>
            <a:r>
              <a:rPr lang="ja-JP" altLang="en-US" dirty="0">
                <a:latin typeface="Meiryo UI" panose="020B0604030504040204" pitchFamily="50" charset="-128"/>
                <a:ea typeface="Meiryo UI" panose="020B0604030504040204" pitchFamily="50" charset="-128"/>
              </a:rPr>
              <a:t>化</a:t>
            </a:r>
            <a:endParaRPr lang="en-US" altLang="ja-JP" dirty="0">
              <a:latin typeface="Meiryo UI" panose="020B0604030504040204" pitchFamily="50" charset="-128"/>
              <a:ea typeface="Meiryo UI" panose="020B0604030504040204" pitchFamily="50" charset="-128"/>
            </a:endParaRPr>
          </a:p>
          <a:p>
            <a:pPr marL="514350" indent="-514350">
              <a:buFont typeface="+mj-lt"/>
              <a:buAutoNum type="arabicPeriod"/>
            </a:pPr>
            <a:r>
              <a:rPr lang="ja-JP" altLang="en-US" dirty="0">
                <a:latin typeface="Meiryo UI" panose="020B0604030504040204" pitchFamily="50" charset="-128"/>
                <a:ea typeface="Meiryo UI" panose="020B0604030504040204" pitchFamily="50" charset="-128"/>
              </a:rPr>
              <a:t>作成した仮想環境を削除する</a:t>
            </a:r>
            <a:endParaRPr lang="en-US" altLang="ja-JP" dirty="0">
              <a:latin typeface="Meiryo UI" panose="020B0604030504040204" pitchFamily="50" charset="-128"/>
              <a:ea typeface="Meiryo UI" panose="020B0604030504040204" pitchFamily="50" charset="-128"/>
            </a:endParaRPr>
          </a:p>
          <a:p>
            <a:pPr marL="514350" indent="-514350">
              <a:buFont typeface="+mj-lt"/>
              <a:buAutoNum type="arabicPeriod"/>
            </a:pP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64741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185C-3512-4B7F-9F45-C1F786D35777}"/>
              </a:ext>
            </a:extLst>
          </p:cNvPr>
          <p:cNvSpPr>
            <a:spLocks noGrp="1"/>
          </p:cNvSpPr>
          <p:nvPr>
            <p:ph type="title"/>
          </p:nvPr>
        </p:nvSpPr>
        <p:spPr>
          <a:xfrm>
            <a:off x="838200" y="365125"/>
            <a:ext cx="10515600" cy="1325563"/>
          </a:xfrm>
          <a:solidFill>
            <a:schemeClr val="accent1">
              <a:lumMod val="20000"/>
              <a:lumOff val="80000"/>
            </a:schemeClr>
          </a:solidFill>
        </p:spPr>
        <p:txBody>
          <a:bodyPr/>
          <a:lstStyle/>
          <a:p>
            <a:r>
              <a:rPr lang="en-US" altLang="ja-JP" b="1" dirty="0">
                <a:latin typeface="Meiryo UI" panose="020B0604030504040204" pitchFamily="50" charset="-128"/>
                <a:ea typeface="Meiryo UI" panose="020B0604030504040204" pitchFamily="50" charset="-128"/>
              </a:rPr>
              <a:t>1.</a:t>
            </a:r>
            <a:r>
              <a:rPr lang="en-US" altLang="ja-JP" b="1" dirty="0"/>
              <a:t> </a:t>
            </a:r>
            <a:r>
              <a:rPr lang="ja-JP" altLang="en-US" b="1" dirty="0">
                <a:latin typeface="Meiryo UI" panose="020B0604030504040204" pitchFamily="50" charset="-128"/>
                <a:ea typeface="Meiryo UI" panose="020B0604030504040204" pitchFamily="50" charset="-128"/>
              </a:rPr>
              <a:t>仮想環境を作成</a:t>
            </a:r>
            <a:endParaRPr kumimoji="1" lang="ja-JP" altLang="en-US" b="1" dirty="0">
              <a:latin typeface="Meiryo UI" panose="020B0604030504040204" pitchFamily="50" charset="-128"/>
              <a:ea typeface="Meiryo UI" panose="020B0604030504040204" pitchFamily="50" charset="-128"/>
            </a:endParaRPr>
          </a:p>
        </p:txBody>
      </p:sp>
      <p:pic>
        <p:nvPicPr>
          <p:cNvPr id="7" name="Content Placeholder 6">
            <a:extLst>
              <a:ext uri="{FF2B5EF4-FFF2-40B4-BE49-F238E27FC236}">
                <a16:creationId xmlns:a16="http://schemas.microsoft.com/office/drawing/2014/main" id="{8941E996-6F44-42B1-AD11-A46E6540D89D}"/>
              </a:ext>
            </a:extLst>
          </p:cNvPr>
          <p:cNvPicPr>
            <a:picLocks noGrp="1" noChangeAspect="1"/>
          </p:cNvPicPr>
          <p:nvPr>
            <p:ph idx="1"/>
          </p:nvPr>
        </p:nvPicPr>
        <p:blipFill>
          <a:blip r:embed="rId2"/>
          <a:stretch>
            <a:fillRect/>
          </a:stretch>
        </p:blipFill>
        <p:spPr>
          <a:xfrm>
            <a:off x="1663408" y="2329894"/>
            <a:ext cx="5105382" cy="4198635"/>
          </a:xfrm>
          <a:prstGeom prst="rect">
            <a:avLst/>
          </a:prstGeom>
        </p:spPr>
      </p:pic>
      <p:sp>
        <p:nvSpPr>
          <p:cNvPr id="6" name="TextBox 5">
            <a:extLst>
              <a:ext uri="{FF2B5EF4-FFF2-40B4-BE49-F238E27FC236}">
                <a16:creationId xmlns:a16="http://schemas.microsoft.com/office/drawing/2014/main" id="{611F6F40-BDC0-4449-B17B-62C85888B05E}"/>
              </a:ext>
            </a:extLst>
          </p:cNvPr>
          <p:cNvSpPr txBox="1"/>
          <p:nvPr/>
        </p:nvSpPr>
        <p:spPr>
          <a:xfrm>
            <a:off x="957393" y="1825625"/>
            <a:ext cx="10277213" cy="369332"/>
          </a:xfrm>
          <a:prstGeom prst="rect">
            <a:avLst/>
          </a:prstGeom>
          <a:noFill/>
        </p:spPr>
        <p:txBody>
          <a:bodyPr wrap="square" rtlCol="0">
            <a:spAutoFit/>
          </a:bodyPr>
          <a:lstStyle/>
          <a:p>
            <a:r>
              <a:rPr lang="vi-VN" altLang="ja-JP" b="1" dirty="0"/>
              <a:t>1</a:t>
            </a:r>
            <a:r>
              <a:rPr kumimoji="1" lang="en-US" altLang="ja-JP" b="1" dirty="0"/>
              <a:t>.1</a:t>
            </a:r>
            <a:r>
              <a:rPr kumimoji="1" lang="vi-VN" altLang="ja-JP" b="1" dirty="0"/>
              <a:t> </a:t>
            </a:r>
            <a:r>
              <a:rPr lang="en-US" altLang="ja-JP" b="1" dirty="0"/>
              <a:t>Anaconda prompt</a:t>
            </a:r>
            <a:r>
              <a:rPr lang="ja-JP" altLang="en-US" b="1" dirty="0"/>
              <a:t>から現在の仮想環境を確認</a:t>
            </a:r>
          </a:p>
        </p:txBody>
      </p:sp>
      <p:sp>
        <p:nvSpPr>
          <p:cNvPr id="9" name="Arrow: Right 8">
            <a:extLst>
              <a:ext uri="{FF2B5EF4-FFF2-40B4-BE49-F238E27FC236}">
                <a16:creationId xmlns:a16="http://schemas.microsoft.com/office/drawing/2014/main" id="{B68AE9D0-B499-4BB3-BD10-4508F07229E1}"/>
              </a:ext>
            </a:extLst>
          </p:cNvPr>
          <p:cNvSpPr/>
          <p:nvPr/>
        </p:nvSpPr>
        <p:spPr>
          <a:xfrm rot="12320444">
            <a:off x="2432523" y="2981472"/>
            <a:ext cx="832969" cy="44151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Arrow: Right 9">
            <a:extLst>
              <a:ext uri="{FF2B5EF4-FFF2-40B4-BE49-F238E27FC236}">
                <a16:creationId xmlns:a16="http://schemas.microsoft.com/office/drawing/2014/main" id="{0F3F0CBD-68B9-4DBF-BEDD-93496AF1B990}"/>
              </a:ext>
            </a:extLst>
          </p:cNvPr>
          <p:cNvSpPr/>
          <p:nvPr/>
        </p:nvSpPr>
        <p:spPr>
          <a:xfrm>
            <a:off x="6522533" y="3836946"/>
            <a:ext cx="719444" cy="31589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Callout: Left Arrow 12">
            <a:extLst>
              <a:ext uri="{FF2B5EF4-FFF2-40B4-BE49-F238E27FC236}">
                <a16:creationId xmlns:a16="http://schemas.microsoft.com/office/drawing/2014/main" id="{8CCC541B-FFE0-48D3-92C5-2272484BE1A8}"/>
              </a:ext>
            </a:extLst>
          </p:cNvPr>
          <p:cNvSpPr/>
          <p:nvPr/>
        </p:nvSpPr>
        <p:spPr>
          <a:xfrm>
            <a:off x="2736616" y="5981609"/>
            <a:ext cx="2450858" cy="799547"/>
          </a:xfrm>
          <a:prstGeom prst="leftArrowCallo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スタートメニューをクリックして</a:t>
            </a:r>
            <a:r>
              <a:rPr lang="en-US" altLang="ja-JP" sz="1100" dirty="0"/>
              <a:t>anaconda </a:t>
            </a:r>
            <a:r>
              <a:rPr lang="ja-JP" altLang="en-US" sz="1100" dirty="0"/>
              <a:t>探します</a:t>
            </a:r>
          </a:p>
        </p:txBody>
      </p:sp>
      <p:sp>
        <p:nvSpPr>
          <p:cNvPr id="15" name="Oval 14">
            <a:extLst>
              <a:ext uri="{FF2B5EF4-FFF2-40B4-BE49-F238E27FC236}">
                <a16:creationId xmlns:a16="http://schemas.microsoft.com/office/drawing/2014/main" id="{C532597A-5EDB-4894-A7E8-089FE66960AA}"/>
              </a:ext>
            </a:extLst>
          </p:cNvPr>
          <p:cNvSpPr/>
          <p:nvPr/>
        </p:nvSpPr>
        <p:spPr>
          <a:xfrm>
            <a:off x="4335549" y="5675482"/>
            <a:ext cx="430848" cy="3158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rPr>
              <a:t>①</a:t>
            </a:r>
          </a:p>
        </p:txBody>
      </p:sp>
      <p:sp>
        <p:nvSpPr>
          <p:cNvPr id="16" name="Oval 15">
            <a:extLst>
              <a:ext uri="{FF2B5EF4-FFF2-40B4-BE49-F238E27FC236}">
                <a16:creationId xmlns:a16="http://schemas.microsoft.com/office/drawing/2014/main" id="{5F202784-D43D-4A39-B8D8-6492D6783D38}"/>
              </a:ext>
            </a:extLst>
          </p:cNvPr>
          <p:cNvSpPr/>
          <p:nvPr/>
        </p:nvSpPr>
        <p:spPr>
          <a:xfrm>
            <a:off x="3138411" y="3275936"/>
            <a:ext cx="430848" cy="3158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rPr>
              <a:t>②</a:t>
            </a:r>
          </a:p>
        </p:txBody>
      </p:sp>
      <p:sp>
        <p:nvSpPr>
          <p:cNvPr id="17" name="Oval 16">
            <a:extLst>
              <a:ext uri="{FF2B5EF4-FFF2-40B4-BE49-F238E27FC236}">
                <a16:creationId xmlns:a16="http://schemas.microsoft.com/office/drawing/2014/main" id="{29D14E39-F248-46C5-A8FA-03FF0939CD9D}"/>
              </a:ext>
            </a:extLst>
          </p:cNvPr>
          <p:cNvSpPr/>
          <p:nvPr/>
        </p:nvSpPr>
        <p:spPr>
          <a:xfrm>
            <a:off x="6096000" y="3836946"/>
            <a:ext cx="430848" cy="3158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FF0000"/>
                </a:solidFill>
              </a:rPr>
              <a:t>③</a:t>
            </a:r>
            <a:endParaRPr lang="en-US" altLang="ja-JP" b="1" dirty="0">
              <a:solidFill>
                <a:srgbClr val="FF0000"/>
              </a:solidFill>
            </a:endParaRPr>
          </a:p>
        </p:txBody>
      </p:sp>
      <p:sp>
        <p:nvSpPr>
          <p:cNvPr id="18" name="Rectangle 17">
            <a:extLst>
              <a:ext uri="{FF2B5EF4-FFF2-40B4-BE49-F238E27FC236}">
                <a16:creationId xmlns:a16="http://schemas.microsoft.com/office/drawing/2014/main" id="{B1AB3169-5382-4F6A-A08C-9CE10968A89F}"/>
              </a:ext>
            </a:extLst>
          </p:cNvPr>
          <p:cNvSpPr/>
          <p:nvPr/>
        </p:nvSpPr>
        <p:spPr>
          <a:xfrm>
            <a:off x="3512791" y="3294654"/>
            <a:ext cx="1262395" cy="3158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ここクリック</a:t>
            </a:r>
            <a:endParaRPr kumimoji="1" lang="en-US" altLang="ja-JP" sz="1100" dirty="0"/>
          </a:p>
        </p:txBody>
      </p:sp>
      <p:pic>
        <p:nvPicPr>
          <p:cNvPr id="20" name="Picture 19">
            <a:extLst>
              <a:ext uri="{FF2B5EF4-FFF2-40B4-BE49-F238E27FC236}">
                <a16:creationId xmlns:a16="http://schemas.microsoft.com/office/drawing/2014/main" id="{6BBCE239-67AF-4E0F-BBB1-DA191A0561DF}"/>
              </a:ext>
            </a:extLst>
          </p:cNvPr>
          <p:cNvPicPr>
            <a:picLocks noChangeAspect="1"/>
          </p:cNvPicPr>
          <p:nvPr/>
        </p:nvPicPr>
        <p:blipFill>
          <a:blip r:embed="rId3"/>
          <a:stretch>
            <a:fillRect/>
          </a:stretch>
        </p:blipFill>
        <p:spPr>
          <a:xfrm>
            <a:off x="7375302" y="3403721"/>
            <a:ext cx="4696480" cy="1238423"/>
          </a:xfrm>
          <a:prstGeom prst="rect">
            <a:avLst/>
          </a:prstGeom>
        </p:spPr>
      </p:pic>
      <p:sp>
        <p:nvSpPr>
          <p:cNvPr id="22" name="TextBox 21">
            <a:extLst>
              <a:ext uri="{FF2B5EF4-FFF2-40B4-BE49-F238E27FC236}">
                <a16:creationId xmlns:a16="http://schemas.microsoft.com/office/drawing/2014/main" id="{9E86C70A-7948-48B5-9315-C5C8B21D30C7}"/>
              </a:ext>
            </a:extLst>
          </p:cNvPr>
          <p:cNvSpPr txBox="1"/>
          <p:nvPr/>
        </p:nvSpPr>
        <p:spPr>
          <a:xfrm>
            <a:off x="7241977" y="5038344"/>
            <a:ext cx="4809815" cy="369332"/>
          </a:xfrm>
          <a:prstGeom prst="rect">
            <a:avLst/>
          </a:prstGeom>
          <a:noFill/>
        </p:spPr>
        <p:txBody>
          <a:bodyPr wrap="square" rtlCol="0">
            <a:spAutoFit/>
          </a:bodyPr>
          <a:lstStyle/>
          <a:p>
            <a:r>
              <a:rPr lang="ja-JP" altLang="en-US" dirty="0"/>
              <a:t>「</a:t>
            </a:r>
            <a:r>
              <a:rPr lang="en-US" altLang="ja-JP" dirty="0" err="1">
                <a:solidFill>
                  <a:srgbClr val="FF0000"/>
                </a:solidFill>
              </a:rPr>
              <a:t>c</a:t>
            </a:r>
            <a:r>
              <a:rPr lang="en-US" altLang="ja-JP" u="sng" dirty="0" err="1">
                <a:solidFill>
                  <a:srgbClr val="FF0000"/>
                </a:solidFill>
              </a:rPr>
              <a:t>onda</a:t>
            </a:r>
            <a:r>
              <a:rPr lang="en-US" altLang="ja-JP" u="sng" dirty="0">
                <a:solidFill>
                  <a:srgbClr val="FF0000"/>
                </a:solidFill>
              </a:rPr>
              <a:t> info –e</a:t>
            </a:r>
            <a:r>
              <a:rPr lang="ja-JP" altLang="en-US" dirty="0"/>
              <a:t>」</a:t>
            </a:r>
            <a:r>
              <a:rPr lang="en-US" altLang="ja-JP" dirty="0"/>
              <a:t> </a:t>
            </a:r>
            <a:r>
              <a:rPr lang="ja-JP" altLang="en-US" dirty="0"/>
              <a:t>のコマンドを実行します</a:t>
            </a:r>
            <a:endParaRPr kumimoji="1" lang="ja-JP" altLang="en-US" dirty="0"/>
          </a:p>
        </p:txBody>
      </p:sp>
    </p:spTree>
    <p:extLst>
      <p:ext uri="{BB962C8B-B14F-4D97-AF65-F5344CB8AC3E}">
        <p14:creationId xmlns:p14="http://schemas.microsoft.com/office/powerpoint/2010/main" val="113527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251CB4-038C-4FFC-9078-375FB0C4CC92}"/>
              </a:ext>
            </a:extLst>
          </p:cNvPr>
          <p:cNvSpPr>
            <a:spLocks noGrp="1"/>
          </p:cNvSpPr>
          <p:nvPr>
            <p:ph idx="1"/>
          </p:nvPr>
        </p:nvSpPr>
        <p:spPr>
          <a:xfrm>
            <a:off x="810768" y="1426464"/>
            <a:ext cx="10515600" cy="5866067"/>
          </a:xfrm>
        </p:spPr>
        <p:txBody>
          <a:bodyPr/>
          <a:lstStyle/>
          <a:p>
            <a:pPr marL="0" indent="0">
              <a:buNone/>
            </a:pPr>
            <a:r>
              <a:rPr lang="vi-VN" altLang="ja-JP" sz="2400" b="1" dirty="0"/>
              <a:t>1</a:t>
            </a:r>
            <a:r>
              <a:rPr lang="en-US" altLang="ja-JP" sz="2400" b="1" dirty="0"/>
              <a:t>.</a:t>
            </a:r>
            <a:r>
              <a:rPr lang="vi-VN" altLang="ja-JP" sz="2400" b="1" dirty="0"/>
              <a:t>1 </a:t>
            </a:r>
            <a:r>
              <a:rPr lang="en-US" altLang="ja-JP" sz="2400" b="1" dirty="0"/>
              <a:t>Anaconda prompt</a:t>
            </a:r>
            <a:r>
              <a:rPr lang="ja-JP" altLang="en-US" sz="2400" b="1" dirty="0"/>
              <a:t>から現在の仮想環境を確認</a:t>
            </a:r>
          </a:p>
          <a:p>
            <a:pPr marL="0" indent="0">
              <a:buNone/>
            </a:pPr>
            <a:endParaRPr kumimoji="1" lang="en-US" altLang="ja-JP" dirty="0"/>
          </a:p>
        </p:txBody>
      </p:sp>
      <p:pic>
        <p:nvPicPr>
          <p:cNvPr id="4" name="Picture 3">
            <a:extLst>
              <a:ext uri="{FF2B5EF4-FFF2-40B4-BE49-F238E27FC236}">
                <a16:creationId xmlns:a16="http://schemas.microsoft.com/office/drawing/2014/main" id="{1A1D14F6-32AB-4B99-9DAC-CD32BB888D98}"/>
              </a:ext>
            </a:extLst>
          </p:cNvPr>
          <p:cNvPicPr>
            <a:picLocks noChangeAspect="1"/>
          </p:cNvPicPr>
          <p:nvPr/>
        </p:nvPicPr>
        <p:blipFill rotWithShape="1">
          <a:blip r:embed="rId2"/>
          <a:srcRect t="1909" r="6665" b="-12792"/>
          <a:stretch/>
        </p:blipFill>
        <p:spPr>
          <a:xfrm>
            <a:off x="1088136" y="1865211"/>
            <a:ext cx="6578999" cy="3539985"/>
          </a:xfrm>
          <a:prstGeom prst="rect">
            <a:avLst/>
          </a:prstGeom>
        </p:spPr>
      </p:pic>
      <p:sp>
        <p:nvSpPr>
          <p:cNvPr id="5" name="TextBox 4">
            <a:extLst>
              <a:ext uri="{FF2B5EF4-FFF2-40B4-BE49-F238E27FC236}">
                <a16:creationId xmlns:a16="http://schemas.microsoft.com/office/drawing/2014/main" id="{5290256E-0B64-4491-9044-B1C2DC4D063D}"/>
              </a:ext>
            </a:extLst>
          </p:cNvPr>
          <p:cNvSpPr txBox="1"/>
          <p:nvPr/>
        </p:nvSpPr>
        <p:spPr>
          <a:xfrm>
            <a:off x="1088136" y="5062204"/>
            <a:ext cx="11265408" cy="369332"/>
          </a:xfrm>
          <a:prstGeom prst="rect">
            <a:avLst/>
          </a:prstGeom>
          <a:noFill/>
        </p:spPr>
        <p:txBody>
          <a:bodyPr wrap="square" rtlCol="0">
            <a:spAutoFit/>
          </a:bodyPr>
          <a:lstStyle/>
          <a:p>
            <a:r>
              <a:rPr lang="ja-JP" altLang="en-US" b="1" dirty="0">
                <a:solidFill>
                  <a:srgbClr val="FF0000"/>
                </a:solidFill>
              </a:rPr>
              <a:t>③</a:t>
            </a:r>
            <a:r>
              <a:rPr lang="ja-JP" altLang="en-US" dirty="0"/>
              <a:t>：「</a:t>
            </a:r>
            <a:r>
              <a:rPr kumimoji="1" lang="en-US" altLang="ja-JP" u="sng" dirty="0" err="1"/>
              <a:t>Conda</a:t>
            </a:r>
            <a:r>
              <a:rPr kumimoji="1" lang="en-US" altLang="ja-JP" u="sng" dirty="0"/>
              <a:t> info –e</a:t>
            </a:r>
            <a:r>
              <a:rPr kumimoji="1" lang="ja-JP" altLang="en-US" dirty="0"/>
              <a:t>」</a:t>
            </a:r>
            <a:r>
              <a:rPr kumimoji="1" lang="en-US" altLang="ja-JP" dirty="0"/>
              <a:t> </a:t>
            </a:r>
            <a:r>
              <a:rPr kumimoji="1" lang="ja-JP" altLang="en-US" dirty="0"/>
              <a:t>のコマンドでまずは現在作成済みの環境を確認します。</a:t>
            </a:r>
          </a:p>
        </p:txBody>
      </p:sp>
      <p:sp>
        <p:nvSpPr>
          <p:cNvPr id="6" name="TextBox 5">
            <a:extLst>
              <a:ext uri="{FF2B5EF4-FFF2-40B4-BE49-F238E27FC236}">
                <a16:creationId xmlns:a16="http://schemas.microsoft.com/office/drawing/2014/main" id="{6526179E-7DAE-47F8-A45C-E187DE0183E4}"/>
              </a:ext>
            </a:extLst>
          </p:cNvPr>
          <p:cNvSpPr txBox="1"/>
          <p:nvPr/>
        </p:nvSpPr>
        <p:spPr>
          <a:xfrm>
            <a:off x="1234440" y="5538205"/>
            <a:ext cx="8119872" cy="1754326"/>
          </a:xfrm>
          <a:prstGeom prst="rect">
            <a:avLst/>
          </a:prstGeom>
          <a:noFill/>
        </p:spPr>
        <p:txBody>
          <a:bodyPr wrap="square" rtlCol="0">
            <a:spAutoFit/>
          </a:bodyPr>
          <a:lstStyle/>
          <a:p>
            <a:pPr marL="285750" indent="-285750">
              <a:buFontTx/>
              <a:buChar char="-"/>
            </a:pPr>
            <a:r>
              <a:rPr lang="ja-JP" altLang="en-US" dirty="0"/>
              <a:t>するのように、現在作成されている仮想環境と</a:t>
            </a:r>
            <a:r>
              <a:rPr lang="en-US" altLang="ja-JP" dirty="0"/>
              <a:t>Active</a:t>
            </a:r>
            <a:r>
              <a:rPr lang="ja-JP" altLang="en-US" dirty="0"/>
              <a:t>になっている環境が確認できます。</a:t>
            </a:r>
            <a:endParaRPr lang="en-US" altLang="ja-JP" dirty="0"/>
          </a:p>
          <a:p>
            <a:pPr marL="285750" indent="-285750">
              <a:buFontTx/>
              <a:buChar char="-"/>
            </a:pPr>
            <a:r>
              <a:rPr lang="ja-JP" altLang="en-US" dirty="0"/>
              <a:t>私の場合、</a:t>
            </a:r>
            <a:r>
              <a:rPr lang="en-US" altLang="ja-JP" dirty="0"/>
              <a:t>3</a:t>
            </a:r>
            <a:r>
              <a:rPr lang="ja-JP" altLang="en-US" dirty="0"/>
              <a:t>つの環境が入っており、「＊」がついている「</a:t>
            </a:r>
            <a:r>
              <a:rPr lang="en-US" altLang="ja-JP" dirty="0"/>
              <a:t>base</a:t>
            </a:r>
            <a:r>
              <a:rPr lang="ja-JP" altLang="en-US" dirty="0"/>
              <a:t>」という環境が</a:t>
            </a:r>
            <a:r>
              <a:rPr lang="en-US" altLang="ja-JP" dirty="0"/>
              <a:t>Activate</a:t>
            </a:r>
            <a:r>
              <a:rPr lang="ja-JP" altLang="en-US" dirty="0"/>
              <a:t>されている状態です。</a:t>
            </a:r>
          </a:p>
          <a:p>
            <a:br>
              <a:rPr lang="ja-JP" altLang="en-US" dirty="0"/>
            </a:br>
            <a:endParaRPr kumimoji="1" lang="ja-JP" altLang="en-US" dirty="0"/>
          </a:p>
        </p:txBody>
      </p:sp>
      <p:sp>
        <p:nvSpPr>
          <p:cNvPr id="7" name="Title 1">
            <a:extLst>
              <a:ext uri="{FF2B5EF4-FFF2-40B4-BE49-F238E27FC236}">
                <a16:creationId xmlns:a16="http://schemas.microsoft.com/office/drawing/2014/main" id="{30AEACC7-57FF-4BFF-8097-062C898EA848}"/>
              </a:ext>
            </a:extLst>
          </p:cNvPr>
          <p:cNvSpPr>
            <a:spLocks noGrp="1"/>
          </p:cNvSpPr>
          <p:nvPr>
            <p:ph type="title"/>
          </p:nvPr>
        </p:nvSpPr>
        <p:spPr>
          <a:xfrm>
            <a:off x="810768" y="209272"/>
            <a:ext cx="10515600" cy="1064788"/>
          </a:xfrm>
          <a:solidFill>
            <a:schemeClr val="accent1">
              <a:lumMod val="20000"/>
              <a:lumOff val="80000"/>
            </a:schemeClr>
          </a:solidFill>
        </p:spPr>
        <p:txBody>
          <a:bodyPr/>
          <a:lstStyle/>
          <a:p>
            <a:r>
              <a:rPr lang="en-US" altLang="ja-JP" b="1" dirty="0">
                <a:latin typeface="Meiryo UI" panose="020B0604030504040204" pitchFamily="50" charset="-128"/>
                <a:ea typeface="Meiryo UI" panose="020B0604030504040204" pitchFamily="50" charset="-128"/>
              </a:rPr>
              <a:t>1.</a:t>
            </a:r>
            <a:r>
              <a:rPr lang="ja-JP" altLang="en-US" b="1" dirty="0">
                <a:latin typeface="Meiryo UI" panose="020B0604030504040204" pitchFamily="50" charset="-128"/>
                <a:ea typeface="Meiryo UI" panose="020B0604030504040204" pitchFamily="50" charset="-128"/>
              </a:rPr>
              <a:t>仮想環境を作成</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2876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83B674-3519-4EC9-A03B-1C84096E5C81}"/>
              </a:ext>
            </a:extLst>
          </p:cNvPr>
          <p:cNvSpPr>
            <a:spLocks noGrp="1"/>
          </p:cNvSpPr>
          <p:nvPr>
            <p:ph type="title"/>
          </p:nvPr>
        </p:nvSpPr>
        <p:spPr>
          <a:xfrm>
            <a:off x="838200" y="150819"/>
            <a:ext cx="10515600" cy="1081120"/>
          </a:xfrm>
          <a:solidFill>
            <a:schemeClr val="accent1">
              <a:lumMod val="20000"/>
              <a:lumOff val="80000"/>
            </a:schemeClr>
          </a:solidFill>
        </p:spPr>
        <p:txBody>
          <a:bodyPr/>
          <a:lstStyle/>
          <a:p>
            <a:r>
              <a:rPr lang="en-US" altLang="ja-JP" b="1" dirty="0">
                <a:latin typeface="Meiryo UI" panose="020B0604030504040204" pitchFamily="50" charset="-128"/>
                <a:ea typeface="Meiryo UI" panose="020B0604030504040204" pitchFamily="50" charset="-128"/>
              </a:rPr>
              <a:t>1.</a:t>
            </a:r>
            <a:r>
              <a:rPr lang="ja-JP" altLang="en-US" b="1" dirty="0">
                <a:latin typeface="Meiryo UI" panose="020B0604030504040204" pitchFamily="50" charset="-128"/>
                <a:ea typeface="Meiryo UI" panose="020B0604030504040204" pitchFamily="50" charset="-128"/>
              </a:rPr>
              <a:t>仮想環境を作成</a:t>
            </a:r>
            <a:endParaRPr kumimoji="1" lang="ja-JP" altLang="en-US" b="1" dirty="0">
              <a:latin typeface="Meiryo UI" panose="020B0604030504040204" pitchFamily="50" charset="-128"/>
              <a:ea typeface="Meiryo UI" panose="020B0604030504040204" pitchFamily="50" charset="-128"/>
            </a:endParaRPr>
          </a:p>
        </p:txBody>
      </p:sp>
      <p:sp>
        <p:nvSpPr>
          <p:cNvPr id="6" name="Content Placeholder 5">
            <a:extLst>
              <a:ext uri="{FF2B5EF4-FFF2-40B4-BE49-F238E27FC236}">
                <a16:creationId xmlns:a16="http://schemas.microsoft.com/office/drawing/2014/main" id="{F7097979-636C-46DE-9446-0A72A1AD1C7F}"/>
              </a:ext>
            </a:extLst>
          </p:cNvPr>
          <p:cNvSpPr>
            <a:spLocks noGrp="1"/>
          </p:cNvSpPr>
          <p:nvPr>
            <p:ph idx="1"/>
          </p:nvPr>
        </p:nvSpPr>
        <p:spPr>
          <a:xfrm>
            <a:off x="838200" y="1283557"/>
            <a:ext cx="10515600" cy="5209317"/>
          </a:xfrm>
        </p:spPr>
        <p:txBody>
          <a:bodyPr/>
          <a:lstStyle/>
          <a:p>
            <a:r>
              <a:rPr lang="ja-JP" altLang="en-US" sz="2400" b="1" dirty="0"/>
              <a:t>１</a:t>
            </a:r>
            <a:r>
              <a:rPr lang="en-US" altLang="ja-JP" sz="2400" b="1" dirty="0"/>
              <a:t>.2</a:t>
            </a:r>
            <a:r>
              <a:rPr lang="ja-JP" altLang="en-US" sz="2400" b="1" dirty="0">
                <a:latin typeface="Meiryo UI" panose="020B0604030504040204" pitchFamily="50" charset="-128"/>
                <a:ea typeface="Meiryo UI" panose="020B0604030504040204" pitchFamily="50" charset="-128"/>
              </a:rPr>
              <a:t>仮想環境を作成</a:t>
            </a:r>
          </a:p>
          <a:p>
            <a:pPr marL="0" indent="0">
              <a:buNone/>
            </a:pPr>
            <a:r>
              <a:rPr lang="en-US" altLang="ja-JP" dirty="0"/>
              <a:t>	</a:t>
            </a:r>
            <a:endParaRPr lang="ja-JP" altLang="en-US" sz="1800" dirty="0">
              <a:latin typeface="Meiryo UI" panose="020B0604030504040204" pitchFamily="50" charset="-128"/>
              <a:ea typeface="Meiryo UI" panose="020B0604030504040204" pitchFamily="50" charset="-128"/>
            </a:endParaRPr>
          </a:p>
        </p:txBody>
      </p:sp>
      <p:pic>
        <p:nvPicPr>
          <p:cNvPr id="8" name="Picture 7">
            <a:extLst>
              <a:ext uri="{FF2B5EF4-FFF2-40B4-BE49-F238E27FC236}">
                <a16:creationId xmlns:a16="http://schemas.microsoft.com/office/drawing/2014/main" id="{26B0CC3D-6E9A-4465-B519-294EB44A567F}"/>
              </a:ext>
            </a:extLst>
          </p:cNvPr>
          <p:cNvPicPr>
            <a:picLocks noChangeAspect="1"/>
          </p:cNvPicPr>
          <p:nvPr/>
        </p:nvPicPr>
        <p:blipFill>
          <a:blip r:embed="rId2"/>
          <a:stretch>
            <a:fillRect/>
          </a:stretch>
        </p:blipFill>
        <p:spPr>
          <a:xfrm>
            <a:off x="1362170" y="2421366"/>
            <a:ext cx="9731150" cy="2734057"/>
          </a:xfrm>
          <a:prstGeom prst="rect">
            <a:avLst/>
          </a:prstGeom>
        </p:spPr>
      </p:pic>
      <p:sp>
        <p:nvSpPr>
          <p:cNvPr id="9" name="TextBox 8">
            <a:extLst>
              <a:ext uri="{FF2B5EF4-FFF2-40B4-BE49-F238E27FC236}">
                <a16:creationId xmlns:a16="http://schemas.microsoft.com/office/drawing/2014/main" id="{FF147FF4-0F0D-443F-B292-946D1367658B}"/>
              </a:ext>
            </a:extLst>
          </p:cNvPr>
          <p:cNvSpPr txBox="1"/>
          <p:nvPr/>
        </p:nvSpPr>
        <p:spPr>
          <a:xfrm>
            <a:off x="1230425" y="5292545"/>
            <a:ext cx="9994641" cy="1200329"/>
          </a:xfrm>
          <a:prstGeom prst="rect">
            <a:avLst/>
          </a:prstGeom>
          <a:noFill/>
        </p:spPr>
        <p:txBody>
          <a:bodyPr wrap="square" rtlCol="0">
            <a:spAutoFit/>
          </a:bodyPr>
          <a:lstStyle/>
          <a:p>
            <a:r>
              <a:rPr lang="en-US" altLang="ja-JP" dirty="0"/>
              <a:t>(*)</a:t>
            </a:r>
            <a:r>
              <a:rPr lang="ja-JP" altLang="en-US" dirty="0"/>
              <a:t>一部の企業環境では、中間者（</a:t>
            </a:r>
            <a:r>
              <a:rPr lang="en-US" altLang="ja-JP" dirty="0"/>
              <a:t>MITM</a:t>
            </a:r>
            <a:r>
              <a:rPr lang="ja-JP" altLang="en-US" dirty="0"/>
              <a:t>）攻撃を使用して暗号化されたトラフィックをスニッフィングするプロキシサービスを使用しています。これらのサービスは、</a:t>
            </a:r>
            <a:r>
              <a:rPr lang="en-US" altLang="ja-JP" dirty="0" err="1"/>
              <a:t>conda</a:t>
            </a:r>
            <a:r>
              <a:rPr lang="ja-JP" altLang="en-US" dirty="0"/>
              <a:t>や</a:t>
            </a:r>
            <a:r>
              <a:rPr lang="en-US" altLang="ja-JP" dirty="0"/>
              <a:t>pip</a:t>
            </a:r>
            <a:r>
              <a:rPr lang="ja-JP" altLang="en-US" dirty="0"/>
              <a:t>が</a:t>
            </a:r>
            <a:r>
              <a:rPr lang="en-US" altLang="ja-JP" dirty="0" err="1"/>
              <a:t>PyPI</a:t>
            </a:r>
            <a:r>
              <a:rPr lang="ja-JP" altLang="en-US" dirty="0"/>
              <a:t>などのリポジトリからパッケージをダウンロードするために使用する</a:t>
            </a:r>
            <a:r>
              <a:rPr lang="en-US" altLang="ja-JP" dirty="0"/>
              <a:t>SSL</a:t>
            </a:r>
            <a:r>
              <a:rPr lang="ja-JP" altLang="en-US" dirty="0"/>
              <a:t>接続に干渉する可能性があります。それで、この状況に行われています。</a:t>
            </a:r>
            <a:endParaRPr kumimoji="1" lang="ja-JP" altLang="en-US" dirty="0"/>
          </a:p>
        </p:txBody>
      </p:sp>
      <p:cxnSp>
        <p:nvCxnSpPr>
          <p:cNvPr id="11" name="Straight Connector 10">
            <a:extLst>
              <a:ext uri="{FF2B5EF4-FFF2-40B4-BE49-F238E27FC236}">
                <a16:creationId xmlns:a16="http://schemas.microsoft.com/office/drawing/2014/main" id="{BE9EBFC2-F0E5-41EF-88DE-1BC3851B696F}"/>
              </a:ext>
            </a:extLst>
          </p:cNvPr>
          <p:cNvCxnSpPr/>
          <p:nvPr/>
        </p:nvCxnSpPr>
        <p:spPr>
          <a:xfrm>
            <a:off x="3380763" y="2659310"/>
            <a:ext cx="1853967" cy="0"/>
          </a:xfrm>
          <a:prstGeom prst="line">
            <a:avLst/>
          </a:prstGeom>
        </p:spPr>
        <p:style>
          <a:lnRef idx="2">
            <a:schemeClr val="accent2"/>
          </a:lnRef>
          <a:fillRef idx="0">
            <a:schemeClr val="accent2"/>
          </a:fillRef>
          <a:effectRef idx="1">
            <a:schemeClr val="accent2"/>
          </a:effectRef>
          <a:fontRef idx="minor">
            <a:schemeClr val="tx1"/>
          </a:fontRef>
        </p:style>
      </p:cxnSp>
      <p:sp>
        <p:nvSpPr>
          <p:cNvPr id="13" name="TextBox 12">
            <a:extLst>
              <a:ext uri="{FF2B5EF4-FFF2-40B4-BE49-F238E27FC236}">
                <a16:creationId xmlns:a16="http://schemas.microsoft.com/office/drawing/2014/main" id="{9D9DEFC9-7C46-4540-BEC3-C2855F4E93BF}"/>
              </a:ext>
            </a:extLst>
          </p:cNvPr>
          <p:cNvSpPr txBox="1"/>
          <p:nvPr/>
        </p:nvSpPr>
        <p:spPr>
          <a:xfrm>
            <a:off x="1963024" y="1797117"/>
            <a:ext cx="7449424" cy="369332"/>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a:t>
            </a:r>
            <a:r>
              <a:rPr lang="en-US" altLang="ja-JP" i="1" u="sng" dirty="0" err="1">
                <a:solidFill>
                  <a:srgbClr val="FF0000"/>
                </a:solidFill>
                <a:latin typeface="Meiryo UI" panose="020B0604030504040204" pitchFamily="50" charset="-128"/>
                <a:ea typeface="Meiryo UI" panose="020B0604030504040204" pitchFamily="50" charset="-128"/>
              </a:rPr>
              <a:t>conda</a:t>
            </a:r>
            <a:r>
              <a:rPr lang="en-US" altLang="ja-JP" i="1" u="sng" dirty="0">
                <a:solidFill>
                  <a:srgbClr val="FF0000"/>
                </a:solidFill>
                <a:latin typeface="Meiryo UI" panose="020B0604030504040204" pitchFamily="50" charset="-128"/>
                <a:ea typeface="Meiryo UI" panose="020B0604030504040204" pitchFamily="50" charset="-128"/>
              </a:rPr>
              <a:t> create -n</a:t>
            </a:r>
            <a:r>
              <a:rPr lang="ja-JP" altLang="en-US" i="1" u="sng" dirty="0"/>
              <a:t>自作する環境名</a:t>
            </a:r>
            <a:r>
              <a:rPr lang="ja-JP" altLang="en-US" dirty="0">
                <a:latin typeface="Meiryo UI" panose="020B0604030504040204" pitchFamily="50" charset="-128"/>
                <a:ea typeface="Meiryo UI" panose="020B0604030504040204" pitchFamily="50" charset="-128"/>
              </a:rPr>
              <a:t>」のコマンドで仮想環境を作成します。</a:t>
            </a:r>
            <a:endParaRPr kumimoji="1" lang="ja-JP" altLang="en-US" dirty="0"/>
          </a:p>
        </p:txBody>
      </p:sp>
      <p:sp>
        <p:nvSpPr>
          <p:cNvPr id="14" name="Action Button: Go Forward or Next 13">
            <a:hlinkClick r:id="" action="ppaction://hlinkshowjump?jump=nextslide" highlightClick="1"/>
            <a:extLst>
              <a:ext uri="{FF2B5EF4-FFF2-40B4-BE49-F238E27FC236}">
                <a16:creationId xmlns:a16="http://schemas.microsoft.com/office/drawing/2014/main" id="{BB60C33C-A805-4962-82BC-D2D37C865E2D}"/>
              </a:ext>
            </a:extLst>
          </p:cNvPr>
          <p:cNvSpPr/>
          <p:nvPr/>
        </p:nvSpPr>
        <p:spPr>
          <a:xfrm>
            <a:off x="1761688" y="1903614"/>
            <a:ext cx="201336" cy="156338"/>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7397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83B674-3519-4EC9-A03B-1C84096E5C81}"/>
              </a:ext>
            </a:extLst>
          </p:cNvPr>
          <p:cNvSpPr>
            <a:spLocks noGrp="1"/>
          </p:cNvSpPr>
          <p:nvPr>
            <p:ph type="title"/>
          </p:nvPr>
        </p:nvSpPr>
        <p:spPr>
          <a:xfrm>
            <a:off x="838200" y="150819"/>
            <a:ext cx="10515600" cy="1081120"/>
          </a:xfrm>
          <a:solidFill>
            <a:schemeClr val="accent1">
              <a:lumMod val="20000"/>
              <a:lumOff val="80000"/>
            </a:schemeClr>
          </a:solidFill>
        </p:spPr>
        <p:txBody>
          <a:bodyPr/>
          <a:lstStyle/>
          <a:p>
            <a:r>
              <a:rPr lang="en-US" altLang="ja-JP" b="1" dirty="0">
                <a:latin typeface="Meiryo UI" panose="020B0604030504040204" pitchFamily="50" charset="-128"/>
                <a:ea typeface="Meiryo UI" panose="020B0604030504040204" pitchFamily="50" charset="-128"/>
              </a:rPr>
              <a:t>1.</a:t>
            </a:r>
            <a:r>
              <a:rPr lang="ja-JP" altLang="en-US" b="1" dirty="0">
                <a:latin typeface="Meiryo UI" panose="020B0604030504040204" pitchFamily="50" charset="-128"/>
                <a:ea typeface="Meiryo UI" panose="020B0604030504040204" pitchFamily="50" charset="-128"/>
              </a:rPr>
              <a:t>仮想環境を作成</a:t>
            </a:r>
            <a:endParaRPr kumimoji="1" lang="ja-JP" altLang="en-US" b="1" dirty="0">
              <a:latin typeface="Meiryo UI" panose="020B0604030504040204" pitchFamily="50" charset="-128"/>
              <a:ea typeface="Meiryo UI" panose="020B0604030504040204" pitchFamily="50" charset="-128"/>
            </a:endParaRPr>
          </a:p>
        </p:txBody>
      </p:sp>
      <p:sp>
        <p:nvSpPr>
          <p:cNvPr id="6" name="Content Placeholder 5">
            <a:extLst>
              <a:ext uri="{FF2B5EF4-FFF2-40B4-BE49-F238E27FC236}">
                <a16:creationId xmlns:a16="http://schemas.microsoft.com/office/drawing/2014/main" id="{F7097979-636C-46DE-9446-0A72A1AD1C7F}"/>
              </a:ext>
            </a:extLst>
          </p:cNvPr>
          <p:cNvSpPr>
            <a:spLocks noGrp="1"/>
          </p:cNvSpPr>
          <p:nvPr>
            <p:ph idx="1"/>
          </p:nvPr>
        </p:nvSpPr>
        <p:spPr>
          <a:xfrm>
            <a:off x="838200" y="1283557"/>
            <a:ext cx="10515600" cy="5209317"/>
          </a:xfrm>
        </p:spPr>
        <p:txBody>
          <a:bodyPr/>
          <a:lstStyle/>
          <a:p>
            <a:r>
              <a:rPr lang="ja-JP" altLang="en-US" sz="2400" b="1" dirty="0"/>
              <a:t>１</a:t>
            </a:r>
            <a:r>
              <a:rPr lang="en-US" altLang="ja-JP" sz="2400" b="1" dirty="0"/>
              <a:t>.</a:t>
            </a:r>
            <a:r>
              <a:rPr lang="ja-JP" altLang="en-US" sz="2400" b="1" dirty="0"/>
              <a:t>３解決方法</a:t>
            </a:r>
            <a:endParaRPr lang="en-US" altLang="ja-JP" sz="2400" b="1" dirty="0"/>
          </a:p>
          <a:p>
            <a:r>
              <a:rPr lang="ja-JP" altLang="en-US" sz="2000" dirty="0">
                <a:latin typeface="Meiryo UI" panose="020B0604030504040204" pitchFamily="50" charset="-128"/>
                <a:ea typeface="Meiryo UI" panose="020B0604030504040204" pitchFamily="50" charset="-128"/>
              </a:rPr>
              <a:t>以下のコマンド入力して解決した</a:t>
            </a:r>
            <a:endParaRPr lang="en-US" altLang="ja-JP" sz="2000" dirty="0">
              <a:latin typeface="Meiryo UI" panose="020B0604030504040204" pitchFamily="50" charset="-128"/>
              <a:ea typeface="Meiryo UI" panose="020B0604030504040204" pitchFamily="50" charset="-128"/>
            </a:endParaRPr>
          </a:p>
          <a:p>
            <a:endParaRPr lang="ja-JP" altLang="en-US" sz="2400" b="1" dirty="0">
              <a:latin typeface="Meiryo UI" panose="020B0604030504040204" pitchFamily="50" charset="-128"/>
              <a:ea typeface="Meiryo UI" panose="020B0604030504040204" pitchFamily="50" charset="-128"/>
            </a:endParaRPr>
          </a:p>
          <a:p>
            <a:pPr marL="0" indent="0">
              <a:buNone/>
            </a:pPr>
            <a:r>
              <a:rPr lang="en-US" altLang="ja-JP" dirty="0"/>
              <a:t>	</a:t>
            </a:r>
            <a:endParaRPr lang="ja-JP" altLang="en-US" sz="1800" dirty="0">
              <a:latin typeface="Meiryo UI" panose="020B0604030504040204" pitchFamily="50" charset="-128"/>
              <a:ea typeface="Meiryo UI" panose="020B0604030504040204" pitchFamily="50" charset="-128"/>
            </a:endParaRPr>
          </a:p>
        </p:txBody>
      </p:sp>
      <p:sp>
        <p:nvSpPr>
          <p:cNvPr id="2" name="Rectangle 1">
            <a:extLst>
              <a:ext uri="{FF2B5EF4-FFF2-40B4-BE49-F238E27FC236}">
                <a16:creationId xmlns:a16="http://schemas.microsoft.com/office/drawing/2014/main" id="{D377F212-8436-48C5-8151-A6E98DC31F23}"/>
              </a:ext>
            </a:extLst>
          </p:cNvPr>
          <p:cNvSpPr/>
          <p:nvPr/>
        </p:nvSpPr>
        <p:spPr>
          <a:xfrm>
            <a:off x="907773" y="2585317"/>
            <a:ext cx="4450611" cy="4801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conda</a:t>
            </a:r>
            <a:r>
              <a:rPr lang="en-US" altLang="ja-JP" dirty="0"/>
              <a:t> config --set </a:t>
            </a:r>
            <a:r>
              <a:rPr lang="en-US" altLang="ja-JP" dirty="0" err="1"/>
              <a:t>ssl_verify</a:t>
            </a:r>
            <a:r>
              <a:rPr lang="en-US" altLang="ja-JP" dirty="0"/>
              <a:t> false</a:t>
            </a:r>
            <a:endParaRPr kumimoji="1" lang="ja-JP" altLang="en-US" dirty="0"/>
          </a:p>
        </p:txBody>
      </p:sp>
      <p:sp>
        <p:nvSpPr>
          <p:cNvPr id="5" name="TextBox 4">
            <a:extLst>
              <a:ext uri="{FF2B5EF4-FFF2-40B4-BE49-F238E27FC236}">
                <a16:creationId xmlns:a16="http://schemas.microsoft.com/office/drawing/2014/main" id="{73E2377E-F4A4-4924-AFF9-38352BEA24F3}"/>
              </a:ext>
            </a:extLst>
          </p:cNvPr>
          <p:cNvSpPr txBox="1"/>
          <p:nvPr/>
        </p:nvSpPr>
        <p:spPr>
          <a:xfrm>
            <a:off x="907773" y="3276135"/>
            <a:ext cx="5989740" cy="954107"/>
          </a:xfrm>
          <a:prstGeom prst="rect">
            <a:avLst/>
          </a:prstGeom>
          <a:noFill/>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これから仮想環境を作成できます</a:t>
            </a:r>
            <a:endParaRPr kumimoji="1" lang="en-US" altLang="ja-JP" sz="2000" dirty="0">
              <a:latin typeface="Meiryo UI" panose="020B0604030504040204" pitchFamily="50" charset="-128"/>
              <a:ea typeface="Meiryo UI" panose="020B0604030504040204" pitchFamily="50" charset="-128"/>
            </a:endParaRPr>
          </a:p>
          <a:p>
            <a:endParaRPr kumimoji="1" lang="en-US" altLang="ja-JP" dirty="0"/>
          </a:p>
          <a:p>
            <a:endParaRPr kumimoji="1" lang="en-US" altLang="ja-JP" dirty="0"/>
          </a:p>
        </p:txBody>
      </p:sp>
      <p:sp>
        <p:nvSpPr>
          <p:cNvPr id="15" name="Rectangle 14">
            <a:extLst>
              <a:ext uri="{FF2B5EF4-FFF2-40B4-BE49-F238E27FC236}">
                <a16:creationId xmlns:a16="http://schemas.microsoft.com/office/drawing/2014/main" id="{A12DED97-764A-4F59-B584-F7D70FC931EE}"/>
              </a:ext>
            </a:extLst>
          </p:cNvPr>
          <p:cNvSpPr/>
          <p:nvPr/>
        </p:nvSpPr>
        <p:spPr>
          <a:xfrm>
            <a:off x="907773" y="3773005"/>
            <a:ext cx="3942126" cy="5033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bg1"/>
                </a:solidFill>
                <a:latin typeface="Meiryo UI" panose="020B0604030504040204" pitchFamily="50" charset="-128"/>
                <a:ea typeface="Meiryo UI" panose="020B0604030504040204" pitchFamily="50" charset="-128"/>
              </a:rPr>
              <a:t>conda</a:t>
            </a:r>
            <a:r>
              <a:rPr lang="en-US" altLang="ja-JP" dirty="0">
                <a:solidFill>
                  <a:schemeClr val="bg1"/>
                </a:solidFill>
                <a:latin typeface="Meiryo UI" panose="020B0604030504040204" pitchFamily="50" charset="-128"/>
                <a:ea typeface="Meiryo UI" panose="020B0604030504040204" pitchFamily="50" charset="-128"/>
              </a:rPr>
              <a:t> create -n</a:t>
            </a:r>
            <a:r>
              <a:rPr lang="ja-JP" altLang="en-US" i="1" u="sng" dirty="0"/>
              <a:t>自作する環境名</a:t>
            </a:r>
            <a:endParaRPr kumimoji="1" lang="ja-JP" altLang="en-US" dirty="0">
              <a:solidFill>
                <a:schemeClr val="bg1"/>
              </a:solidFill>
            </a:endParaRPr>
          </a:p>
        </p:txBody>
      </p:sp>
      <p:sp>
        <p:nvSpPr>
          <p:cNvPr id="10" name="Arrow: Right 9">
            <a:extLst>
              <a:ext uri="{FF2B5EF4-FFF2-40B4-BE49-F238E27FC236}">
                <a16:creationId xmlns:a16="http://schemas.microsoft.com/office/drawing/2014/main" id="{CE5A914D-AFCE-4A28-90B0-5F250D49AEC4}"/>
              </a:ext>
            </a:extLst>
          </p:cNvPr>
          <p:cNvSpPr/>
          <p:nvPr/>
        </p:nvSpPr>
        <p:spPr>
          <a:xfrm>
            <a:off x="4830759" y="5158647"/>
            <a:ext cx="649224" cy="347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Picture 15">
            <a:extLst>
              <a:ext uri="{FF2B5EF4-FFF2-40B4-BE49-F238E27FC236}">
                <a16:creationId xmlns:a16="http://schemas.microsoft.com/office/drawing/2014/main" id="{4FAFB808-22EB-433D-B013-C649AFC68A18}"/>
              </a:ext>
            </a:extLst>
          </p:cNvPr>
          <p:cNvPicPr>
            <a:picLocks noChangeAspect="1"/>
          </p:cNvPicPr>
          <p:nvPr/>
        </p:nvPicPr>
        <p:blipFill rotWithShape="1">
          <a:blip r:embed="rId2"/>
          <a:srcRect r="30780"/>
          <a:stretch/>
        </p:blipFill>
        <p:spPr>
          <a:xfrm>
            <a:off x="5809278" y="1296917"/>
            <a:ext cx="6092952" cy="5506218"/>
          </a:xfrm>
          <a:prstGeom prst="rect">
            <a:avLst/>
          </a:prstGeom>
        </p:spPr>
      </p:pic>
      <p:sp>
        <p:nvSpPr>
          <p:cNvPr id="17" name="TextBox 16">
            <a:extLst>
              <a:ext uri="{FF2B5EF4-FFF2-40B4-BE49-F238E27FC236}">
                <a16:creationId xmlns:a16="http://schemas.microsoft.com/office/drawing/2014/main" id="{39B1D0AE-AFD8-4624-9AC5-2EF6C457B771}"/>
              </a:ext>
            </a:extLst>
          </p:cNvPr>
          <p:cNvSpPr txBox="1"/>
          <p:nvPr/>
        </p:nvSpPr>
        <p:spPr>
          <a:xfrm>
            <a:off x="1672080" y="5136787"/>
            <a:ext cx="2890776" cy="369332"/>
          </a:xfrm>
          <a:prstGeom prst="rect">
            <a:avLst/>
          </a:prstGeom>
          <a:noFill/>
        </p:spPr>
        <p:txBody>
          <a:bodyPr wrap="square" rtlCol="0">
            <a:spAutoFit/>
          </a:bodyPr>
          <a:lstStyle/>
          <a:p>
            <a:r>
              <a:rPr kumimoji="1" lang="ja-JP" altLang="en-US" b="1" dirty="0"/>
              <a:t>この状態に</a:t>
            </a:r>
            <a:r>
              <a:rPr kumimoji="1" lang="en-US" altLang="ja-JP" b="1" dirty="0"/>
              <a:t>OK</a:t>
            </a:r>
            <a:r>
              <a:rPr kumimoji="1" lang="ja-JP" altLang="en-US" b="1" dirty="0"/>
              <a:t>です</a:t>
            </a:r>
            <a:endParaRPr kumimoji="1" lang="en-US" altLang="ja-JP" b="1" dirty="0"/>
          </a:p>
        </p:txBody>
      </p:sp>
      <p:sp>
        <p:nvSpPr>
          <p:cNvPr id="19" name="Arrow: Right 18">
            <a:extLst>
              <a:ext uri="{FF2B5EF4-FFF2-40B4-BE49-F238E27FC236}">
                <a16:creationId xmlns:a16="http://schemas.microsoft.com/office/drawing/2014/main" id="{FE785A75-0076-470B-AFD4-FBF7186AD5D6}"/>
              </a:ext>
            </a:extLst>
          </p:cNvPr>
          <p:cNvSpPr/>
          <p:nvPr/>
        </p:nvSpPr>
        <p:spPr>
          <a:xfrm rot="10800000">
            <a:off x="7683687" y="3742220"/>
            <a:ext cx="1033272" cy="14599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Straight Connector 20">
            <a:extLst>
              <a:ext uri="{FF2B5EF4-FFF2-40B4-BE49-F238E27FC236}">
                <a16:creationId xmlns:a16="http://schemas.microsoft.com/office/drawing/2014/main" id="{93B67090-23AE-454E-A3A0-BCB8DC4F127F}"/>
              </a:ext>
            </a:extLst>
          </p:cNvPr>
          <p:cNvCxnSpPr/>
          <p:nvPr/>
        </p:nvCxnSpPr>
        <p:spPr>
          <a:xfrm>
            <a:off x="7342103" y="3922466"/>
            <a:ext cx="28704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DEF68EA0-220A-4076-930A-CBEDAEABD937}"/>
              </a:ext>
            </a:extLst>
          </p:cNvPr>
          <p:cNvCxnSpPr/>
          <p:nvPr/>
        </p:nvCxnSpPr>
        <p:spPr>
          <a:xfrm>
            <a:off x="8095376" y="1627464"/>
            <a:ext cx="333881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8A079BCE-83C4-4E1D-8EBF-DDFB7AB4C551}"/>
              </a:ext>
            </a:extLst>
          </p:cNvPr>
          <p:cNvCxnSpPr>
            <a:cxnSpLocks/>
          </p:cNvCxnSpPr>
          <p:nvPr/>
        </p:nvCxnSpPr>
        <p:spPr>
          <a:xfrm>
            <a:off x="8095376" y="2006367"/>
            <a:ext cx="226502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552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83B674-3519-4EC9-A03B-1C84096E5C81}"/>
              </a:ext>
            </a:extLst>
          </p:cNvPr>
          <p:cNvSpPr>
            <a:spLocks noGrp="1"/>
          </p:cNvSpPr>
          <p:nvPr>
            <p:ph type="title"/>
          </p:nvPr>
        </p:nvSpPr>
        <p:spPr>
          <a:xfrm>
            <a:off x="838200" y="150819"/>
            <a:ext cx="10515600" cy="1081120"/>
          </a:xfrm>
          <a:solidFill>
            <a:schemeClr val="accent1">
              <a:lumMod val="20000"/>
              <a:lumOff val="80000"/>
            </a:schemeClr>
          </a:solidFill>
        </p:spPr>
        <p:txBody>
          <a:bodyPr>
            <a:normAutofit/>
          </a:bodyPr>
          <a:lstStyle/>
          <a:p>
            <a:r>
              <a:rPr lang="en-US" altLang="ja-JP" b="1" dirty="0">
                <a:latin typeface="Meiryo UI" panose="020B0604030504040204" pitchFamily="50" charset="-128"/>
                <a:ea typeface="Meiryo UI" panose="020B0604030504040204" pitchFamily="50" charset="-128"/>
              </a:rPr>
              <a:t>2.</a:t>
            </a:r>
            <a:r>
              <a:rPr lang="ja-JP" altLang="en-US" b="1" dirty="0">
                <a:latin typeface="Meiryo UI" panose="020B0604030504040204" pitchFamily="50" charset="-128"/>
                <a:ea typeface="Meiryo UI" panose="020B0604030504040204" pitchFamily="50" charset="-128"/>
              </a:rPr>
              <a:t>作成した仮想環境を</a:t>
            </a:r>
            <a:r>
              <a:rPr lang="en-US" altLang="ja-JP" b="1" dirty="0">
                <a:latin typeface="Meiryo UI" panose="020B0604030504040204" pitchFamily="50" charset="-128"/>
                <a:ea typeface="Meiryo UI" panose="020B0604030504040204" pitchFamily="50" charset="-128"/>
              </a:rPr>
              <a:t>Activate</a:t>
            </a:r>
            <a:endParaRPr kumimoji="1" lang="ja-JP" altLang="en-US" b="1" dirty="0">
              <a:latin typeface="Meiryo UI" panose="020B0604030504040204" pitchFamily="50" charset="-128"/>
              <a:ea typeface="Meiryo UI" panose="020B0604030504040204" pitchFamily="50" charset="-128"/>
            </a:endParaRPr>
          </a:p>
        </p:txBody>
      </p:sp>
      <p:sp>
        <p:nvSpPr>
          <p:cNvPr id="6" name="Content Placeholder 5">
            <a:extLst>
              <a:ext uri="{FF2B5EF4-FFF2-40B4-BE49-F238E27FC236}">
                <a16:creationId xmlns:a16="http://schemas.microsoft.com/office/drawing/2014/main" id="{F7097979-636C-46DE-9446-0A72A1AD1C7F}"/>
              </a:ext>
            </a:extLst>
          </p:cNvPr>
          <p:cNvSpPr>
            <a:spLocks noGrp="1"/>
          </p:cNvSpPr>
          <p:nvPr>
            <p:ph idx="1"/>
          </p:nvPr>
        </p:nvSpPr>
        <p:spPr>
          <a:xfrm>
            <a:off x="838200" y="1283557"/>
            <a:ext cx="10515600" cy="5209317"/>
          </a:xfrm>
        </p:spPr>
        <p:txBody>
          <a:bodyPr/>
          <a:lstStyle/>
          <a:p>
            <a:r>
              <a:rPr lang="ja-JP" altLang="en-US" b="1" dirty="0"/>
              <a:t>作成した仮想環境を</a:t>
            </a:r>
            <a:r>
              <a:rPr lang="en-US" altLang="ja-JP" b="1" dirty="0"/>
              <a:t>Activate</a:t>
            </a:r>
          </a:p>
          <a:p>
            <a:pPr marL="0" indent="0">
              <a:buNone/>
            </a:pPr>
            <a:r>
              <a:rPr lang="ja-JP" altLang="en-US" sz="2000" dirty="0">
                <a:latin typeface="Meiryo UI" panose="020B0604030504040204" pitchFamily="50" charset="-128"/>
                <a:ea typeface="Meiryo UI" panose="020B0604030504040204" pitchFamily="50" charset="-128"/>
              </a:rPr>
              <a:t>以下のコマンドは</a:t>
            </a:r>
            <a:r>
              <a:rPr lang="ja-JP" altLang="en-US" sz="2000" b="1" dirty="0"/>
              <a:t>仮想環境を</a:t>
            </a:r>
            <a:r>
              <a:rPr lang="en-US" altLang="ja-JP" sz="2000" b="1" dirty="0"/>
              <a:t>Activate </a:t>
            </a:r>
            <a:r>
              <a:rPr lang="ja-JP" altLang="en-US" sz="2000" dirty="0">
                <a:latin typeface="Meiryo UI" panose="020B0604030504040204" pitchFamily="50" charset="-128"/>
                <a:ea typeface="Meiryo UI" panose="020B0604030504040204" pitchFamily="50" charset="-128"/>
              </a:rPr>
              <a:t>。</a:t>
            </a:r>
            <a:endParaRPr lang="ja-JP" altLang="en-US" sz="1800" dirty="0">
              <a:latin typeface="Meiryo UI" panose="020B0604030504040204" pitchFamily="50" charset="-128"/>
              <a:ea typeface="Meiryo UI" panose="020B0604030504040204" pitchFamily="50" charset="-128"/>
            </a:endParaRPr>
          </a:p>
        </p:txBody>
      </p:sp>
      <p:sp>
        <p:nvSpPr>
          <p:cNvPr id="2" name="Rectangle 1">
            <a:extLst>
              <a:ext uri="{FF2B5EF4-FFF2-40B4-BE49-F238E27FC236}">
                <a16:creationId xmlns:a16="http://schemas.microsoft.com/office/drawing/2014/main" id="{D377F212-8436-48C5-8151-A6E98DC31F23}"/>
              </a:ext>
            </a:extLst>
          </p:cNvPr>
          <p:cNvSpPr/>
          <p:nvPr/>
        </p:nvSpPr>
        <p:spPr>
          <a:xfrm>
            <a:off x="1123650" y="2254616"/>
            <a:ext cx="4450611" cy="4801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activate new-env</a:t>
            </a:r>
            <a:endParaRPr kumimoji="1" lang="ja-JP" altLang="en-US" dirty="0"/>
          </a:p>
        </p:txBody>
      </p:sp>
      <p:sp>
        <p:nvSpPr>
          <p:cNvPr id="5" name="TextBox 4">
            <a:extLst>
              <a:ext uri="{FF2B5EF4-FFF2-40B4-BE49-F238E27FC236}">
                <a16:creationId xmlns:a16="http://schemas.microsoft.com/office/drawing/2014/main" id="{73E2377E-F4A4-4924-AFF9-38352BEA24F3}"/>
              </a:ext>
            </a:extLst>
          </p:cNvPr>
          <p:cNvSpPr txBox="1"/>
          <p:nvPr/>
        </p:nvSpPr>
        <p:spPr>
          <a:xfrm>
            <a:off x="838200" y="2786410"/>
            <a:ext cx="5989740"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これ後</a:t>
            </a:r>
            <a:r>
              <a:rPr lang="ja-JP" altLang="en-US" dirty="0">
                <a:latin typeface="Meiryo UI" panose="020B0604030504040204" pitchFamily="50" charset="-128"/>
                <a:ea typeface="Meiryo UI" panose="020B0604030504040204" pitchFamily="50" charset="-128"/>
              </a:rPr>
              <a:t>もう一度、仮想環境の一覧を表示してみましょう。</a:t>
            </a:r>
            <a:endParaRPr kumimoji="1" lang="en-US" altLang="ja-JP" dirty="0">
              <a:latin typeface="Meiryo UI" panose="020B0604030504040204" pitchFamily="50" charset="-128"/>
              <a:ea typeface="Meiryo UI" panose="020B0604030504040204" pitchFamily="50" charset="-128"/>
            </a:endParaRPr>
          </a:p>
        </p:txBody>
      </p:sp>
      <p:sp>
        <p:nvSpPr>
          <p:cNvPr id="15" name="Rectangle 14">
            <a:extLst>
              <a:ext uri="{FF2B5EF4-FFF2-40B4-BE49-F238E27FC236}">
                <a16:creationId xmlns:a16="http://schemas.microsoft.com/office/drawing/2014/main" id="{A12DED97-764A-4F59-B584-F7D70FC931EE}"/>
              </a:ext>
            </a:extLst>
          </p:cNvPr>
          <p:cNvSpPr/>
          <p:nvPr/>
        </p:nvSpPr>
        <p:spPr>
          <a:xfrm>
            <a:off x="1146405" y="3216147"/>
            <a:ext cx="3942126" cy="5033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bg1"/>
                </a:solidFill>
                <a:latin typeface="Meiryo UI" panose="020B0604030504040204" pitchFamily="50" charset="-128"/>
                <a:ea typeface="Meiryo UI" panose="020B0604030504040204" pitchFamily="50" charset="-128"/>
              </a:rPr>
              <a:t>conda</a:t>
            </a:r>
            <a:r>
              <a:rPr lang="en-US" altLang="ja-JP" dirty="0">
                <a:solidFill>
                  <a:schemeClr val="bg1"/>
                </a:solidFill>
                <a:latin typeface="Meiryo UI" panose="020B0604030504040204" pitchFamily="50" charset="-128"/>
                <a:ea typeface="Meiryo UI" panose="020B0604030504040204" pitchFamily="50" charset="-128"/>
              </a:rPr>
              <a:t> info -e</a:t>
            </a:r>
            <a:endParaRPr kumimoji="1" lang="ja-JP" altLang="en-US" dirty="0">
              <a:solidFill>
                <a:schemeClr val="bg1"/>
              </a:solidFill>
            </a:endParaRPr>
          </a:p>
        </p:txBody>
      </p:sp>
      <p:sp>
        <p:nvSpPr>
          <p:cNvPr id="10" name="Arrow: Right 9">
            <a:extLst>
              <a:ext uri="{FF2B5EF4-FFF2-40B4-BE49-F238E27FC236}">
                <a16:creationId xmlns:a16="http://schemas.microsoft.com/office/drawing/2014/main" id="{CE5A914D-AFCE-4A28-90B0-5F250D49AEC4}"/>
              </a:ext>
            </a:extLst>
          </p:cNvPr>
          <p:cNvSpPr/>
          <p:nvPr/>
        </p:nvSpPr>
        <p:spPr>
          <a:xfrm>
            <a:off x="5053513" y="4707805"/>
            <a:ext cx="649224" cy="347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TextBox 16">
            <a:extLst>
              <a:ext uri="{FF2B5EF4-FFF2-40B4-BE49-F238E27FC236}">
                <a16:creationId xmlns:a16="http://schemas.microsoft.com/office/drawing/2014/main" id="{39B1D0AE-AFD8-4624-9AC5-2EF6C457B771}"/>
              </a:ext>
            </a:extLst>
          </p:cNvPr>
          <p:cNvSpPr txBox="1"/>
          <p:nvPr/>
        </p:nvSpPr>
        <p:spPr>
          <a:xfrm>
            <a:off x="2573652" y="4799651"/>
            <a:ext cx="2890776" cy="369332"/>
          </a:xfrm>
          <a:prstGeom prst="rect">
            <a:avLst/>
          </a:prstGeom>
          <a:noFill/>
        </p:spPr>
        <p:txBody>
          <a:bodyPr wrap="square" rtlCol="0">
            <a:spAutoFit/>
          </a:bodyPr>
          <a:lstStyle/>
          <a:p>
            <a:r>
              <a:rPr kumimoji="1" lang="ja-JP" altLang="en-US" b="1" dirty="0"/>
              <a:t>この状態に</a:t>
            </a:r>
            <a:r>
              <a:rPr kumimoji="1" lang="en-US" altLang="ja-JP" b="1" dirty="0"/>
              <a:t>OK</a:t>
            </a:r>
            <a:r>
              <a:rPr kumimoji="1" lang="ja-JP" altLang="en-US" b="1" dirty="0"/>
              <a:t>です</a:t>
            </a:r>
            <a:endParaRPr kumimoji="1" lang="en-US" altLang="ja-JP" b="1" dirty="0"/>
          </a:p>
        </p:txBody>
      </p:sp>
      <p:pic>
        <p:nvPicPr>
          <p:cNvPr id="3" name="Picture 2">
            <a:extLst>
              <a:ext uri="{FF2B5EF4-FFF2-40B4-BE49-F238E27FC236}">
                <a16:creationId xmlns:a16="http://schemas.microsoft.com/office/drawing/2014/main" id="{2FEADFDA-4DAB-4971-8E80-C3FBFFEBB441}"/>
              </a:ext>
            </a:extLst>
          </p:cNvPr>
          <p:cNvPicPr>
            <a:picLocks noChangeAspect="1"/>
          </p:cNvPicPr>
          <p:nvPr/>
        </p:nvPicPr>
        <p:blipFill>
          <a:blip r:embed="rId2"/>
          <a:stretch>
            <a:fillRect/>
          </a:stretch>
        </p:blipFill>
        <p:spPr>
          <a:xfrm>
            <a:off x="5941045" y="1725738"/>
            <a:ext cx="6193389" cy="4324954"/>
          </a:xfrm>
          <a:prstGeom prst="rect">
            <a:avLst/>
          </a:prstGeom>
        </p:spPr>
      </p:pic>
      <p:sp>
        <p:nvSpPr>
          <p:cNvPr id="7" name="Rectangle 6">
            <a:extLst>
              <a:ext uri="{FF2B5EF4-FFF2-40B4-BE49-F238E27FC236}">
                <a16:creationId xmlns:a16="http://schemas.microsoft.com/office/drawing/2014/main" id="{899F2094-C002-41D1-A8B3-545EC828FE79}"/>
              </a:ext>
            </a:extLst>
          </p:cNvPr>
          <p:cNvSpPr/>
          <p:nvPr/>
        </p:nvSpPr>
        <p:spPr>
          <a:xfrm>
            <a:off x="999744" y="4010276"/>
            <a:ext cx="4941301" cy="646331"/>
          </a:xfrm>
          <a:prstGeom prst="rect">
            <a:avLst/>
          </a:prstGeom>
        </p:spPr>
        <p:txBody>
          <a:bodyPr wrap="square">
            <a:spAutoFit/>
          </a:bodyPr>
          <a:lstStyle/>
          <a:p>
            <a:r>
              <a:rPr lang="ja-JP" altLang="en-US" b="0" i="0" dirty="0">
                <a:effectLst/>
                <a:latin typeface="Hiragino Kaku Gothic ProN"/>
              </a:rPr>
              <a:t>すると隣のように</a:t>
            </a:r>
            <a:r>
              <a:rPr lang="ja-JP" altLang="en-US" b="1" i="0" dirty="0">
                <a:effectLst/>
                <a:latin typeface="Hiragino Kaku Gothic ProN"/>
              </a:rPr>
              <a:t>「＊」が移動して</a:t>
            </a:r>
            <a:r>
              <a:rPr lang="en-US" altLang="ja-JP" b="1" i="0" dirty="0">
                <a:effectLst/>
                <a:latin typeface="Hiragino Kaku Gothic ProN"/>
              </a:rPr>
              <a:t>new-env</a:t>
            </a:r>
            <a:r>
              <a:rPr lang="ja-JP" altLang="en-US" b="1" i="0" dirty="0">
                <a:effectLst/>
                <a:latin typeface="Hiragino Kaku Gothic ProN"/>
              </a:rPr>
              <a:t>がアクティベートされている</a:t>
            </a:r>
            <a:r>
              <a:rPr lang="ja-JP" altLang="en-US" b="0" i="0" dirty="0">
                <a:effectLst/>
                <a:latin typeface="Hiragino Kaku Gothic ProN"/>
              </a:rPr>
              <a:t>ことが分かります。</a:t>
            </a:r>
            <a:endParaRPr lang="ja-JP" altLang="en-US" dirty="0"/>
          </a:p>
        </p:txBody>
      </p:sp>
      <p:cxnSp>
        <p:nvCxnSpPr>
          <p:cNvPr id="9" name="Straight Connector 8">
            <a:extLst>
              <a:ext uri="{FF2B5EF4-FFF2-40B4-BE49-F238E27FC236}">
                <a16:creationId xmlns:a16="http://schemas.microsoft.com/office/drawing/2014/main" id="{9015B3AC-D386-41DF-98E6-D00234774F59}"/>
              </a:ext>
            </a:extLst>
          </p:cNvPr>
          <p:cNvCxnSpPr>
            <a:cxnSpLocks/>
          </p:cNvCxnSpPr>
          <p:nvPr/>
        </p:nvCxnSpPr>
        <p:spPr>
          <a:xfrm>
            <a:off x="6827940" y="4218949"/>
            <a:ext cx="263484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56F193E5-9263-4918-B2B6-9D816E8E8D44}"/>
              </a:ext>
            </a:extLst>
          </p:cNvPr>
          <p:cNvCxnSpPr>
            <a:cxnSpLocks/>
          </p:cNvCxnSpPr>
          <p:nvPr/>
        </p:nvCxnSpPr>
        <p:spPr>
          <a:xfrm>
            <a:off x="8103765" y="3860334"/>
            <a:ext cx="1359017" cy="0"/>
          </a:xfrm>
          <a:prstGeom prst="line">
            <a:avLst/>
          </a:prstGeom>
        </p:spPr>
        <p:style>
          <a:lnRef idx="3">
            <a:schemeClr val="accent2"/>
          </a:lnRef>
          <a:fillRef idx="0">
            <a:schemeClr val="accent2"/>
          </a:fillRef>
          <a:effectRef idx="2">
            <a:schemeClr val="accent2"/>
          </a:effectRef>
          <a:fontRef idx="minor">
            <a:schemeClr val="tx1"/>
          </a:fontRef>
        </p:style>
      </p:cxnSp>
      <p:sp>
        <p:nvSpPr>
          <p:cNvPr id="20" name="Oval 19">
            <a:extLst>
              <a:ext uri="{FF2B5EF4-FFF2-40B4-BE49-F238E27FC236}">
                <a16:creationId xmlns:a16="http://schemas.microsoft.com/office/drawing/2014/main" id="{DCA6BC1D-71DF-4DCD-9598-1B64B74783A6}"/>
              </a:ext>
            </a:extLst>
          </p:cNvPr>
          <p:cNvSpPr/>
          <p:nvPr/>
        </p:nvSpPr>
        <p:spPr>
          <a:xfrm>
            <a:off x="5941045" y="3913814"/>
            <a:ext cx="852514" cy="369283"/>
          </a:xfrm>
          <a:prstGeom prst="ellipse">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0601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054594-771D-4E7C-AF5C-7FA14ACE0971}"/>
              </a:ext>
            </a:extLst>
          </p:cNvPr>
          <p:cNvSpPr txBox="1"/>
          <p:nvPr/>
        </p:nvSpPr>
        <p:spPr>
          <a:xfrm>
            <a:off x="1082180" y="2879862"/>
            <a:ext cx="8380600" cy="2585323"/>
          </a:xfrm>
          <a:prstGeom prst="rect">
            <a:avLst/>
          </a:prstGeom>
          <a:solidFill>
            <a:schemeClr val="accent4">
              <a:lumMod val="60000"/>
              <a:lumOff val="40000"/>
            </a:schemeClr>
          </a:solidFill>
        </p:spPr>
        <p:txBody>
          <a:bodyPr wrap="square" rtlCol="0">
            <a:spAutoFit/>
          </a:bodyPr>
          <a:lstStyle/>
          <a:p>
            <a:r>
              <a:rPr lang="ja-JP" altLang="en-US" b="1" dirty="0">
                <a:solidFill>
                  <a:srgbClr val="FF0000"/>
                </a:solidFill>
              </a:rPr>
              <a:t>注意：</a:t>
            </a:r>
            <a:endParaRPr lang="en-US" altLang="ja-JP" b="1" dirty="0">
              <a:solidFill>
                <a:srgbClr val="FF0000"/>
              </a:solidFill>
            </a:endParaRPr>
          </a:p>
          <a:p>
            <a:endParaRPr kumimoji="1" lang="en-US" altLang="ja-JP" b="1" dirty="0">
              <a:solidFill>
                <a:srgbClr val="FF0000"/>
              </a:solidFill>
            </a:endParaRPr>
          </a:p>
          <a:p>
            <a:endParaRPr lang="en-US" altLang="ja-JP" b="1" dirty="0">
              <a:solidFill>
                <a:srgbClr val="FF0000"/>
              </a:solidFill>
            </a:endParaRPr>
          </a:p>
          <a:p>
            <a:endParaRPr kumimoji="1" lang="en-US" altLang="ja-JP" b="1" dirty="0">
              <a:solidFill>
                <a:srgbClr val="FF0000"/>
              </a:solidFill>
            </a:endParaRPr>
          </a:p>
          <a:p>
            <a:endParaRPr lang="en-US" altLang="ja-JP" b="1" dirty="0">
              <a:solidFill>
                <a:srgbClr val="FF0000"/>
              </a:solidFill>
            </a:endParaRPr>
          </a:p>
          <a:p>
            <a:endParaRPr kumimoji="1" lang="en-US" altLang="ja-JP" b="1" dirty="0">
              <a:solidFill>
                <a:srgbClr val="FF0000"/>
              </a:solidFill>
            </a:endParaRPr>
          </a:p>
          <a:p>
            <a:endParaRPr lang="en-US" altLang="ja-JP" b="1" dirty="0">
              <a:solidFill>
                <a:srgbClr val="FF0000"/>
              </a:solidFill>
            </a:endParaRPr>
          </a:p>
          <a:p>
            <a:endParaRPr kumimoji="1" lang="en-US" altLang="ja-JP" b="1" dirty="0">
              <a:solidFill>
                <a:srgbClr val="FF0000"/>
              </a:solidFill>
            </a:endParaRPr>
          </a:p>
          <a:p>
            <a:endParaRPr kumimoji="1" lang="ja-JP" altLang="en-US" b="1" dirty="0">
              <a:solidFill>
                <a:srgbClr val="FF0000"/>
              </a:solidFill>
            </a:endParaRPr>
          </a:p>
        </p:txBody>
      </p:sp>
      <p:sp>
        <p:nvSpPr>
          <p:cNvPr id="4" name="Title 1">
            <a:extLst>
              <a:ext uri="{FF2B5EF4-FFF2-40B4-BE49-F238E27FC236}">
                <a16:creationId xmlns:a16="http://schemas.microsoft.com/office/drawing/2014/main" id="{1683B674-3519-4EC9-A03B-1C84096E5C81}"/>
              </a:ext>
            </a:extLst>
          </p:cNvPr>
          <p:cNvSpPr>
            <a:spLocks noGrp="1"/>
          </p:cNvSpPr>
          <p:nvPr>
            <p:ph type="title"/>
          </p:nvPr>
        </p:nvSpPr>
        <p:spPr>
          <a:xfrm>
            <a:off x="838200" y="150819"/>
            <a:ext cx="10515600" cy="1081120"/>
          </a:xfrm>
          <a:solidFill>
            <a:schemeClr val="accent1">
              <a:lumMod val="20000"/>
              <a:lumOff val="80000"/>
            </a:schemeClr>
          </a:solidFill>
        </p:spPr>
        <p:txBody>
          <a:bodyPr>
            <a:normAutofit fontScale="90000"/>
          </a:bodyPr>
          <a:lstStyle/>
          <a:p>
            <a:r>
              <a:rPr lang="en-US" altLang="ja-JP" b="1" dirty="0">
                <a:latin typeface="Meiryo UI" panose="020B0604030504040204" pitchFamily="50" charset="-128"/>
                <a:ea typeface="Meiryo UI" panose="020B0604030504040204" pitchFamily="50" charset="-128"/>
              </a:rPr>
              <a:t>3.</a:t>
            </a:r>
            <a:r>
              <a:rPr lang="ja-JP" altLang="en-US" b="1" dirty="0">
                <a:latin typeface="Meiryo UI" panose="020B0604030504040204" pitchFamily="50" charset="-128"/>
                <a:ea typeface="Meiryo UI" panose="020B0604030504040204" pitchFamily="50" charset="-128"/>
              </a:rPr>
              <a:t>プログラム実行に必要なライブラリを仮想環境にインストール</a:t>
            </a:r>
            <a:endParaRPr kumimoji="1" lang="ja-JP" altLang="en-US" b="1" dirty="0">
              <a:latin typeface="Meiryo UI" panose="020B0604030504040204" pitchFamily="50" charset="-128"/>
              <a:ea typeface="Meiryo UI" panose="020B0604030504040204" pitchFamily="50" charset="-128"/>
            </a:endParaRPr>
          </a:p>
        </p:txBody>
      </p:sp>
      <p:sp>
        <p:nvSpPr>
          <p:cNvPr id="6" name="Content Placeholder 5">
            <a:extLst>
              <a:ext uri="{FF2B5EF4-FFF2-40B4-BE49-F238E27FC236}">
                <a16:creationId xmlns:a16="http://schemas.microsoft.com/office/drawing/2014/main" id="{F7097979-636C-46DE-9446-0A72A1AD1C7F}"/>
              </a:ext>
            </a:extLst>
          </p:cNvPr>
          <p:cNvSpPr>
            <a:spLocks noGrp="1"/>
          </p:cNvSpPr>
          <p:nvPr>
            <p:ph idx="1"/>
          </p:nvPr>
        </p:nvSpPr>
        <p:spPr>
          <a:xfrm>
            <a:off x="557784" y="1283557"/>
            <a:ext cx="11009376" cy="5209317"/>
          </a:xfrm>
        </p:spPr>
        <p:txBody>
          <a:bodyPr/>
          <a:lstStyle/>
          <a:p>
            <a:pPr marL="0" indent="0">
              <a:buNone/>
            </a:pPr>
            <a:r>
              <a:rPr lang="ja-JP" altLang="en-US" sz="2400" b="1" dirty="0"/>
              <a:t>　</a:t>
            </a:r>
            <a:r>
              <a:rPr lang="en-US" altLang="ja-JP" sz="2400" b="1" dirty="0"/>
              <a:t>3.1pip </a:t>
            </a:r>
            <a:r>
              <a:rPr lang="ja-JP" altLang="en-US" sz="2400" b="1" dirty="0"/>
              <a:t>インストール</a:t>
            </a:r>
            <a:endParaRPr lang="en-US" altLang="ja-JP" sz="2400" b="1" dirty="0"/>
          </a:p>
          <a:p>
            <a:pPr>
              <a:buFont typeface="Wingdings" panose="05000000000000000000" pitchFamily="2" charset="2"/>
              <a:buChar char="Ø"/>
            </a:pPr>
            <a:r>
              <a:rPr lang="ja-JP" altLang="en-US" sz="2000" dirty="0">
                <a:latin typeface="Meiryo UI" panose="020B0604030504040204" pitchFamily="50" charset="-128"/>
                <a:ea typeface="Meiryo UI" panose="020B0604030504040204" pitchFamily="50" charset="-128"/>
              </a:rPr>
              <a:t>　　 最初は</a:t>
            </a:r>
            <a:r>
              <a:rPr lang="en-US" altLang="ja-JP" sz="2000" dirty="0" err="1">
                <a:latin typeface="Meiryo UI" panose="020B0604030504040204" pitchFamily="50" charset="-128"/>
                <a:ea typeface="Meiryo UI" panose="020B0604030504040204" pitchFamily="50" charset="-128"/>
              </a:rPr>
              <a:t>conda</a:t>
            </a:r>
            <a:r>
              <a:rPr lang="ja-JP" altLang="en-US" sz="2000" dirty="0">
                <a:latin typeface="Meiryo UI" panose="020B0604030504040204" pitchFamily="50" charset="-128"/>
                <a:ea typeface="Meiryo UI" panose="020B0604030504040204" pitchFamily="50" charset="-128"/>
              </a:rPr>
              <a:t>で</a:t>
            </a:r>
            <a:r>
              <a:rPr lang="en-US" altLang="ja-JP" sz="2000" dirty="0">
                <a:latin typeface="Meiryo UI" panose="020B0604030504040204" pitchFamily="50" charset="-128"/>
                <a:ea typeface="Meiryo UI" panose="020B0604030504040204" pitchFamily="50" charset="-128"/>
              </a:rPr>
              <a:t>pip</a:t>
            </a:r>
            <a:r>
              <a:rPr lang="ja-JP" altLang="en-US" sz="2000" dirty="0">
                <a:latin typeface="Meiryo UI" panose="020B0604030504040204" pitchFamily="50" charset="-128"/>
                <a:ea typeface="Meiryo UI" panose="020B0604030504040204" pitchFamily="50" charset="-128"/>
              </a:rPr>
              <a:t>をインストール、以下のコマンド入力してください。</a:t>
            </a:r>
            <a:endParaRPr lang="ja-JP" altLang="en-US" sz="1800" dirty="0">
              <a:latin typeface="Meiryo UI" panose="020B0604030504040204" pitchFamily="50" charset="-128"/>
              <a:ea typeface="Meiryo UI" panose="020B0604030504040204" pitchFamily="50" charset="-128"/>
            </a:endParaRPr>
          </a:p>
        </p:txBody>
      </p:sp>
      <p:sp>
        <p:nvSpPr>
          <p:cNvPr id="2" name="Rectangle 1">
            <a:extLst>
              <a:ext uri="{FF2B5EF4-FFF2-40B4-BE49-F238E27FC236}">
                <a16:creationId xmlns:a16="http://schemas.microsoft.com/office/drawing/2014/main" id="{D377F212-8436-48C5-8151-A6E98DC31F23}"/>
              </a:ext>
            </a:extLst>
          </p:cNvPr>
          <p:cNvSpPr/>
          <p:nvPr/>
        </p:nvSpPr>
        <p:spPr>
          <a:xfrm>
            <a:off x="1782140" y="2205301"/>
            <a:ext cx="4450611" cy="4801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conda</a:t>
            </a:r>
            <a:r>
              <a:rPr kumimoji="1" lang="en-US" altLang="ja-JP" dirty="0"/>
              <a:t> install pip</a:t>
            </a:r>
            <a:endParaRPr kumimoji="1" lang="ja-JP" altLang="en-US" dirty="0"/>
          </a:p>
        </p:txBody>
      </p:sp>
      <p:sp>
        <p:nvSpPr>
          <p:cNvPr id="3" name="TextBox 2">
            <a:extLst>
              <a:ext uri="{FF2B5EF4-FFF2-40B4-BE49-F238E27FC236}">
                <a16:creationId xmlns:a16="http://schemas.microsoft.com/office/drawing/2014/main" id="{5360B805-4AEF-4CED-95FE-E1D74196BD98}"/>
              </a:ext>
            </a:extLst>
          </p:cNvPr>
          <p:cNvSpPr txBox="1"/>
          <p:nvPr/>
        </p:nvSpPr>
        <p:spPr>
          <a:xfrm>
            <a:off x="1082180" y="3429000"/>
            <a:ext cx="9806730" cy="1938992"/>
          </a:xfrm>
          <a:prstGeom prst="rect">
            <a:avLst/>
          </a:prstGeom>
          <a:noFill/>
        </p:spPr>
        <p:txBody>
          <a:bodyPr wrap="square" rtlCol="0">
            <a:spAutoFit/>
          </a:bodyPr>
          <a:lstStyle/>
          <a:p>
            <a:pPr marL="342900" indent="-342900">
              <a:buFont typeface="Wingdings" panose="05000000000000000000" pitchFamily="2" charset="2"/>
              <a:buChar char="n"/>
            </a:pPr>
            <a:r>
              <a:rPr lang="ja-JP" altLang="en-US" sz="2400" dirty="0"/>
              <a:t>元の</a:t>
            </a:r>
            <a:r>
              <a:rPr lang="en-US" altLang="ja-JP" sz="2400" dirty="0" err="1"/>
              <a:t>ssl_verify</a:t>
            </a:r>
            <a:r>
              <a:rPr lang="ja-JP" altLang="en-US" sz="2400" dirty="0"/>
              <a:t>を返す</a:t>
            </a:r>
            <a:endParaRPr lang="en-US" altLang="ja-JP" sz="2400" dirty="0"/>
          </a:p>
          <a:p>
            <a:pPr lvl="1">
              <a:buFont typeface="Wingdings" panose="05000000000000000000" pitchFamily="2" charset="2"/>
              <a:buChar char="Ø"/>
            </a:pPr>
            <a:r>
              <a:rPr lang="en-US" altLang="ja-JP" dirty="0">
                <a:latin typeface="Meiryo UI" panose="020B0604030504040204" pitchFamily="50" charset="-128"/>
                <a:ea typeface="Meiryo UI" panose="020B0604030504040204" pitchFamily="50" charset="-128"/>
              </a:rPr>
              <a:t>   pip</a:t>
            </a:r>
            <a:r>
              <a:rPr lang="ja-JP" altLang="en-US" dirty="0">
                <a:latin typeface="Meiryo UI" panose="020B0604030504040204" pitchFamily="50" charset="-128"/>
                <a:ea typeface="Meiryo UI" panose="020B0604030504040204" pitchFamily="50" charset="-128"/>
              </a:rPr>
              <a:t>をインストールしたら元の</a:t>
            </a:r>
            <a:r>
              <a:rPr lang="en-US" altLang="ja-JP" dirty="0" err="1">
                <a:latin typeface="Meiryo UI" panose="020B0604030504040204" pitchFamily="50" charset="-128"/>
                <a:ea typeface="Meiryo UI" panose="020B0604030504040204" pitchFamily="50" charset="-128"/>
              </a:rPr>
              <a:t>ssl_verify</a:t>
            </a:r>
            <a:r>
              <a:rPr lang="ja-JP" altLang="en-US" dirty="0">
                <a:latin typeface="Meiryo UI" panose="020B0604030504040204" pitchFamily="50" charset="-128"/>
                <a:ea typeface="Meiryo UI" panose="020B0604030504040204" pitchFamily="50" charset="-128"/>
              </a:rPr>
              <a:t>を返すようにしてください</a:t>
            </a:r>
            <a:endParaRPr lang="en-US" altLang="ja-JP" dirty="0">
              <a:solidFill>
                <a:srgbClr val="FF0000"/>
              </a:solidFill>
              <a:latin typeface="Meiryo UI" panose="020B0604030504040204" pitchFamily="50" charset="-128"/>
              <a:ea typeface="Meiryo UI" panose="020B0604030504040204" pitchFamily="50" charset="-128"/>
            </a:endParaRPr>
          </a:p>
          <a:p>
            <a:pPr lvl="1">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セキュリティに不安があるので以下のコマンド入力しなければなりません</a:t>
            </a:r>
            <a:endParaRPr lang="en-US" altLang="ja-JP" sz="2000" dirty="0">
              <a:latin typeface="Meiryo UI" panose="020B0604030504040204" pitchFamily="50" charset="-128"/>
              <a:ea typeface="Meiryo UI" panose="020B0604030504040204" pitchFamily="50" charset="-128"/>
            </a:endParaRPr>
          </a:p>
          <a:p>
            <a:r>
              <a:rPr lang="en-US" altLang="ja-JP" b="1" dirty="0">
                <a:latin typeface="Meiryo UI" panose="020B0604030504040204" pitchFamily="50" charset="-128"/>
                <a:ea typeface="Meiryo UI" panose="020B0604030504040204" pitchFamily="50" charset="-128"/>
              </a:rPr>
              <a:t>		</a:t>
            </a:r>
            <a:endParaRPr lang="ja-JP" altLang="en-US" b="1" dirty="0">
              <a:latin typeface="Meiryo UI" panose="020B0604030504040204" pitchFamily="50" charset="-128"/>
              <a:ea typeface="Meiryo UI" panose="020B0604030504040204" pitchFamily="50" charset="-128"/>
            </a:endParaRPr>
          </a:p>
          <a:p>
            <a:r>
              <a:rPr lang="en-US" altLang="ja-JP" dirty="0"/>
              <a:t>	</a:t>
            </a:r>
            <a:endParaRPr lang="ja-JP" altLang="en-US" dirty="0">
              <a:latin typeface="Meiryo UI" panose="020B0604030504040204" pitchFamily="50" charset="-128"/>
              <a:ea typeface="Meiryo UI" panose="020B0604030504040204" pitchFamily="50" charset="-128"/>
            </a:endParaRPr>
          </a:p>
          <a:p>
            <a:endParaRPr kumimoji="1" lang="ja-JP" altLang="en-US" dirty="0"/>
          </a:p>
        </p:txBody>
      </p:sp>
      <p:sp>
        <p:nvSpPr>
          <p:cNvPr id="10" name="Rectangle 9">
            <a:extLst>
              <a:ext uri="{FF2B5EF4-FFF2-40B4-BE49-F238E27FC236}">
                <a16:creationId xmlns:a16="http://schemas.microsoft.com/office/drawing/2014/main" id="{E23F7521-10CC-48B2-9190-C40F9BC4CBB8}"/>
              </a:ext>
            </a:extLst>
          </p:cNvPr>
          <p:cNvSpPr/>
          <p:nvPr/>
        </p:nvSpPr>
        <p:spPr>
          <a:xfrm>
            <a:off x="1782140" y="4701232"/>
            <a:ext cx="4450611" cy="4801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conda</a:t>
            </a:r>
            <a:r>
              <a:rPr lang="en-US" altLang="ja-JP" dirty="0"/>
              <a:t> config --set </a:t>
            </a:r>
            <a:r>
              <a:rPr lang="en-US" altLang="ja-JP" dirty="0" err="1"/>
              <a:t>ssl_verify</a:t>
            </a:r>
            <a:r>
              <a:rPr lang="en-US" altLang="ja-JP" dirty="0"/>
              <a:t> true</a:t>
            </a:r>
            <a:endParaRPr kumimoji="1" lang="ja-JP" altLang="en-US" dirty="0"/>
          </a:p>
        </p:txBody>
      </p:sp>
    </p:spTree>
    <p:extLst>
      <p:ext uri="{BB962C8B-B14F-4D97-AF65-F5344CB8AC3E}">
        <p14:creationId xmlns:p14="http://schemas.microsoft.com/office/powerpoint/2010/main" val="17033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83B674-3519-4EC9-A03B-1C84096E5C81}"/>
              </a:ext>
            </a:extLst>
          </p:cNvPr>
          <p:cNvSpPr>
            <a:spLocks noGrp="1"/>
          </p:cNvSpPr>
          <p:nvPr>
            <p:ph type="title"/>
          </p:nvPr>
        </p:nvSpPr>
        <p:spPr>
          <a:xfrm>
            <a:off x="838200" y="150819"/>
            <a:ext cx="10515600" cy="1081120"/>
          </a:xfrm>
          <a:solidFill>
            <a:schemeClr val="accent1">
              <a:lumMod val="20000"/>
              <a:lumOff val="80000"/>
            </a:schemeClr>
          </a:solidFill>
        </p:spPr>
        <p:txBody>
          <a:bodyPr>
            <a:normAutofit fontScale="90000"/>
          </a:bodyPr>
          <a:lstStyle/>
          <a:p>
            <a:r>
              <a:rPr lang="en-US" altLang="ja-JP" b="1" dirty="0">
                <a:latin typeface="Meiryo UI" panose="020B0604030504040204" pitchFamily="50" charset="-128"/>
                <a:ea typeface="Meiryo UI" panose="020B0604030504040204" pitchFamily="50" charset="-128"/>
              </a:rPr>
              <a:t>3.</a:t>
            </a:r>
            <a:r>
              <a:rPr lang="ja-JP" altLang="en-US" b="1" dirty="0">
                <a:latin typeface="Meiryo UI" panose="020B0604030504040204" pitchFamily="50" charset="-128"/>
                <a:ea typeface="Meiryo UI" panose="020B0604030504040204" pitchFamily="50" charset="-128"/>
              </a:rPr>
              <a:t>プログラム実行に必要なライブラリを仮想環境にインストール</a:t>
            </a:r>
            <a:endParaRPr kumimoji="1" lang="ja-JP" altLang="en-US" b="1" dirty="0">
              <a:latin typeface="Meiryo UI" panose="020B0604030504040204" pitchFamily="50" charset="-128"/>
              <a:ea typeface="Meiryo UI" panose="020B0604030504040204" pitchFamily="50" charset="-128"/>
            </a:endParaRPr>
          </a:p>
        </p:txBody>
      </p:sp>
      <p:sp>
        <p:nvSpPr>
          <p:cNvPr id="6" name="Content Placeholder 5">
            <a:extLst>
              <a:ext uri="{FF2B5EF4-FFF2-40B4-BE49-F238E27FC236}">
                <a16:creationId xmlns:a16="http://schemas.microsoft.com/office/drawing/2014/main" id="{F7097979-636C-46DE-9446-0A72A1AD1C7F}"/>
              </a:ext>
            </a:extLst>
          </p:cNvPr>
          <p:cNvSpPr>
            <a:spLocks noGrp="1"/>
          </p:cNvSpPr>
          <p:nvPr>
            <p:ph idx="1"/>
          </p:nvPr>
        </p:nvSpPr>
        <p:spPr>
          <a:xfrm>
            <a:off x="557784" y="1283557"/>
            <a:ext cx="11009376" cy="5209317"/>
          </a:xfrm>
        </p:spPr>
        <p:txBody>
          <a:bodyPr/>
          <a:lstStyle/>
          <a:p>
            <a:pPr marL="0" indent="0">
              <a:buNone/>
            </a:pPr>
            <a:r>
              <a:rPr lang="ja-JP" altLang="en-US" sz="2400" b="1" dirty="0"/>
              <a:t>　</a:t>
            </a:r>
            <a:r>
              <a:rPr lang="en-US" altLang="ja-JP" b="1" dirty="0"/>
              <a:t>3.2</a:t>
            </a:r>
            <a:r>
              <a:rPr lang="ja-JP" altLang="en-US" b="1" dirty="0"/>
              <a:t>プログラム実行に必要なライブラリを仮想環境にインストール</a:t>
            </a:r>
            <a:endParaRPr lang="en-US" altLang="ja-JP" b="1" dirty="0"/>
          </a:p>
        </p:txBody>
      </p:sp>
      <p:sp>
        <p:nvSpPr>
          <p:cNvPr id="5" name="TextBox 4">
            <a:extLst>
              <a:ext uri="{FF2B5EF4-FFF2-40B4-BE49-F238E27FC236}">
                <a16:creationId xmlns:a16="http://schemas.microsoft.com/office/drawing/2014/main" id="{73E2377E-F4A4-4924-AFF9-38352BEA24F3}"/>
              </a:ext>
            </a:extLst>
          </p:cNvPr>
          <p:cNvSpPr txBox="1"/>
          <p:nvPr/>
        </p:nvSpPr>
        <p:spPr>
          <a:xfrm>
            <a:off x="1146405" y="1976935"/>
            <a:ext cx="8061603" cy="646331"/>
          </a:xfrm>
          <a:prstGeom prst="rect">
            <a:avLst/>
          </a:prstGeom>
          <a:noFill/>
        </p:spPr>
        <p:txBody>
          <a:bodyPr wrap="square" rtlCol="0">
            <a:spAutoFit/>
          </a:bodyPr>
          <a:lstStyle/>
          <a:p>
            <a:r>
              <a:rPr lang="en-US" altLang="ja-JP" dirty="0"/>
              <a:t>-</a:t>
            </a:r>
            <a:r>
              <a:rPr lang="ja-JP" altLang="en-US" dirty="0"/>
              <a:t>プログラム実行に必要となる各種ライブラリ</a:t>
            </a:r>
            <a:br>
              <a:rPr lang="en-US" altLang="ja-JP" dirty="0"/>
            </a:br>
            <a:r>
              <a:rPr lang="en-US" altLang="ja-JP" dirty="0"/>
              <a:t>(</a:t>
            </a:r>
            <a:r>
              <a:rPr lang="en-US" altLang="ja-JP" dirty="0" err="1"/>
              <a:t>pandas,numpy,matplotlib</a:t>
            </a:r>
            <a:r>
              <a:rPr lang="ja-JP" altLang="en-US" dirty="0"/>
              <a:t>等</a:t>
            </a:r>
            <a:r>
              <a:rPr lang="en-US" altLang="ja-JP" dirty="0"/>
              <a:t>)</a:t>
            </a:r>
            <a:r>
              <a:rPr lang="ja-JP" altLang="en-US" dirty="0"/>
              <a:t>を</a:t>
            </a:r>
            <a:r>
              <a:rPr lang="en-US" altLang="ja-JP" dirty="0"/>
              <a:t>pip</a:t>
            </a:r>
            <a:r>
              <a:rPr lang="ja-JP" altLang="en-US" dirty="0"/>
              <a:t>でインストールしていきましょう。</a:t>
            </a:r>
            <a:endParaRPr kumimoji="1" lang="en-US" altLang="ja-JP" dirty="0">
              <a:latin typeface="Meiryo UI" panose="020B0604030504040204" pitchFamily="50" charset="-128"/>
              <a:ea typeface="Meiryo UI" panose="020B0604030504040204" pitchFamily="50" charset="-128"/>
            </a:endParaRPr>
          </a:p>
        </p:txBody>
      </p:sp>
      <p:sp>
        <p:nvSpPr>
          <p:cNvPr id="8" name="Rectangle 7">
            <a:extLst>
              <a:ext uri="{FF2B5EF4-FFF2-40B4-BE49-F238E27FC236}">
                <a16:creationId xmlns:a16="http://schemas.microsoft.com/office/drawing/2014/main" id="{E3BAF585-6856-4D0E-A4EF-42CFD6203587}"/>
              </a:ext>
            </a:extLst>
          </p:cNvPr>
          <p:cNvSpPr/>
          <p:nvPr/>
        </p:nvSpPr>
        <p:spPr>
          <a:xfrm>
            <a:off x="1322574" y="2875844"/>
            <a:ext cx="5912763" cy="12787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注意：セキュリティ対応の為、</a:t>
            </a:r>
            <a:r>
              <a:rPr lang="en-US" altLang="ja-JP" dirty="0"/>
              <a:t>pip install xxx</a:t>
            </a:r>
            <a:r>
              <a:rPr lang="ja-JP" altLang="en-US" dirty="0"/>
              <a:t>としてこのコマンドに追加しないといけない。</a:t>
            </a:r>
            <a:endParaRPr lang="en-US" altLang="ja-JP" dirty="0"/>
          </a:p>
          <a:p>
            <a:pPr algn="ctr"/>
            <a:r>
              <a:rPr lang="en-US" altLang="ja-JP" dirty="0">
                <a:solidFill>
                  <a:srgbClr val="FFFF00"/>
                </a:solidFill>
              </a:rPr>
              <a:t>--trusted-host pypi.python.org --trusted-host files.pythonhosted.org --trusted-host pypi.org</a:t>
            </a:r>
            <a:endParaRPr kumimoji="1" lang="ja-JP" altLang="en-US" dirty="0">
              <a:solidFill>
                <a:srgbClr val="FFFF00"/>
              </a:solidFill>
            </a:endParaRPr>
          </a:p>
        </p:txBody>
      </p:sp>
      <p:sp>
        <p:nvSpPr>
          <p:cNvPr id="11" name="TextBox 10">
            <a:extLst>
              <a:ext uri="{FF2B5EF4-FFF2-40B4-BE49-F238E27FC236}">
                <a16:creationId xmlns:a16="http://schemas.microsoft.com/office/drawing/2014/main" id="{51AE7E78-3E03-456A-B262-42C7EC7AC0ED}"/>
              </a:ext>
            </a:extLst>
          </p:cNvPr>
          <p:cNvSpPr txBox="1"/>
          <p:nvPr/>
        </p:nvSpPr>
        <p:spPr>
          <a:xfrm>
            <a:off x="1146405" y="5162271"/>
            <a:ext cx="8686800" cy="646331"/>
          </a:xfrm>
          <a:prstGeom prst="rect">
            <a:avLst/>
          </a:prstGeom>
          <a:solidFill>
            <a:schemeClr val="tx1"/>
          </a:solidFill>
        </p:spPr>
        <p:txBody>
          <a:bodyPr wrap="square" rtlCol="0">
            <a:spAutoFit/>
          </a:bodyPr>
          <a:lstStyle/>
          <a:p>
            <a:r>
              <a:rPr kumimoji="1" lang="en-US" altLang="ja-JP" dirty="0">
                <a:solidFill>
                  <a:schemeClr val="bg1"/>
                </a:solidFill>
              </a:rPr>
              <a:t>pip </a:t>
            </a:r>
            <a:r>
              <a:rPr lang="en-US" altLang="ja-JP" dirty="0">
                <a:solidFill>
                  <a:schemeClr val="bg1"/>
                </a:solidFill>
              </a:rPr>
              <a:t>install </a:t>
            </a:r>
            <a:r>
              <a:rPr lang="en-US" altLang="ja-JP" dirty="0" err="1">
                <a:solidFill>
                  <a:schemeClr val="bg1"/>
                </a:solidFill>
              </a:rPr>
              <a:t>numpy</a:t>
            </a:r>
            <a:r>
              <a:rPr lang="en-US" altLang="ja-JP" dirty="0">
                <a:solidFill>
                  <a:schemeClr val="bg1"/>
                </a:solidFill>
              </a:rPr>
              <a:t> --trusted-host pypi.python.org --trusted-host files.pythonhosted.org --trusted-host pypi.org</a:t>
            </a:r>
            <a:endParaRPr kumimoji="1" lang="ja-JP" altLang="en-US" dirty="0">
              <a:solidFill>
                <a:schemeClr val="bg1"/>
              </a:solidFill>
            </a:endParaRPr>
          </a:p>
        </p:txBody>
      </p:sp>
      <p:sp>
        <p:nvSpPr>
          <p:cNvPr id="12" name="TextBox 11">
            <a:extLst>
              <a:ext uri="{FF2B5EF4-FFF2-40B4-BE49-F238E27FC236}">
                <a16:creationId xmlns:a16="http://schemas.microsoft.com/office/drawing/2014/main" id="{495CA2CD-01C6-4B65-AF8E-445241193F85}"/>
              </a:ext>
            </a:extLst>
          </p:cNvPr>
          <p:cNvSpPr txBox="1"/>
          <p:nvPr/>
        </p:nvSpPr>
        <p:spPr>
          <a:xfrm>
            <a:off x="1146405" y="4480065"/>
            <a:ext cx="768096" cy="369332"/>
          </a:xfrm>
          <a:prstGeom prst="rect">
            <a:avLst/>
          </a:prstGeom>
          <a:noFill/>
        </p:spPr>
        <p:txBody>
          <a:bodyPr wrap="square" rtlCol="0">
            <a:spAutoFit/>
          </a:bodyPr>
          <a:lstStyle/>
          <a:p>
            <a:r>
              <a:rPr lang="ja-JP" altLang="en-US" dirty="0"/>
              <a:t>例：</a:t>
            </a:r>
            <a:endParaRPr kumimoji="1" lang="ja-JP" altLang="en-US" dirty="0"/>
          </a:p>
        </p:txBody>
      </p:sp>
    </p:spTree>
    <p:extLst>
      <p:ext uri="{BB962C8B-B14F-4D97-AF65-F5344CB8AC3E}">
        <p14:creationId xmlns:p14="http://schemas.microsoft.com/office/powerpoint/2010/main" val="3333608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1158</Words>
  <Application>Microsoft Office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Hiragino Kaku Gothic ProN</vt:lpstr>
      <vt:lpstr>Meiryo UI</vt:lpstr>
      <vt:lpstr>游ゴシック</vt:lpstr>
      <vt:lpstr>游ゴシック Light</vt:lpstr>
      <vt:lpstr>Arial</vt:lpstr>
      <vt:lpstr>Wingdings</vt:lpstr>
      <vt:lpstr>Office Theme</vt:lpstr>
      <vt:lpstr>PowerPoint Presentation</vt:lpstr>
      <vt:lpstr>   実行ファイル(.exe)を作成する手順</vt:lpstr>
      <vt:lpstr>1. 仮想環境を作成</vt:lpstr>
      <vt:lpstr>1.仮想環境を作成</vt:lpstr>
      <vt:lpstr>1.仮想環境を作成</vt:lpstr>
      <vt:lpstr>1.仮想環境を作成</vt:lpstr>
      <vt:lpstr>2.作成した仮想環境をActivate</vt:lpstr>
      <vt:lpstr>3.プログラム実行に必要なライブラリを仮想環境にインストール</vt:lpstr>
      <vt:lpstr>3.プログラム実行に必要なライブラリを仮想環境にインストール</vt:lpstr>
      <vt:lpstr>3.プログラム実行に必要なライブラリを仮想環境にインストール</vt:lpstr>
      <vt:lpstr>3.プログラム実行に必要なライブラリを仮想環境にインストール</vt:lpstr>
      <vt:lpstr>4. py-installerでexe化</vt:lpstr>
      <vt:lpstr>4. py-installerでexe化</vt:lpstr>
      <vt:lpstr>4. py-installerでexe化</vt:lpstr>
      <vt:lpstr>4. py-installerでexe化</vt:lpstr>
      <vt:lpstr>4. py-installerでexe化</vt:lpstr>
      <vt:lpstr>4. py-installerでexe化</vt:lpstr>
      <vt:lpstr>5.作成した仮想環境を削除する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Nguyenquang Dat</dc:creator>
  <cp:lastModifiedBy>Nguyenquang Dat</cp:lastModifiedBy>
  <cp:revision>66</cp:revision>
  <dcterms:created xsi:type="dcterms:W3CDTF">2022-04-25T00:08:24Z</dcterms:created>
  <dcterms:modified xsi:type="dcterms:W3CDTF">2022-04-27T01:45:02Z</dcterms:modified>
</cp:coreProperties>
</file>