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88" r:id="rId2"/>
  </p:sldMasterIdLst>
  <p:notesMasterIdLst>
    <p:notesMasterId r:id="rId31"/>
  </p:notesMasterIdLst>
  <p:handoutMasterIdLst>
    <p:handoutMasterId r:id="rId32"/>
  </p:handoutMasterIdLst>
  <p:sldIdLst>
    <p:sldId id="548" r:id="rId3"/>
    <p:sldId id="563" r:id="rId4"/>
    <p:sldId id="562" r:id="rId5"/>
    <p:sldId id="564" r:id="rId6"/>
    <p:sldId id="552" r:id="rId7"/>
    <p:sldId id="565" r:id="rId8"/>
    <p:sldId id="566" r:id="rId9"/>
    <p:sldId id="567" r:id="rId10"/>
    <p:sldId id="570" r:id="rId11"/>
    <p:sldId id="571"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39" r:id="rId30"/>
  </p:sldIdLst>
  <p:sldSz cx="9144000" cy="6858000" type="screen4x3"/>
  <p:notesSz cx="7010400" cy="9296400"/>
  <p:custDataLst>
    <p:tags r:id="rId33"/>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286">
          <p15:clr>
            <a:srgbClr val="A4A3A4"/>
          </p15:clr>
        </p15:guide>
        <p15:guide id="3" orient="horz" pos="894">
          <p15:clr>
            <a:srgbClr val="A4A3A4"/>
          </p15:clr>
        </p15:guide>
        <p15:guide id="4" orient="horz" pos="3890">
          <p15:clr>
            <a:srgbClr val="A4A3A4"/>
          </p15:clr>
        </p15:guide>
        <p15:guide id="5" orient="horz" pos="4235">
          <p15:clr>
            <a:srgbClr val="A4A3A4"/>
          </p15:clr>
        </p15:guide>
        <p15:guide id="6" orient="horz" pos="206">
          <p15:clr>
            <a:srgbClr val="A4A3A4"/>
          </p15:clr>
        </p15:guide>
        <p15:guide id="7" orient="horz" pos="2165">
          <p15:clr>
            <a:srgbClr val="A4A3A4"/>
          </p15:clr>
        </p15:guide>
        <p15:guide id="8" orient="horz" pos="1277">
          <p15:clr>
            <a:srgbClr val="A4A3A4"/>
          </p15:clr>
        </p15:guide>
        <p15:guide id="9" pos="2885">
          <p15:clr>
            <a:srgbClr val="A4A3A4"/>
          </p15:clr>
        </p15:guide>
        <p15:guide id="10" pos="222">
          <p15:clr>
            <a:srgbClr val="A4A3A4"/>
          </p15:clr>
        </p15:guide>
        <p15:guide id="11" pos="510">
          <p15:clr>
            <a:srgbClr val="A4A3A4"/>
          </p15:clr>
        </p15:guide>
        <p15:guide id="12" pos="898">
          <p15:clr>
            <a:srgbClr val="A4A3A4"/>
          </p15:clr>
        </p15:guide>
        <p15:guide id="13" pos="4867">
          <p15:clr>
            <a:srgbClr val="A4A3A4"/>
          </p15:clr>
        </p15:guide>
        <p15:guide id="14" pos="5246">
          <p15:clr>
            <a:srgbClr val="A4A3A4"/>
          </p15:clr>
        </p15:guide>
        <p15:guide id="15" pos="553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49F"/>
    <a:srgbClr val="D69407"/>
    <a:srgbClr val="588BA3"/>
    <a:srgbClr val="0D68A0"/>
    <a:srgbClr val="698E32"/>
    <a:srgbClr val="3295DD"/>
    <a:srgbClr val="CF6628"/>
    <a:srgbClr val="88B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1300" autoAdjust="0"/>
  </p:normalViewPr>
  <p:slideViewPr>
    <p:cSldViewPr snapToGrid="0">
      <p:cViewPr varScale="1">
        <p:scale>
          <a:sx n="112" d="100"/>
          <a:sy n="112" d="100"/>
        </p:scale>
        <p:origin x="768" y="96"/>
      </p:cViewPr>
      <p:guideLst>
        <p:guide orient="horz" pos="2160"/>
        <p:guide orient="horz" pos="286"/>
        <p:guide orient="horz" pos="894"/>
        <p:guide orient="horz" pos="3890"/>
        <p:guide orient="horz" pos="4235"/>
        <p:guide orient="horz" pos="206"/>
        <p:guide orient="horz" pos="2165"/>
        <p:guide orient="horz" pos="1277"/>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10212"/>
    </p:cViewPr>
  </p:sorterViewPr>
  <p:notesViewPr>
    <p:cSldViewPr snapToGrid="0">
      <p:cViewPr>
        <p:scale>
          <a:sx n="110" d="100"/>
          <a:sy n="110" d="100"/>
        </p:scale>
        <p:origin x="1368" y="-16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D005B-AEE3-4239-A1EB-FF4C6C798FE8}"/>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a:extLst>
              <a:ext uri="{FF2B5EF4-FFF2-40B4-BE49-F238E27FC236}">
                <a16:creationId xmlns:a16="http://schemas.microsoft.com/office/drawing/2014/main" id="{DBCA065A-B2E3-484D-B1B3-E4B1BC19FE7B}"/>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cs typeface="+mn-cs"/>
              </a:defRPr>
            </a:lvl1pPr>
          </a:lstStyle>
          <a:p>
            <a:pPr>
              <a:defRPr/>
            </a:pPr>
            <a:fld id="{1DE1B0B7-E24E-4CA9-BA8E-15CACBFBC8B3}" type="datetimeFigureOut">
              <a:rPr lang="en-US"/>
              <a:pPr>
                <a:defRPr/>
              </a:pPr>
              <a:t>2/26/2020</a:t>
            </a:fld>
            <a:endParaRPr lang="en-US" dirty="0"/>
          </a:p>
        </p:txBody>
      </p:sp>
      <p:sp>
        <p:nvSpPr>
          <p:cNvPr id="4" name="Footer Placeholder 3">
            <a:extLst>
              <a:ext uri="{FF2B5EF4-FFF2-40B4-BE49-F238E27FC236}">
                <a16:creationId xmlns:a16="http://schemas.microsoft.com/office/drawing/2014/main" id="{ED80AC9A-8C75-4EF9-8F5B-F0B0E1D495B7}"/>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a:extLst>
              <a:ext uri="{FF2B5EF4-FFF2-40B4-BE49-F238E27FC236}">
                <a16:creationId xmlns:a16="http://schemas.microsoft.com/office/drawing/2014/main" id="{B1856C24-B0C9-4E38-8111-1FD757006929}"/>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09F6502-3C1B-4D57-A1D3-F25F3FF02B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38CBF9-93FE-4D0D-8778-B017529AEE77}"/>
              </a:ext>
            </a:extLst>
          </p:cNvPr>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cs typeface="+mn-cs"/>
              </a:defRPr>
            </a:lvl1pPr>
          </a:lstStyle>
          <a:p>
            <a:pPr>
              <a:defRPr/>
            </a:pPr>
            <a:endParaRPr lang="en-US"/>
          </a:p>
        </p:txBody>
      </p:sp>
      <p:sp>
        <p:nvSpPr>
          <p:cNvPr id="3" name="Date Placeholder 2">
            <a:extLst>
              <a:ext uri="{FF2B5EF4-FFF2-40B4-BE49-F238E27FC236}">
                <a16:creationId xmlns:a16="http://schemas.microsoft.com/office/drawing/2014/main" id="{61D59C80-5509-424D-ABDD-CFD10247A1EC}"/>
              </a:ext>
            </a:extLst>
          </p:cNvPr>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cs typeface="+mn-cs"/>
              </a:defRPr>
            </a:lvl1pPr>
          </a:lstStyle>
          <a:p>
            <a:pPr>
              <a:defRPr/>
            </a:pPr>
            <a:fld id="{067C9263-139B-463A-AAE6-E1A143BAA96F}" type="datetimeFigureOut">
              <a:rPr lang="en-US"/>
              <a:pPr>
                <a:defRPr/>
              </a:pPr>
              <a:t>2/26/2020</a:t>
            </a:fld>
            <a:endParaRPr lang="en-US" dirty="0"/>
          </a:p>
        </p:txBody>
      </p:sp>
      <p:sp>
        <p:nvSpPr>
          <p:cNvPr id="4" name="Slide Image Placeholder 3">
            <a:extLst>
              <a:ext uri="{FF2B5EF4-FFF2-40B4-BE49-F238E27FC236}">
                <a16:creationId xmlns:a16="http://schemas.microsoft.com/office/drawing/2014/main" id="{B1C1FE21-3332-4785-8F2D-9EBEA6CB7079}"/>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dirty="0"/>
          </a:p>
        </p:txBody>
      </p:sp>
      <p:sp>
        <p:nvSpPr>
          <p:cNvPr id="5" name="Notes Placeholder 4">
            <a:extLst>
              <a:ext uri="{FF2B5EF4-FFF2-40B4-BE49-F238E27FC236}">
                <a16:creationId xmlns:a16="http://schemas.microsoft.com/office/drawing/2014/main" id="{EADABCA4-859C-40BD-ACBE-89160747EDAE}"/>
              </a:ext>
            </a:extLst>
          </p:cNvPr>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CFA6353-208C-45EE-9B4A-84BEE25ABACC}"/>
              </a:ext>
            </a:extLst>
          </p:cNvPr>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cs typeface="+mn-cs"/>
              </a:defRPr>
            </a:lvl1pPr>
          </a:lstStyle>
          <a:p>
            <a:pPr>
              <a:defRPr/>
            </a:pPr>
            <a:endParaRPr lang="en-US"/>
          </a:p>
        </p:txBody>
      </p:sp>
      <p:sp>
        <p:nvSpPr>
          <p:cNvPr id="7" name="Slide Number Placeholder 6">
            <a:extLst>
              <a:ext uri="{FF2B5EF4-FFF2-40B4-BE49-F238E27FC236}">
                <a16:creationId xmlns:a16="http://schemas.microsoft.com/office/drawing/2014/main" id="{15EC5AA9-E261-406F-9920-AD8826469ADC}"/>
              </a:ext>
            </a:extLst>
          </p:cNvPr>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pPr>
              <a:defRPr/>
            </a:pPr>
            <a:fld id="{49AB5559-F638-4545-8A11-94DC4A967EA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D7537DB7-E849-4F5D-B8AC-62A558ED58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4A8A9B38-0E04-4F3A-8E9E-876B995AC7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100"/>
          </a:p>
        </p:txBody>
      </p:sp>
      <p:sp>
        <p:nvSpPr>
          <p:cNvPr id="13316" name="Slide Number Placeholder 3">
            <a:extLst>
              <a:ext uri="{FF2B5EF4-FFF2-40B4-BE49-F238E27FC236}">
                <a16:creationId xmlns:a16="http://schemas.microsoft.com/office/drawing/2014/main" id="{C5C3CFA2-B216-4B3F-B430-984A37CDA6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ABB3DF-564A-43C9-8568-4B72A0489214}"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B44E5CEB-6382-4967-BB26-7CF78F4253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B878ACA4-7E75-4DB2-8E18-D0E8F81C37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100"/>
          </a:p>
        </p:txBody>
      </p:sp>
      <p:sp>
        <p:nvSpPr>
          <p:cNvPr id="15364" name="Slide Number Placeholder 3">
            <a:extLst>
              <a:ext uri="{FF2B5EF4-FFF2-40B4-BE49-F238E27FC236}">
                <a16:creationId xmlns:a16="http://schemas.microsoft.com/office/drawing/2014/main" id="{30808AC0-78AA-48DE-9C21-332E34D2C7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18057A-9109-4B9B-A332-F2792EA504A9}"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AB5559-F638-4545-8A11-94DC4A967EA1}" type="slidenum">
              <a:rPr lang="en-US" altLang="en-US" smtClean="0"/>
              <a:pPr>
                <a:defRPr/>
              </a:pPr>
              <a:t>4</a:t>
            </a:fld>
            <a:endParaRPr lang="en-US" altLang="en-US"/>
          </a:p>
        </p:txBody>
      </p:sp>
    </p:spTree>
    <p:extLst>
      <p:ext uri="{BB962C8B-B14F-4D97-AF65-F5344CB8AC3E}">
        <p14:creationId xmlns:p14="http://schemas.microsoft.com/office/powerpoint/2010/main" val="41232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7475718-7328-4C37-A999-D467D0913E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D4306891-BA61-4190-B1CF-7F1CCC43F6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100"/>
          </a:p>
        </p:txBody>
      </p:sp>
      <p:sp>
        <p:nvSpPr>
          <p:cNvPr id="18436" name="Slide Number Placeholder 3">
            <a:extLst>
              <a:ext uri="{FF2B5EF4-FFF2-40B4-BE49-F238E27FC236}">
                <a16:creationId xmlns:a16="http://schemas.microsoft.com/office/drawing/2014/main" id="{A8C129D0-4E30-4A64-AA16-C91712901F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F41C4E-C9FF-4540-B047-59DD36B40280}"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0B472AF-F5D7-41D8-BFAF-2F1B8DCDB7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E2093220-DB01-4885-84B6-7DCC2C43D5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D94F599D-4E03-429D-B702-9CBF7E12B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F44A47-0F82-4587-BC51-4A52545E33CD}"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4" descr="P:\p2\008_Presentations\Active Jobs\4000-4999\4322-13_Corporate Overview Draft_Van Winkle\Support\Template_4.jpg">
            <a:extLst>
              <a:ext uri="{FF2B5EF4-FFF2-40B4-BE49-F238E27FC236}">
                <a16:creationId xmlns:a16="http://schemas.microsoft.com/office/drawing/2014/main" id="{A87C9D01-A268-4833-926E-EE9B9B91B5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6">
            <a:extLst>
              <a:ext uri="{FF2B5EF4-FFF2-40B4-BE49-F238E27FC236}">
                <a16:creationId xmlns:a16="http://schemas.microsoft.com/office/drawing/2014/main" id="{DB2466B4-23C3-4E46-B144-C6CC2833D314}"/>
              </a:ext>
            </a:extLst>
          </p:cNvPr>
          <p:cNvSpPr txBox="1">
            <a:spLocks noChangeArrowheads="1"/>
          </p:cNvSpPr>
          <p:nvPr userDrawn="1"/>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chemeClr val="bg1"/>
                </a:solidFill>
              </a:rPr>
              <a:t>Logixtek Proprietary and Confidential © 2015</a:t>
            </a:r>
          </a:p>
        </p:txBody>
      </p:sp>
      <p:pic>
        <p:nvPicPr>
          <p:cNvPr id="6" name="Picture 8">
            <a:extLst>
              <a:ext uri="{FF2B5EF4-FFF2-40B4-BE49-F238E27FC236}">
                <a16:creationId xmlns:a16="http://schemas.microsoft.com/office/drawing/2014/main" id="{FA4784CE-8135-49A7-B275-9D423BA4530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7188" y="288925"/>
            <a:ext cx="25495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539" name="Rectangle 75"/>
          <p:cNvSpPr>
            <a:spLocks noGrp="1" noChangeArrowheads="1"/>
          </p:cNvSpPr>
          <p:nvPr>
            <p:ph type="ctrTitle"/>
          </p:nvPr>
        </p:nvSpPr>
        <p:spPr>
          <a:xfrm>
            <a:off x="3782027" y="4914689"/>
            <a:ext cx="4746968" cy="626400"/>
          </a:xfrm>
        </p:spPr>
        <p:txBody>
          <a:bodyPr/>
          <a:lstStyle>
            <a:lvl1pPr algn="r">
              <a:defRPr sz="2400">
                <a:solidFill>
                  <a:schemeClr val="bg1"/>
                </a:solidFill>
              </a:defRPr>
            </a:lvl1pPr>
          </a:lstStyle>
          <a:p>
            <a:r>
              <a:rPr lang="en-US" dirty="0"/>
              <a:t>Click to edit Master title style</a:t>
            </a:r>
          </a:p>
        </p:txBody>
      </p:sp>
      <p:sp>
        <p:nvSpPr>
          <p:cNvPr id="2878540" name="Rectangle 76"/>
          <p:cNvSpPr>
            <a:spLocks noGrp="1" noChangeArrowheads="1"/>
          </p:cNvSpPr>
          <p:nvPr>
            <p:ph type="subTitle" idx="1"/>
          </p:nvPr>
        </p:nvSpPr>
        <p:spPr>
          <a:xfrm>
            <a:off x="5046251" y="5691903"/>
            <a:ext cx="3491621"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13245413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23E36B-5ACB-42CA-9ACE-563467EA0DBF}"/>
              </a:ext>
            </a:extLst>
          </p:cNvPr>
          <p:cNvSpPr>
            <a:spLocks noChangeArrowheads="1"/>
          </p:cNvSpPr>
          <p:nvPr userDrawn="1"/>
        </p:nvSpPr>
        <p:spPr bwMode="auto">
          <a:xfrm>
            <a:off x="350838" y="5986463"/>
            <a:ext cx="8442325" cy="5191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508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spcBef>
                <a:spcPts val="400"/>
              </a:spcBef>
              <a:defRPr/>
            </a:pPr>
            <a:endParaRPr lang="en-US" altLang="en-US" sz="1400">
              <a:latin typeface="Arial Bold" panose="020B0704020202020204" pitchFamily="34" charset="0"/>
              <a:ea typeface="Gotham Book"/>
              <a:cs typeface="Arial Bold" panose="020B0704020202020204" pitchFamily="34" charset="0"/>
              <a:sym typeface="Gotham Book"/>
            </a:endParaRPr>
          </a:p>
        </p:txBody>
      </p:sp>
      <p:pic>
        <p:nvPicPr>
          <p:cNvPr id="4" name="Picture 7">
            <a:extLst>
              <a:ext uri="{FF2B5EF4-FFF2-40B4-BE49-F238E27FC236}">
                <a16:creationId xmlns:a16="http://schemas.microsoft.com/office/drawing/2014/main" id="{19C74F91-09DD-43DD-B0BC-B3C7CD3801D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288925"/>
            <a:ext cx="25495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7337682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3341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able Placeholder 2"/>
          <p:cNvSpPr>
            <a:spLocks noGrp="1"/>
          </p:cNvSpPr>
          <p:nvPr>
            <p:ph type="tbl" idx="1"/>
          </p:nvPr>
        </p:nvSpPr>
        <p:spPr>
          <a:xfrm>
            <a:off x="365760" y="1421078"/>
            <a:ext cx="8434388" cy="1589088"/>
          </a:xfrm>
        </p:spPr>
        <p:txBody>
          <a:bodyPr/>
          <a:lstStyle/>
          <a:p>
            <a:pPr lvl="0"/>
            <a:r>
              <a:rPr lang="en-US" noProof="0" dirty="0"/>
              <a:t>Click icon to add table</a:t>
            </a:r>
          </a:p>
        </p:txBody>
      </p:sp>
    </p:spTree>
    <p:extLst>
      <p:ext uri="{BB962C8B-B14F-4D97-AF65-F5344CB8AC3E}">
        <p14:creationId xmlns:p14="http://schemas.microsoft.com/office/powerpoint/2010/main" val="272468328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2694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5378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4" name="Picture 4" descr="P:\p2\008_Presentations\Active Jobs\4000-4999\4322-13_Corporate Overview Draft_Van Winkle\Support\Template_4.jpg">
            <a:extLst>
              <a:ext uri="{FF2B5EF4-FFF2-40B4-BE49-F238E27FC236}">
                <a16:creationId xmlns:a16="http://schemas.microsoft.com/office/drawing/2014/main" id="{053D14D9-93A7-4A9C-BF4F-BCB54E0672B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6">
            <a:extLst>
              <a:ext uri="{FF2B5EF4-FFF2-40B4-BE49-F238E27FC236}">
                <a16:creationId xmlns:a16="http://schemas.microsoft.com/office/drawing/2014/main" id="{F35ECDA2-CF27-4132-81EC-347D388EC71C}"/>
              </a:ext>
            </a:extLst>
          </p:cNvPr>
          <p:cNvSpPr txBox="1">
            <a:spLocks noChangeArrowheads="1"/>
          </p:cNvSpPr>
          <p:nvPr userDrawn="1"/>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chemeClr val="bg1"/>
                </a:solidFill>
              </a:rPr>
              <a:t>Logixtek Proprietary and Confidential © 2015</a:t>
            </a:r>
          </a:p>
        </p:txBody>
      </p:sp>
      <p:sp>
        <p:nvSpPr>
          <p:cNvPr id="6" name="Text Box 115">
            <a:extLst>
              <a:ext uri="{FF2B5EF4-FFF2-40B4-BE49-F238E27FC236}">
                <a16:creationId xmlns:a16="http://schemas.microsoft.com/office/drawing/2014/main" id="{FD1C40F5-D608-4476-B349-8DEEDF11662B}"/>
              </a:ext>
            </a:extLst>
          </p:cNvPr>
          <p:cNvSpPr txBox="1">
            <a:spLocks noChangeArrowheads="1"/>
          </p:cNvSpPr>
          <p:nvPr userDrawn="1"/>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defRPr/>
            </a:pPr>
            <a:fld id="{0F7D682F-6B2F-46DF-8C53-A9D05E249DD4}" type="slidenum">
              <a:rPr lang="en-US" altLang="en-US" sz="1000" smtClean="0">
                <a:solidFill>
                  <a:schemeClr val="bg1"/>
                </a:solidFill>
              </a:rPr>
              <a:pPr algn="r">
                <a:spcBef>
                  <a:spcPct val="50000"/>
                </a:spcBef>
                <a:defRPr/>
              </a:pPr>
              <a:t>‹#›</a:t>
            </a:fld>
            <a:r>
              <a:rPr lang="en-US" altLang="en-US" sz="1000">
                <a:solidFill>
                  <a:schemeClr val="bg1"/>
                </a:solidFill>
              </a:rPr>
              <a:t>    </a:t>
            </a:r>
          </a:p>
        </p:txBody>
      </p:sp>
      <p:pic>
        <p:nvPicPr>
          <p:cNvPr id="7" name="Picture 9">
            <a:extLst>
              <a:ext uri="{FF2B5EF4-FFF2-40B4-BE49-F238E27FC236}">
                <a16:creationId xmlns:a16="http://schemas.microsoft.com/office/drawing/2014/main" id="{BA1E9828-60D5-4B66-8912-ED35C766DCB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7188" y="288925"/>
            <a:ext cx="25495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539" name="Rectangle 75"/>
          <p:cNvSpPr>
            <a:spLocks noGrp="1" noChangeArrowheads="1"/>
          </p:cNvSpPr>
          <p:nvPr>
            <p:ph type="ctrTitle"/>
          </p:nvPr>
        </p:nvSpPr>
        <p:spPr>
          <a:xfrm>
            <a:off x="3782027" y="4914689"/>
            <a:ext cx="4746968" cy="626400"/>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5046251" y="5691903"/>
            <a:ext cx="3491621"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2396603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4" name="Picture 2" descr="P:\P2_FCH\p2\003_MarketingCommunications\003_Active Jobs\0413-63 Storage-Deep Dive\5b-PPT\Support\50PercentDivider.jpg">
            <a:extLst>
              <a:ext uri="{FF2B5EF4-FFF2-40B4-BE49-F238E27FC236}">
                <a16:creationId xmlns:a16="http://schemas.microsoft.com/office/drawing/2014/main" id="{A8213995-E94F-4E9D-A480-67EEF286DC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6">
            <a:extLst>
              <a:ext uri="{FF2B5EF4-FFF2-40B4-BE49-F238E27FC236}">
                <a16:creationId xmlns:a16="http://schemas.microsoft.com/office/drawing/2014/main" id="{E0C2F7FE-7EB2-49DC-85B0-5565F1F960BF}"/>
              </a:ext>
            </a:extLst>
          </p:cNvPr>
          <p:cNvSpPr txBox="1">
            <a:spLocks noChangeArrowheads="1"/>
          </p:cNvSpPr>
          <p:nvPr userDrawn="1"/>
        </p:nvSpPr>
        <p:spPr bwMode="auto">
          <a:xfrm>
            <a:off x="366713" y="6575425"/>
            <a:ext cx="3808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chemeClr val="bg1"/>
                </a:solidFill>
              </a:rPr>
              <a:t>Logixtek Proprietary and Confidential © 2015</a:t>
            </a:r>
          </a:p>
        </p:txBody>
      </p:sp>
      <p:sp>
        <p:nvSpPr>
          <p:cNvPr id="6" name="Text Box 115">
            <a:extLst>
              <a:ext uri="{FF2B5EF4-FFF2-40B4-BE49-F238E27FC236}">
                <a16:creationId xmlns:a16="http://schemas.microsoft.com/office/drawing/2014/main" id="{0F473728-D980-4C4D-A36E-859AD45EAAEF}"/>
              </a:ext>
            </a:extLst>
          </p:cNvPr>
          <p:cNvSpPr txBox="1">
            <a:spLocks noChangeArrowheads="1"/>
          </p:cNvSpPr>
          <p:nvPr userDrawn="1"/>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defRPr/>
            </a:pPr>
            <a:fld id="{94C8E976-142E-4A23-9C70-14E9372A8379}" type="slidenum">
              <a:rPr lang="en-US" altLang="en-US" sz="1000" smtClean="0">
                <a:solidFill>
                  <a:schemeClr val="bg1"/>
                </a:solidFill>
              </a:rPr>
              <a:pPr algn="r">
                <a:spcBef>
                  <a:spcPct val="50000"/>
                </a:spcBef>
                <a:defRPr/>
              </a:pPr>
              <a:t>‹#›</a:t>
            </a:fld>
            <a:r>
              <a:rPr lang="en-US" altLang="en-US" sz="1000">
                <a:solidFill>
                  <a:schemeClr val="bg1"/>
                </a:solidFill>
              </a:rPr>
              <a:t>    </a:t>
            </a:r>
          </a:p>
        </p:txBody>
      </p:sp>
      <p:pic>
        <p:nvPicPr>
          <p:cNvPr id="7" name="Picture 9">
            <a:extLst>
              <a:ext uri="{FF2B5EF4-FFF2-40B4-BE49-F238E27FC236}">
                <a16:creationId xmlns:a16="http://schemas.microsoft.com/office/drawing/2014/main" id="{567E2179-277A-4962-9157-759DC1DCB94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7188" y="288925"/>
            <a:ext cx="25495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8539" name="Rectangle 75"/>
          <p:cNvSpPr>
            <a:spLocks noGrp="1" noChangeArrowheads="1"/>
          </p:cNvSpPr>
          <p:nvPr>
            <p:ph type="ctrTitle"/>
          </p:nvPr>
        </p:nvSpPr>
        <p:spPr>
          <a:xfrm>
            <a:off x="3782027" y="4914689"/>
            <a:ext cx="4746968" cy="626400"/>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5046251" y="5691903"/>
            <a:ext cx="3491621"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404602970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3" y="1412532"/>
            <a:ext cx="8408987"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957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66713" y="1412532"/>
            <a:ext cx="4151312"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87" y="1412532"/>
            <a:ext cx="4151313"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6406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6712" y="457200"/>
            <a:ext cx="8408987" cy="725300"/>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66713" y="1412532"/>
            <a:ext cx="4151376" cy="350865"/>
          </a:xfrm>
          <a:solidFill>
            <a:srgbClr val="588BA3"/>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6713" y="1870946"/>
            <a:ext cx="4151376"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87" y="1412532"/>
            <a:ext cx="4151313" cy="350865"/>
          </a:xfrm>
          <a:solidFill>
            <a:schemeClr val="accent2"/>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4387" y="1881337"/>
            <a:ext cx="4151313"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9157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15086518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3" name="Picture 2" descr="147525075-1.jpg">
            <a:extLst>
              <a:ext uri="{FF2B5EF4-FFF2-40B4-BE49-F238E27FC236}">
                <a16:creationId xmlns:a16="http://schemas.microsoft.com/office/drawing/2014/main" id="{EB42284E-C341-4B50-9E55-6892E4803940}"/>
              </a:ext>
            </a:extLst>
          </p:cNvPr>
          <p:cNvPicPr>
            <a:picLocks noChangeAspect="1"/>
          </p:cNvPicPr>
          <p:nvPr userDrawn="1"/>
        </p:nvPicPr>
        <p:blipFill rotWithShape="1">
          <a:blip r:embed="rId2" cstate="screen">
            <a:duotone>
              <a:schemeClr val="accent3">
                <a:shade val="45000"/>
                <a:satMod val="135000"/>
              </a:schemeClr>
              <a:prstClr val="white"/>
            </a:duotone>
          </a:blip>
          <a:srcRect/>
          <a:stretch/>
        </p:blipFill>
        <p:spPr>
          <a:xfrm>
            <a:off x="-12701" y="0"/>
            <a:ext cx="9156701" cy="6858000"/>
          </a:xfrm>
          <a:prstGeom prst="rect">
            <a:avLst/>
          </a:prstGeom>
        </p:spPr>
      </p:pic>
      <p:sp>
        <p:nvSpPr>
          <p:cNvPr id="4" name="Text Box 66">
            <a:extLst>
              <a:ext uri="{FF2B5EF4-FFF2-40B4-BE49-F238E27FC236}">
                <a16:creationId xmlns:a16="http://schemas.microsoft.com/office/drawing/2014/main" id="{0A8DDDF6-9583-4A33-9F83-9F202D1D2670}"/>
              </a:ext>
            </a:extLst>
          </p:cNvPr>
          <p:cNvSpPr txBox="1">
            <a:spLocks noChangeArrowheads="1"/>
          </p:cNvSpPr>
          <p:nvPr userDrawn="1"/>
        </p:nvSpPr>
        <p:spPr bwMode="auto">
          <a:xfrm>
            <a:off x="3251200" y="6583363"/>
            <a:ext cx="29051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rgbClr val="777777"/>
                </a:solidFill>
              </a:rPr>
              <a:t>Logixtek Proprietary and Confidential</a:t>
            </a:r>
          </a:p>
        </p:txBody>
      </p:sp>
      <p:pic>
        <p:nvPicPr>
          <p:cNvPr id="5" name="Picture 8">
            <a:extLst>
              <a:ext uri="{FF2B5EF4-FFF2-40B4-BE49-F238E27FC236}">
                <a16:creationId xmlns:a16="http://schemas.microsoft.com/office/drawing/2014/main" id="{DA2784D6-C115-4398-8244-AA110A0D5AF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5" y="6503988"/>
            <a:ext cx="17541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168169940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A719EF-C842-4126-A255-3C0A0B5A0FC4}"/>
              </a:ext>
            </a:extLst>
          </p:cNvPr>
          <p:cNvSpPr>
            <a:spLocks noChangeArrowheads="1"/>
          </p:cNvSpPr>
          <p:nvPr userDrawn="1"/>
        </p:nvSpPr>
        <p:spPr bwMode="auto">
          <a:xfrm>
            <a:off x="350838" y="5986463"/>
            <a:ext cx="8442325" cy="5191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508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spcBef>
                <a:spcPts val="400"/>
              </a:spcBef>
              <a:defRPr/>
            </a:pPr>
            <a:endParaRPr lang="en-US" altLang="en-US" sz="1400">
              <a:latin typeface="Arial Bold" panose="020B0704020202020204" pitchFamily="34" charset="0"/>
              <a:ea typeface="Gotham Book"/>
              <a:cs typeface="Arial Bold" panose="020B0704020202020204" pitchFamily="34" charset="0"/>
              <a:sym typeface="Gotham Book"/>
            </a:endParaRPr>
          </a:p>
        </p:txBody>
      </p:sp>
      <p:pic>
        <p:nvPicPr>
          <p:cNvPr id="4" name="Picture 7">
            <a:extLst>
              <a:ext uri="{FF2B5EF4-FFF2-40B4-BE49-F238E27FC236}">
                <a16:creationId xmlns:a16="http://schemas.microsoft.com/office/drawing/2014/main" id="{FE6F5531-2C90-474E-A978-712530608C6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288925"/>
            <a:ext cx="25495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5597898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7DFC71-AC46-47F4-B565-CBBC6B3DB50C}"/>
              </a:ext>
            </a:extLst>
          </p:cNvPr>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6CF3D52-A579-4F40-B30A-DAC67FD498DD}"/>
              </a:ext>
            </a:extLst>
          </p:cNvPr>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ext Box 66">
            <a:extLst>
              <a:ext uri="{FF2B5EF4-FFF2-40B4-BE49-F238E27FC236}">
                <a16:creationId xmlns:a16="http://schemas.microsoft.com/office/drawing/2014/main" id="{6C8E8283-57C2-454F-AFE5-5A108F3A51F6}"/>
              </a:ext>
            </a:extLst>
          </p:cNvPr>
          <p:cNvSpPr txBox="1">
            <a:spLocks noChangeArrowheads="1"/>
          </p:cNvSpPr>
          <p:nvPr/>
        </p:nvSpPr>
        <p:spPr bwMode="auto">
          <a:xfrm>
            <a:off x="3251200" y="6583363"/>
            <a:ext cx="29051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rgbClr val="777777"/>
                </a:solidFill>
              </a:rPr>
              <a:t>Logixtek Proprietary and Confidential</a:t>
            </a:r>
          </a:p>
        </p:txBody>
      </p:sp>
      <p:sp>
        <p:nvSpPr>
          <p:cNvPr id="11" name="Text Box 115">
            <a:extLst>
              <a:ext uri="{FF2B5EF4-FFF2-40B4-BE49-F238E27FC236}">
                <a16:creationId xmlns:a16="http://schemas.microsoft.com/office/drawing/2014/main" id="{2CC0A37A-914E-4929-85D7-7F5000F116EC}"/>
              </a:ext>
            </a:extLst>
          </p:cNvPr>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defRPr/>
            </a:pPr>
            <a:fld id="{D0A8075A-E59B-4AEE-A9A6-6ADF58BB85E6}" type="slidenum">
              <a:rPr lang="en-US" altLang="en-US" sz="1000" smtClean="0">
                <a:solidFill>
                  <a:srgbClr val="777777"/>
                </a:solidFill>
              </a:rPr>
              <a:pPr algn="r">
                <a:spcBef>
                  <a:spcPct val="50000"/>
                </a:spcBef>
                <a:defRPr/>
              </a:pPr>
              <a:t>‹#›</a:t>
            </a:fld>
            <a:r>
              <a:rPr lang="en-US" altLang="en-US" sz="1000">
                <a:solidFill>
                  <a:srgbClr val="777777"/>
                </a:solidFill>
              </a:rPr>
              <a:t>    </a:t>
            </a:r>
          </a:p>
        </p:txBody>
      </p:sp>
      <p:pic>
        <p:nvPicPr>
          <p:cNvPr id="1030" name="Picture 13">
            <a:extLst>
              <a:ext uri="{FF2B5EF4-FFF2-40B4-BE49-F238E27FC236}">
                <a16:creationId xmlns:a16="http://schemas.microsoft.com/office/drawing/2014/main" id="{5FDC6E2A-5BB0-4117-87BE-6DCDF62F1A1F}"/>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5125" y="6503988"/>
            <a:ext cx="17541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06" r:id="rId4"/>
    <p:sldLayoutId id="2147483807" r:id="rId5"/>
    <p:sldLayoutId id="2147483808" r:id="rId6"/>
    <p:sldLayoutId id="2147483809" r:id="rId7"/>
    <p:sldLayoutId id="2147483817" r:id="rId8"/>
    <p:sldLayoutId id="2147483818" r:id="rId9"/>
    <p:sldLayoutId id="2147483819" r:id="rId10"/>
    <p:sldLayoutId id="2147483810" r:id="rId11"/>
    <p:sldLayoutId id="2147483811" r:id="rId12"/>
    <p:sldLayoutId id="2147483812" r:id="rId13"/>
  </p:sldLayoutIdLst>
  <p:transition/>
  <p:txStyles>
    <p:titleStyle>
      <a:lvl1pPr algn="l" defTabSz="944563" rtl="0" eaLnBrk="0" fontAlgn="base" hangingPunct="0">
        <a:lnSpc>
          <a:spcPct val="90000"/>
        </a:lnSpc>
        <a:spcBef>
          <a:spcPct val="40000"/>
        </a:spcBef>
        <a:spcAft>
          <a:spcPct val="0"/>
        </a:spcAft>
        <a:defRPr sz="2200" b="1">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2800">
          <a:solidFill>
            <a:schemeClr val="tx1"/>
          </a:solidFill>
          <a:latin typeface="+mn-lt"/>
        </a:defRPr>
      </a:lvl2pPr>
      <a:lvl3pPr marL="506413" indent="-163513" algn="l" defTabSz="944563" rtl="0" eaLnBrk="0" fontAlgn="base" hangingPunct="0">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P:\p2\008_Presentations\Active Jobs\4000-4999\4322-13_Corporate Overview Draft_Van Winkle\Support\Slide2.jpg">
            <a:extLst>
              <a:ext uri="{FF2B5EF4-FFF2-40B4-BE49-F238E27FC236}">
                <a16:creationId xmlns:a16="http://schemas.microsoft.com/office/drawing/2014/main" id="{F5494F23-C450-40FC-A2FB-71CE982C9F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3747B5A2-8E67-49CA-8A2A-42F63E53D358}"/>
              </a:ext>
            </a:extLst>
          </p:cNvPr>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2052" name="Rectangle 3">
            <a:extLst>
              <a:ext uri="{FF2B5EF4-FFF2-40B4-BE49-F238E27FC236}">
                <a16:creationId xmlns:a16="http://schemas.microsoft.com/office/drawing/2014/main" id="{9ACEE8C4-0F38-475B-8053-AFE03F297064}"/>
              </a:ext>
            </a:extLst>
          </p:cNvPr>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Text Box 115">
            <a:extLst>
              <a:ext uri="{FF2B5EF4-FFF2-40B4-BE49-F238E27FC236}">
                <a16:creationId xmlns:a16="http://schemas.microsoft.com/office/drawing/2014/main" id="{BF467A40-D295-4F5D-8C4E-0830111F9D0C}"/>
              </a:ext>
            </a:extLst>
          </p:cNvPr>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defRPr/>
            </a:pPr>
            <a:fld id="{31E8B3C1-0771-4E99-99C1-B4DD62264876}" type="slidenum">
              <a:rPr lang="en-US" altLang="en-US" sz="1000" smtClean="0">
                <a:solidFill>
                  <a:srgbClr val="777777"/>
                </a:solidFill>
              </a:rPr>
              <a:pPr algn="r">
                <a:spcBef>
                  <a:spcPct val="50000"/>
                </a:spcBef>
                <a:defRPr/>
              </a:pPr>
              <a:t>‹#›</a:t>
            </a:fld>
            <a:r>
              <a:rPr lang="en-US" altLang="en-US" sz="1000">
                <a:solidFill>
                  <a:srgbClr val="777777"/>
                </a:solidFill>
              </a:rPr>
              <a:t>    </a:t>
            </a:r>
          </a:p>
        </p:txBody>
      </p:sp>
      <p:pic>
        <p:nvPicPr>
          <p:cNvPr id="2054" name="Picture 14">
            <a:extLst>
              <a:ext uri="{FF2B5EF4-FFF2-40B4-BE49-F238E27FC236}">
                <a16:creationId xmlns:a16="http://schemas.microsoft.com/office/drawing/2014/main" id="{19A03973-C499-4434-AE5A-EE3AE9E934B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5125" y="6503988"/>
            <a:ext cx="17541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66">
            <a:extLst>
              <a:ext uri="{FF2B5EF4-FFF2-40B4-BE49-F238E27FC236}">
                <a16:creationId xmlns:a16="http://schemas.microsoft.com/office/drawing/2014/main" id="{2A0A0C96-216B-4ACE-9174-9C8690D116F8}"/>
              </a:ext>
            </a:extLst>
          </p:cNvPr>
          <p:cNvSpPr txBox="1">
            <a:spLocks noChangeArrowheads="1"/>
          </p:cNvSpPr>
          <p:nvPr userDrawn="1"/>
        </p:nvSpPr>
        <p:spPr bwMode="auto">
          <a:xfrm>
            <a:off x="3251200" y="6583363"/>
            <a:ext cx="29051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20738">
              <a:defRPr sz="2400">
                <a:solidFill>
                  <a:schemeClr val="tx1"/>
                </a:solidFill>
                <a:latin typeface="Arial" panose="020B0604020202020204" pitchFamily="34" charset="0"/>
                <a:ea typeface="MS PGothic" panose="020B0600070205080204" pitchFamily="34" charset="-128"/>
              </a:defRPr>
            </a:lvl1pPr>
            <a:lvl2pPr marL="742950" indent="-285750" defTabSz="820738">
              <a:defRPr sz="2400">
                <a:solidFill>
                  <a:schemeClr val="tx1"/>
                </a:solidFill>
                <a:latin typeface="Arial" panose="020B0604020202020204" pitchFamily="34" charset="0"/>
                <a:ea typeface="MS PGothic" panose="020B0600070205080204" pitchFamily="34" charset="-128"/>
              </a:defRPr>
            </a:lvl2pPr>
            <a:lvl3pPr marL="1143000" indent="-228600" defTabSz="820738">
              <a:defRPr sz="2400">
                <a:solidFill>
                  <a:schemeClr val="tx1"/>
                </a:solidFill>
                <a:latin typeface="Arial" panose="020B0604020202020204" pitchFamily="34" charset="0"/>
                <a:ea typeface="MS PGothic" panose="020B0600070205080204" pitchFamily="34" charset="-128"/>
              </a:defRPr>
            </a:lvl3pPr>
            <a:lvl4pPr marL="1600200" indent="-228600" defTabSz="820738">
              <a:defRPr sz="2400">
                <a:solidFill>
                  <a:schemeClr val="tx1"/>
                </a:solidFill>
                <a:latin typeface="Arial" panose="020B0604020202020204" pitchFamily="34" charset="0"/>
                <a:ea typeface="MS PGothic" panose="020B0600070205080204" pitchFamily="34" charset="-128"/>
              </a:defRPr>
            </a:lvl4pPr>
            <a:lvl5pPr marL="2057400" indent="-228600" defTabSz="820738">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100">
                <a:solidFill>
                  <a:srgbClr val="777777"/>
                </a:solidFill>
              </a:rPr>
              <a:t>Logixtek Proprietary and Confidential</a:t>
            </a:r>
          </a:p>
        </p:txBody>
      </p:sp>
    </p:spTree>
  </p:cSld>
  <p:clrMap bg1="lt1" tx1="dk1" bg2="lt2" tx2="dk2" accent1="accent1" accent2="accent2" accent3="accent3" accent4="accent4" accent5="accent5" accent6="accent6" hlink="hlink" folHlink="folHlink"/>
  <p:sldLayoutIdLst>
    <p:sldLayoutId id="2147483813" r:id="rId1"/>
  </p:sldLayoutIdLst>
  <p:transition/>
  <p:txStyles>
    <p:titleStyle>
      <a:lvl1pPr algn="l" defTabSz="944563" rtl="0" eaLnBrk="0" fontAlgn="base" hangingPunct="0">
        <a:lnSpc>
          <a:spcPct val="90000"/>
        </a:lnSpc>
        <a:spcBef>
          <a:spcPct val="40000"/>
        </a:spcBef>
        <a:spcAft>
          <a:spcPct val="0"/>
        </a:spcAft>
        <a:defRPr sz="2200" b="1">
          <a:solidFill>
            <a:srgbClr val="7F7F7F"/>
          </a:solidFill>
          <a:latin typeface="+mj-lt"/>
          <a:ea typeface="+mj-ea"/>
          <a:cs typeface="+mj-cs"/>
        </a:defRPr>
      </a:lvl1pPr>
      <a:lvl2pPr algn="l" defTabSz="944563" rtl="0" eaLnBrk="0" fontAlgn="base" hangingPunct="0">
        <a:lnSpc>
          <a:spcPct val="90000"/>
        </a:lnSpc>
        <a:spcBef>
          <a:spcPct val="40000"/>
        </a:spcBef>
        <a:spcAft>
          <a:spcPct val="0"/>
        </a:spcAft>
        <a:defRPr sz="2200" b="1">
          <a:solidFill>
            <a:srgbClr val="7F7F7F"/>
          </a:solidFill>
          <a:latin typeface="Arial" pitchFamily="34" charset="0"/>
        </a:defRPr>
      </a:lvl2pPr>
      <a:lvl3pPr algn="l" defTabSz="944563" rtl="0" eaLnBrk="0" fontAlgn="base" hangingPunct="0">
        <a:lnSpc>
          <a:spcPct val="90000"/>
        </a:lnSpc>
        <a:spcBef>
          <a:spcPct val="40000"/>
        </a:spcBef>
        <a:spcAft>
          <a:spcPct val="0"/>
        </a:spcAft>
        <a:defRPr sz="2200" b="1">
          <a:solidFill>
            <a:srgbClr val="7F7F7F"/>
          </a:solidFill>
          <a:latin typeface="Arial" pitchFamily="34" charset="0"/>
        </a:defRPr>
      </a:lvl3pPr>
      <a:lvl4pPr algn="l" defTabSz="944563" rtl="0" eaLnBrk="0" fontAlgn="base" hangingPunct="0">
        <a:lnSpc>
          <a:spcPct val="90000"/>
        </a:lnSpc>
        <a:spcBef>
          <a:spcPct val="40000"/>
        </a:spcBef>
        <a:spcAft>
          <a:spcPct val="0"/>
        </a:spcAft>
        <a:defRPr sz="2200" b="1">
          <a:solidFill>
            <a:srgbClr val="7F7F7F"/>
          </a:solidFill>
          <a:latin typeface="Arial" pitchFamily="34" charset="0"/>
        </a:defRPr>
      </a:lvl4pPr>
      <a:lvl5pPr algn="l" defTabSz="944563" rtl="0" eaLnBrk="0" fontAlgn="base" hangingPunct="0">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2800">
          <a:solidFill>
            <a:schemeClr val="tx1"/>
          </a:solidFill>
          <a:latin typeface="+mn-lt"/>
        </a:defRPr>
      </a:lvl2pPr>
      <a:lvl3pPr marL="506413" indent="-163513" algn="l" defTabSz="944563" rtl="0" eaLnBrk="0" fontAlgn="base" hangingPunct="0">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0" fontAlgn="base" hangingPunct="0">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ED91180D-6FB0-408F-9A40-4E8AFADBF47E}"/>
              </a:ext>
            </a:extLst>
          </p:cNvPr>
          <p:cNvSpPr>
            <a:spLocks noGrp="1" noChangeArrowheads="1"/>
          </p:cNvSpPr>
          <p:nvPr>
            <p:ph type="ctrTitle"/>
          </p:nvPr>
        </p:nvSpPr>
        <p:spPr>
          <a:xfrm>
            <a:off x="3781425" y="4914900"/>
            <a:ext cx="4748213" cy="625475"/>
          </a:xfrm>
        </p:spPr>
        <p:txBody>
          <a:bodyPr/>
          <a:lstStyle/>
          <a:p>
            <a:pPr eaLnBrk="1" hangingPunct="1"/>
            <a:r>
              <a:rPr lang="en-US" altLang="en-US" sz="2800"/>
              <a:t>TRANSPORTATION MEETS TECHNOLOGY</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457200"/>
            <a:ext cx="8408987" cy="553998"/>
          </a:xfrm>
        </p:spPr>
        <p:txBody>
          <a:bodyPr/>
          <a:lstStyle/>
          <a:p>
            <a:pPr marL="0" indent="0">
              <a:buNone/>
            </a:pPr>
            <a:r>
              <a:rPr lang="en-US" smtClean="0"/>
              <a:t>Review message in server </a:t>
            </a:r>
            <a:r>
              <a:rPr lang="en-US" smtClean="0">
                <a:solidFill>
                  <a:schemeClr val="accent2">
                    <a:lumMod val="25000"/>
                    <a:lumOff val="75000"/>
                  </a:schemeClr>
                </a:solidFill>
              </a:rPr>
              <a:t>http</a:t>
            </a:r>
            <a:r>
              <a:rPr lang="en-US">
                <a:solidFill>
                  <a:schemeClr val="accent2">
                    <a:lumMod val="25000"/>
                    <a:lumOff val="75000"/>
                  </a:schemeClr>
                </a:solidFill>
              </a:rPr>
              <a:t>://</a:t>
            </a:r>
            <a:r>
              <a:rPr lang="en-US" smtClean="0">
                <a:solidFill>
                  <a:schemeClr val="accent2">
                    <a:lumMod val="25000"/>
                    <a:lumOff val="75000"/>
                  </a:schemeClr>
                </a:solidFill>
              </a:rPr>
              <a:t>localhost:15672/queues/{virtualhost}/{namequeue}</a:t>
            </a:r>
            <a:endParaRPr lang="en-US">
              <a:solidFill>
                <a:schemeClr val="accent2">
                  <a:lumMod val="25000"/>
                  <a:lumOff val="75000"/>
                </a:schemeClr>
              </a:solidFill>
            </a:endParaRPr>
          </a:p>
        </p:txBody>
      </p:sp>
      <p:sp>
        <p:nvSpPr>
          <p:cNvPr id="3" name="Title 2"/>
          <p:cNvSpPr>
            <a:spLocks noGrp="1"/>
          </p:cNvSpPr>
          <p:nvPr>
            <p:ph type="title"/>
          </p:nvPr>
        </p:nvSpPr>
        <p:spPr/>
        <p:txBody>
          <a:bodyPr/>
          <a:lstStyle/>
          <a:p>
            <a:r>
              <a:rPr lang="en-US" sz="100" smtClean="0"/>
              <a:t>as</a:t>
            </a:r>
            <a:endParaRPr lang="en-US" sz="100"/>
          </a:p>
        </p:txBody>
      </p:sp>
      <p:pic>
        <p:nvPicPr>
          <p:cNvPr id="4" name="Picture 3"/>
          <p:cNvPicPr>
            <a:picLocks noChangeAspect="1"/>
          </p:cNvPicPr>
          <p:nvPr/>
        </p:nvPicPr>
        <p:blipFill>
          <a:blip r:embed="rId2"/>
          <a:stretch>
            <a:fillRect/>
          </a:stretch>
        </p:blipFill>
        <p:spPr>
          <a:xfrm>
            <a:off x="366713" y="1366062"/>
            <a:ext cx="8067675" cy="4088439"/>
          </a:xfrm>
          <a:prstGeom prst="rect">
            <a:avLst/>
          </a:prstGeom>
        </p:spPr>
      </p:pic>
    </p:spTree>
    <p:extLst>
      <p:ext uri="{BB962C8B-B14F-4D97-AF65-F5344CB8AC3E}">
        <p14:creationId xmlns:p14="http://schemas.microsoft.com/office/powerpoint/2010/main" val="12712141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6713" y="987572"/>
            <a:ext cx="8309454" cy="4286177"/>
          </a:xfrm>
          <a:prstGeom prst="rect">
            <a:avLst/>
          </a:prstGeom>
        </p:spPr>
      </p:pic>
      <p:sp>
        <p:nvSpPr>
          <p:cNvPr id="3" name="Title 2"/>
          <p:cNvSpPr>
            <a:spLocks noGrp="1"/>
          </p:cNvSpPr>
          <p:nvPr>
            <p:ph type="title"/>
          </p:nvPr>
        </p:nvSpPr>
        <p:spPr/>
        <p:txBody>
          <a:bodyPr/>
          <a:lstStyle/>
          <a:p>
            <a:pPr marL="342900" indent="-342900">
              <a:buClr>
                <a:schemeClr val="tx2"/>
              </a:buClr>
              <a:buFont typeface="Wingdings" panose="05000000000000000000" pitchFamily="2" charset="2"/>
              <a:buChar char="v"/>
            </a:pPr>
            <a:r>
              <a:rPr lang="en-US" sz="2000" b="0">
                <a:solidFill>
                  <a:schemeClr val="tx1"/>
                </a:solidFill>
              </a:rPr>
              <a:t>Subscribe</a:t>
            </a:r>
          </a:p>
        </p:txBody>
      </p:sp>
    </p:spTree>
    <p:extLst>
      <p:ext uri="{BB962C8B-B14F-4D97-AF65-F5344CB8AC3E}">
        <p14:creationId xmlns:p14="http://schemas.microsoft.com/office/powerpoint/2010/main" val="15080346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1412532"/>
            <a:ext cx="8408987" cy="443198"/>
          </a:xfrm>
        </p:spPr>
        <p:txBody>
          <a:bodyPr/>
          <a:lstStyle/>
          <a:p>
            <a:r>
              <a:rPr lang="en-US" sz="1600"/>
              <a:t>When </a:t>
            </a:r>
            <a:r>
              <a:rPr lang="en-US" sz="1600" smtClean="0"/>
              <a:t>I </a:t>
            </a:r>
            <a:r>
              <a:rPr lang="en-US" sz="1600"/>
              <a:t>execute our application, we will get a messages from queue (</a:t>
            </a:r>
            <a:r>
              <a:rPr lang="en-US" sz="1600" b="1"/>
              <a:t>request.queue</a:t>
            </a:r>
            <a:r>
              <a:rPr lang="en-US" sz="1600"/>
              <a:t>) like as shown below.</a:t>
            </a:r>
          </a:p>
        </p:txBody>
      </p:sp>
      <p:sp>
        <p:nvSpPr>
          <p:cNvPr id="3" name="Title 2"/>
          <p:cNvSpPr>
            <a:spLocks noGrp="1"/>
          </p:cNvSpPr>
          <p:nvPr>
            <p:ph type="title"/>
          </p:nvPr>
        </p:nvSpPr>
        <p:spPr/>
        <p:txBody>
          <a:bodyPr/>
          <a:lstStyle/>
          <a:p>
            <a:r>
              <a:rPr lang="en-US" sz="100" smtClean="0"/>
              <a:t>a</a:t>
            </a:r>
            <a:endParaRPr lang="en-US" sz="100"/>
          </a:p>
        </p:txBody>
      </p:sp>
      <p:pic>
        <p:nvPicPr>
          <p:cNvPr id="5" name="Picture 4"/>
          <p:cNvPicPr>
            <a:picLocks noChangeAspect="1"/>
          </p:cNvPicPr>
          <p:nvPr/>
        </p:nvPicPr>
        <p:blipFill>
          <a:blip r:embed="rId2"/>
          <a:stretch>
            <a:fillRect/>
          </a:stretch>
        </p:blipFill>
        <p:spPr>
          <a:xfrm>
            <a:off x="366713" y="2167933"/>
            <a:ext cx="8424863" cy="1776745"/>
          </a:xfrm>
          <a:prstGeom prst="rect">
            <a:avLst/>
          </a:prstGeom>
        </p:spPr>
      </p:pic>
    </p:spTree>
    <p:extLst>
      <p:ext uri="{BB962C8B-B14F-4D97-AF65-F5344CB8AC3E}">
        <p14:creationId xmlns:p14="http://schemas.microsoft.com/office/powerpoint/2010/main" val="31764659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solidFill>
                  <a:schemeClr val="tx1"/>
                </a:solidFill>
              </a:rPr>
              <a:t>2. Fanout Exchange example</a:t>
            </a:r>
            <a:endParaRPr lang="en-US">
              <a:solidFill>
                <a:schemeClr val="tx1"/>
              </a:solidFill>
            </a:endParaRPr>
          </a:p>
        </p:txBody>
      </p:sp>
      <p:sp>
        <p:nvSpPr>
          <p:cNvPr id="5" name="Rectangle 4"/>
          <p:cNvSpPr/>
          <p:nvPr/>
        </p:nvSpPr>
        <p:spPr>
          <a:xfrm>
            <a:off x="366713" y="4976613"/>
            <a:ext cx="7947947" cy="338554"/>
          </a:xfrm>
          <a:prstGeom prst="rect">
            <a:avLst/>
          </a:prstGeom>
        </p:spPr>
        <p:txBody>
          <a:bodyPr wrap="square">
            <a:spAutoFit/>
          </a:bodyPr>
          <a:lstStyle/>
          <a:p>
            <a:r>
              <a:rPr lang="en-US" sz="1600" b="1" smtClean="0">
                <a:solidFill>
                  <a:srgbClr val="4E4E4E"/>
                </a:solidFill>
                <a:latin typeface="+mj-lt"/>
              </a:rPr>
              <a:t>Fanout </a:t>
            </a:r>
            <a:r>
              <a:rPr lang="en-US" sz="1600" b="1">
                <a:solidFill>
                  <a:srgbClr val="4E4E4E"/>
                </a:solidFill>
                <a:latin typeface="+mj-lt"/>
              </a:rPr>
              <a:t>Exchange</a:t>
            </a:r>
            <a:r>
              <a:rPr lang="en-US" sz="1600">
                <a:solidFill>
                  <a:srgbClr val="4E4E4E"/>
                </a:solidFill>
                <a:latin typeface="+mj-lt"/>
              </a:rPr>
              <a:t> will route messages to all of the queues that are bound to it.</a:t>
            </a:r>
            <a:endParaRPr lang="en-US" sz="1600">
              <a:latin typeface="+mj-lt"/>
            </a:endParaRPr>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06" y="1243013"/>
            <a:ext cx="8863494" cy="357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3966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a:solidFill>
                  <a:schemeClr val="tx1"/>
                </a:solidFill>
              </a:rPr>
              <a:t>3. </a:t>
            </a:r>
            <a:r>
              <a:rPr lang="en-US" sz="2000" smtClean="0">
                <a:solidFill>
                  <a:schemeClr val="tx1"/>
                </a:solidFill>
              </a:rPr>
              <a:t>Topic Exchange example</a:t>
            </a:r>
            <a:endParaRPr lang="en-US" sz="2000">
              <a:solidFill>
                <a:schemeClr val="tx1"/>
              </a:solidFill>
            </a:endParaRPr>
          </a:p>
        </p:txBody>
      </p:sp>
      <p:sp>
        <p:nvSpPr>
          <p:cNvPr id="8" name="Rectangle 7"/>
          <p:cNvSpPr/>
          <p:nvPr/>
        </p:nvSpPr>
        <p:spPr>
          <a:xfrm>
            <a:off x="691115" y="5337543"/>
            <a:ext cx="7570383" cy="1292662"/>
          </a:xfrm>
          <a:prstGeom prst="rect">
            <a:avLst/>
          </a:prstGeom>
        </p:spPr>
        <p:txBody>
          <a:bodyPr wrap="square">
            <a:spAutoFit/>
          </a:bodyPr>
          <a:lstStyle/>
          <a:p>
            <a:r>
              <a:rPr lang="en-US" sz="1800"/>
              <a:t>The Topic exchange type routes messages to queues whose routing key matches all, or a portion of a routing key</a:t>
            </a:r>
            <a:r>
              <a:rPr lang="en-US" sz="1800"/>
              <a:t>. 1 message </a:t>
            </a:r>
            <a:r>
              <a:rPr lang="en-US" sz="1800"/>
              <a:t>send </a:t>
            </a:r>
            <a:r>
              <a:rPr lang="en-US" sz="1800" smtClean="0"/>
              <a:t>multiple queue . </a:t>
            </a:r>
            <a:endParaRPr lang="en-US" sz="1800"/>
          </a:p>
          <a:p>
            <a:pPr marL="171450" indent="-171450">
              <a:buFont typeface="Wingdings" pitchFamily="2" charset="2"/>
              <a:buChar char="ü"/>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7" y="1059680"/>
            <a:ext cx="8777287" cy="3900080"/>
          </a:xfrm>
          <a:prstGeom prst="rect">
            <a:avLst/>
          </a:prstGeom>
        </p:spPr>
      </p:pic>
    </p:spTree>
    <p:extLst>
      <p:ext uri="{BB962C8B-B14F-4D97-AF65-F5344CB8AC3E}">
        <p14:creationId xmlns:p14="http://schemas.microsoft.com/office/powerpoint/2010/main" val="40819486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6713" y="945042"/>
            <a:ext cx="8537621" cy="4775274"/>
          </a:xfrm>
          <a:prstGeom prst="rect">
            <a:avLst/>
          </a:prstGeom>
        </p:spPr>
      </p:pic>
      <p:sp>
        <p:nvSpPr>
          <p:cNvPr id="3" name="Title 2"/>
          <p:cNvSpPr>
            <a:spLocks noGrp="1"/>
          </p:cNvSpPr>
          <p:nvPr>
            <p:ph type="title"/>
          </p:nvPr>
        </p:nvSpPr>
        <p:spPr/>
        <p:txBody>
          <a:bodyPr/>
          <a:lstStyle/>
          <a:p>
            <a:pPr marL="342900" indent="-342900">
              <a:buClr>
                <a:schemeClr val="tx2"/>
              </a:buClr>
              <a:buFont typeface="Wingdings" panose="05000000000000000000" pitchFamily="2" charset="2"/>
              <a:buChar char="v"/>
            </a:pPr>
            <a:r>
              <a:rPr lang="en-US" sz="2000" smtClean="0">
                <a:solidFill>
                  <a:schemeClr val="tx1"/>
                </a:solidFill>
              </a:rPr>
              <a:t>Publish</a:t>
            </a:r>
            <a:endParaRPr lang="en-US" sz="2000">
              <a:solidFill>
                <a:schemeClr val="tx1"/>
              </a:solidFill>
            </a:endParaRPr>
          </a:p>
        </p:txBody>
      </p:sp>
    </p:spTree>
    <p:extLst>
      <p:ext uri="{BB962C8B-B14F-4D97-AF65-F5344CB8AC3E}">
        <p14:creationId xmlns:p14="http://schemas.microsoft.com/office/powerpoint/2010/main" val="34866428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713" y="691116"/>
            <a:ext cx="8408987" cy="1711842"/>
          </a:xfrm>
        </p:spPr>
        <p:txBody>
          <a:bodyPr/>
          <a:lstStyle/>
          <a:p>
            <a:r>
              <a:rPr lang="en-US" sz="2000" b="0">
                <a:solidFill>
                  <a:schemeClr val="tx1"/>
                </a:solidFill>
              </a:rPr>
              <a:t>After executing above program, if </a:t>
            </a:r>
            <a:r>
              <a:rPr lang="en-US" sz="2000" b="0" smtClean="0">
                <a:solidFill>
                  <a:schemeClr val="tx1"/>
                </a:solidFill>
              </a:rPr>
              <a:t>I </a:t>
            </a:r>
            <a:r>
              <a:rPr lang="en-US" sz="2000" b="0">
                <a:solidFill>
                  <a:schemeClr val="tx1"/>
                </a:solidFill>
              </a:rPr>
              <a:t>check the queue (</a:t>
            </a:r>
            <a:r>
              <a:rPr lang="en-US" sz="2000" smtClean="0">
                <a:solidFill>
                  <a:schemeClr val="tx1"/>
                </a:solidFill>
              </a:rPr>
              <a:t>request.queue</a:t>
            </a:r>
            <a:r>
              <a:rPr lang="en-US" sz="2000" b="0" smtClean="0">
                <a:solidFill>
                  <a:schemeClr val="tx1"/>
                </a:solidFill>
              </a:rPr>
              <a:t> and  </a:t>
            </a:r>
            <a:r>
              <a:rPr lang="en-US" sz="2000" smtClean="0">
                <a:solidFill>
                  <a:schemeClr val="tx1"/>
                </a:solidFill>
              </a:rPr>
              <a:t>request.queue2</a:t>
            </a:r>
            <a:r>
              <a:rPr lang="en-US" sz="2000" b="0" smtClean="0">
                <a:solidFill>
                  <a:schemeClr val="tx1"/>
                </a:solidFill>
              </a:rPr>
              <a:t>) </a:t>
            </a:r>
            <a:r>
              <a:rPr lang="en-US" sz="2000" b="0">
                <a:solidFill>
                  <a:schemeClr val="tx1"/>
                </a:solidFill>
              </a:rPr>
              <a:t>details in rabbitmq web management portal, the Ready column is having </a:t>
            </a:r>
            <a:r>
              <a:rPr lang="en-US" sz="2000" b="0" smtClean="0">
                <a:solidFill>
                  <a:schemeClr val="tx1"/>
                </a:solidFill>
              </a:rPr>
              <a:t>2</a:t>
            </a:r>
            <a:r>
              <a:rPr lang="en-US" sz="2000" b="0">
                <a:solidFill>
                  <a:schemeClr val="tx1"/>
                </a:solidFill>
              </a:rPr>
              <a:t> like as shown below that means message published successfully to </a:t>
            </a:r>
            <a:r>
              <a:rPr lang="en-US" sz="2000" b="0" smtClean="0">
                <a:solidFill>
                  <a:schemeClr val="tx1"/>
                </a:solidFill>
              </a:rPr>
              <a:t>request.queue and equest.queue2.</a:t>
            </a:r>
            <a:r>
              <a:rPr lang="en-US"/>
              <a:t/>
            </a:r>
            <a:br>
              <a:rPr lang="en-US"/>
            </a:br>
            <a:endParaRPr lang="en-US"/>
          </a:p>
        </p:txBody>
      </p:sp>
      <p:pic>
        <p:nvPicPr>
          <p:cNvPr id="4" name="Picture 3"/>
          <p:cNvPicPr>
            <a:picLocks noChangeAspect="1"/>
          </p:cNvPicPr>
          <p:nvPr/>
        </p:nvPicPr>
        <p:blipFill>
          <a:blip r:embed="rId2"/>
          <a:stretch>
            <a:fillRect/>
          </a:stretch>
        </p:blipFill>
        <p:spPr>
          <a:xfrm>
            <a:off x="281653" y="3126747"/>
            <a:ext cx="8777287" cy="1053555"/>
          </a:xfrm>
          <a:prstGeom prst="rect">
            <a:avLst/>
          </a:prstGeom>
        </p:spPr>
      </p:pic>
    </p:spTree>
    <p:extLst>
      <p:ext uri="{BB962C8B-B14F-4D97-AF65-F5344CB8AC3E}">
        <p14:creationId xmlns:p14="http://schemas.microsoft.com/office/powerpoint/2010/main" val="12757840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1412532"/>
            <a:ext cx="8408987" cy="954107"/>
          </a:xfrm>
        </p:spPr>
        <p:txBody>
          <a:bodyPr/>
          <a:lstStyle/>
          <a:p>
            <a:r>
              <a:rPr lang="en-US"/>
              <a:t>When I execute our application, I</a:t>
            </a:r>
            <a:r>
              <a:rPr lang="en-US" smtClean="0"/>
              <a:t> </a:t>
            </a:r>
            <a:r>
              <a:rPr lang="en-US"/>
              <a:t>will get 2</a:t>
            </a:r>
            <a:r>
              <a:rPr lang="en-US" smtClean="0"/>
              <a:t> </a:t>
            </a:r>
            <a:r>
              <a:rPr lang="en-US"/>
              <a:t>messages from queue (</a:t>
            </a:r>
            <a:r>
              <a:rPr lang="en-US" b="1" smtClean="0"/>
              <a:t>request.queue </a:t>
            </a:r>
            <a:r>
              <a:rPr lang="en-US" smtClean="0"/>
              <a:t>and</a:t>
            </a:r>
            <a:r>
              <a:rPr lang="en-US" b="1" smtClean="0"/>
              <a:t> request.queue2</a:t>
            </a:r>
            <a:r>
              <a:rPr lang="en-US" smtClean="0"/>
              <a:t>) </a:t>
            </a:r>
            <a:r>
              <a:rPr lang="en-US"/>
              <a:t>like as shown below.</a:t>
            </a:r>
          </a:p>
          <a:p>
            <a:endParaRPr lang="en-US"/>
          </a:p>
        </p:txBody>
      </p:sp>
      <p:sp>
        <p:nvSpPr>
          <p:cNvPr id="3" name="Title 2"/>
          <p:cNvSpPr>
            <a:spLocks noGrp="1"/>
          </p:cNvSpPr>
          <p:nvPr>
            <p:ph type="title"/>
          </p:nvPr>
        </p:nvSpPr>
        <p:spPr/>
        <p:txBody>
          <a:bodyPr/>
          <a:lstStyle/>
          <a:p>
            <a:pPr marL="342900" indent="-342900">
              <a:buClr>
                <a:schemeClr val="tx2"/>
              </a:buClr>
              <a:buFont typeface="Wingdings" panose="05000000000000000000" pitchFamily="2" charset="2"/>
              <a:buChar char="v"/>
            </a:pPr>
            <a:r>
              <a:rPr lang="en-US" sz="2000" smtClean="0">
                <a:solidFill>
                  <a:schemeClr val="tx1"/>
                </a:solidFill>
              </a:rPr>
              <a:t>Subscribe</a:t>
            </a:r>
            <a:endParaRPr lang="en-US" sz="2000">
              <a:solidFill>
                <a:schemeClr val="tx1"/>
              </a:solidFill>
            </a:endParaRPr>
          </a:p>
        </p:txBody>
      </p:sp>
      <p:pic>
        <p:nvPicPr>
          <p:cNvPr id="4" name="Picture 3"/>
          <p:cNvPicPr>
            <a:picLocks noChangeAspect="1"/>
          </p:cNvPicPr>
          <p:nvPr/>
        </p:nvPicPr>
        <p:blipFill>
          <a:blip r:embed="rId2"/>
          <a:stretch>
            <a:fillRect/>
          </a:stretch>
        </p:blipFill>
        <p:spPr>
          <a:xfrm>
            <a:off x="708818" y="2536157"/>
            <a:ext cx="8035641" cy="2695061"/>
          </a:xfrm>
          <a:prstGeom prst="rect">
            <a:avLst/>
          </a:prstGeom>
        </p:spPr>
      </p:pic>
    </p:spTree>
    <p:extLst>
      <p:ext uri="{BB962C8B-B14F-4D97-AF65-F5344CB8AC3E}">
        <p14:creationId xmlns:p14="http://schemas.microsoft.com/office/powerpoint/2010/main" val="22325773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smtClean="0">
                <a:solidFill>
                  <a:schemeClr val="tx1"/>
                </a:solidFill>
              </a:rPr>
              <a:t>4. Headers Exchange example</a:t>
            </a:r>
            <a:r>
              <a:rPr lang="en-US" b="0"/>
              <a:t/>
            </a:r>
            <a:br>
              <a:rPr lang="en-US" b="0"/>
            </a:br>
            <a:endParaRPr lang="en-US"/>
          </a:p>
        </p:txBody>
      </p:sp>
      <p:sp>
        <p:nvSpPr>
          <p:cNvPr id="5" name="Rectangle 4"/>
          <p:cNvSpPr/>
          <p:nvPr/>
        </p:nvSpPr>
        <p:spPr>
          <a:xfrm>
            <a:off x="366714" y="5475767"/>
            <a:ext cx="8408986" cy="707886"/>
          </a:xfrm>
          <a:prstGeom prst="rect">
            <a:avLst/>
          </a:prstGeom>
        </p:spPr>
        <p:txBody>
          <a:bodyPr wrap="square">
            <a:spAutoFit/>
          </a:bodyPr>
          <a:lstStyle/>
          <a:p>
            <a:r>
              <a:rPr lang="en-US" sz="2000" b="1">
                <a:solidFill>
                  <a:srgbClr val="4E4E4E"/>
                </a:solidFill>
                <a:latin typeface="+mj-lt"/>
              </a:rPr>
              <a:t>Headers Exchange</a:t>
            </a:r>
            <a:r>
              <a:rPr lang="en-US" sz="2000">
                <a:solidFill>
                  <a:srgbClr val="4E4E4E"/>
                </a:solidFill>
                <a:latin typeface="+mj-lt"/>
              </a:rPr>
              <a:t> will use the message header attributes to send a messages to queue instead of routing key</a:t>
            </a:r>
            <a:endParaRPr lang="en-US" sz="2000">
              <a:latin typeface="+mj-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042" y="1008404"/>
            <a:ext cx="8538222" cy="4422586"/>
          </a:xfrm>
        </p:spPr>
      </p:pic>
    </p:spTree>
    <p:extLst>
      <p:ext uri="{BB962C8B-B14F-4D97-AF65-F5344CB8AC3E}">
        <p14:creationId xmlns:p14="http://schemas.microsoft.com/office/powerpoint/2010/main" val="76721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buClr>
                <a:schemeClr val="accent2">
                  <a:lumMod val="50000"/>
                  <a:lumOff val="50000"/>
                </a:schemeClr>
              </a:buClr>
              <a:buFont typeface="Wingdings" panose="05000000000000000000" pitchFamily="2" charset="2"/>
              <a:buChar char="Ø"/>
            </a:pPr>
            <a:r>
              <a:rPr lang="en-US" sz="2400" b="0">
                <a:solidFill>
                  <a:schemeClr val="tx1"/>
                </a:solidFill>
              </a:rPr>
              <a:t>C# Create Application</a:t>
            </a:r>
            <a:endParaRPr lang="en-US"/>
          </a:p>
        </p:txBody>
      </p:sp>
      <p:pic>
        <p:nvPicPr>
          <p:cNvPr id="5" name="Picture 4"/>
          <p:cNvPicPr>
            <a:picLocks noChangeAspect="1"/>
          </p:cNvPicPr>
          <p:nvPr/>
        </p:nvPicPr>
        <p:blipFill>
          <a:blip r:embed="rId2"/>
          <a:stretch>
            <a:fillRect/>
          </a:stretch>
        </p:blipFill>
        <p:spPr>
          <a:xfrm>
            <a:off x="366713" y="1031359"/>
            <a:ext cx="8446369" cy="5454502"/>
          </a:xfrm>
          <a:prstGeom prst="rect">
            <a:avLst/>
          </a:prstGeom>
        </p:spPr>
      </p:pic>
    </p:spTree>
    <p:extLst>
      <p:ext uri="{BB962C8B-B14F-4D97-AF65-F5344CB8AC3E}">
        <p14:creationId xmlns:p14="http://schemas.microsoft.com/office/powerpoint/2010/main" val="23337204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BF74C63B-6F1E-475D-9D7E-A7B23FABA72F}"/>
              </a:ext>
            </a:extLst>
          </p:cNvPr>
          <p:cNvSpPr>
            <a:spLocks noGrp="1" noChangeArrowheads="1"/>
          </p:cNvSpPr>
          <p:nvPr>
            <p:ph type="title"/>
          </p:nvPr>
        </p:nvSpPr>
        <p:spPr>
          <a:xfrm>
            <a:off x="366713" y="455613"/>
            <a:ext cx="8408987" cy="785812"/>
          </a:xfrm>
        </p:spPr>
        <p:txBody>
          <a:bodyPr>
            <a:normAutofit fontScale="90000"/>
          </a:bodyPr>
          <a:lstStyle/>
          <a:p>
            <a:pPr algn="ctr" eaLnBrk="1" hangingPunct="1">
              <a:defRPr/>
            </a:pPr>
            <a:r>
              <a:rPr lang="en-US" sz="3600">
                <a:solidFill>
                  <a:srgbClr val="92D050"/>
                </a:solidFill>
                <a:cs typeface="Times New Roman" panose="02020603050405020304" pitchFamily="18" charset="0"/>
              </a:rPr>
              <a:t>Introduction </a:t>
            </a:r>
            <a:r>
              <a:rPr lang="en-US" sz="3600" smtClean="0">
                <a:solidFill>
                  <a:srgbClr val="92D050"/>
                </a:solidFill>
                <a:cs typeface="Times New Roman" panose="02020603050405020304" pitchFamily="18" charset="0"/>
              </a:rPr>
              <a:t>RabbitMq</a:t>
            </a:r>
            <a:r>
              <a:rPr lang="en-US" sz="3200" smtClean="0">
                <a:cs typeface="Times New Roman" panose="02020603050405020304" pitchFamily="18" charset="0"/>
              </a:rPr>
              <a:t/>
            </a:r>
            <a:br>
              <a:rPr lang="en-US" sz="3200" smtClean="0">
                <a:cs typeface="Times New Roman" panose="02020603050405020304" pitchFamily="18" charset="0"/>
              </a:rPr>
            </a:br>
            <a:r>
              <a:rPr lang="en-US" sz="3200" smtClean="0">
                <a:cs typeface="Times New Roman" panose="02020603050405020304" pitchFamily="18" charset="0"/>
              </a:rPr>
              <a:t>                                           </a:t>
            </a:r>
            <a:r>
              <a:rPr lang="en-US" sz="1400" smtClean="0">
                <a:cs typeface="Times New Roman" panose="02020603050405020304" pitchFamily="18" charset="0"/>
              </a:rPr>
              <a:t>An </a:t>
            </a:r>
            <a:r>
              <a:rPr lang="en-US" sz="1400">
                <a:cs typeface="Times New Roman" panose="02020603050405020304" pitchFamily="18" charset="0"/>
              </a:rPr>
              <a:t>open source message broker that </a:t>
            </a:r>
            <a:r>
              <a:rPr lang="en-US" sz="1400" smtClean="0">
                <a:cs typeface="Times New Roman" panose="02020603050405020304" pitchFamily="18" charset="0"/>
              </a:rPr>
              <a:t>just works</a:t>
            </a:r>
            <a:r>
              <a:rPr lang="en-US" sz="1400">
                <a:latin typeface="Times New Roman" panose="02020603050405020304" pitchFamily="18" charset="0"/>
                <a:cs typeface="Times New Roman" panose="02020603050405020304" pitchFamily="18" charset="0"/>
              </a:rPr>
              <a:t/>
            </a:r>
            <a:br>
              <a:rPr lang="en-US" sz="1400">
                <a:latin typeface="Times New Roman" panose="02020603050405020304" pitchFamily="18" charset="0"/>
                <a:cs typeface="Times New Roman" panose="02020603050405020304" pitchFamily="18" charset="0"/>
              </a:rPr>
            </a:br>
            <a:endParaRPr lang="en-US" altLang="en-US" sz="1400" cap="all" dirty="0"/>
          </a:p>
        </p:txBody>
      </p:sp>
      <p:sp>
        <p:nvSpPr>
          <p:cNvPr id="12291" name="Content Placeholder 2">
            <a:extLst>
              <a:ext uri="{FF2B5EF4-FFF2-40B4-BE49-F238E27FC236}">
                <a16:creationId xmlns:a16="http://schemas.microsoft.com/office/drawing/2014/main" id="{FEFAF13E-003B-4244-9336-DF129ED56F1B}"/>
              </a:ext>
            </a:extLst>
          </p:cNvPr>
          <p:cNvSpPr>
            <a:spLocks noGrp="1" noChangeArrowheads="1"/>
          </p:cNvSpPr>
          <p:nvPr>
            <p:ph idx="1"/>
          </p:nvPr>
        </p:nvSpPr>
        <p:spPr>
          <a:xfrm>
            <a:off x="366713" y="1412875"/>
            <a:ext cx="8408987" cy="676275"/>
          </a:xfrm>
        </p:spPr>
        <p:txBody>
          <a:bodyPr/>
          <a:lstStyle/>
          <a:p>
            <a:pPr eaLnBrk="1" hangingPunct="1"/>
            <a:endParaRPr lang="en-US" altLang="en-US"/>
          </a:p>
          <a:p>
            <a:pPr eaLnBrk="1" hangingPunct="1"/>
            <a:endParaRPr lang="en-US" altLang="en-US"/>
          </a:p>
        </p:txBody>
      </p:sp>
      <p:sp>
        <p:nvSpPr>
          <p:cNvPr id="3" name="Rectangle 2"/>
          <p:cNvSpPr/>
          <p:nvPr/>
        </p:nvSpPr>
        <p:spPr>
          <a:xfrm>
            <a:off x="476546" y="1436818"/>
            <a:ext cx="8299154" cy="461665"/>
          </a:xfrm>
          <a:prstGeom prst="rect">
            <a:avLst/>
          </a:prstGeom>
        </p:spPr>
        <p:txBody>
          <a:bodyPr wrap="square">
            <a:spAutoFit/>
          </a:bodyPr>
          <a:lstStyle/>
          <a:p>
            <a:r>
              <a:rPr lang="en-US" smtClean="0"/>
              <a:t> </a:t>
            </a:r>
            <a:r>
              <a:rPr lang="en-US" smtClean="0">
                <a:solidFill>
                  <a:srgbClr val="92D050"/>
                </a:solidFill>
                <a:latin typeface="+mj-lt"/>
                <a:cs typeface="Times New Roman" panose="02020603050405020304" pitchFamily="18" charset="0"/>
              </a:rPr>
              <a:t>I. What </a:t>
            </a:r>
            <a:r>
              <a:rPr lang="en-US">
                <a:solidFill>
                  <a:srgbClr val="92D050"/>
                </a:solidFill>
                <a:latin typeface="+mj-lt"/>
                <a:cs typeface="Times New Roman" panose="02020603050405020304" pitchFamily="18" charset="0"/>
              </a:rPr>
              <a:t>is RabbitMQ ?</a:t>
            </a:r>
          </a:p>
        </p:txBody>
      </p:sp>
      <p:sp>
        <p:nvSpPr>
          <p:cNvPr id="5" name="Rectangle 4"/>
          <p:cNvSpPr/>
          <p:nvPr/>
        </p:nvSpPr>
        <p:spPr>
          <a:xfrm>
            <a:off x="627321" y="2455562"/>
            <a:ext cx="8148379" cy="2769989"/>
          </a:xfrm>
          <a:prstGeom prst="rect">
            <a:avLst/>
          </a:prstGeom>
        </p:spPr>
        <p:txBody>
          <a:bodyPr wrap="square">
            <a:spAutoFit/>
          </a:bodyPr>
          <a:lstStyle/>
          <a:p>
            <a:pPr marL="285750" indent="-285750">
              <a:buClr>
                <a:srgbClr val="00B050"/>
              </a:buClr>
              <a:buFont typeface="Wingdings" panose="05000000000000000000" pitchFamily="2" charset="2"/>
              <a:buChar char="Ø"/>
            </a:pPr>
            <a:r>
              <a:rPr lang="en-US" sz="1600" b="1" smtClean="0">
                <a:latin typeface="Times New Roman" panose="02020603050405020304" pitchFamily="18" charset="0"/>
                <a:cs typeface="Times New Roman" panose="02020603050405020304" pitchFamily="18" charset="0"/>
              </a:rPr>
              <a:t> RabbitMQ</a:t>
            </a:r>
            <a:r>
              <a:rPr lang="en-US" sz="1600">
                <a:latin typeface="Times New Roman" panose="02020603050405020304" pitchFamily="18" charset="0"/>
                <a:cs typeface="Times New Roman" panose="02020603050405020304" pitchFamily="18" charset="0"/>
              </a:rPr>
              <a:t> is an open-source</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 message-broker</a:t>
            </a:r>
            <a:r>
              <a:rPr lang="en-US" sz="1600">
                <a:latin typeface="Times New Roman" panose="02020603050405020304" pitchFamily="18" charset="0"/>
                <a:cs typeface="Times New Roman" panose="02020603050405020304" pitchFamily="18" charset="0"/>
              </a:rPr>
              <a:t> software (sometimes called message-oriented middleware) that originally implemented the</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 Advanced Message Queuing Protocol </a:t>
            </a:r>
            <a:r>
              <a:rPr lang="en-US" sz="1600">
                <a:latin typeface="Times New Roman" panose="02020603050405020304" pitchFamily="18" charset="0"/>
                <a:cs typeface="Times New Roman" panose="02020603050405020304" pitchFamily="18" charset="0"/>
              </a:rPr>
              <a:t> (AMQP) and has since been extended with a </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plug-in architecture </a:t>
            </a:r>
            <a:r>
              <a:rPr lang="en-US" sz="1600">
                <a:latin typeface="Times New Roman" panose="02020603050405020304" pitchFamily="18" charset="0"/>
                <a:cs typeface="Times New Roman" panose="02020603050405020304" pitchFamily="18" charset="0"/>
              </a:rPr>
              <a:t> to support </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Streaming Text Oriented Messaging Protocol  </a:t>
            </a:r>
            <a:r>
              <a:rPr lang="en-US" sz="1600">
                <a:latin typeface="Times New Roman" panose="02020603050405020304" pitchFamily="18" charset="0"/>
                <a:cs typeface="Times New Roman" panose="02020603050405020304" pitchFamily="18" charset="0"/>
              </a:rPr>
              <a:t>(STOMP), </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Message Queuing Telemetry Transport </a:t>
            </a:r>
            <a:r>
              <a:rPr lang="en-US" sz="1600">
                <a:latin typeface="Times New Roman" panose="02020603050405020304" pitchFamily="18" charset="0"/>
                <a:cs typeface="Times New Roman" panose="02020603050405020304" pitchFamily="18" charset="0"/>
              </a:rPr>
              <a:t>(MQTT), and other protocols</a:t>
            </a:r>
            <a:r>
              <a:rPr lang="en-US" sz="1600" smtClean="0">
                <a:latin typeface="Times New Roman" panose="02020603050405020304" pitchFamily="18" charset="0"/>
                <a:cs typeface="Times New Roman" panose="02020603050405020304" pitchFamily="18" charset="0"/>
              </a:rPr>
              <a:t>.</a:t>
            </a:r>
          </a:p>
          <a:p>
            <a:pPr marL="285750" indent="-285750">
              <a:buClr>
                <a:srgbClr val="00B050"/>
              </a:buClr>
              <a:buFont typeface="Wingdings" panose="05000000000000000000" pitchFamily="2" charset="2"/>
              <a:buChar char="Ø"/>
            </a:pPr>
            <a:endParaRPr lang="en-US" sz="1600" smtClean="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The RabbitMQ server program is written in the </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Erlang programming language </a:t>
            </a:r>
            <a:r>
              <a:rPr lang="en-US" sz="1600">
                <a:latin typeface="Times New Roman" panose="02020603050405020304" pitchFamily="18" charset="0"/>
                <a:cs typeface="Times New Roman" panose="02020603050405020304" pitchFamily="18" charset="0"/>
              </a:rPr>
              <a:t> and is built on the</a:t>
            </a:r>
            <a:r>
              <a:rPr lang="en-US" sz="1600">
                <a:solidFill>
                  <a:schemeClr val="tx2">
                    <a:lumMod val="60000"/>
                    <a:lumOff val="40000"/>
                  </a:schemeClr>
                </a:solidFill>
                <a:latin typeface="Times New Roman" panose="02020603050405020304" pitchFamily="18" charset="0"/>
                <a:cs typeface="Times New Roman" panose="02020603050405020304" pitchFamily="18" charset="0"/>
              </a:rPr>
              <a:t> Open Telecom Platform </a:t>
            </a:r>
            <a:r>
              <a:rPr lang="en-US" sz="1600">
                <a:latin typeface="Times New Roman" panose="02020603050405020304" pitchFamily="18" charset="0"/>
                <a:cs typeface="Times New Roman" panose="02020603050405020304" pitchFamily="18" charset="0"/>
              </a:rPr>
              <a:t>framework for clustering and failover. Client libraries to interface with the broker are available for all major programming languages.</a:t>
            </a:r>
          </a:p>
          <a:p>
            <a:pPr marL="285750" indent="-285750">
              <a:buClr>
                <a:srgbClr val="00B050"/>
              </a:buClr>
              <a:buFont typeface="Wingdings" panose="05000000000000000000" pitchFamily="2" charset="2"/>
              <a:buChar char="Ø"/>
            </a:pPr>
            <a:endParaRPr lang="en-US" sz="140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0">
                <a:solidFill>
                  <a:schemeClr val="tx1"/>
                </a:solidFill>
              </a:rPr>
              <a:t>After executing above program, if I check the queue (</a:t>
            </a:r>
            <a:r>
              <a:rPr lang="en-US" sz="2400" smtClean="0">
                <a:solidFill>
                  <a:schemeClr val="tx1"/>
                </a:solidFill>
              </a:rPr>
              <a:t>request.queue</a:t>
            </a:r>
            <a:r>
              <a:rPr lang="en-US" sz="2400" b="0" smtClean="0">
                <a:solidFill>
                  <a:schemeClr val="tx1"/>
                </a:solidFill>
              </a:rPr>
              <a:t>) </a:t>
            </a:r>
            <a:r>
              <a:rPr lang="en-US" sz="2400" b="0">
                <a:solidFill>
                  <a:schemeClr val="tx1"/>
                </a:solidFill>
              </a:rPr>
              <a:t>details in rabbitmq web management portal, the Ready column is having </a:t>
            </a:r>
            <a:r>
              <a:rPr lang="en-US" sz="2400" b="0" smtClean="0">
                <a:solidFill>
                  <a:schemeClr val="tx1"/>
                </a:solidFill>
              </a:rPr>
              <a:t>a</a:t>
            </a:r>
            <a:r>
              <a:rPr lang="en-US" sz="2400" b="0">
                <a:solidFill>
                  <a:schemeClr val="tx1"/>
                </a:solidFill>
              </a:rPr>
              <a:t> like as shown below that means message published successfully to </a:t>
            </a:r>
            <a:r>
              <a:rPr lang="en-US" sz="2400" b="0" smtClean="0">
                <a:solidFill>
                  <a:schemeClr val="tx1"/>
                </a:solidFill>
              </a:rPr>
              <a:t>request.queue.</a:t>
            </a:r>
            <a:r>
              <a:rPr lang="en-US"/>
              <a:t/>
            </a:r>
            <a:br>
              <a:rPr lang="en-US"/>
            </a:br>
            <a:endParaRPr lang="en-US"/>
          </a:p>
        </p:txBody>
      </p:sp>
      <p:pic>
        <p:nvPicPr>
          <p:cNvPr id="4" name="Picture 3"/>
          <p:cNvPicPr>
            <a:picLocks noChangeAspect="1"/>
          </p:cNvPicPr>
          <p:nvPr/>
        </p:nvPicPr>
        <p:blipFill>
          <a:blip r:embed="rId2"/>
          <a:stretch>
            <a:fillRect/>
          </a:stretch>
        </p:blipFill>
        <p:spPr>
          <a:xfrm>
            <a:off x="565345" y="2176462"/>
            <a:ext cx="8323473" cy="3830933"/>
          </a:xfrm>
          <a:prstGeom prst="rect">
            <a:avLst/>
          </a:prstGeom>
        </p:spPr>
      </p:pic>
    </p:spTree>
    <p:extLst>
      <p:ext uri="{BB962C8B-B14F-4D97-AF65-F5344CB8AC3E}">
        <p14:creationId xmlns:p14="http://schemas.microsoft.com/office/powerpoint/2010/main" val="4065055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1027971"/>
            <a:ext cx="8408987" cy="677108"/>
          </a:xfrm>
        </p:spPr>
        <p:txBody>
          <a:bodyPr/>
          <a:lstStyle/>
          <a:p>
            <a:pPr marL="0" indent="0">
              <a:buNone/>
            </a:pPr>
            <a:r>
              <a:rPr lang="en-US" b="1" smtClean="0"/>
              <a:t> 1. RabbitMQ </a:t>
            </a:r>
            <a:r>
              <a:rPr lang="en-US" b="1"/>
              <a:t>Queue Properties</a:t>
            </a:r>
          </a:p>
          <a:p>
            <a:endParaRPr lang="en-US"/>
          </a:p>
        </p:txBody>
      </p:sp>
      <p:sp>
        <p:nvSpPr>
          <p:cNvPr id="3" name="Title 2"/>
          <p:cNvSpPr>
            <a:spLocks noGrp="1"/>
          </p:cNvSpPr>
          <p:nvPr>
            <p:ph type="title"/>
          </p:nvPr>
        </p:nvSpPr>
        <p:spPr/>
        <p:txBody>
          <a:bodyPr/>
          <a:lstStyle/>
          <a:p>
            <a:r>
              <a:rPr lang="en-US" sz="2400" smtClean="0">
                <a:solidFill>
                  <a:srgbClr val="92D050"/>
                </a:solidFill>
              </a:rPr>
              <a:t>V. RabbitMQ Queues example</a:t>
            </a:r>
            <a:endParaRPr lang="en-US" sz="2400">
              <a:solidFill>
                <a:srgbClr val="92D050"/>
              </a:solidFill>
            </a:endParaRPr>
          </a:p>
        </p:txBody>
      </p:sp>
      <p:sp>
        <p:nvSpPr>
          <p:cNvPr id="4" name="Rectangle 3"/>
          <p:cNvSpPr/>
          <p:nvPr/>
        </p:nvSpPr>
        <p:spPr>
          <a:xfrm>
            <a:off x="617388" y="1865737"/>
            <a:ext cx="6986187" cy="584775"/>
          </a:xfrm>
          <a:prstGeom prst="rect">
            <a:avLst/>
          </a:prstGeom>
        </p:spPr>
        <p:txBody>
          <a:bodyPr wrap="square">
            <a:spAutoFit/>
          </a:bodyPr>
          <a:lstStyle/>
          <a:p>
            <a:r>
              <a:rPr lang="en-US" sz="1600" b="1">
                <a:solidFill>
                  <a:srgbClr val="4E4E4E"/>
                </a:solidFill>
                <a:latin typeface="+mj-lt"/>
              </a:rPr>
              <a:t>Durability</a:t>
            </a:r>
            <a:r>
              <a:rPr lang="en-US" sz="1600">
                <a:solidFill>
                  <a:srgbClr val="4E4E4E"/>
                </a:solidFill>
                <a:latin typeface="+mj-lt"/>
              </a:rPr>
              <a:t> is a property of queue which tells that a message can survive even after server restarts (broker restart) or not.</a:t>
            </a:r>
            <a:endParaRPr lang="en-US" sz="160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88" y="2763151"/>
            <a:ext cx="7543845" cy="3135452"/>
          </a:xfrm>
          <a:prstGeom prst="rect">
            <a:avLst/>
          </a:prstGeom>
        </p:spPr>
      </p:pic>
      <p:sp>
        <p:nvSpPr>
          <p:cNvPr id="6" name="TextBox 5"/>
          <p:cNvSpPr txBox="1"/>
          <p:nvPr/>
        </p:nvSpPr>
        <p:spPr>
          <a:xfrm>
            <a:off x="617388" y="1413674"/>
            <a:ext cx="1794617" cy="400110"/>
          </a:xfrm>
          <a:prstGeom prst="rect">
            <a:avLst/>
          </a:prstGeom>
          <a:noFill/>
        </p:spPr>
        <p:txBody>
          <a:bodyPr wrap="square" rtlCol="0">
            <a:spAutoFit/>
          </a:bodyPr>
          <a:lstStyle/>
          <a:p>
            <a:pPr marL="342900" indent="-342900">
              <a:buClr>
                <a:srgbClr val="92D050"/>
              </a:buClr>
              <a:buFont typeface="Wingdings" panose="05000000000000000000" pitchFamily="2" charset="2"/>
              <a:buChar char="Ø"/>
            </a:pPr>
            <a:r>
              <a:rPr lang="en-US" sz="2000" b="1" smtClean="0"/>
              <a:t>Durability</a:t>
            </a:r>
            <a:endParaRPr lang="en-US" sz="2000" b="1"/>
          </a:p>
        </p:txBody>
      </p:sp>
    </p:spTree>
    <p:extLst>
      <p:ext uri="{BB962C8B-B14F-4D97-AF65-F5344CB8AC3E}">
        <p14:creationId xmlns:p14="http://schemas.microsoft.com/office/powerpoint/2010/main" val="10894769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8414448"/>
              </p:ext>
            </p:extLst>
          </p:nvPr>
        </p:nvGraphicFramePr>
        <p:xfrm>
          <a:off x="366713" y="1243012"/>
          <a:ext cx="8384180" cy="1756841"/>
        </p:xfrm>
        <a:graphic>
          <a:graphicData uri="http://schemas.openxmlformats.org/drawingml/2006/table">
            <a:tbl>
              <a:tblPr firstRow="1" bandRow="1">
                <a:tableStyleId>{5C22544A-7EE6-4342-B048-85BDC9FD1C3A}</a:tableStyleId>
              </a:tblPr>
              <a:tblGrid>
                <a:gridCol w="2182024">
                  <a:extLst>
                    <a:ext uri="{9D8B030D-6E8A-4147-A177-3AD203B41FA5}">
                      <a16:colId xmlns:a16="http://schemas.microsoft.com/office/drawing/2014/main" val="2834406871"/>
                    </a:ext>
                  </a:extLst>
                </a:gridCol>
                <a:gridCol w="6202156">
                  <a:extLst>
                    <a:ext uri="{9D8B030D-6E8A-4147-A177-3AD203B41FA5}">
                      <a16:colId xmlns:a16="http://schemas.microsoft.com/office/drawing/2014/main" val="3079807274"/>
                    </a:ext>
                  </a:extLst>
                </a:gridCol>
              </a:tblGrid>
              <a:tr h="476681">
                <a:tc>
                  <a:txBody>
                    <a:bodyPr/>
                    <a:lstStyle/>
                    <a:p>
                      <a:r>
                        <a:rPr lang="en-US" sz="1600" smtClean="0"/>
                        <a:t>Propety</a:t>
                      </a:r>
                      <a:endParaRPr lang="en-US" sz="1600"/>
                    </a:p>
                  </a:txBody>
                  <a:tcPr/>
                </a:tc>
                <a:tc>
                  <a:txBody>
                    <a:bodyPr/>
                    <a:lstStyle/>
                    <a:p>
                      <a:r>
                        <a:rPr lang="en-US" sz="1600" smtClean="0"/>
                        <a:t>Descripton</a:t>
                      </a:r>
                      <a:endParaRPr lang="en-US" sz="1600"/>
                    </a:p>
                  </a:txBody>
                  <a:tcPr/>
                </a:tc>
                <a:extLst>
                  <a:ext uri="{0D108BD9-81ED-4DB2-BD59-A6C34878D82A}">
                    <a16:rowId xmlns:a16="http://schemas.microsoft.com/office/drawing/2014/main" val="2628275653"/>
                  </a:ext>
                </a:extLst>
              </a:tr>
              <a:tr h="631395">
                <a:tc>
                  <a:txBody>
                    <a:bodyPr/>
                    <a:lstStyle/>
                    <a:p>
                      <a:r>
                        <a:rPr lang="en-US" sz="1800" b="0" i="0" kern="1200" smtClean="0">
                          <a:solidFill>
                            <a:schemeClr val="dk1"/>
                          </a:solidFill>
                          <a:effectLst/>
                          <a:latin typeface="+mn-lt"/>
                          <a:ea typeface="+mn-ea"/>
                          <a:cs typeface="+mn-cs"/>
                        </a:rPr>
                        <a:t>Durable</a:t>
                      </a:r>
                      <a:endParaRPr lang="en-US"/>
                    </a:p>
                  </a:txBody>
                  <a:tcPr/>
                </a:tc>
                <a:tc>
                  <a:txBody>
                    <a:bodyPr/>
                    <a:lstStyle/>
                    <a:p>
                      <a:r>
                        <a:rPr lang="en-US" sz="1800" b="0" i="0" kern="1200" smtClean="0">
                          <a:solidFill>
                            <a:schemeClr val="dk1"/>
                          </a:solidFill>
                          <a:effectLst/>
                          <a:latin typeface="+mn-lt"/>
                          <a:ea typeface="+mn-ea"/>
                          <a:cs typeface="+mn-cs"/>
                        </a:rPr>
                        <a:t>If we mark queue as Durable, then it will survive even after server restarts.</a:t>
                      </a:r>
                      <a:endParaRPr lang="en-US"/>
                    </a:p>
                  </a:txBody>
                  <a:tcPr/>
                </a:tc>
                <a:extLst>
                  <a:ext uri="{0D108BD9-81ED-4DB2-BD59-A6C34878D82A}">
                    <a16:rowId xmlns:a16="http://schemas.microsoft.com/office/drawing/2014/main" val="2045826006"/>
                  </a:ext>
                </a:extLst>
              </a:tr>
              <a:tr h="631395">
                <a:tc>
                  <a:txBody>
                    <a:bodyPr/>
                    <a:lstStyle/>
                    <a:p>
                      <a:r>
                        <a:rPr lang="en-US" sz="1800" b="0" i="0" kern="1200" smtClean="0">
                          <a:solidFill>
                            <a:schemeClr val="dk1"/>
                          </a:solidFill>
                          <a:effectLst/>
                          <a:latin typeface="+mn-lt"/>
                          <a:ea typeface="+mn-ea"/>
                          <a:cs typeface="+mn-cs"/>
                        </a:rPr>
                        <a:t>Transient</a:t>
                      </a:r>
                      <a:endParaRPr lang="en-US"/>
                    </a:p>
                  </a:txBody>
                  <a:tcPr/>
                </a:tc>
                <a:tc>
                  <a:txBody>
                    <a:bodyPr/>
                    <a:lstStyle/>
                    <a:p>
                      <a:r>
                        <a:rPr lang="en-US" sz="1800" b="0" i="0" kern="1200" smtClean="0">
                          <a:solidFill>
                            <a:schemeClr val="dk1"/>
                          </a:solidFill>
                          <a:effectLst/>
                          <a:latin typeface="+mn-lt"/>
                          <a:ea typeface="+mn-ea"/>
                          <a:cs typeface="+mn-cs"/>
                        </a:rPr>
                        <a:t>If we mark exchange as Transient, then it will not survive after server restarts.</a:t>
                      </a:r>
                      <a:endParaRPr lang="en-US"/>
                    </a:p>
                  </a:txBody>
                  <a:tcPr/>
                </a:tc>
                <a:extLst>
                  <a:ext uri="{0D108BD9-81ED-4DB2-BD59-A6C34878D82A}">
                    <a16:rowId xmlns:a16="http://schemas.microsoft.com/office/drawing/2014/main" val="2374255549"/>
                  </a:ext>
                </a:extLst>
              </a:tr>
            </a:tbl>
          </a:graphicData>
        </a:graphic>
      </p:graphicFrame>
      <p:sp>
        <p:nvSpPr>
          <p:cNvPr id="3" name="Title 2"/>
          <p:cNvSpPr>
            <a:spLocks noGrp="1"/>
          </p:cNvSpPr>
          <p:nvPr>
            <p:ph type="title"/>
          </p:nvPr>
        </p:nvSpPr>
        <p:spPr/>
        <p:txBody>
          <a:bodyPr/>
          <a:lstStyle/>
          <a:p>
            <a:r>
              <a:rPr lang="en-US" sz="1600" b="0"/>
              <a:t>There are 2 types of Durability options.</a:t>
            </a:r>
            <a:endParaRPr lang="en-US" sz="1600"/>
          </a:p>
        </p:txBody>
      </p:sp>
      <p:sp>
        <p:nvSpPr>
          <p:cNvPr id="5" name="Rectangle 4"/>
          <p:cNvSpPr/>
          <p:nvPr/>
        </p:nvSpPr>
        <p:spPr>
          <a:xfrm>
            <a:off x="230736" y="3198168"/>
            <a:ext cx="5223845" cy="400110"/>
          </a:xfrm>
          <a:prstGeom prst="rect">
            <a:avLst/>
          </a:prstGeom>
        </p:spPr>
        <p:txBody>
          <a:bodyPr wrap="square">
            <a:spAutoFit/>
          </a:bodyPr>
          <a:lstStyle/>
          <a:p>
            <a:pPr marL="342900" indent="-342900">
              <a:buClr>
                <a:srgbClr val="92D050"/>
              </a:buClr>
              <a:buFont typeface="Wingdings" panose="05000000000000000000" pitchFamily="2" charset="2"/>
              <a:buChar char="Ø"/>
            </a:pPr>
            <a:r>
              <a:rPr lang="en-US" sz="2000" b="1">
                <a:solidFill>
                  <a:srgbClr val="4E4E4E"/>
                </a:solidFill>
                <a:latin typeface="+mj-lt"/>
              </a:rPr>
              <a:t>Auto delete</a:t>
            </a:r>
            <a:endParaRPr lang="en-US" sz="2000" b="1" i="0">
              <a:solidFill>
                <a:srgbClr val="4E4E4E"/>
              </a:solidFill>
              <a:effectLst/>
              <a:latin typeface="+mj-lt"/>
            </a:endParaRPr>
          </a:p>
        </p:txBody>
      </p:sp>
      <p:sp>
        <p:nvSpPr>
          <p:cNvPr id="6" name="Rectangle 5"/>
          <p:cNvSpPr/>
          <p:nvPr/>
        </p:nvSpPr>
        <p:spPr>
          <a:xfrm>
            <a:off x="556657" y="3598278"/>
            <a:ext cx="8194235" cy="1815882"/>
          </a:xfrm>
          <a:prstGeom prst="rect">
            <a:avLst/>
          </a:prstGeom>
        </p:spPr>
        <p:txBody>
          <a:bodyPr wrap="square">
            <a:spAutoFit/>
          </a:bodyPr>
          <a:lstStyle/>
          <a:p>
            <a:r>
              <a:rPr lang="en-US" sz="1600">
                <a:latin typeface="+mj-lt"/>
              </a:rPr>
              <a:t>There are 2 options in auto delete, </a:t>
            </a:r>
            <a:r>
              <a:rPr lang="en-US" sz="1600">
                <a:latin typeface="+mj-lt"/>
              </a:rPr>
              <a:t>those </a:t>
            </a:r>
            <a:r>
              <a:rPr lang="en-US" sz="1600" smtClean="0">
                <a:latin typeface="+mj-lt"/>
              </a:rPr>
              <a:t>are :</a:t>
            </a:r>
            <a:endParaRPr lang="en-US" sz="1600">
              <a:latin typeface="+mj-lt"/>
            </a:endParaRPr>
          </a:p>
          <a:p>
            <a:pPr>
              <a:buFont typeface="Arial" panose="020B0604020202020204" pitchFamily="34" charset="0"/>
              <a:buChar char="•"/>
            </a:pPr>
            <a:r>
              <a:rPr lang="en-US" sz="1600">
                <a:latin typeface="+mj-lt"/>
              </a:rPr>
              <a:t>Yes</a:t>
            </a:r>
          </a:p>
          <a:p>
            <a:pPr>
              <a:buFont typeface="Arial" panose="020B0604020202020204" pitchFamily="34" charset="0"/>
              <a:buChar char="•"/>
            </a:pPr>
            <a:r>
              <a:rPr lang="en-US" sz="1600">
                <a:latin typeface="+mj-lt"/>
              </a:rPr>
              <a:t>No</a:t>
            </a:r>
          </a:p>
          <a:p>
            <a:r>
              <a:rPr lang="en-US" sz="1600">
                <a:latin typeface="+mj-lt"/>
              </a:rPr>
              <a:t>If queue is exclusive, then the durability attribute has no effect because the queue will be deleted as soon as client disconnects (or its connection is lost). The auto-deleted queues are deleted when the last consumer is canceled (or its channel is closed, or its connection is lost).</a:t>
            </a:r>
            <a:endParaRPr lang="en-US" sz="1600" b="0" i="0">
              <a:effectLst/>
              <a:latin typeface="+mj-lt"/>
            </a:endParaRPr>
          </a:p>
        </p:txBody>
      </p:sp>
    </p:spTree>
    <p:extLst>
      <p:ext uri="{BB962C8B-B14F-4D97-AF65-F5344CB8AC3E}">
        <p14:creationId xmlns:p14="http://schemas.microsoft.com/office/powerpoint/2010/main" val="5384891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3446" y="1421470"/>
            <a:ext cx="8408987" cy="443198"/>
          </a:xfrm>
        </p:spPr>
        <p:txBody>
          <a:bodyPr/>
          <a:lstStyle/>
          <a:p>
            <a:pPr marL="0" indent="0">
              <a:buNone/>
            </a:pPr>
            <a:r>
              <a:rPr lang="en-US" sz="1600"/>
              <a:t> </a:t>
            </a:r>
            <a:r>
              <a:rPr lang="en-US" sz="1600" smtClean="0"/>
              <a:t>We </a:t>
            </a:r>
            <a:r>
              <a:rPr lang="en-US" sz="1600"/>
              <a:t>can set a timespan to queue and it will be discarded if it reaches defined timespan. Here, we can set time in milliseconds.</a:t>
            </a:r>
            <a:endParaRPr lang="en-US" sz="1600"/>
          </a:p>
        </p:txBody>
      </p:sp>
      <p:sp>
        <p:nvSpPr>
          <p:cNvPr id="3" name="Title 2"/>
          <p:cNvSpPr>
            <a:spLocks noGrp="1"/>
          </p:cNvSpPr>
          <p:nvPr>
            <p:ph type="title"/>
          </p:nvPr>
        </p:nvSpPr>
        <p:spPr/>
        <p:txBody>
          <a:bodyPr/>
          <a:lstStyle/>
          <a:p>
            <a:pPr marL="342900" indent="-342900">
              <a:buClr>
                <a:srgbClr val="92D050"/>
              </a:buClr>
              <a:buFont typeface="Wingdings" panose="05000000000000000000" pitchFamily="2" charset="2"/>
              <a:buChar char="Ø"/>
            </a:pPr>
            <a:r>
              <a:rPr lang="en-US" sz="2000">
                <a:solidFill>
                  <a:schemeClr val="tx1"/>
                </a:solidFill>
              </a:rPr>
              <a:t>Time-to-live (TTL) Argument</a:t>
            </a:r>
            <a:r>
              <a:rPr lang="en-US" b="0"/>
              <a:t/>
            </a:r>
            <a:br>
              <a:rPr lang="en-US" b="0"/>
            </a:b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36" y="2043124"/>
            <a:ext cx="7256894" cy="3197173"/>
          </a:xfrm>
          <a:prstGeom prst="rect">
            <a:avLst/>
          </a:prstGeom>
        </p:spPr>
      </p:pic>
    </p:spTree>
    <p:extLst>
      <p:ext uri="{BB962C8B-B14F-4D97-AF65-F5344CB8AC3E}">
        <p14:creationId xmlns:p14="http://schemas.microsoft.com/office/powerpoint/2010/main" val="31904753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0717" y="1121974"/>
            <a:ext cx="8408987" cy="843308"/>
          </a:xfrm>
        </p:spPr>
        <p:txBody>
          <a:bodyPr/>
          <a:lstStyle/>
          <a:p>
            <a:pPr marL="0" indent="0">
              <a:buNone/>
            </a:pPr>
            <a:r>
              <a:rPr lang="en-US" sz="1600" smtClean="0">
                <a:latin typeface="+mj-lt"/>
              </a:rPr>
              <a:t>We </a:t>
            </a:r>
            <a:r>
              <a:rPr lang="en-US" sz="1600">
                <a:latin typeface="+mj-lt"/>
              </a:rPr>
              <a:t>can set an expiry time to queue and it is used to define how long a queue can be unused before it is automatically deleted.</a:t>
            </a:r>
          </a:p>
          <a:p>
            <a:endParaRPr lang="en-US"/>
          </a:p>
        </p:txBody>
      </p:sp>
      <p:sp>
        <p:nvSpPr>
          <p:cNvPr id="3" name="Title 2"/>
          <p:cNvSpPr>
            <a:spLocks noGrp="1"/>
          </p:cNvSpPr>
          <p:nvPr>
            <p:ph type="title"/>
          </p:nvPr>
        </p:nvSpPr>
        <p:spPr/>
        <p:txBody>
          <a:bodyPr/>
          <a:lstStyle/>
          <a:p>
            <a:pPr marL="342900" indent="-342900">
              <a:buClr>
                <a:srgbClr val="92D050"/>
              </a:buClr>
              <a:buFont typeface="Wingdings" panose="05000000000000000000" pitchFamily="2" charset="2"/>
              <a:buChar char="Ø"/>
            </a:pPr>
            <a:r>
              <a:rPr lang="en-US" sz="2000">
                <a:solidFill>
                  <a:schemeClr val="tx1"/>
                </a:solidFill>
              </a:rPr>
              <a:t>Auto expire Argument</a:t>
            </a:r>
            <a:r>
              <a:rPr lang="en-US" b="0"/>
              <a:t/>
            </a:r>
            <a:br>
              <a:rPr lang="en-US" b="0"/>
            </a:b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25" y="2153291"/>
            <a:ext cx="8066436" cy="3486934"/>
          </a:xfrm>
          <a:prstGeom prst="rect">
            <a:avLst/>
          </a:prstGeom>
        </p:spPr>
      </p:pic>
    </p:spTree>
    <p:extLst>
      <p:ext uri="{BB962C8B-B14F-4D97-AF65-F5344CB8AC3E}">
        <p14:creationId xmlns:p14="http://schemas.microsoft.com/office/powerpoint/2010/main" val="26966734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buClr>
                <a:srgbClr val="92D050"/>
              </a:buClr>
              <a:buFont typeface="Wingdings" panose="05000000000000000000" pitchFamily="2" charset="2"/>
              <a:buChar char="Ø"/>
            </a:pPr>
            <a:r>
              <a:rPr lang="en-US" sz="2000">
                <a:solidFill>
                  <a:schemeClr val="tx1"/>
                </a:solidFill>
              </a:rPr>
              <a:t>Max Length Argument</a:t>
            </a:r>
            <a:r>
              <a:rPr lang="en-US" b="0"/>
              <a:t/>
            </a:r>
            <a:br>
              <a:rPr lang="en-US" b="0"/>
            </a:br>
            <a:endParaRPr lang="en-US"/>
          </a:p>
        </p:txBody>
      </p:sp>
      <p:sp>
        <p:nvSpPr>
          <p:cNvPr id="5" name="Rectangle 4"/>
          <p:cNvSpPr/>
          <p:nvPr/>
        </p:nvSpPr>
        <p:spPr>
          <a:xfrm>
            <a:off x="491382" y="850106"/>
            <a:ext cx="7054553" cy="1323439"/>
          </a:xfrm>
          <a:prstGeom prst="rect">
            <a:avLst/>
          </a:prstGeom>
        </p:spPr>
        <p:txBody>
          <a:bodyPr wrap="square">
            <a:spAutoFit/>
          </a:bodyPr>
          <a:lstStyle/>
          <a:p>
            <a:r>
              <a:rPr lang="en-US" sz="1600" smtClean="0">
                <a:latin typeface="Segoe UI" panose="020B0502040204020203" pitchFamily="34" charset="0"/>
              </a:rPr>
              <a:t>We </a:t>
            </a:r>
            <a:r>
              <a:rPr lang="en-US" sz="1600">
                <a:latin typeface="Segoe UI" panose="020B0502040204020203" pitchFamily="34" charset="0"/>
              </a:rPr>
              <a:t>can define how many (ready) messages a queue can contain before it starts to drop them from its </a:t>
            </a:r>
            <a:r>
              <a:rPr lang="en-US" sz="1600">
                <a:latin typeface="Segoe UI" panose="020B0502040204020203" pitchFamily="34" charset="0"/>
              </a:rPr>
              <a:t>head</a:t>
            </a:r>
            <a:r>
              <a:rPr lang="en-US" sz="1600" smtClean="0">
                <a:latin typeface="Segoe UI" panose="020B0502040204020203" pitchFamily="34" charset="0"/>
              </a:rPr>
              <a:t>.</a:t>
            </a:r>
          </a:p>
          <a:p>
            <a:r>
              <a:rPr lang="en-US" sz="1600">
                <a:latin typeface="+mj-lt"/>
              </a:rPr>
              <a:t>A maximum number of messages can be set by supplying the</a:t>
            </a:r>
            <a:r>
              <a:rPr lang="en-US" sz="1600" u="sng">
                <a:latin typeface="+mj-lt"/>
              </a:rPr>
              <a:t> </a:t>
            </a:r>
            <a:r>
              <a:rPr lang="en-US" sz="1600" b="1" u="sng">
                <a:latin typeface="+mj-lt"/>
              </a:rPr>
              <a:t>x-max-length</a:t>
            </a:r>
            <a:r>
              <a:rPr lang="en-US" sz="1600">
                <a:latin typeface="+mj-lt"/>
              </a:rPr>
              <a:t> queue declaration argument with a non-negative integer value.</a:t>
            </a:r>
          </a:p>
          <a:p>
            <a:endParaRPr lang="en-US" sz="16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14" y="2221931"/>
            <a:ext cx="3848902" cy="1666784"/>
          </a:xfrm>
          <a:prstGeom prst="rect">
            <a:avLst/>
          </a:prstGeom>
        </p:spPr>
      </p:pic>
      <p:sp>
        <p:nvSpPr>
          <p:cNvPr id="9" name="Rectangle 8"/>
          <p:cNvSpPr/>
          <p:nvPr/>
        </p:nvSpPr>
        <p:spPr>
          <a:xfrm>
            <a:off x="799031" y="4289407"/>
            <a:ext cx="6746904" cy="830997"/>
          </a:xfrm>
          <a:prstGeom prst="rect">
            <a:avLst/>
          </a:prstGeom>
        </p:spPr>
        <p:txBody>
          <a:bodyPr wrap="square">
            <a:spAutoFit/>
          </a:bodyPr>
          <a:lstStyle/>
          <a:p>
            <a:r>
              <a:rPr lang="en-US" sz="1600">
                <a:latin typeface="Segoe UI" panose="020B0502040204020203" pitchFamily="34" charset="0"/>
              </a:rPr>
              <a:t>E.g. If you set value x-max-length = 2 and if you publish </a:t>
            </a:r>
            <a:r>
              <a:rPr lang="en-US" sz="1600" b="1">
                <a:latin typeface="Segoe UI" panose="020B0502040204020203" pitchFamily="34" charset="0"/>
              </a:rPr>
              <a:t>3</a:t>
            </a:r>
            <a:r>
              <a:rPr lang="en-US" sz="1600">
                <a:latin typeface="Segoe UI" panose="020B0502040204020203" pitchFamily="34" charset="0"/>
              </a:rPr>
              <a:t> messages in the queue, then only </a:t>
            </a:r>
            <a:r>
              <a:rPr lang="en-US" sz="1600" b="1">
                <a:latin typeface="Segoe UI" panose="020B0502040204020203" pitchFamily="34" charset="0"/>
              </a:rPr>
              <a:t>2</a:t>
            </a:r>
            <a:r>
              <a:rPr lang="en-US" sz="1600">
                <a:latin typeface="Segoe UI" panose="020B0502040204020203" pitchFamily="34" charset="0"/>
              </a:rPr>
              <a:t> messages will be there and the oldest will be deleted from the queue.</a:t>
            </a:r>
            <a:endParaRPr lang="en-US" sz="1600"/>
          </a:p>
        </p:txBody>
      </p:sp>
    </p:spTree>
    <p:extLst>
      <p:ext uri="{BB962C8B-B14F-4D97-AF65-F5344CB8AC3E}">
        <p14:creationId xmlns:p14="http://schemas.microsoft.com/office/powerpoint/2010/main" val="33074505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484" y="1243013"/>
            <a:ext cx="7429066" cy="3244583"/>
          </a:xfrm>
        </p:spPr>
      </p:pic>
      <p:sp>
        <p:nvSpPr>
          <p:cNvPr id="3" name="Title 2"/>
          <p:cNvSpPr>
            <a:spLocks noGrp="1"/>
          </p:cNvSpPr>
          <p:nvPr>
            <p:ph type="title"/>
          </p:nvPr>
        </p:nvSpPr>
        <p:spPr/>
        <p:txBody>
          <a:bodyPr/>
          <a:lstStyle/>
          <a:p>
            <a:pPr marL="342900" indent="-342900">
              <a:buClr>
                <a:srgbClr val="92D050"/>
              </a:buClr>
              <a:buFont typeface="Wingdings" panose="05000000000000000000" pitchFamily="2" charset="2"/>
              <a:buChar char="Ø"/>
            </a:pPr>
            <a:r>
              <a:rPr lang="en-US" sz="2000">
                <a:solidFill>
                  <a:schemeClr val="tx1"/>
                </a:solidFill>
              </a:rPr>
              <a:t>Max Length Bytes Argument</a:t>
            </a:r>
            <a:r>
              <a:rPr lang="en-US" b="0"/>
              <a:t/>
            </a:r>
            <a:br>
              <a:rPr lang="en-US" b="0"/>
            </a:br>
            <a:endParaRPr lang="en-US"/>
          </a:p>
        </p:txBody>
      </p:sp>
      <p:sp>
        <p:nvSpPr>
          <p:cNvPr id="5" name="Rectangle 4"/>
          <p:cNvSpPr/>
          <p:nvPr/>
        </p:nvSpPr>
        <p:spPr>
          <a:xfrm>
            <a:off x="634146" y="4957615"/>
            <a:ext cx="7874119" cy="830997"/>
          </a:xfrm>
          <a:prstGeom prst="rect">
            <a:avLst/>
          </a:prstGeom>
        </p:spPr>
        <p:txBody>
          <a:bodyPr wrap="square">
            <a:spAutoFit/>
          </a:bodyPr>
          <a:lstStyle/>
          <a:p>
            <a:r>
              <a:rPr lang="en-US" sz="1600">
                <a:latin typeface="+mj-lt"/>
              </a:rPr>
              <a:t>E.g. If you set value x-max-length-bytes = 1000000 (1MB) and if you publish messages in queue and the queue size increase more than 1 MB then the oldest will be deleted from the queue (drop them from its head).</a:t>
            </a:r>
          </a:p>
        </p:txBody>
      </p:sp>
    </p:spTree>
    <p:extLst>
      <p:ext uri="{BB962C8B-B14F-4D97-AF65-F5344CB8AC3E}">
        <p14:creationId xmlns:p14="http://schemas.microsoft.com/office/powerpoint/2010/main" val="19739944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buClr>
                <a:srgbClr val="92D050"/>
              </a:buClr>
              <a:buFont typeface="Wingdings" panose="05000000000000000000" pitchFamily="2" charset="2"/>
              <a:buChar char="Ø"/>
            </a:pPr>
            <a:r>
              <a:rPr lang="en-US" sz="2000">
                <a:solidFill>
                  <a:schemeClr val="tx1"/>
                </a:solidFill>
              </a:rPr>
              <a:t>Overflow Behaviour Argument</a:t>
            </a:r>
            <a:r>
              <a:rPr lang="en-US" b="0"/>
              <a:t/>
            </a:r>
            <a:br>
              <a:rPr lang="en-US" b="0"/>
            </a:br>
            <a:endParaRPr lang="en-US"/>
          </a:p>
        </p:txBody>
      </p:sp>
      <p:sp>
        <p:nvSpPr>
          <p:cNvPr id="4" name="Rectangle 3"/>
          <p:cNvSpPr/>
          <p:nvPr/>
        </p:nvSpPr>
        <p:spPr>
          <a:xfrm>
            <a:off x="366713" y="949233"/>
            <a:ext cx="6593080" cy="1815882"/>
          </a:xfrm>
          <a:prstGeom prst="rect">
            <a:avLst/>
          </a:prstGeom>
        </p:spPr>
        <p:txBody>
          <a:bodyPr wrap="square">
            <a:spAutoFit/>
          </a:bodyPr>
          <a:lstStyle/>
          <a:p>
            <a:r>
              <a:rPr lang="en-US" sz="1600">
                <a:latin typeface="+mj-lt"/>
              </a:rPr>
              <a:t>By using overflow behaviour argument, we can set the queue overflow behavior. This determines what happens to messages when the maximum length of a queue is reached. Valid values are drop-head or reject-publish.</a:t>
            </a:r>
          </a:p>
          <a:p>
            <a:r>
              <a:rPr lang="en-US"/>
              <a:t/>
            </a:r>
            <a:br>
              <a:rPr lang="en-US"/>
            </a:b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92" y="2409291"/>
            <a:ext cx="6099872" cy="2624730"/>
          </a:xfrm>
          <a:prstGeom prst="rect">
            <a:avLst/>
          </a:prstGeom>
        </p:spPr>
      </p:pic>
    </p:spTree>
    <p:extLst>
      <p:ext uri="{BB962C8B-B14F-4D97-AF65-F5344CB8AC3E}">
        <p14:creationId xmlns:p14="http://schemas.microsoft.com/office/powerpoint/2010/main" val="23760881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a:extLst>
              <a:ext uri="{FF2B5EF4-FFF2-40B4-BE49-F238E27FC236}">
                <a16:creationId xmlns:a16="http://schemas.microsoft.com/office/drawing/2014/main" id="{CA885C2A-58EC-4AFF-86B5-E8CDDE7CC789}"/>
              </a:ext>
            </a:extLst>
          </p:cNvPr>
          <p:cNvSpPr>
            <a:spLocks noGrp="1" noChangeArrowheads="1"/>
          </p:cNvSpPr>
          <p:nvPr>
            <p:ph type="ctrTitle"/>
          </p:nvPr>
        </p:nvSpPr>
        <p:spPr>
          <a:xfrm>
            <a:off x="3781425" y="4914900"/>
            <a:ext cx="4748213" cy="625475"/>
          </a:xfrm>
        </p:spPr>
        <p:txBody>
          <a:bodyPr/>
          <a:lstStyle/>
          <a:p>
            <a:pPr eaLnBrk="1" hangingPunct="1"/>
            <a:r>
              <a:rPr lang="en-US" altLang="en-US"/>
              <a:t/>
            </a:r>
            <a:br>
              <a:rPr lang="en-US" altLang="en-US"/>
            </a:br>
            <a:r>
              <a:rPr lang="en-US" altLang="en-US" sz="3000"/>
              <a:t>Thank You</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DBF6FF51-4C43-4FD6-A356-65F4194F1C7E}"/>
              </a:ext>
            </a:extLst>
          </p:cNvPr>
          <p:cNvSpPr>
            <a:spLocks noGrp="1" noChangeArrowheads="1"/>
          </p:cNvSpPr>
          <p:nvPr>
            <p:ph type="title"/>
          </p:nvPr>
        </p:nvSpPr>
        <p:spPr>
          <a:xfrm>
            <a:off x="366713" y="455613"/>
            <a:ext cx="8408987" cy="785812"/>
          </a:xfrm>
        </p:spPr>
        <p:txBody>
          <a:bodyPr/>
          <a:lstStyle/>
          <a:p>
            <a:pPr eaLnBrk="1" hangingPunct="1">
              <a:defRPr/>
            </a:pPr>
            <a:r>
              <a:rPr lang="en-US" sz="2400" b="0">
                <a:solidFill>
                  <a:srgbClr val="92D050"/>
                </a:solidFill>
              </a:rPr>
              <a:t>II. When and why should you use RabbitMQ?</a:t>
            </a:r>
            <a:endParaRPr lang="en-US" altLang="en-US" b="0" cap="all" dirty="0">
              <a:solidFill>
                <a:srgbClr val="92D050"/>
              </a:solidFill>
            </a:endParaRPr>
          </a:p>
        </p:txBody>
      </p:sp>
      <p:sp>
        <p:nvSpPr>
          <p:cNvPr id="14339" name="Content Placeholder 2">
            <a:extLst>
              <a:ext uri="{FF2B5EF4-FFF2-40B4-BE49-F238E27FC236}">
                <a16:creationId xmlns:a16="http://schemas.microsoft.com/office/drawing/2014/main" id="{2ECB5BCE-DDE9-426B-8BF7-4C42E09D8960}"/>
              </a:ext>
            </a:extLst>
          </p:cNvPr>
          <p:cNvSpPr>
            <a:spLocks noGrp="1" noChangeArrowheads="1"/>
          </p:cNvSpPr>
          <p:nvPr>
            <p:ph idx="1"/>
          </p:nvPr>
        </p:nvSpPr>
        <p:spPr>
          <a:xfrm>
            <a:off x="366713" y="1412875"/>
            <a:ext cx="8408987" cy="676275"/>
          </a:xfrm>
        </p:spPr>
        <p:txBody>
          <a:bodyPr/>
          <a:lstStyle/>
          <a:p>
            <a:pPr eaLnBrk="1" hangingPunct="1"/>
            <a:endParaRPr lang="en-US" altLang="en-US"/>
          </a:p>
          <a:p>
            <a:pPr eaLnBrk="1" hangingPunct="1"/>
            <a:endParaRPr lang="en-US" altLang="en-US"/>
          </a:p>
        </p:txBody>
      </p:sp>
      <p:sp>
        <p:nvSpPr>
          <p:cNvPr id="4" name="Content Placeholder 2">
            <a:extLst>
              <a:ext uri="{FF2B5EF4-FFF2-40B4-BE49-F238E27FC236}">
                <a16:creationId xmlns:a16="http://schemas.microsoft.com/office/drawing/2014/main" id="{A69A4042-A7D3-4787-9FA0-7D89D9A1DA0D}"/>
              </a:ext>
            </a:extLst>
          </p:cNvPr>
          <p:cNvSpPr txBox="1">
            <a:spLocks/>
          </p:cNvSpPr>
          <p:nvPr/>
        </p:nvSpPr>
        <p:spPr bwMode="auto">
          <a:xfrm>
            <a:off x="366713" y="1412875"/>
            <a:ext cx="8408987" cy="677108"/>
          </a:xfrm>
          <a:prstGeom prst="rect">
            <a:avLst/>
          </a:prstGeom>
          <a:noFill/>
          <a:ln w="12700">
            <a:noFill/>
            <a:miter lim="800000"/>
            <a:headEnd/>
            <a:tailEnd/>
          </a:ln>
          <a:effectLst/>
        </p:spPr>
        <p:txBody>
          <a:bodyPr lIns="0" tIns="0" rIns="0" bIns="0">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None/>
              <a:defRPr/>
            </a:pPr>
            <a:endParaRPr lang="en-US" kern="0" dirty="0"/>
          </a:p>
          <a:p>
            <a:pPr>
              <a:defRPr/>
            </a:pPr>
            <a:endParaRPr lang="en-US" kern="0"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92284" y="1412042"/>
            <a:ext cx="8408988" cy="392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4816" y="2732567"/>
            <a:ext cx="8660328" cy="3090077"/>
          </a:xfrm>
        </p:spPr>
        <p:txBody>
          <a:bodyPr/>
          <a:lstStyle/>
          <a:p>
            <a:pPr>
              <a:buFont typeface="Wingdings" panose="05000000000000000000" pitchFamily="2" charset="2"/>
              <a:buChar char="v"/>
            </a:pPr>
            <a:r>
              <a:rPr lang="en-US" sz="1600" smtClean="0">
                <a:latin typeface="+mj-lt"/>
                <a:cs typeface="Times New Roman" panose="02020603050405020304" pitchFamily="18" charset="0"/>
              </a:rPr>
              <a:t>Message </a:t>
            </a:r>
            <a:r>
              <a:rPr lang="en-US" sz="1600">
                <a:latin typeface="+mj-lt"/>
                <a:cs typeface="Times New Roman" panose="02020603050405020304" pitchFamily="18" charset="0"/>
              </a:rPr>
              <a:t>queueing allows web servers to respond to requests quickly instead of being forced to perform resource-heavy procedures on the spot that may delay response time. Message queueing is also good when you want to distribute a message to multiple consumers or to balance loads between workers.</a:t>
            </a:r>
            <a:br>
              <a:rPr lang="en-US" sz="1600">
                <a:latin typeface="+mj-lt"/>
                <a:cs typeface="Times New Roman" panose="02020603050405020304" pitchFamily="18" charset="0"/>
              </a:rPr>
            </a:br>
            <a:endParaRPr lang="en-US" sz="1600" smtClean="0">
              <a:latin typeface="+mj-lt"/>
              <a:cs typeface="Times New Roman" panose="02020603050405020304" pitchFamily="18" charset="0"/>
            </a:endParaRPr>
          </a:p>
          <a:p>
            <a:pPr>
              <a:buFont typeface="Wingdings" panose="05000000000000000000" pitchFamily="2" charset="2"/>
              <a:buChar char="v"/>
            </a:pPr>
            <a:r>
              <a:rPr lang="en-US" sz="1600" smtClean="0">
                <a:latin typeface="+mj-lt"/>
                <a:cs typeface="Times New Roman" panose="02020603050405020304" pitchFamily="18" charset="0"/>
              </a:rPr>
              <a:t> The </a:t>
            </a:r>
            <a:r>
              <a:rPr lang="en-US" sz="1600">
                <a:latin typeface="+mj-lt"/>
                <a:cs typeface="Times New Roman" panose="02020603050405020304" pitchFamily="18" charset="0"/>
              </a:rPr>
              <a:t>consumer takes a message off the queue and starts processing the PDF. At the same time, the producer is queueing up new messages. The consumer can be on a totally different server than the producer or they can be located on the same server. The request can be created in one programming language and handled in another programming language. The point is, the two applications will only communicate through the messages they are sending to each other, which means the sender and receiver have low coupling.</a:t>
            </a:r>
            <a:r>
              <a:rPr lang="en-US">
                <a:latin typeface="+mj-lt"/>
                <a:cs typeface="Times New Roman" panose="02020603050405020304" pitchFamily="18" charset="0"/>
              </a:rPr>
              <a:t/>
            </a:r>
            <a:br>
              <a:rPr lang="en-US">
                <a:latin typeface="+mj-lt"/>
                <a:cs typeface="Times New Roman" panose="02020603050405020304" pitchFamily="18" charset="0"/>
              </a:rPr>
            </a:br>
            <a:r>
              <a:rPr lang="en-US">
                <a:latin typeface="+mj-lt"/>
                <a:cs typeface="Times New Roman" panose="02020603050405020304" pitchFamily="18" charset="0"/>
              </a:rPr>
              <a:t/>
            </a:r>
            <a:br>
              <a:rPr lang="en-US">
                <a:latin typeface="+mj-lt"/>
                <a:cs typeface="Times New Roman" panose="02020603050405020304" pitchFamily="18" charset="0"/>
              </a:rPr>
            </a:br>
            <a:endParaRPr lang="en-US">
              <a:latin typeface="+mj-lt"/>
            </a:endParaRPr>
          </a:p>
        </p:txBody>
      </p:sp>
      <p:sp>
        <p:nvSpPr>
          <p:cNvPr id="3" name="Title 2"/>
          <p:cNvSpPr>
            <a:spLocks noGrp="1"/>
          </p:cNvSpPr>
          <p:nvPr>
            <p:ph type="title"/>
          </p:nvPr>
        </p:nvSpPr>
        <p:spPr>
          <a:xfrm>
            <a:off x="334816" y="935665"/>
            <a:ext cx="8408987" cy="1605515"/>
          </a:xfrm>
        </p:spPr>
        <p:txBody>
          <a:bodyPr/>
          <a:lstStyle/>
          <a:p>
            <a:r>
              <a:rPr lang="en-US" sz="1600">
                <a:solidFill>
                  <a:schemeClr val="tx1"/>
                </a:solidFill>
                <a:cs typeface="Times New Roman" panose="02020603050405020304" pitchFamily="18" charset="0"/>
              </a:rPr>
              <a:t>1. </a:t>
            </a:r>
            <a:r>
              <a:rPr lang="en-US" sz="1600" b="0">
                <a:solidFill>
                  <a:schemeClr val="tx1"/>
                </a:solidFill>
                <a:cs typeface="Times New Roman" panose="02020603050405020304" pitchFamily="18" charset="0"/>
              </a:rPr>
              <a:t>The user sends a PDF creation request to the web application.</a:t>
            </a:r>
            <a:br>
              <a:rPr lang="en-US" sz="1600" b="0">
                <a:solidFill>
                  <a:schemeClr val="tx1"/>
                </a:solidFill>
                <a:cs typeface="Times New Roman" panose="02020603050405020304" pitchFamily="18" charset="0"/>
              </a:rPr>
            </a:br>
            <a:r>
              <a:rPr lang="en-US" sz="1600">
                <a:solidFill>
                  <a:schemeClr val="tx1"/>
                </a:solidFill>
                <a:cs typeface="Times New Roman" panose="02020603050405020304" pitchFamily="18" charset="0"/>
              </a:rPr>
              <a:t>2. </a:t>
            </a:r>
            <a:r>
              <a:rPr lang="en-US" sz="1600" b="0">
                <a:solidFill>
                  <a:schemeClr val="tx1"/>
                </a:solidFill>
                <a:cs typeface="Times New Roman" panose="02020603050405020304" pitchFamily="18" charset="0"/>
              </a:rPr>
              <a:t>The web application (the producer) sends a message to RabbitMQ that includes data from the request such as name and email.</a:t>
            </a:r>
            <a:br>
              <a:rPr lang="en-US" sz="1600" b="0">
                <a:solidFill>
                  <a:schemeClr val="tx1"/>
                </a:solidFill>
                <a:cs typeface="Times New Roman" panose="02020603050405020304" pitchFamily="18" charset="0"/>
              </a:rPr>
            </a:br>
            <a:r>
              <a:rPr lang="en-US" sz="1600">
                <a:solidFill>
                  <a:schemeClr val="tx1"/>
                </a:solidFill>
                <a:cs typeface="Times New Roman" panose="02020603050405020304" pitchFamily="18" charset="0"/>
              </a:rPr>
              <a:t>3</a:t>
            </a:r>
            <a:r>
              <a:rPr lang="en-US" sz="1600" b="0">
                <a:solidFill>
                  <a:schemeClr val="tx1"/>
                </a:solidFill>
                <a:cs typeface="Times New Roman" panose="02020603050405020304" pitchFamily="18" charset="0"/>
              </a:rPr>
              <a:t>. An exchange accepts the messages from the producer and routes them to correct message queues for PDF creation.</a:t>
            </a:r>
            <a:br>
              <a:rPr lang="en-US" sz="1600" b="0">
                <a:solidFill>
                  <a:schemeClr val="tx1"/>
                </a:solidFill>
                <a:cs typeface="Times New Roman" panose="02020603050405020304" pitchFamily="18" charset="0"/>
              </a:rPr>
            </a:br>
            <a:r>
              <a:rPr lang="en-US" sz="1600">
                <a:solidFill>
                  <a:schemeClr val="tx1"/>
                </a:solidFill>
                <a:cs typeface="Times New Roman" panose="02020603050405020304" pitchFamily="18" charset="0"/>
              </a:rPr>
              <a:t>4. </a:t>
            </a:r>
            <a:r>
              <a:rPr lang="en-US" sz="1600" b="0">
                <a:solidFill>
                  <a:schemeClr val="tx1"/>
                </a:solidFill>
                <a:cs typeface="Times New Roman" panose="02020603050405020304" pitchFamily="18" charset="0"/>
              </a:rPr>
              <a:t>The PDF processing worker (the consumer) receives the task message and starts processing the PDF.</a:t>
            </a:r>
            <a:r>
              <a:rPr lang="en-US" sz="2400">
                <a:latin typeface="Times New Roman" panose="02020603050405020304" pitchFamily="18" charset="0"/>
                <a:cs typeface="Times New Roman" panose="02020603050405020304" pitchFamily="18" charset="0"/>
              </a:rPr>
              <a:t/>
            </a:r>
            <a:br>
              <a:rPr lang="en-US" sz="2400">
                <a:latin typeface="Times New Roman" panose="02020603050405020304" pitchFamily="18" charset="0"/>
                <a:cs typeface="Times New Roman" panose="02020603050405020304" pitchFamily="18" charset="0"/>
              </a:rPr>
            </a:br>
            <a:endParaRPr lang="en-US"/>
          </a:p>
        </p:txBody>
      </p:sp>
    </p:spTree>
    <p:extLst>
      <p:ext uri="{BB962C8B-B14F-4D97-AF65-F5344CB8AC3E}">
        <p14:creationId xmlns:p14="http://schemas.microsoft.com/office/powerpoint/2010/main" val="18238684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28DBD6BB-4144-418B-ACC1-BDD0626BC52B}"/>
              </a:ext>
            </a:extLst>
          </p:cNvPr>
          <p:cNvSpPr>
            <a:spLocks noGrp="1" noChangeArrowheads="1"/>
          </p:cNvSpPr>
          <p:nvPr>
            <p:ph type="title"/>
          </p:nvPr>
        </p:nvSpPr>
        <p:spPr>
          <a:xfrm>
            <a:off x="366713" y="455613"/>
            <a:ext cx="8408987" cy="785812"/>
          </a:xfrm>
        </p:spPr>
        <p:txBody>
          <a:bodyPr/>
          <a:lstStyle/>
          <a:p>
            <a:pPr marL="0" indent="0">
              <a:buNone/>
            </a:pPr>
            <a:r>
              <a:rPr lang="en-US" sz="2400">
                <a:solidFill>
                  <a:srgbClr val="92D050"/>
                </a:solidFill>
              </a:rPr>
              <a:t>III. What is AMQP ?</a:t>
            </a:r>
          </a:p>
        </p:txBody>
      </p:sp>
      <p:sp>
        <p:nvSpPr>
          <p:cNvPr id="18435" name="Content Placeholder 2">
            <a:extLst>
              <a:ext uri="{FF2B5EF4-FFF2-40B4-BE49-F238E27FC236}">
                <a16:creationId xmlns:a16="http://schemas.microsoft.com/office/drawing/2014/main" id="{96162737-7C8E-443F-B768-BEEBD033F833}"/>
              </a:ext>
            </a:extLst>
          </p:cNvPr>
          <p:cNvSpPr>
            <a:spLocks noGrp="1" noChangeArrowheads="1"/>
          </p:cNvSpPr>
          <p:nvPr>
            <p:ph idx="1"/>
          </p:nvPr>
        </p:nvSpPr>
        <p:spPr>
          <a:xfrm>
            <a:off x="366713" y="1073888"/>
            <a:ext cx="8408987" cy="2985433"/>
          </a:xfrm>
        </p:spPr>
        <p:txBody>
          <a:bodyPr/>
          <a:lstStyle/>
          <a:p>
            <a:pPr>
              <a:buClr>
                <a:srgbClr val="92D050"/>
              </a:buClr>
              <a:buFont typeface="Wingdings" panose="05000000000000000000" pitchFamily="2" charset="2"/>
              <a:buChar char="Ø"/>
            </a:pPr>
            <a:r>
              <a:rPr lang="en-US" sz="1600">
                <a:latin typeface="+mj-lt"/>
                <a:cs typeface="Times New Roman" panose="02020603050405020304" pitchFamily="18" charset="0"/>
              </a:rPr>
              <a:t>The </a:t>
            </a:r>
            <a:r>
              <a:rPr lang="en-US" sz="1600" b="1">
                <a:solidFill>
                  <a:schemeClr val="tx2">
                    <a:lumMod val="40000"/>
                    <a:lumOff val="60000"/>
                  </a:schemeClr>
                </a:solidFill>
                <a:latin typeface="+mj-lt"/>
                <a:cs typeface="Times New Roman" panose="02020603050405020304" pitchFamily="18" charset="0"/>
              </a:rPr>
              <a:t>Advanced Message Queuing Protocol </a:t>
            </a:r>
            <a:r>
              <a:rPr lang="en-US" sz="1600">
                <a:latin typeface="+mj-lt"/>
                <a:cs typeface="Times New Roman" panose="02020603050405020304" pitchFamily="18" charset="0"/>
              </a:rPr>
              <a:t>(</a:t>
            </a:r>
            <a:r>
              <a:rPr lang="en-US" sz="1600" b="1">
                <a:latin typeface="+mj-lt"/>
                <a:cs typeface="Times New Roman" panose="02020603050405020304" pitchFamily="18" charset="0"/>
              </a:rPr>
              <a:t>AMQP</a:t>
            </a:r>
            <a:r>
              <a:rPr lang="en-US" sz="1600">
                <a:latin typeface="+mj-lt"/>
                <a:cs typeface="Times New Roman" panose="02020603050405020304" pitchFamily="18" charset="0"/>
              </a:rPr>
              <a:t>) is an open standard that defines</a:t>
            </a:r>
            <a:br>
              <a:rPr lang="en-US" sz="1600">
                <a:latin typeface="+mj-lt"/>
                <a:cs typeface="Times New Roman" panose="02020603050405020304" pitchFamily="18" charset="0"/>
              </a:rPr>
            </a:br>
            <a:r>
              <a:rPr lang="en-US" sz="1600">
                <a:latin typeface="+mj-lt"/>
                <a:cs typeface="Times New Roman" panose="02020603050405020304" pitchFamily="18" charset="0"/>
              </a:rPr>
              <a:t>a protocol for systems to exchange messages. AMQP defines not only the interaction</a:t>
            </a:r>
            <a:br>
              <a:rPr lang="en-US" sz="1600">
                <a:latin typeface="+mj-lt"/>
                <a:cs typeface="Times New Roman" panose="02020603050405020304" pitchFamily="18" charset="0"/>
              </a:rPr>
            </a:br>
            <a:r>
              <a:rPr lang="en-US" sz="1600">
                <a:latin typeface="+mj-lt"/>
                <a:cs typeface="Times New Roman" panose="02020603050405020304" pitchFamily="18" charset="0"/>
              </a:rPr>
              <a:t>that happens between a consumer/producer and a broker, but also the over-the-wire</a:t>
            </a:r>
            <a:br>
              <a:rPr lang="en-US" sz="1600">
                <a:latin typeface="+mj-lt"/>
                <a:cs typeface="Times New Roman" panose="02020603050405020304" pitchFamily="18" charset="0"/>
              </a:rPr>
            </a:br>
            <a:r>
              <a:rPr lang="en-US" sz="1600">
                <a:latin typeface="+mj-lt"/>
                <a:cs typeface="Times New Roman" panose="02020603050405020304" pitchFamily="18" charset="0"/>
              </a:rPr>
              <a:t>representation of the messages and commands that are being exchanged. Since it</a:t>
            </a:r>
            <a:br>
              <a:rPr lang="en-US" sz="1600">
                <a:latin typeface="+mj-lt"/>
                <a:cs typeface="Times New Roman" panose="02020603050405020304" pitchFamily="18" charset="0"/>
              </a:rPr>
            </a:br>
            <a:r>
              <a:rPr lang="en-US" sz="1600">
                <a:latin typeface="+mj-lt"/>
                <a:cs typeface="Times New Roman" panose="02020603050405020304" pitchFamily="18" charset="0"/>
              </a:rPr>
              <a:t>specifies the wire format for messages, AMQP is truly interoperable—nothing is left</a:t>
            </a:r>
            <a:br>
              <a:rPr lang="en-US" sz="1600">
                <a:latin typeface="+mj-lt"/>
                <a:cs typeface="Times New Roman" panose="02020603050405020304" pitchFamily="18" charset="0"/>
              </a:rPr>
            </a:br>
            <a:r>
              <a:rPr lang="en-US" sz="1600">
                <a:latin typeface="+mj-lt"/>
                <a:cs typeface="Times New Roman" panose="02020603050405020304" pitchFamily="18" charset="0"/>
              </a:rPr>
              <a:t>to the interpretation of a particular vendor or hosting platform. And since it is open,</a:t>
            </a:r>
            <a:br>
              <a:rPr lang="en-US" sz="1600">
                <a:latin typeface="+mj-lt"/>
                <a:cs typeface="Times New Roman" panose="02020603050405020304" pitchFamily="18" charset="0"/>
              </a:rPr>
            </a:br>
            <a:r>
              <a:rPr lang="en-US" sz="1600">
                <a:latin typeface="+mj-lt"/>
                <a:cs typeface="Times New Roman" panose="02020603050405020304" pitchFamily="18" charset="0"/>
              </a:rPr>
              <a:t>the AMQP community has flourished with broker and client implementations in a</a:t>
            </a:r>
            <a:br>
              <a:rPr lang="en-US" sz="1600">
                <a:latin typeface="+mj-lt"/>
                <a:cs typeface="Times New Roman" panose="02020603050405020304" pitchFamily="18" charset="0"/>
              </a:rPr>
            </a:br>
            <a:r>
              <a:rPr lang="en-US" sz="1600">
                <a:latin typeface="+mj-lt"/>
                <a:cs typeface="Times New Roman" panose="02020603050405020304" pitchFamily="18" charset="0"/>
              </a:rPr>
              <a:t>wide range of languages. </a:t>
            </a:r>
            <a:endParaRPr lang="en-US" sz="1600" smtClean="0">
              <a:latin typeface="+mj-lt"/>
              <a:cs typeface="Times New Roman" panose="02020603050405020304" pitchFamily="18" charset="0"/>
            </a:endParaRPr>
          </a:p>
          <a:p>
            <a:pPr>
              <a:buClr>
                <a:srgbClr val="92D050"/>
              </a:buClr>
              <a:buFont typeface="Wingdings" panose="05000000000000000000" pitchFamily="2" charset="2"/>
              <a:buChar char="Ø"/>
            </a:pPr>
            <a:endParaRPr lang="en-US" sz="1400">
              <a:latin typeface="+mj-lt"/>
              <a:cs typeface="Times New Roman" panose="02020603050405020304" pitchFamily="18" charset="0"/>
            </a:endParaRPr>
          </a:p>
          <a:p>
            <a:pPr>
              <a:buClr>
                <a:srgbClr val="92D050"/>
              </a:buClr>
              <a:buFont typeface="Wingdings" panose="05000000000000000000" pitchFamily="2" charset="2"/>
              <a:buChar char="Ø"/>
            </a:pPr>
            <a:endParaRPr lang="en-US" sz="1400" smtClean="0">
              <a:latin typeface="+mj-lt"/>
              <a:cs typeface="Times New Roman" panose="02020603050405020304" pitchFamily="18" charset="0"/>
            </a:endParaRPr>
          </a:p>
          <a:p>
            <a:pPr marL="0" indent="0">
              <a:buClr>
                <a:srgbClr val="92D050"/>
              </a:buClr>
              <a:buNone/>
            </a:pPr>
            <a:r>
              <a:rPr lang="en-US" sz="1600">
                <a:solidFill>
                  <a:srgbClr val="00B0F0"/>
                </a:solidFill>
                <a:latin typeface="+mj-lt"/>
                <a:cs typeface="Times New Roman" panose="02020603050405020304" pitchFamily="18" charset="0"/>
              </a:rPr>
              <a:t>Overview of the concepts defined by AMQP specification</a:t>
            </a:r>
            <a:r>
              <a:rPr lang="en-US" sz="2400"/>
              <a:t/>
            </a:r>
            <a:br>
              <a:rPr lang="en-US" sz="2400"/>
            </a:br>
            <a:endParaRPr lang="en-US" sz="240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5"/>
          <p:cNvPicPr>
            <a:picLocks noChangeAspect="1"/>
          </p:cNvPicPr>
          <p:nvPr/>
        </p:nvPicPr>
        <p:blipFill>
          <a:blip r:embed="rId3"/>
          <a:stretch>
            <a:fillRect/>
          </a:stretch>
        </p:blipFill>
        <p:spPr bwMode="auto">
          <a:xfrm>
            <a:off x="366713" y="3810197"/>
            <a:ext cx="8030458" cy="173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479113"/>
            <a:ext cx="8408987" cy="5687711"/>
          </a:xfrm>
        </p:spPr>
        <p:txBody>
          <a:bodyPr/>
          <a:lstStyle/>
          <a:p>
            <a:pPr>
              <a:buClr>
                <a:srgbClr val="92D050"/>
              </a:buClr>
              <a:buFont typeface="Wingdings" panose="05000000000000000000" pitchFamily="2" charset="2"/>
              <a:buChar char="Ø"/>
            </a:pPr>
            <a:r>
              <a:rPr lang="en-US" sz="1600" b="1" smtClean="0">
                <a:solidFill>
                  <a:srgbClr val="000000"/>
                </a:solidFill>
                <a:latin typeface="+mj-lt"/>
                <a:cs typeface="Times New Roman" panose="02020603050405020304" pitchFamily="18" charset="0"/>
              </a:rPr>
              <a:t> Broker</a:t>
            </a:r>
            <a:r>
              <a:rPr lang="en-US" sz="1600">
                <a:solidFill>
                  <a:srgbClr val="000000"/>
                </a:solidFill>
                <a:latin typeface="+mj-lt"/>
                <a:cs typeface="Times New Roman" panose="02020603050405020304" pitchFamily="18" charset="0"/>
              </a:rPr>
              <a:t>: This is a middleware application that can receive messages produced by publishers and deliver them to consumers or to another broker.</a:t>
            </a:r>
            <a:r>
              <a:rPr lang="en-US" sz="1600">
                <a:latin typeface="+mj-lt"/>
                <a:cs typeface="Times New Roman" panose="02020603050405020304" pitchFamily="18" charset="0"/>
              </a:rPr>
              <a:t> </a:t>
            </a:r>
            <a:endParaRPr lang="en-US" sz="1600" smtClean="0">
              <a:latin typeface="+mj-lt"/>
            </a:endParaRPr>
          </a:p>
          <a:p>
            <a:pPr>
              <a:buClr>
                <a:srgbClr val="92D050"/>
              </a:buClr>
              <a:buFont typeface="Wingdings" panose="05000000000000000000" pitchFamily="2" charset="2"/>
              <a:buChar char="Ø"/>
            </a:pPr>
            <a:r>
              <a:rPr lang="en-US" sz="1600" b="1" smtClean="0">
                <a:latin typeface="+mj-lt"/>
                <a:cs typeface="Times New Roman" panose="02020603050405020304" pitchFamily="18" charset="0"/>
              </a:rPr>
              <a:t>Virtual </a:t>
            </a:r>
            <a:r>
              <a:rPr lang="en-US" sz="1600" b="1">
                <a:latin typeface="+mj-lt"/>
                <a:cs typeface="Times New Roman" panose="02020603050405020304" pitchFamily="18" charset="0"/>
              </a:rPr>
              <a:t>host</a:t>
            </a:r>
            <a:r>
              <a:rPr lang="en-US" sz="1600">
                <a:latin typeface="+mj-lt"/>
                <a:cs typeface="Times New Roman" panose="02020603050405020304" pitchFamily="18" charset="0"/>
              </a:rPr>
              <a:t>: This is a virtual division in a broker that allows the segregation of publishers, consumers, and all the AMQP constructs they depend upon, usually for security reasons (such as multitenancy</a:t>
            </a:r>
            <a:r>
              <a:rPr lang="en-US" sz="1600" smtClean="0">
                <a:latin typeface="+mj-lt"/>
                <a:cs typeface="Times New Roman" panose="02020603050405020304" pitchFamily="18" charset="0"/>
              </a:rPr>
              <a:t>).</a:t>
            </a:r>
          </a:p>
          <a:p>
            <a:pPr>
              <a:buClr>
                <a:srgbClr val="92D050"/>
              </a:buClr>
              <a:buFont typeface="Wingdings" panose="05000000000000000000" pitchFamily="2" charset="2"/>
              <a:buChar char="Ø"/>
            </a:pPr>
            <a:r>
              <a:rPr lang="en-US" sz="1600" smtClean="0">
                <a:latin typeface="+mj-lt"/>
                <a:cs typeface="Times New Roman" panose="02020603050405020304" pitchFamily="18" charset="0"/>
              </a:rPr>
              <a:t> </a:t>
            </a:r>
            <a:r>
              <a:rPr lang="en-US" sz="1600" b="1">
                <a:latin typeface="+mj-lt"/>
                <a:cs typeface="Times New Roman" panose="02020603050405020304" pitchFamily="18" charset="0"/>
              </a:rPr>
              <a:t>Connection</a:t>
            </a:r>
            <a:r>
              <a:rPr lang="en-US" sz="1600">
                <a:latin typeface="+mj-lt"/>
                <a:cs typeface="Times New Roman" panose="02020603050405020304" pitchFamily="18" charset="0"/>
              </a:rPr>
              <a:t>: This is a physical network (TCP) connection between a publisher/consumer and a broker. The connection only closes on client disconnection or in the case of a network or broker failure. </a:t>
            </a:r>
            <a:endParaRPr lang="en-US" sz="1600" smtClean="0">
              <a:latin typeface="+mj-lt"/>
              <a:cs typeface="Times New Roman" panose="02020603050405020304" pitchFamily="18" charset="0"/>
            </a:endParaRPr>
          </a:p>
          <a:p>
            <a:pPr>
              <a:buClr>
                <a:srgbClr val="92D050"/>
              </a:buClr>
              <a:buFont typeface="Wingdings" panose="05000000000000000000" pitchFamily="2" charset="2"/>
              <a:buChar char="Ø"/>
            </a:pPr>
            <a:r>
              <a:rPr lang="en-US" sz="1600" b="1" smtClean="0">
                <a:latin typeface="+mj-lt"/>
                <a:cs typeface="Times New Roman" panose="02020603050405020304" pitchFamily="18" charset="0"/>
              </a:rPr>
              <a:t> </a:t>
            </a:r>
            <a:r>
              <a:rPr lang="en-US" sz="1600" b="1">
                <a:latin typeface="+mj-lt"/>
                <a:cs typeface="Times New Roman" panose="02020603050405020304" pitchFamily="18" charset="0"/>
              </a:rPr>
              <a:t>Channel</a:t>
            </a:r>
            <a:r>
              <a:rPr lang="en-US" sz="1600">
                <a:latin typeface="+mj-lt"/>
                <a:cs typeface="Times New Roman" panose="02020603050405020304" pitchFamily="18" charset="0"/>
              </a:rPr>
              <a:t>: This is a logical connection between a publisher/consumer and a broker. Multiple channels can be established within a single connection. Channels allow the isolation of the interaction between a particular client and broker so that they don't interfere with each other. This happens without opening costly individual TCP connections. A channel can close when a protocol error occurs. </a:t>
            </a:r>
            <a:endParaRPr lang="en-US" sz="1600" smtClean="0">
              <a:latin typeface="+mj-lt"/>
            </a:endParaRPr>
          </a:p>
          <a:p>
            <a:pPr>
              <a:buClr>
                <a:srgbClr val="92D050"/>
              </a:buClr>
              <a:buFont typeface="Wingdings" panose="05000000000000000000" pitchFamily="2" charset="2"/>
              <a:buChar char="Ø"/>
            </a:pPr>
            <a:r>
              <a:rPr lang="en-US" sz="1600" smtClean="0">
                <a:latin typeface="+mj-lt"/>
              </a:rPr>
              <a:t> </a:t>
            </a:r>
            <a:r>
              <a:rPr lang="en-US" sz="1600" b="1">
                <a:latin typeface="+mj-lt"/>
                <a:cs typeface="Times New Roman" panose="02020603050405020304" pitchFamily="18" charset="0"/>
              </a:rPr>
              <a:t>Exchange</a:t>
            </a:r>
            <a:r>
              <a:rPr lang="en-US" sz="1600">
                <a:latin typeface="+mj-lt"/>
                <a:cs typeface="Times New Roman" panose="02020603050405020304" pitchFamily="18" charset="0"/>
              </a:rPr>
              <a:t>: This is the initial destination for all published messages and the entity in charge of applying routing rules for these messages to reach their destinations. Routing rules include the following: direct (point-to-point), topic (publish-subscribe) and fanout (multicast) </a:t>
            </a:r>
            <a:endParaRPr lang="en-US" sz="1600" smtClean="0">
              <a:latin typeface="+mj-lt"/>
            </a:endParaRPr>
          </a:p>
          <a:p>
            <a:pPr>
              <a:buClr>
                <a:srgbClr val="92D050"/>
              </a:buClr>
              <a:buFont typeface="Wingdings" panose="05000000000000000000" pitchFamily="2" charset="2"/>
              <a:buChar char="Ø"/>
            </a:pPr>
            <a:r>
              <a:rPr lang="en-US" sz="1600" smtClean="0">
                <a:latin typeface="+mj-lt"/>
              </a:rPr>
              <a:t> </a:t>
            </a:r>
            <a:r>
              <a:rPr lang="en-US" sz="1600" b="1">
                <a:latin typeface="+mj-lt"/>
                <a:cs typeface="Times New Roman" panose="02020603050405020304" pitchFamily="18" charset="0"/>
              </a:rPr>
              <a:t>Queue</a:t>
            </a:r>
            <a:r>
              <a:rPr lang="en-US" sz="1600">
                <a:latin typeface="+mj-lt"/>
                <a:cs typeface="Times New Roman" panose="02020603050405020304" pitchFamily="18" charset="0"/>
              </a:rPr>
              <a:t>: This is the final destination for messages ready to be consumed. A single message can be copied and can reach multiple queues if the exchange's routing rule says </a:t>
            </a:r>
            <a:r>
              <a:rPr lang="en-US" sz="1600" smtClean="0">
                <a:latin typeface="+mj-lt"/>
                <a:cs typeface="Times New Roman" panose="02020603050405020304" pitchFamily="18" charset="0"/>
              </a:rPr>
              <a:t>so.</a:t>
            </a:r>
          </a:p>
          <a:p>
            <a:pPr>
              <a:buClr>
                <a:srgbClr val="92D050"/>
              </a:buClr>
              <a:buFont typeface="Wingdings" panose="05000000000000000000" pitchFamily="2" charset="2"/>
              <a:buChar char="Ø"/>
            </a:pPr>
            <a:r>
              <a:rPr lang="en-US" sz="1600" b="1" smtClean="0">
                <a:latin typeface="+mj-lt"/>
                <a:cs typeface="Times New Roman" panose="02020603050405020304" pitchFamily="18" charset="0"/>
              </a:rPr>
              <a:t>Binding</a:t>
            </a:r>
            <a:r>
              <a:rPr lang="en-US" sz="1600">
                <a:latin typeface="+mj-lt"/>
                <a:cs typeface="Times New Roman" panose="02020603050405020304" pitchFamily="18" charset="0"/>
              </a:rPr>
              <a:t>: This is a virtual connection between an exchange and a queue that enables messages to flow from the former to the latter. A routing key can be associated with a binding in relation to the exchange routing rule.</a:t>
            </a:r>
            <a:endParaRPr lang="en-US" sz="1600">
              <a:latin typeface="+mj-lt"/>
            </a:endParaRPr>
          </a:p>
        </p:txBody>
      </p:sp>
      <p:sp>
        <p:nvSpPr>
          <p:cNvPr id="4" name="Title 3"/>
          <p:cNvSpPr>
            <a:spLocks noGrp="1"/>
          </p:cNvSpPr>
          <p:nvPr>
            <p:ph type="title"/>
          </p:nvPr>
        </p:nvSpPr>
        <p:spPr>
          <a:xfrm flipH="1">
            <a:off x="1488559" y="5969847"/>
            <a:ext cx="164694" cy="45719"/>
          </a:xfrm>
        </p:spPr>
        <p:txBody>
          <a:bodyPr/>
          <a:lstStyle/>
          <a:p>
            <a:r>
              <a:rPr lang="en-US" sz="100" smtClean="0"/>
              <a:t>a</a:t>
            </a:r>
            <a:endParaRPr lang="en-US" sz="100"/>
          </a:p>
        </p:txBody>
      </p:sp>
    </p:spTree>
    <p:extLst>
      <p:ext uri="{BB962C8B-B14F-4D97-AF65-F5344CB8AC3E}">
        <p14:creationId xmlns:p14="http://schemas.microsoft.com/office/powerpoint/2010/main" val="2533018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713" y="457200"/>
            <a:ext cx="8408987" cy="1201479"/>
          </a:xfrm>
        </p:spPr>
        <p:txBody>
          <a:bodyPr/>
          <a:lstStyle/>
          <a:p>
            <a:r>
              <a:rPr lang="en-US" sz="2400">
                <a:solidFill>
                  <a:srgbClr val="92D050"/>
                </a:solidFill>
                <a:latin typeface="Times New Roman" panose="02020603050405020304" pitchFamily="18" charset="0"/>
                <a:cs typeface="Times New Roman" panose="02020603050405020304" pitchFamily="18" charset="0"/>
              </a:rPr>
              <a:t>IV. Exchange </a:t>
            </a:r>
            <a:r>
              <a:rPr lang="en-US" sz="2400" smtClean="0">
                <a:solidFill>
                  <a:srgbClr val="92D050"/>
                </a:solidFill>
                <a:latin typeface="Times New Roman" panose="02020603050405020304" pitchFamily="18" charset="0"/>
                <a:cs typeface="Times New Roman" panose="02020603050405020304" pitchFamily="18" charset="0"/>
              </a:rPr>
              <a:t>example</a:t>
            </a:r>
            <a:br>
              <a:rPr lang="en-US" sz="2400" smtClean="0">
                <a:solidFill>
                  <a:srgbClr val="92D050"/>
                </a:solidFill>
                <a:latin typeface="Times New Roman" panose="02020603050405020304" pitchFamily="18" charset="0"/>
                <a:cs typeface="Times New Roman" panose="02020603050405020304" pitchFamily="18" charset="0"/>
              </a:rPr>
            </a:br>
            <a:r>
              <a:rPr lang="en-US" sz="2400" smtClean="0">
                <a:solidFill>
                  <a:srgbClr val="92D050"/>
                </a:solidFill>
                <a:latin typeface="Times New Roman" panose="02020603050405020304" pitchFamily="18" charset="0"/>
                <a:cs typeface="Times New Roman" panose="02020603050405020304" pitchFamily="18" charset="0"/>
              </a:rPr>
              <a:t/>
            </a:r>
            <a:br>
              <a:rPr lang="en-US" sz="2400" smtClean="0">
                <a:solidFill>
                  <a:srgbClr val="92D050"/>
                </a:solidFill>
                <a:latin typeface="Times New Roman" panose="02020603050405020304" pitchFamily="18" charset="0"/>
                <a:cs typeface="Times New Roman" panose="02020603050405020304" pitchFamily="18" charset="0"/>
              </a:rPr>
            </a:br>
            <a:r>
              <a:rPr lang="en-US" sz="2400">
                <a:solidFill>
                  <a:srgbClr val="92D050"/>
                </a:solidFill>
                <a:latin typeface="Times New Roman" panose="02020603050405020304" pitchFamily="18" charset="0"/>
                <a:cs typeface="Times New Roman" panose="02020603050405020304" pitchFamily="18" charset="0"/>
              </a:rPr>
              <a:t> </a:t>
            </a:r>
            <a:r>
              <a:rPr lang="en-US" sz="2400" smtClean="0">
                <a:solidFill>
                  <a:srgbClr val="92D050"/>
                </a:solidFill>
                <a:latin typeface="Times New Roman" panose="02020603050405020304" pitchFamily="18" charset="0"/>
                <a:cs typeface="Times New Roman" panose="02020603050405020304" pitchFamily="18" charset="0"/>
              </a:rPr>
              <a:t> </a:t>
            </a:r>
            <a:r>
              <a:rPr lang="en-US" sz="2400" smtClean="0">
                <a:solidFill>
                  <a:schemeClr val="tx1"/>
                </a:solidFill>
                <a:latin typeface="Times New Roman" panose="02020603050405020304" pitchFamily="18" charset="0"/>
                <a:cs typeface="Times New Roman" panose="02020603050405020304" pitchFamily="18" charset="0"/>
              </a:rPr>
              <a:t>  </a:t>
            </a:r>
            <a:r>
              <a:rPr lang="en-US" sz="2000" smtClean="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 Direct Exchange </a:t>
            </a:r>
            <a:r>
              <a:rPr lang="en-US" sz="2000" smtClean="0">
                <a:solidFill>
                  <a:schemeClr val="tx1"/>
                </a:solidFill>
                <a:latin typeface="Times New Roman" panose="02020603050405020304" pitchFamily="18" charset="0"/>
                <a:cs typeface="Times New Roman" panose="02020603050405020304" pitchFamily="18" charset="0"/>
              </a:rPr>
              <a:t>example</a:t>
            </a:r>
            <a:endParaRPr lang="en-US" sz="200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41" y="1658679"/>
            <a:ext cx="8123275" cy="319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388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713" y="506392"/>
            <a:ext cx="8408987" cy="1162919"/>
          </a:xfrm>
        </p:spPr>
        <p:txBody>
          <a:bodyPr/>
          <a:lstStyle/>
          <a:p>
            <a:pPr marL="0" indent="0">
              <a:buNone/>
            </a:pPr>
            <a:r>
              <a:rPr lang="en-US" sz="1600" b="1" smtClean="0"/>
              <a:t>Direct </a:t>
            </a:r>
            <a:r>
              <a:rPr lang="en-US" sz="1600" b="1"/>
              <a:t>Exchange</a:t>
            </a:r>
            <a:r>
              <a:rPr lang="en-US" sz="1600"/>
              <a:t> will deliver a messages to the queues based on the message routing key. In direct exchange, the message is routed to the queues whose binding key exactly matches with the routing key of the message.</a:t>
            </a:r>
          </a:p>
          <a:p>
            <a:endParaRPr lang="en-US"/>
          </a:p>
          <a:p>
            <a:endParaRPr lang="en-US"/>
          </a:p>
        </p:txBody>
      </p:sp>
      <p:sp>
        <p:nvSpPr>
          <p:cNvPr id="3" name="Title 2"/>
          <p:cNvSpPr>
            <a:spLocks noGrp="1"/>
          </p:cNvSpPr>
          <p:nvPr>
            <p:ph type="title"/>
          </p:nvPr>
        </p:nvSpPr>
        <p:spPr>
          <a:xfrm>
            <a:off x="366713" y="1468074"/>
            <a:ext cx="8408987" cy="785813"/>
          </a:xfrm>
        </p:spPr>
        <p:txBody>
          <a:bodyPr/>
          <a:lstStyle/>
          <a:p>
            <a:pPr marL="342900" indent="-342900">
              <a:buClr>
                <a:schemeClr val="accent2">
                  <a:lumMod val="50000"/>
                  <a:lumOff val="50000"/>
                </a:schemeClr>
              </a:buClr>
              <a:buFont typeface="Wingdings" panose="05000000000000000000" pitchFamily="2" charset="2"/>
              <a:buChar char="Ø"/>
            </a:pPr>
            <a:r>
              <a:rPr lang="en-US" sz="2000" b="0">
                <a:solidFill>
                  <a:schemeClr val="tx1"/>
                </a:solidFill>
              </a:rPr>
              <a:t>C# Create </a:t>
            </a:r>
            <a:r>
              <a:rPr lang="en-US" sz="2000" b="0" smtClean="0">
                <a:solidFill>
                  <a:schemeClr val="tx1"/>
                </a:solidFill>
              </a:rPr>
              <a:t>Application</a:t>
            </a:r>
            <a:r>
              <a:rPr lang="en-US" sz="2400"/>
              <a:t/>
            </a:r>
            <a:br>
              <a:rPr lang="en-US" sz="2400"/>
            </a:br>
            <a:endParaRPr lang="en-US"/>
          </a:p>
        </p:txBody>
      </p:sp>
      <p:sp>
        <p:nvSpPr>
          <p:cNvPr id="7" name="TextBox 6"/>
          <p:cNvSpPr txBox="1"/>
          <p:nvPr/>
        </p:nvSpPr>
        <p:spPr>
          <a:xfrm>
            <a:off x="366713" y="2042195"/>
            <a:ext cx="3859619" cy="461665"/>
          </a:xfrm>
          <a:prstGeom prst="rect">
            <a:avLst/>
          </a:prstGeom>
          <a:noFill/>
        </p:spPr>
        <p:txBody>
          <a:bodyPr wrap="square" rtlCol="0">
            <a:spAutoFit/>
          </a:bodyPr>
          <a:lstStyle/>
          <a:p>
            <a:pPr marL="342900" indent="-342900">
              <a:buClr>
                <a:schemeClr val="tx2"/>
              </a:buClr>
              <a:buFont typeface="Wingdings" panose="05000000000000000000" pitchFamily="2" charset="2"/>
              <a:buChar char="v"/>
            </a:pPr>
            <a:r>
              <a:rPr lang="en-US" smtClean="0"/>
              <a:t>Publish </a:t>
            </a:r>
            <a:endParaRPr lang="en-US"/>
          </a:p>
        </p:txBody>
      </p:sp>
      <p:pic>
        <p:nvPicPr>
          <p:cNvPr id="8" name="Picture 7"/>
          <p:cNvPicPr>
            <a:picLocks noChangeAspect="1"/>
          </p:cNvPicPr>
          <p:nvPr/>
        </p:nvPicPr>
        <p:blipFill>
          <a:blip r:embed="rId2"/>
          <a:stretch>
            <a:fillRect/>
          </a:stretch>
        </p:blipFill>
        <p:spPr>
          <a:xfrm>
            <a:off x="366713" y="2726400"/>
            <a:ext cx="7920138" cy="3376059"/>
          </a:xfrm>
          <a:prstGeom prst="rect">
            <a:avLst/>
          </a:prstGeom>
        </p:spPr>
      </p:pic>
    </p:spTree>
    <p:extLst>
      <p:ext uri="{BB962C8B-B14F-4D97-AF65-F5344CB8AC3E}">
        <p14:creationId xmlns:p14="http://schemas.microsoft.com/office/powerpoint/2010/main" val="34722647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183" y="2672453"/>
            <a:ext cx="8408987" cy="785813"/>
          </a:xfrm>
        </p:spPr>
        <p:txBody>
          <a:bodyPr/>
          <a:lstStyle/>
          <a:p>
            <a:pPr>
              <a:buClr>
                <a:schemeClr val="accent2">
                  <a:lumMod val="50000"/>
                  <a:lumOff val="50000"/>
                </a:schemeClr>
              </a:buClr>
            </a:pPr>
            <a:r>
              <a:rPr lang="en-US" sz="1600" b="0">
                <a:solidFill>
                  <a:schemeClr val="tx1"/>
                </a:solidFill>
              </a:rPr>
              <a:t>After executing above program, if we check the queue (</a:t>
            </a:r>
            <a:r>
              <a:rPr lang="en-US" sz="1600">
                <a:solidFill>
                  <a:schemeClr val="tx1"/>
                </a:solidFill>
              </a:rPr>
              <a:t>request.queue</a:t>
            </a:r>
            <a:r>
              <a:rPr lang="en-US" sz="1600" b="0">
                <a:solidFill>
                  <a:schemeClr val="tx1"/>
                </a:solidFill>
              </a:rPr>
              <a:t>) details in rabbitmq web management portal, the </a:t>
            </a:r>
            <a:r>
              <a:rPr lang="en-US" sz="1600">
                <a:solidFill>
                  <a:schemeClr val="tx1"/>
                </a:solidFill>
              </a:rPr>
              <a:t>Ready</a:t>
            </a:r>
            <a:r>
              <a:rPr lang="en-US" sz="1600" b="0">
                <a:solidFill>
                  <a:schemeClr val="tx1"/>
                </a:solidFill>
              </a:rPr>
              <a:t> column is having </a:t>
            </a:r>
            <a:r>
              <a:rPr lang="en-US" sz="1600">
                <a:solidFill>
                  <a:schemeClr val="tx1"/>
                </a:solidFill>
              </a:rPr>
              <a:t>1</a:t>
            </a:r>
            <a:r>
              <a:rPr lang="en-US" sz="1600" b="0">
                <a:solidFill>
                  <a:schemeClr val="tx1"/>
                </a:solidFill>
              </a:rPr>
              <a:t> like as shown below that means message published successfully to </a:t>
            </a:r>
            <a:r>
              <a:rPr lang="en-US" sz="1600">
                <a:solidFill>
                  <a:schemeClr val="tx1"/>
                </a:solidFill>
              </a:rPr>
              <a:t>request.queue</a:t>
            </a:r>
            <a:r>
              <a:rPr lang="en-US" sz="1600" b="0">
                <a:solidFill>
                  <a:schemeClr val="tx1"/>
                </a:solidFill>
              </a:rPr>
              <a:t>.</a:t>
            </a:r>
            <a:endParaRPr lang="en-US" sz="1600">
              <a:solidFill>
                <a:schemeClr val="tx1"/>
              </a:solidFill>
            </a:endParaRPr>
          </a:p>
        </p:txBody>
      </p:sp>
      <p:sp>
        <p:nvSpPr>
          <p:cNvPr id="5" name="Rectangle 4"/>
          <p:cNvSpPr/>
          <p:nvPr/>
        </p:nvSpPr>
        <p:spPr>
          <a:xfrm>
            <a:off x="324183" y="1034494"/>
            <a:ext cx="7910623" cy="338554"/>
          </a:xfrm>
          <a:prstGeom prst="rect">
            <a:avLst/>
          </a:prstGeom>
        </p:spPr>
        <p:txBody>
          <a:bodyPr wrap="square">
            <a:spAutoFit/>
          </a:bodyPr>
          <a:lstStyle/>
          <a:p>
            <a:r>
              <a:rPr lang="en-US" sz="1600"/>
              <a:t>When </a:t>
            </a:r>
            <a:r>
              <a:rPr lang="en-US" sz="1600" smtClean="0"/>
              <a:t>I </a:t>
            </a:r>
            <a:r>
              <a:rPr lang="en-US" sz="1600"/>
              <a:t>execute above c# program, we will get the result like as shown below.</a:t>
            </a:r>
            <a:endParaRPr lang="en-US" sz="1600">
              <a:latin typeface="+mj-lt"/>
            </a:endParaRPr>
          </a:p>
        </p:txBody>
      </p:sp>
      <p:sp>
        <p:nvSpPr>
          <p:cNvPr id="7" name="Content Placeholder 6"/>
          <p:cNvSpPr>
            <a:spLocks noGrp="1"/>
          </p:cNvSpPr>
          <p:nvPr>
            <p:ph idx="1"/>
          </p:nvPr>
        </p:nvSpPr>
        <p:spPr>
          <a:xfrm>
            <a:off x="4795285" y="5699052"/>
            <a:ext cx="3051544" cy="13850"/>
          </a:xfrm>
        </p:spPr>
        <p:txBody>
          <a:bodyPr/>
          <a:lstStyle/>
          <a:p>
            <a:pPr marL="0" indent="0">
              <a:buClr>
                <a:schemeClr val="accent2">
                  <a:lumMod val="50000"/>
                  <a:lumOff val="50000"/>
                </a:schemeClr>
              </a:buClr>
              <a:buNone/>
            </a:pPr>
            <a:r>
              <a:rPr lang="en-US" sz="100" smtClean="0"/>
              <a:t>a</a:t>
            </a:r>
            <a:endParaRPr lang="en-US" sz="100"/>
          </a:p>
        </p:txBody>
      </p:sp>
      <p:pic>
        <p:nvPicPr>
          <p:cNvPr id="9" name="Picture 8"/>
          <p:cNvPicPr>
            <a:picLocks noChangeAspect="1"/>
          </p:cNvPicPr>
          <p:nvPr/>
        </p:nvPicPr>
        <p:blipFill>
          <a:blip r:embed="rId2"/>
          <a:stretch>
            <a:fillRect/>
          </a:stretch>
        </p:blipFill>
        <p:spPr>
          <a:xfrm>
            <a:off x="2434521" y="1475594"/>
            <a:ext cx="3338957" cy="102992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7" y="3714273"/>
            <a:ext cx="6397866" cy="1984778"/>
          </a:xfrm>
          <a:prstGeom prst="rect">
            <a:avLst/>
          </a:prstGeom>
        </p:spPr>
      </p:pic>
    </p:spTree>
    <p:extLst>
      <p:ext uri="{BB962C8B-B14F-4D97-AF65-F5344CB8AC3E}">
        <p14:creationId xmlns:p14="http://schemas.microsoft.com/office/powerpoint/2010/main" val="77419886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plate 5">
  <a:themeElements>
    <a:clrScheme name="Custom 30">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theme>
</file>

<file path=ppt/theme/theme2.xml><?xml version="1.0" encoding="utf-8"?>
<a:theme xmlns:a="http://schemas.openxmlformats.org/drawingml/2006/main" name="1_Template 5">
  <a:themeElements>
    <a:clrScheme name="Custom 30">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15300</TotalTime>
  <Words>902</Words>
  <Application>Microsoft Office PowerPoint</Application>
  <PresentationFormat>On-screen Show (4:3)</PresentationFormat>
  <Paragraphs>83</Paragraphs>
  <Slides>28</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MS PGothic</vt:lpstr>
      <vt:lpstr>Arial</vt:lpstr>
      <vt:lpstr>Arial Bold</vt:lpstr>
      <vt:lpstr>Calibri</vt:lpstr>
      <vt:lpstr>Gotham Book</vt:lpstr>
      <vt:lpstr>Segoe UI</vt:lpstr>
      <vt:lpstr>Times New Roman</vt:lpstr>
      <vt:lpstr>Wingdings</vt:lpstr>
      <vt:lpstr>Template 5</vt:lpstr>
      <vt:lpstr>1_Template 5</vt:lpstr>
      <vt:lpstr>TRANSPORTATION MEETS TECHNOLOGY</vt:lpstr>
      <vt:lpstr>Introduction RabbitMq                                            An open source message broker that just works </vt:lpstr>
      <vt:lpstr>II. When and why should you use RabbitMQ?</vt:lpstr>
      <vt:lpstr>1. The user sends a PDF creation request to the web application. 2. The web application (the producer) sends a message to RabbitMQ that includes data from the request such as name and email. 3. An exchange accepts the messages from the producer and routes them to correct message queues for PDF creation. 4. The PDF processing worker (the consumer) receives the task message and starts processing the PDF. </vt:lpstr>
      <vt:lpstr>III. What is AMQP ?</vt:lpstr>
      <vt:lpstr>a</vt:lpstr>
      <vt:lpstr>IV. Exchange example      1. Direct Exchange example</vt:lpstr>
      <vt:lpstr>C# Create Application </vt:lpstr>
      <vt:lpstr>After executing above program, if we check the queue (request.queue) details in rabbitmq web management portal, the Ready column is having 1 like as shown below that means message published successfully to request.queue.</vt:lpstr>
      <vt:lpstr>as</vt:lpstr>
      <vt:lpstr>Subscribe</vt:lpstr>
      <vt:lpstr>a</vt:lpstr>
      <vt:lpstr>2. Fanout Exchange example</vt:lpstr>
      <vt:lpstr>3. Topic Exchange example</vt:lpstr>
      <vt:lpstr>Publish</vt:lpstr>
      <vt:lpstr>After executing above program, if I check the queue (request.queue and  request.queue2) details in rabbitmq web management portal, the Ready column is having 2 like as shown below that means message published successfully to request.queue and equest.queue2. </vt:lpstr>
      <vt:lpstr>Subscribe</vt:lpstr>
      <vt:lpstr>4. Headers Exchange example </vt:lpstr>
      <vt:lpstr>C# Create Application</vt:lpstr>
      <vt:lpstr>After executing above program, if I check the queue (request.queue) details in rabbitmq web management portal, the Ready column is having a like as shown below that means message published successfully to request.queue. </vt:lpstr>
      <vt:lpstr>V. RabbitMQ Queues example</vt:lpstr>
      <vt:lpstr>There are 2 types of Durability options.</vt:lpstr>
      <vt:lpstr>Time-to-live (TTL) Argument </vt:lpstr>
      <vt:lpstr>Auto expire Argument </vt:lpstr>
      <vt:lpstr>Max Length Argument </vt:lpstr>
      <vt:lpstr>Max Length Bytes Argument </vt:lpstr>
      <vt:lpstr>Overflow Behaviour Argument </vt:lpstr>
      <vt:lpstr> Thank You</vt:lpstr>
    </vt:vector>
  </TitlesOfParts>
  <Company>CSC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CAPS, 24 POINT</dc:title>
  <dc:creator>Haggerty, Tamara</dc:creator>
  <cp:lastModifiedBy>Bui Quang Dung</cp:lastModifiedBy>
  <cp:revision>590</cp:revision>
  <dcterms:created xsi:type="dcterms:W3CDTF">2012-10-31T19:37:31Z</dcterms:created>
  <dcterms:modified xsi:type="dcterms:W3CDTF">2020-02-26T04:42:44Z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LatestUserAccountName">
    <vt:lpwstr>tdo27</vt:lpwstr>
  </property>
  <property fmtid="{D5CDD505-2E9C-101B-9397-08002B2CF9AE}" pid="3" name="Jive_VersionGuid">
    <vt:lpwstr>b5924615-87b6-4828-a0be-a51d2189ad3f</vt:lpwstr>
  </property>
  <property fmtid="{D5CDD505-2E9C-101B-9397-08002B2CF9AE}" pid="4" name="Offisync_UpdateToken">
    <vt:lpwstr>1</vt:lpwstr>
  </property>
  <property fmtid="{D5CDD505-2E9C-101B-9397-08002B2CF9AE}" pid="5" name="Offisync_ServerID">
    <vt:lpwstr>0f6fb45f-1006-4035-941a-751f96da8c69</vt:lpwstr>
  </property>
  <property fmtid="{D5CDD505-2E9C-101B-9397-08002B2CF9AE}" pid="6" name="Offisync_UniqueId">
    <vt:lpwstr>760896</vt:lpwstr>
  </property>
  <property fmtid="{D5CDD505-2E9C-101B-9397-08002B2CF9AE}" pid="7" name="Offisync_ProviderInitializationData">
    <vt:lpwstr>https://c3.csc.com</vt:lpwstr>
  </property>
</Properties>
</file>