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1" r:id="rId1"/>
  </p:sldMasterIdLst>
  <p:notesMasterIdLst>
    <p:notesMasterId r:id="rId24"/>
  </p:notesMasterIdLst>
  <p:handoutMasterIdLst>
    <p:handoutMasterId r:id="rId25"/>
  </p:handoutMasterIdLst>
  <p:sldIdLst>
    <p:sldId id="318" r:id="rId2"/>
    <p:sldId id="349" r:id="rId3"/>
    <p:sldId id="656" r:id="rId4"/>
    <p:sldId id="672" r:id="rId5"/>
    <p:sldId id="657" r:id="rId6"/>
    <p:sldId id="660" r:id="rId7"/>
    <p:sldId id="662" r:id="rId8"/>
    <p:sldId id="663" r:id="rId9"/>
    <p:sldId id="664" r:id="rId10"/>
    <p:sldId id="668" r:id="rId11"/>
    <p:sldId id="669" r:id="rId12"/>
    <p:sldId id="665" r:id="rId13"/>
    <p:sldId id="666" r:id="rId14"/>
    <p:sldId id="263" r:id="rId15"/>
    <p:sldId id="279" r:id="rId16"/>
    <p:sldId id="292" r:id="rId17"/>
    <p:sldId id="265" r:id="rId18"/>
    <p:sldId id="277" r:id="rId19"/>
    <p:sldId id="429" r:id="rId20"/>
    <p:sldId id="667" r:id="rId21"/>
    <p:sldId id="671" r:id="rId22"/>
    <p:sldId id="670" r:id="rId2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CC"/>
    <a:srgbClr val="003399"/>
    <a:srgbClr val="0066FF"/>
    <a:srgbClr val="3399FF"/>
    <a:srgbClr val="808080"/>
    <a:srgbClr val="5F5F5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8" autoAdjust="0"/>
    <p:restoredTop sz="74631" autoAdjust="0"/>
  </p:normalViewPr>
  <p:slideViewPr>
    <p:cSldViewPr>
      <p:cViewPr varScale="1">
        <p:scale>
          <a:sx n="66" d="100"/>
          <a:sy n="66" d="100"/>
        </p:scale>
        <p:origin x="-19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A0D3B760-5226-4863-A1AC-FFD549B8DF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C886965D-AC93-455E-94A6-3410B96C7B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DA4BA77-3BDA-4F69-BFB1-6725D8A21761}" type="datetime3">
              <a:rPr lang="en-US"/>
              <a:pPr>
                <a:defRPr/>
              </a:pPr>
              <a:t>29 September 2019</a:t>
            </a:fld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8A35CAAF-0753-410B-8D68-92DC8B9DFF8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2D873A1F-C3CC-4779-9407-22DACFB36F1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4C121B78-7D5C-4814-A5B7-D427365960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049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098C9504-929A-4873-A4B9-50199E323B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ED67619D-C91E-47B0-9CA3-CD6063064C0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ADE5F53-8581-4CA4-BAF8-9A55837CBDEB}" type="datetime3">
              <a:rPr lang="en-US"/>
              <a:pPr>
                <a:defRPr/>
              </a:pPr>
              <a:t>29 September 2019</a:t>
            </a:fld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xmlns="" id="{5A7E1554-8740-4FB6-843A-6D72B94FBC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xmlns="" id="{13CEFD35-116C-4170-A837-C65C172F5A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xmlns="" id="{FB56954A-CE71-422D-A3E7-B6B705DE00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xmlns="" id="{9F17F885-915A-41FC-9696-671405808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F7F0FEBA-153D-414C-96D5-9DF91947B5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37359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7A4EC2-B1C6-4766-A609-AFA759B1B18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2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83FC711-B41D-4652-BE73-18E6BFEA8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61B32609-50EC-41FE-8EF9-20DD27936D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5D4AED-127C-4C0B-A019-394CD1C5B064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98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3624116-9010-43B3-9D45-4B1AD8EC09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7891D39-BE3A-4CF4-82B8-8C47B599D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2A5E10-79A9-48E0-8E21-95CD008635FC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01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8E06496-7B27-4E5C-A2B4-4D25FB3155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744943FE-A38A-4764-973C-B7B971491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1D0A9D-2711-43BC-8E2C-B92D43728C77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435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A9DF52-3927-4DED-9E32-438E836B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xmlns="" id="{F4E902D4-F040-4EB4-ABF4-2E2D8F6B54FC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4055278-1036-4F80-95D1-154FDE1A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DD65F84-8E30-47D5-9F64-8B94A407E431}" type="datetime1">
              <a:rPr lang="zh-CN" altLang="en-US"/>
              <a:pPr/>
              <a:t>2019/9/29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25D3B0-C48D-43A3-BB9A-955D2F09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22935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2B185C1-C0A0-4CBE-9ED6-73384538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C167FC-9254-466E-9C60-9135EB6910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9579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DD3323-CD3F-4B20-8858-58BB6B7F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BE1A074-F67D-4FC1-ACA6-3CACD6ABEF7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AC61008-44C8-49B4-840E-45EC3CE9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9DE00B9-6722-4E8A-BCEA-71573B47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2D2F8C6-96EE-45B7-B2BB-0236F2C12702}" type="datetime1">
              <a:rPr lang="zh-CN" altLang="en-US"/>
              <a:pPr/>
              <a:t>2019/9/29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C80FA11-B9D8-4265-9E6F-84C5542B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22935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F020511-A738-408C-8437-25AC56A4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732409D-736C-4460-8743-DCFDFAE81E1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46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DC5979E-BDA8-4884-B60B-A51B6901D6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5DD03F98-E7F6-44A1-B60D-8E0FEB62C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3FECA4-161F-4BBC-9FD3-689FDFCE17E1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07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982F071-9134-40EF-ACCD-51E518ECE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D4462FF-6447-4F6E-9840-3CB894466F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360C6-2480-42F4-97DA-EBEEF53B63B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68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9A327B-1C2D-4949-8AE2-E14CB0477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783E04-9FFC-4A36-9BF5-8374623864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FD4679-3828-4510-B30E-28DF2577FCF9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11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F1E68787-8A8B-4BB6-9490-F19A6175E6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BF16AEF1-DCE7-4DE2-AFE7-F0E2A52E8C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80886-1A13-45E6-AED9-1CBA4B06AD4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05B11B9C-2D73-4872-91AA-4E3B96FBF2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BC366C3E-4154-4FC2-9B5A-0C92122D4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904081-E189-47ED-BC0A-00E9BDB80472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1E3E9D92-DF0E-4BE5-A42D-A6864AF13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238A0025-48B8-4878-85B7-658B6295D8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BE56D5-7CF9-4155-9C2E-DBA8E7466BFF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6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DB3C58-44A3-431B-8F8F-23AFEDC1A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A86D6AE-D000-4A63-B2B8-F786C20FBD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55855C-87CB-4399-B09D-3FDE0854EB0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82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EFFEC1-9C35-4C94-B8BA-0334AEA47F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576EC8D-10BA-4AA8-8E64-0458D8AED4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69C1C5-04E7-49E7-B56E-8628E6E45275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0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8DB56DFF-0894-4E8A-AAB9-E75A61396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4B73019-982F-4F15-978C-0D7E00EC8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1E970ADE-E87D-43F5-9961-12614D4FA5E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EF37E493-D6BC-4499-A44B-69BC7A0FE2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7E3FE6-8D7D-41A4-A5B4-1DDBD76F1770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36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  <p:sldLayoutId id="214748369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7275A6-A524-4102-95E5-A1220B6C6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28801"/>
            <a:ext cx="7772400" cy="1971650"/>
          </a:xfrm>
        </p:spPr>
        <p:txBody>
          <a:bodyPr/>
          <a:lstStyle/>
          <a:p>
            <a:r>
              <a:rPr lang="zh-CN" altLang="en-US" sz="4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在集群上使用</a:t>
            </a:r>
            <a:r>
              <a:rPr lang="en-US" altLang="zh-CN" sz="4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MPI</a:t>
            </a:r>
            <a:r>
              <a:rPr lang="zh-CN" altLang="en-US" sz="4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编程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2037161-FF40-4E75-819F-2C3F42F66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张永东</a:t>
            </a:r>
          </a:p>
        </p:txBody>
      </p:sp>
    </p:spTree>
    <p:extLst>
      <p:ext uri="{BB962C8B-B14F-4D97-AF65-F5344CB8AC3E}">
        <p14:creationId xmlns:p14="http://schemas.microsoft.com/office/powerpoint/2010/main" val="132898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xmlns="" id="{E557C5C8-EC95-402C-87BB-39DE93E22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482" y="-32699"/>
            <a:ext cx="8229600" cy="970702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putty </a:t>
            </a:r>
            <a:r>
              <a:rPr lang="zh-CN" altLang="en-US" dirty="0"/>
              <a:t>登录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A6B6FB96-B19F-4623-A296-181B1F88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72" y="746897"/>
            <a:ext cx="699889" cy="726808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A97304B-431D-4395-B9F4-79BFF13C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07" y="938003"/>
            <a:ext cx="8270875" cy="726809"/>
          </a:xfrm>
        </p:spPr>
        <p:txBody>
          <a:bodyPr/>
          <a:lstStyle/>
          <a:p>
            <a:r>
              <a:rPr lang="zh-CN" altLang="en-US" sz="2800" dirty="0"/>
              <a:t>单击</a:t>
            </a:r>
            <a:r>
              <a:rPr lang="en-US" altLang="zh-CN" sz="2800" dirty="0" err="1"/>
              <a:t>winscp</a:t>
            </a:r>
            <a:r>
              <a:rPr lang="zh-CN" altLang="en-US" sz="2800" dirty="0"/>
              <a:t>上的按钮        ，并输入密码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BB413AF-D8C5-455F-8E16-A8722887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143850"/>
            <a:ext cx="6315075" cy="2600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99801D4-19D7-4DEF-8598-5093CFA2F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141" y="1615992"/>
            <a:ext cx="6305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88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xmlns="" id="{E557C5C8-EC95-402C-87BB-39DE93E22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putty</a:t>
            </a:r>
            <a:r>
              <a:rPr lang="zh-CN" altLang="en-US" dirty="0"/>
              <a:t>执行命令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A97304B-431D-4395-B9F4-79BFF13C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94" y="1000220"/>
            <a:ext cx="8270875" cy="2251343"/>
          </a:xfrm>
        </p:spPr>
        <p:txBody>
          <a:bodyPr/>
          <a:lstStyle/>
          <a:p>
            <a:r>
              <a:rPr lang="zh-CN" altLang="en-US" sz="2800" dirty="0"/>
              <a:t>编译</a:t>
            </a:r>
            <a:r>
              <a:rPr lang="en-US" altLang="zh-CN" sz="2800" dirty="0"/>
              <a:t>MPI</a:t>
            </a:r>
            <a:r>
              <a:rPr lang="zh-CN" altLang="en-US" sz="2800" dirty="0"/>
              <a:t>程序</a:t>
            </a:r>
            <a:endParaRPr lang="en-US" altLang="zh-CN" sz="2800" dirty="0"/>
          </a:p>
          <a:p>
            <a:pPr lvl="1"/>
            <a:r>
              <a:rPr lang="en-US" altLang="zh-CN" sz="2400" dirty="0"/>
              <a:t>C</a:t>
            </a:r>
            <a:r>
              <a:rPr lang="zh-CN" altLang="en-US" sz="2400" dirty="0"/>
              <a:t>语言用命令：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mpicc  -g  -o  </a:t>
            </a:r>
            <a:r>
              <a:rPr lang="en-US" altLang="zh-CN" sz="2400" dirty="0" err="1"/>
              <a:t>mpi_hello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mpi_hello.c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C++</a:t>
            </a:r>
            <a:r>
              <a:rPr lang="zh-CN" altLang="en-US" sz="2400" dirty="0"/>
              <a:t>用命令：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/>
              <a:t>mpic</a:t>
            </a:r>
            <a:r>
              <a:rPr lang="en-US" altLang="zh-CN" sz="2400" dirty="0"/>
              <a:t>++  -g  -o  </a:t>
            </a:r>
            <a:r>
              <a:rPr lang="en-US" altLang="zh-CN" sz="2400" dirty="0" err="1"/>
              <a:t>mpi_hello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mpi_hello.c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6F86D4A-A8F5-4AAB-83C3-DEC2E02C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2561000"/>
            <a:ext cx="8515350" cy="13811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9ED2969-D280-4A1F-A8F0-ACCCA6D0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941168"/>
            <a:ext cx="84963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9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674B8D-1AC4-4936-BA8B-C2A9717C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50"/>
            <a:ext cx="8229600" cy="782960"/>
          </a:xfrm>
        </p:spPr>
        <p:txBody>
          <a:bodyPr/>
          <a:lstStyle/>
          <a:p>
            <a:r>
              <a:rPr lang="en-US" altLang="zh-CN" dirty="0"/>
              <a:t>PBS</a:t>
            </a:r>
            <a:r>
              <a:rPr lang="zh-CN" altLang="zh-CN" dirty="0"/>
              <a:t>系统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4D2846-85B9-40B8-84FE-BCCF00E9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" y="1700808"/>
            <a:ext cx="8270875" cy="4491062"/>
          </a:xfrm>
        </p:spPr>
        <p:txBody>
          <a:bodyPr/>
          <a:lstStyle/>
          <a:p>
            <a:r>
              <a:rPr lang="en-US" altLang="zh-CN" dirty="0"/>
              <a:t>PBS </a:t>
            </a:r>
            <a:r>
              <a:rPr lang="zh-CN" altLang="en-US" dirty="0"/>
              <a:t>（</a:t>
            </a:r>
            <a:r>
              <a:rPr lang="en-US" altLang="zh-CN" dirty="0"/>
              <a:t>portable Batch system</a:t>
            </a:r>
            <a:r>
              <a:rPr lang="zh-CN" altLang="en-US" dirty="0"/>
              <a:t>）</a:t>
            </a:r>
            <a:r>
              <a:rPr lang="zh-CN" altLang="zh-CN" dirty="0"/>
              <a:t>是功能最为齐全，历史最悠久，支持最广泛的集群</a:t>
            </a:r>
            <a:r>
              <a:rPr lang="zh-CN" altLang="en-US" dirty="0"/>
              <a:t>资源</a:t>
            </a:r>
            <a:r>
              <a:rPr lang="zh-CN" altLang="zh-CN" dirty="0"/>
              <a:t>调度</a:t>
            </a:r>
            <a:r>
              <a:rPr lang="zh-CN" altLang="en-US" dirty="0"/>
              <a:t>管理</a:t>
            </a:r>
            <a:r>
              <a:rPr lang="zh-CN" altLang="zh-CN" dirty="0"/>
              <a:t>器之一。 包括三个主要分支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penPBS</a:t>
            </a:r>
            <a:r>
              <a:rPr lang="en-US" altLang="zh-CN" dirty="0"/>
              <a:t>——</a:t>
            </a:r>
            <a:r>
              <a:rPr lang="zh-CN" altLang="zh-CN" dirty="0"/>
              <a:t>最早的</a:t>
            </a:r>
            <a:r>
              <a:rPr lang="en-US" altLang="zh-CN" dirty="0"/>
              <a:t> PBS </a:t>
            </a:r>
            <a:r>
              <a:rPr lang="zh-CN" altLang="zh-CN" dirty="0"/>
              <a:t>系统</a:t>
            </a:r>
            <a:endParaRPr lang="en-US" altLang="zh-CN" dirty="0"/>
          </a:p>
          <a:p>
            <a:pPr lvl="1"/>
            <a:r>
              <a:rPr lang="en-US" altLang="zh-CN" dirty="0"/>
              <a:t>PBS Pro——</a:t>
            </a:r>
            <a:r>
              <a:rPr lang="zh-CN" altLang="zh-CN" dirty="0"/>
              <a:t>商业版本</a:t>
            </a:r>
            <a:r>
              <a:rPr lang="zh-CN" altLang="en-US" dirty="0"/>
              <a:t>，</a:t>
            </a:r>
            <a:r>
              <a:rPr lang="zh-CN" altLang="zh-CN" dirty="0"/>
              <a:t>功能最丰富</a:t>
            </a:r>
            <a:endParaRPr lang="en-US" altLang="zh-CN" dirty="0"/>
          </a:p>
          <a:p>
            <a:pPr lvl="1"/>
            <a:r>
              <a:rPr lang="en-US" altLang="zh-CN" dirty="0"/>
              <a:t>Torque ——Clustering</a:t>
            </a:r>
            <a:r>
              <a:rPr lang="zh-CN" altLang="zh-CN" dirty="0"/>
              <a:t>公司支持的</a:t>
            </a:r>
            <a:r>
              <a:rPr lang="zh-CN" altLang="en-US" dirty="0"/>
              <a:t>关于</a:t>
            </a:r>
            <a:r>
              <a:rPr lang="en-US" altLang="zh-CN" dirty="0" err="1"/>
              <a:t>OpenPBS</a:t>
            </a:r>
            <a:r>
              <a:rPr lang="zh-CN" altLang="en-US" dirty="0"/>
              <a:t>的</a:t>
            </a:r>
            <a:r>
              <a:rPr lang="zh-CN" altLang="zh-CN" dirty="0"/>
              <a:t>后续一个开源版本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8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FD7B8C-53CF-4EDF-A13D-1E222344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b="1" dirty="0"/>
              <a:t>PBS</a:t>
            </a:r>
            <a:r>
              <a:rPr lang="zh-CN" altLang="en-US" b="1" dirty="0"/>
              <a:t>作业提交步骤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E3A05AA-A4F2-4715-A845-2975332EE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69160"/>
          </a:xfrm>
        </p:spPr>
        <p:txBody>
          <a:bodyPr/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准备：编写描述改作业的脚本，包括作业名，需要的资源等。</a:t>
            </a:r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提交：使用</a:t>
            </a:r>
            <a:r>
              <a:rPr lang="en-US" altLang="zh-CN" sz="2400" dirty="0" err="1">
                <a:solidFill>
                  <a:srgbClr val="C00000"/>
                </a:solidFill>
              </a:rPr>
              <a:t>qsub</a:t>
            </a:r>
            <a:r>
              <a:rPr lang="zh-CN" altLang="en-US" sz="2400" dirty="0"/>
              <a:t>命令将该作业提交给</a:t>
            </a:r>
            <a:r>
              <a:rPr lang="en-US" altLang="zh-CN" sz="2400" dirty="0"/>
              <a:t>PBS</a:t>
            </a:r>
            <a:r>
              <a:rPr lang="zh-CN" altLang="en-US" sz="2400" dirty="0"/>
              <a:t>服务器</a:t>
            </a:r>
          </a:p>
          <a:p>
            <a:pPr lvl="1"/>
            <a:r>
              <a:rPr lang="en-US" altLang="zh-CN" sz="1800" dirty="0"/>
              <a:t>3. </a:t>
            </a:r>
            <a:r>
              <a:rPr lang="zh-CN" altLang="en-US" sz="1800" dirty="0"/>
              <a:t>排队：服务器将该任务排入适当的队列</a:t>
            </a:r>
          </a:p>
          <a:p>
            <a:pPr lvl="1"/>
            <a:r>
              <a:rPr lang="en-US" altLang="zh-CN" sz="1800" dirty="0"/>
              <a:t>4. </a:t>
            </a:r>
            <a:r>
              <a:rPr lang="zh-CN" altLang="en-US" sz="1800" dirty="0"/>
              <a:t>调度：服务器检查各工作节点的状态是否符合该作业的要求，并进行调度。</a:t>
            </a:r>
          </a:p>
          <a:p>
            <a:pPr lvl="1"/>
            <a:r>
              <a:rPr lang="en-US" altLang="zh-CN" sz="1800" dirty="0"/>
              <a:t>5. </a:t>
            </a:r>
            <a:r>
              <a:rPr lang="zh-CN" altLang="en-US" sz="1800" dirty="0"/>
              <a:t>执行：当条件满足时，作业被发给相应的执行服务器执行。程序运行时执行服务器会收集程序的标准输出和标准错误流，等程序结束时，将这些信息返回给用户。</a:t>
            </a:r>
          </a:p>
          <a:p>
            <a:r>
              <a:rPr lang="en-US" altLang="zh-CN" sz="2400" dirty="0"/>
              <a:t>6. </a:t>
            </a:r>
            <a:r>
              <a:rPr lang="zh-CN" altLang="en-US" sz="2400" dirty="0"/>
              <a:t>查询和调整：当作业在运行时，用户可以使用</a:t>
            </a:r>
            <a:r>
              <a:rPr lang="en-US" altLang="zh-CN" sz="2400" dirty="0" err="1">
                <a:solidFill>
                  <a:srgbClr val="C00000"/>
                </a:solidFill>
              </a:rPr>
              <a:t>qstat</a:t>
            </a:r>
            <a:r>
              <a:rPr lang="zh-CN" altLang="en-US" sz="2400" dirty="0"/>
              <a:t>进行状态查询。用户发现作业提交错误时，可以使用</a:t>
            </a:r>
            <a:r>
              <a:rPr lang="en-US" altLang="zh-CN" sz="2400" dirty="0" err="1">
                <a:solidFill>
                  <a:srgbClr val="C00000"/>
                </a:solidFill>
              </a:rPr>
              <a:t>qdel</a:t>
            </a:r>
            <a:r>
              <a:rPr lang="zh-CN" altLang="en-US" sz="2400" dirty="0"/>
              <a:t>删除正在运行的作业。</a:t>
            </a:r>
          </a:p>
          <a:p>
            <a:r>
              <a:rPr lang="en-US" altLang="zh-CN" sz="2400" dirty="0"/>
              <a:t>7. </a:t>
            </a:r>
            <a:r>
              <a:rPr lang="zh-CN" altLang="en-US" sz="2400" dirty="0"/>
              <a:t>查看结果：使用文本编辑软件</a:t>
            </a:r>
            <a:r>
              <a:rPr lang="en-US" altLang="zh-CN" sz="2400" dirty="0"/>
              <a:t>vi</a:t>
            </a:r>
            <a:r>
              <a:rPr lang="zh-CN" altLang="en-US" sz="2400" dirty="0"/>
              <a:t>，</a:t>
            </a:r>
            <a:r>
              <a:rPr lang="en-US" altLang="zh-CN" sz="2400" dirty="0"/>
              <a:t>vim</a:t>
            </a:r>
            <a:r>
              <a:rPr lang="zh-CN" altLang="en-US" sz="2400" dirty="0"/>
              <a:t>或者系统命令</a:t>
            </a:r>
            <a:r>
              <a:rPr lang="en-US" altLang="zh-CN" sz="2400" dirty="0"/>
              <a:t>cat, less</a:t>
            </a:r>
            <a:r>
              <a:rPr lang="zh-CN" altLang="en-US" sz="2400" dirty="0"/>
              <a:t>等查看输出及错误信息显示。</a:t>
            </a:r>
          </a:p>
        </p:txBody>
      </p:sp>
    </p:spTree>
    <p:extLst>
      <p:ext uri="{BB962C8B-B14F-4D97-AF65-F5344CB8AC3E}">
        <p14:creationId xmlns:p14="http://schemas.microsoft.com/office/powerpoint/2010/main" val="37236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>
            <a:extLst>
              <a:ext uri="{FF2B5EF4-FFF2-40B4-BE49-F238E27FC236}">
                <a16:creationId xmlns:a16="http://schemas.microsoft.com/office/drawing/2014/main" xmlns="" id="{B3EC7864-6B5C-46C4-8863-344AF18A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DE3B8465-8D58-4627-88AB-FB50ECA8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FFBA70CC-9C3D-4B0F-93E1-C02685487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031" y="-9737"/>
            <a:ext cx="8281987" cy="701675"/>
          </a:xfrm>
          <a:noFill/>
          <a:ln/>
        </p:spPr>
        <p:txBody>
          <a:bodyPr/>
          <a:lstStyle/>
          <a:p>
            <a:r>
              <a:rPr lang="zh-CN" altLang="zh-CN" b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PBS 的基本命令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8D289B09-41DE-4C54-91BD-ED15BF90C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5" y="881510"/>
            <a:ext cx="79200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dirty="0"/>
              <a:t>在PBS系统中，用户使用qsub 命令提交用户程序。用户运行程序的命令及PBS环境变量设置组成PBS作业脚本，作业脚本使用如下格式提交到PBS系统运行：</a:t>
            </a:r>
          </a:p>
          <a:p>
            <a:pPr eaLnBrk="0" hangingPunct="0"/>
            <a:endParaRPr lang="zh-CN" altLang="zh-CN" sz="2400" dirty="0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xmlns="" id="{C838C19A-3E78-457B-B2FC-66BAD1B83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1" name="Group 5">
            <a:extLst>
              <a:ext uri="{FF2B5EF4-FFF2-40B4-BE49-F238E27FC236}">
                <a16:creationId xmlns:a16="http://schemas.microsoft.com/office/drawing/2014/main" xmlns="" id="{73E9B08D-F4BA-4A51-B03B-B0DC003745AD}"/>
              </a:ext>
            </a:extLst>
          </p:cNvPr>
          <p:cNvGraphicFramePr>
            <a:graphicFrameLocks noGrp="1"/>
          </p:cNvGraphicFramePr>
          <p:nvPr/>
        </p:nvGraphicFramePr>
        <p:xfrm>
          <a:off x="1222373" y="2306646"/>
          <a:ext cx="6337300" cy="792163"/>
        </p:xfrm>
        <a:graphic>
          <a:graphicData uri="http://schemas.openxmlformats.org/drawingml/2006/table">
            <a:tbl>
              <a:tblPr/>
              <a:tblGrid>
                <a:gridCol w="6337300">
                  <a:extLst>
                    <a:ext uri="{9D8B030D-6E8A-4147-A177-3AD203B41FA5}">
                      <a16:colId xmlns:a16="http://schemas.microsoft.com/office/drawing/2014/main" xmlns="" val="439741851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[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lab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@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login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 ~]$ qsub &lt;PBS作业脚本&gt;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5695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55F9B757-51DC-4BA3-BD40-FE0569F47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-20284"/>
            <a:ext cx="7772400" cy="699864"/>
          </a:xfrm>
          <a:noFill/>
          <a:ln/>
        </p:spPr>
        <p:txBody>
          <a:bodyPr/>
          <a:lstStyle/>
          <a:p>
            <a:pPr marL="838200" indent="-838200"/>
            <a:r>
              <a:rPr lang="zh-CN" altLang="zh-CN" b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qsub运行参数</a:t>
            </a:r>
          </a:p>
        </p:txBody>
      </p:sp>
      <p:graphicFrame>
        <p:nvGraphicFramePr>
          <p:cNvPr id="30723" name="Group 3">
            <a:extLst>
              <a:ext uri="{FF2B5EF4-FFF2-40B4-BE49-F238E27FC236}">
                <a16:creationId xmlns:a16="http://schemas.microsoft.com/office/drawing/2014/main" xmlns="" id="{A01489D2-D64E-4C69-9A9C-7DF1E8266D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8227" y="917892"/>
          <a:ext cx="8640763" cy="5022215"/>
        </p:xfrm>
        <a:graphic>
          <a:graphicData uri="http://schemas.openxmlformats.org/drawingml/2006/table">
            <a:tbl>
              <a:tblPr/>
              <a:tblGrid>
                <a:gridCol w="2862263">
                  <a:extLst>
                    <a:ext uri="{9D8B030D-6E8A-4147-A177-3AD203B41FA5}">
                      <a16:colId xmlns:a16="http://schemas.microsoft.com/office/drawing/2014/main" xmlns="" val="1264988752"/>
                    </a:ext>
                  </a:extLst>
                </a:gridCol>
                <a:gridCol w="5778500">
                  <a:extLst>
                    <a:ext uri="{9D8B030D-6E8A-4147-A177-3AD203B41FA5}">
                      <a16:colId xmlns:a16="http://schemas.microsoft.com/office/drawing/2014/main" xmlns="" val="1324207190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运 行 参 数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说      明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262036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-a &lt;作业开始运行的时间&gt;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向PBS系统指定作业运行的开始时间。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作业运行时间格式为：      [[[[CC]YY]MM]DD]hhmm[.SS]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109146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-A &lt;用户名&gt;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使用不同的用户来提交作业，缺省使用当前用户名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75516954"/>
                  </a:ext>
                </a:extLst>
              </a:tr>
              <a:tr h="1158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-o &lt;标准输出文件的路径&gt;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-e &lt;标准错误输出的路径&gt;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该参数指定标准错误输出的位置，缺省的情况下，PBS系统把标准输出和标准错误输出放在用户qsub命令提交作业的目录下。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标准输出：&lt;作业名&gt;.o&lt;作业号&gt;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标准错误输出：&lt;作业名&gt;.e&lt;作业号&gt;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路径使用如下格式标准：  [&lt;节点名&gt;:]&lt;路径名&gt;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61725269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-N &lt;作业名&gt;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指定提交的作业名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4478045"/>
                  </a:ext>
                </a:extLst>
              </a:tr>
              <a:tr h="944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-q &lt;目标队列&gt;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指定作业提交的目标队列，其中目标队列可以是目标队列、目标节点名或者是目标节点上的队列。如果目标队列是一个路由队列，那么服务器可能把作业路由到新的队列中。如果该参数没有指定，命令qsub会把作业脚本提交到缺省的队列中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54661456"/>
                  </a:ext>
                </a:extLst>
              </a:tr>
              <a:tr h="137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-l 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&lt;申请资源列表&gt;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该参数指定作业脚本申请的PBS系统资源列表。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申请资源列表使用如下格式：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         &lt;资源名&gt;[=[&lt;数量&gt;]][,资源名[=[&lt;数量&gt;]]， …..]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例如作业希望申请在双路节点上申请5个CPU资源的情况，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则可以在脚本中如下：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#PBS –l nodes=2:ppn=2+:ppn=1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04838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A97F78D4-FAB8-40DE-BD90-6F18DD203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7772400" cy="627856"/>
          </a:xfrm>
          <a:noFill/>
          <a:ln/>
        </p:spPr>
        <p:txBody>
          <a:bodyPr/>
          <a:lstStyle/>
          <a:p>
            <a:r>
              <a:rPr lang="zh-CN" altLang="zh-CN" b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PBS 作业脚本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7097244A-2367-42DB-B963-80ECE28E41D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908720"/>
            <a:ext cx="7772400" cy="1981200"/>
          </a:xfrm>
        </p:spPr>
        <p:txBody>
          <a:bodyPr/>
          <a:lstStyle/>
          <a:p>
            <a:r>
              <a:rPr lang="zh-CN" altLang="zh-CN" sz="2800" dirty="0"/>
              <a:t>注释,以“#”开头</a:t>
            </a:r>
          </a:p>
          <a:p>
            <a:r>
              <a:rPr lang="zh-CN" altLang="zh-CN" sz="2800" dirty="0"/>
              <a:t>PBS指令,以“#PBS”开头</a:t>
            </a:r>
          </a:p>
          <a:p>
            <a:r>
              <a:rPr lang="zh-CN" altLang="zh-CN" sz="2800" dirty="0"/>
              <a:t>SHELL命令</a:t>
            </a:r>
          </a:p>
        </p:txBody>
      </p:sp>
      <p:graphicFrame>
        <p:nvGraphicFramePr>
          <p:cNvPr id="31748" name="Group 4">
            <a:extLst>
              <a:ext uri="{FF2B5EF4-FFF2-40B4-BE49-F238E27FC236}">
                <a16:creationId xmlns:a16="http://schemas.microsoft.com/office/drawing/2014/main" xmlns="" id="{9E0C2069-419C-4B27-BAD0-291265576C8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1560" y="2708920"/>
          <a:ext cx="7772400" cy="2286000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xmlns="" val="4241293988"/>
                    </a:ext>
                  </a:extLst>
                </a:gridCol>
              </a:tblGrid>
              <a:tr h="2286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  <a:cs typeface="Times New Roman" panose="02020603050405020304" pitchFamily="18" charset="0"/>
                        </a:rPr>
                        <a:t>#PBS –N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  <a:cs typeface="Times New Roman" panose="02020603050405020304" pitchFamily="18" charset="0"/>
                        </a:rPr>
                        <a:t>hello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  <a:cs typeface="Times New Roman" panose="02020603050405020304" pitchFamily="18" charset="0"/>
                        </a:rPr>
                        <a:t>#PBS –</a:t>
                      </a:r>
                      <a:r>
                        <a:rPr kumimoji="0" lang="zh-CN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  <a:cs typeface="Times New Roman" panose="02020603050405020304" pitchFamily="18" charset="0"/>
                        </a:rPr>
                        <a:t> nodes=8:ppn=2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  <a:cs typeface="Times New Roman" panose="02020603050405020304" pitchFamily="18" charset="0"/>
                        </a:rPr>
                        <a:t>echo "This jobs is "$PBS_JOBID@$PBS_QUEUE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  <a:cs typeface="Times New Roman" panose="02020603050405020304" pitchFamily="18" charset="0"/>
                        </a:rPr>
                        <a:t>cd $PBS_O_WORKDIR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  <a:cs typeface="Times New Roman" panose="02020603050405020304" pitchFamily="18" charset="0"/>
                        </a:rPr>
                        <a:t>mpirun -n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  <a:cs typeface="Times New Roman" panose="02020603050405020304" pitchFamily="18" charset="0"/>
                        </a:rPr>
                        <a:t> 16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  <a:cs typeface="Times New Roman" panose="02020603050405020304" pitchFamily="18" charset="0"/>
                        </a:rPr>
                        <a:t>./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  <a:cs typeface="Times New Roman" panose="02020603050405020304" pitchFamily="18" charset="0"/>
                        </a:rPr>
                        <a:t>mpi_hello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29336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900CA22D-9B77-43BD-A1C0-0ECF8FB63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8924"/>
            <a:ext cx="7772400" cy="638944"/>
          </a:xfrm>
          <a:noFill/>
          <a:ln/>
        </p:spPr>
        <p:txBody>
          <a:bodyPr/>
          <a:lstStyle/>
          <a:p>
            <a:r>
              <a:rPr lang="zh-CN" altLang="zh-CN" b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PBS的环境变量</a:t>
            </a:r>
          </a:p>
        </p:txBody>
      </p:sp>
      <p:graphicFrame>
        <p:nvGraphicFramePr>
          <p:cNvPr id="32771" name="Group 3">
            <a:extLst>
              <a:ext uri="{FF2B5EF4-FFF2-40B4-BE49-F238E27FC236}">
                <a16:creationId xmlns:a16="http://schemas.microsoft.com/office/drawing/2014/main" xmlns="" id="{5FEC2C4C-48E1-4C23-AE37-85BB48E24B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528" y="899316"/>
          <a:ext cx="8640763" cy="5059367"/>
        </p:xfrm>
        <a:graphic>
          <a:graphicData uri="http://schemas.openxmlformats.org/drawingml/2006/table">
            <a:tbl>
              <a:tblPr/>
              <a:tblGrid>
                <a:gridCol w="2525713">
                  <a:extLst>
                    <a:ext uri="{9D8B030D-6E8A-4147-A177-3AD203B41FA5}">
                      <a16:colId xmlns:a16="http://schemas.microsoft.com/office/drawing/2014/main" xmlns="" val="889225837"/>
                    </a:ext>
                  </a:extLst>
                </a:gridCol>
                <a:gridCol w="6115050">
                  <a:extLst>
                    <a:ext uri="{9D8B030D-6E8A-4147-A177-3AD203B41FA5}">
                      <a16:colId xmlns:a16="http://schemas.microsoft.com/office/drawing/2014/main" xmlns="" val="4134249275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变 量 名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说      明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369448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登陆SHELL继承来的变量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包括$HOME，$LANG，$LOGNAME，$PATH，$MAIL，$SHELL和$TZ。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655691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$PBS_O_HOST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qsub提交的节点名称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79125856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$PBS_O_QUEUE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qsub提交的作业的最初队列名称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1718540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$PBS_O_WORKDIR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qsub提交的作业的绝对路径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1239555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$PBS_JOBID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作业被PBS系统指定的作业号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4353055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$PBS_JOBNAME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用户指定的作业名，可以在作业提交的时候用qsub –N &lt;作业名&gt;指定，或者在PBS脚本中加入#PBS –N &lt;作业名&gt;。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31561355"/>
                  </a:ext>
                </a:extLst>
              </a:tr>
              <a:tr h="155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$PBS_NODEFILE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PBS系统指定的作业运行的节点名。该变量在并行机和机群中使用。当在PBS脚本中用#PBS –l nodes=2:ppn=2指定程序运行的节点数时，可以使用$PBS_NODEFILE在脚本中引用PBS系统指定的作业运行的节点名。比如：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#PBS –l nodes=2:ppn=2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mpirun –np 4 –machinefile $PBS_NODEFILE &lt;程序名&gt;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57921436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$PBS_QUEUE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PBS脚本在执行时的队列名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454696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537A3749-2922-49F3-A903-6376F656E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166191"/>
            <a:ext cx="7772400" cy="771871"/>
          </a:xfrm>
          <a:noFill/>
          <a:ln/>
        </p:spPr>
        <p:txBody>
          <a:bodyPr/>
          <a:lstStyle/>
          <a:p>
            <a:r>
              <a:rPr lang="zh-CN" altLang="zh-CN" b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PBS 作业脚本举例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5C8E9DE2-5A00-4998-B05B-D439718A3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3550"/>
            <a:ext cx="9144000" cy="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0" name="Group 4">
            <a:extLst>
              <a:ext uri="{FF2B5EF4-FFF2-40B4-BE49-F238E27FC236}">
                <a16:creationId xmlns:a16="http://schemas.microsoft.com/office/drawing/2014/main" xmlns="" id="{E0849D89-1716-4A85-ADCE-7D4924FC0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52853"/>
              </p:ext>
            </p:extLst>
          </p:nvPr>
        </p:nvGraphicFramePr>
        <p:xfrm>
          <a:off x="717575" y="1196752"/>
          <a:ext cx="7272338" cy="1944688"/>
        </p:xfrm>
        <a:graphic>
          <a:graphicData uri="http://schemas.openxmlformats.org/drawingml/2006/table">
            <a:tbl>
              <a:tblPr/>
              <a:tblGrid>
                <a:gridCol w="7272338">
                  <a:extLst>
                    <a:ext uri="{9D8B030D-6E8A-4147-A177-3AD203B41FA5}">
                      <a16:colId xmlns:a16="http://schemas.microsoft.com/office/drawing/2014/main" xmlns="" val="3865453667"/>
                    </a:ext>
                  </a:extLst>
                </a:gridCol>
              </a:tblGrid>
              <a:tr h="194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# 这是一个串行作业脚本的例子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#PBS –N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hello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#PBS –</a:t>
                      </a:r>
                      <a:r>
                        <a:rPr kumimoji="0" lang="zh-CN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l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 nodes=1:ppn=1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_GB231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./a.out &gt; $HOME/result/a.result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9025412"/>
                  </a:ext>
                </a:extLst>
              </a:tr>
            </a:tbl>
          </a:graphicData>
        </a:graphic>
      </p:graphicFrame>
      <p:graphicFrame>
        <p:nvGraphicFramePr>
          <p:cNvPr id="34826" name="Group 10">
            <a:extLst>
              <a:ext uri="{FF2B5EF4-FFF2-40B4-BE49-F238E27FC236}">
                <a16:creationId xmlns:a16="http://schemas.microsoft.com/office/drawing/2014/main" xmlns="" id="{2FB5F8FB-4554-4E94-BEF1-384677403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025615"/>
              </p:ext>
            </p:extLst>
          </p:nvPr>
        </p:nvGraphicFramePr>
        <p:xfrm>
          <a:off x="729340" y="3336702"/>
          <a:ext cx="7272338" cy="2835275"/>
        </p:xfrm>
        <a:graphic>
          <a:graphicData uri="http://schemas.openxmlformats.org/drawingml/2006/table">
            <a:tbl>
              <a:tblPr/>
              <a:tblGrid>
                <a:gridCol w="7272338">
                  <a:extLst>
                    <a:ext uri="{9D8B030D-6E8A-4147-A177-3AD203B41FA5}">
                      <a16:colId xmlns:a16="http://schemas.microsoft.com/office/drawing/2014/main" xmlns="" val="2564236024"/>
                    </a:ext>
                  </a:extLst>
                </a:gridCol>
              </a:tblGrid>
              <a:tr h="2835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# 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_GB2312" charset="-122"/>
                        </a:rPr>
                        <a:t>这是一个并行作业脚本的例子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#PBS –N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hello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#PBS –</a:t>
                      </a:r>
                      <a:r>
                        <a:rPr kumimoji="0" lang="zh-CN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nodes=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:ppn=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echo "This jobs is "$PBS_JOBID@$PBS_QUEUE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cd $PBS_O_WORKDIR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mpirun -np 16 ./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mpi_hello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64371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B5B2A29-2410-41D9-87F7-FBA2A486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DA1D57C-70A0-4170-831A-EAEDB346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AEA08313-AB17-4980-93F1-6EF71BD54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006" y="167625"/>
            <a:ext cx="8281987" cy="701675"/>
          </a:xfrm>
        </p:spPr>
        <p:txBody>
          <a:bodyPr/>
          <a:lstStyle/>
          <a:p>
            <a:r>
              <a:rPr lang="zh-CN" altLang="en-US" dirty="0"/>
              <a:t>详细示例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013C9117-9BD7-4852-B318-848698623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8948" y="1250950"/>
            <a:ext cx="8270875" cy="5111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/>
              <a:t>编辑PBS脚本内容如下：（注意，#PBS行不是注释，所有说明行均以###开始，即红色字体部分）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>
                <a:solidFill>
                  <a:srgbClr val="FF0000"/>
                </a:solidFill>
              </a:rPr>
              <a:t>###声明作业名为</a:t>
            </a:r>
            <a:r>
              <a:rPr lang="en-US" altLang="zh-CN" sz="2000" dirty="0">
                <a:solidFill>
                  <a:srgbClr val="FF0000"/>
                </a:solidFill>
              </a:rPr>
              <a:t>hello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#PBS -N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>
                <a:solidFill>
                  <a:srgbClr val="FF0000"/>
                </a:solidFill>
              </a:rPr>
              <a:t>###申请资源数为10个节点，每个节点16个cpu    </a:t>
            </a:r>
            <a:r>
              <a:rPr lang="zh-CN" altLang="zh-CN" sz="2000" dirty="0"/>
              <a:t> 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#PBS -l nodes=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:ppn=16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>
                <a:solidFill>
                  <a:srgbClr val="FF0000"/>
                </a:solidFill>
              </a:rPr>
              <a:t>###将标准输出信息与标准错误信息合并输出到文件中</a:t>
            </a:r>
          </a:p>
          <a:p>
            <a:pPr>
              <a:lnSpc>
                <a:spcPct val="80000"/>
              </a:lnSpc>
              <a:buNone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#PBS -j oe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>
                <a:solidFill>
                  <a:srgbClr val="FF0000"/>
                </a:solidFill>
              </a:rPr>
              <a:t>###指定作业提交到low队列</a:t>
            </a:r>
          </a:p>
          <a:p>
            <a:pPr>
              <a:lnSpc>
                <a:spcPct val="80000"/>
              </a:lnSpc>
              <a:buNone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#PBS –q low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zh-CN" sz="2000" dirty="0">
                <a:solidFill>
                  <a:srgbClr val="FF0000"/>
                </a:solidFill>
              </a:rPr>
              <a:t>###估计最大运算时间为1000小时，若没有设置这项，系统为自动按所在队列默认walltime处理</a:t>
            </a:r>
          </a:p>
          <a:p>
            <a:pPr>
              <a:lnSpc>
                <a:spcPct val="80000"/>
              </a:lnSpc>
              <a:buNone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#PBS -l walltime=1000:00:00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xmlns="" id="{A404A801-37D7-4E00-B10B-8265C532F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685" y="105481"/>
            <a:ext cx="8568952" cy="1595327"/>
          </a:xfrm>
        </p:spPr>
        <p:txBody>
          <a:bodyPr/>
          <a:lstStyle/>
          <a:p>
            <a:r>
              <a:rPr lang="zh-CN" altLang="en-US" dirty="0"/>
              <a:t>在集群系统上使用</a:t>
            </a:r>
            <a:r>
              <a:rPr lang="en-US" altLang="zh-CN" dirty="0"/>
              <a:t>MPI</a:t>
            </a:r>
            <a:r>
              <a:rPr lang="zh-CN" altLang="en-US" dirty="0"/>
              <a:t>并多机执行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5E90143-DEBC-4EDA-8DF4-59B6A2993EBB}"/>
              </a:ext>
            </a:extLst>
          </p:cNvPr>
          <p:cNvSpPr/>
          <p:nvPr/>
        </p:nvSpPr>
        <p:spPr>
          <a:xfrm>
            <a:off x="1376253" y="1713617"/>
            <a:ext cx="6391493" cy="4547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</a:rPr>
              <a:t>登录集群</a:t>
            </a:r>
            <a:r>
              <a:rPr lang="en-US" altLang="zh-CN" sz="280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</a:rPr>
              <a:t>——</a:t>
            </a:r>
            <a:r>
              <a:rPr lang="zh-CN" altLang="en-US" sz="280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</a:rPr>
              <a:t>以我们的教学集群为例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33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</a:rPr>
              <a:t>Linux</a:t>
            </a:r>
            <a:r>
              <a:rPr lang="zh-CN" altLang="en-US" sz="233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</a:rPr>
              <a:t>：命令行登陆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33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  <a:sym typeface="Arial" charset="0"/>
              </a:rPr>
              <a:t>Windows</a:t>
            </a:r>
            <a:r>
              <a:rPr lang="zh-CN" altLang="en-US" sz="233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  <a:sym typeface="Arial" charset="0"/>
              </a:rPr>
              <a:t>：图形化工具 </a:t>
            </a:r>
            <a:r>
              <a:rPr lang="en-US" altLang="zh-CN" sz="233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  <a:sym typeface="Arial" charset="0"/>
              </a:rPr>
              <a:t>Winscp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  <a:sym typeface="Arial" charset="0"/>
              </a:rPr>
              <a:t>多机执行</a:t>
            </a:r>
            <a:endParaRPr lang="en-US" altLang="zh-CN" sz="2800" noProof="1">
              <a:solidFill>
                <a:schemeClr val="tx2">
                  <a:lumMod val="75000"/>
                </a:schemeClr>
              </a:solidFill>
              <a:ea typeface="新宋体" pitchFamily="1" charset="-122"/>
              <a:sym typeface="Arial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新宋体" pitchFamily="1" charset="-122"/>
              </a:rPr>
              <a:t>编译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ea typeface="新宋体" pitchFamily="1" charset="-122"/>
              </a:rPr>
              <a:t>MPI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新宋体" pitchFamily="1" charset="-122"/>
              </a:rPr>
              <a:t>程序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ea typeface="新宋体" pitchFamily="1" charset="-122"/>
              </a:rPr>
              <a:t>——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新宋体" pitchFamily="1" charset="-122"/>
              </a:rPr>
              <a:t>与单机一样</a:t>
            </a:r>
            <a:endParaRPr lang="en-US" altLang="zh-CN" sz="2800" dirty="0">
              <a:solidFill>
                <a:schemeClr val="tx2">
                  <a:lumMod val="75000"/>
                </a:schemeClr>
              </a:solidFill>
              <a:ea typeface="新宋体" pitchFamily="1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新宋体" pitchFamily="1" charset="-122"/>
              </a:rPr>
              <a:t>编写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ea typeface="新宋体" pitchFamily="1" charset="-122"/>
              </a:rPr>
              <a:t>PBS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ea typeface="新宋体" pitchFamily="1" charset="-122"/>
              </a:rPr>
              <a:t>作业脚本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  <a:sym typeface="Arial" charset="0"/>
              </a:rPr>
              <a:t>提交</a:t>
            </a:r>
            <a:r>
              <a:rPr lang="en-US" altLang="zh-CN" sz="280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  <a:sym typeface="Arial" charset="0"/>
              </a:rPr>
              <a:t>PBS</a:t>
            </a:r>
            <a:r>
              <a:rPr lang="zh-CN" altLang="en-US" sz="280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  <a:sym typeface="Arial" charset="0"/>
              </a:rPr>
              <a:t>作业</a:t>
            </a:r>
            <a:r>
              <a:rPr lang="en-US" altLang="zh-CN" sz="280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  <a:sym typeface="Arial" charset="0"/>
              </a:rPr>
              <a:t>——</a:t>
            </a:r>
            <a:r>
              <a:rPr lang="zh-CN" altLang="en-US" sz="280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  <a:sym typeface="Arial" charset="0"/>
              </a:rPr>
              <a:t>多机执行</a:t>
            </a:r>
            <a:endParaRPr lang="en-US" altLang="zh-CN" sz="2800" noProof="1">
              <a:solidFill>
                <a:schemeClr val="tx2">
                  <a:lumMod val="75000"/>
                </a:schemeClr>
              </a:solidFill>
              <a:ea typeface="新宋体" pitchFamily="1" charset="-122"/>
              <a:sym typeface="Arial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  <a:sym typeface="Arial" charset="0"/>
              </a:rPr>
              <a:t>管理</a:t>
            </a:r>
            <a:r>
              <a:rPr lang="en-US" altLang="zh-CN" sz="280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  <a:sym typeface="Arial" charset="0"/>
              </a:rPr>
              <a:t>PBS</a:t>
            </a:r>
            <a:r>
              <a:rPr lang="zh-CN" altLang="en-US" sz="2800" noProof="1">
                <a:solidFill>
                  <a:schemeClr val="tx2">
                    <a:lumMod val="75000"/>
                  </a:schemeClr>
                </a:solidFill>
                <a:ea typeface="新宋体" pitchFamily="1" charset="-122"/>
                <a:sym typeface="Arial" charset="0"/>
              </a:rPr>
              <a:t>作业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31D2253A-D3F2-4192-BE02-C2A16761A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95" y="3166526"/>
            <a:ext cx="7921647" cy="1944216"/>
          </a:xfrm>
          <a:prstGeom prst="rect">
            <a:avLst/>
          </a:prstGeom>
        </p:spPr>
      </p:pic>
      <p:sp>
        <p:nvSpPr>
          <p:cNvPr id="17409" name="标题 1">
            <a:extLst>
              <a:ext uri="{FF2B5EF4-FFF2-40B4-BE49-F238E27FC236}">
                <a16:creationId xmlns:a16="http://schemas.microsoft.com/office/drawing/2014/main" xmlns="" id="{618A9148-5FD3-498B-81D4-195F76345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作业调度系统的基本操作</a:t>
            </a:r>
            <a:endParaRPr lang="zh-CN" altLang="en-US" dirty="0"/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xmlns="" id="{A8A8A7E2-BA8D-4697-9574-BF07EEDA12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4502" y="1097209"/>
            <a:ext cx="7776864" cy="194421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q</a:t>
            </a:r>
            <a:r>
              <a:rPr lang="zh-CN" altLang="en-US" dirty="0"/>
              <a:t>sub 提交运行脚本</a:t>
            </a:r>
            <a:r>
              <a:rPr lang="en-US" altLang="zh-CN" dirty="0" err="1"/>
              <a:t>test.pbs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例如：qsub </a:t>
            </a:r>
            <a:r>
              <a:rPr lang="en-US" altLang="zh-CN" dirty="0"/>
              <a:t>test</a:t>
            </a:r>
            <a:r>
              <a:rPr lang="zh-CN" altLang="en-US" dirty="0"/>
              <a:t>.pbs</a:t>
            </a:r>
            <a:endParaRPr lang="en-US" altLang="zh-CN" dirty="0"/>
          </a:p>
          <a:p>
            <a:pPr marL="914400" lvl="2" indent="0">
              <a:lnSpc>
                <a:spcPct val="120000"/>
              </a:lnSpc>
              <a:buNone/>
            </a:pPr>
            <a:r>
              <a:rPr lang="zh-CN" altLang="en-US" dirty="0"/>
              <a:t>然后屏幕出现：</a:t>
            </a:r>
            <a:r>
              <a:rPr lang="zh-CN" altLang="zh-CN" sz="2000" dirty="0"/>
              <a:t>&lt;作业号&gt;</a:t>
            </a:r>
            <a:r>
              <a:rPr lang="en-US" altLang="zh-CN" sz="2000" dirty="0"/>
              <a:t>.&lt;</a:t>
            </a:r>
            <a:r>
              <a:rPr lang="zh-CN" altLang="en-US" sz="2000" dirty="0"/>
              <a:t>运行提交作业命令的节点名</a:t>
            </a:r>
            <a:r>
              <a:rPr lang="en-US" altLang="zh-CN" sz="2000" dirty="0"/>
              <a:t>&gt;</a:t>
            </a:r>
            <a:endParaRPr lang="zh-CN" altLang="en-US" sz="2000" dirty="0"/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8728A98-5291-4304-B518-5D9DEE525DD3}"/>
              </a:ext>
            </a:extLst>
          </p:cNvPr>
          <p:cNvSpPr/>
          <p:nvPr/>
        </p:nvSpPr>
        <p:spPr bwMode="auto">
          <a:xfrm>
            <a:off x="633464" y="4088530"/>
            <a:ext cx="1872580" cy="288032"/>
          </a:xfrm>
          <a:prstGeom prst="rect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92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EE8534C-FF72-478F-8498-C99E5041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49" y="3659064"/>
            <a:ext cx="8193085" cy="1460804"/>
          </a:xfrm>
          <a:prstGeom prst="rect">
            <a:avLst/>
          </a:prstGeom>
        </p:spPr>
      </p:pic>
      <p:sp>
        <p:nvSpPr>
          <p:cNvPr id="17409" name="标题 1">
            <a:extLst>
              <a:ext uri="{FF2B5EF4-FFF2-40B4-BE49-F238E27FC236}">
                <a16:creationId xmlns:a16="http://schemas.microsoft.com/office/drawing/2014/main" xmlns="" id="{618A9148-5FD3-498B-81D4-195F76345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8249" y="-14925"/>
            <a:ext cx="8229600" cy="11430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作业调度系统的基本操作</a:t>
            </a:r>
            <a:endParaRPr lang="zh-CN" altLang="en-US" dirty="0"/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xmlns="" id="{A8A8A7E2-BA8D-4697-9574-BF07EEDA12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908720"/>
            <a:ext cx="7776864" cy="2664296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zh-CN" altLang="en-US" dirty="0"/>
              <a:t>作业完成后，当前目录会产生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zh-CN" dirty="0"/>
              <a:t>标准输出</a:t>
            </a:r>
            <a:r>
              <a:rPr lang="zh-CN" altLang="en-US" dirty="0"/>
              <a:t>文件</a:t>
            </a:r>
            <a:r>
              <a:rPr lang="zh-CN" altLang="zh-CN" dirty="0"/>
              <a:t>： &lt;作业名&gt;.o&lt;作业号&gt;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sym typeface="Arial" panose="020B0604020202020204" pitchFamily="34" charset="0"/>
              </a:rPr>
              <a:t>标准错误输出</a:t>
            </a:r>
            <a:r>
              <a:rPr lang="zh-CN" altLang="en-US" dirty="0"/>
              <a:t>文件</a:t>
            </a:r>
            <a:r>
              <a:rPr lang="en-US" altLang="zh-CN" dirty="0"/>
              <a:t>: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charset="-122"/>
              </a:rPr>
              <a:t>&lt;作业名&gt;.e&lt;作业号&gt;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分别记录程序运行时标准输出（</a:t>
            </a:r>
            <a:r>
              <a:rPr lang="en-US" altLang="zh-CN" dirty="0" err="1"/>
              <a:t>stdio</a:t>
            </a:r>
            <a:r>
              <a:rPr lang="zh-CN" altLang="en-US" dirty="0"/>
              <a:t>）和标准错误输出</a:t>
            </a:r>
            <a:r>
              <a:rPr lang="zh-CN" altLang="en-US" dirty="0">
                <a:sym typeface="Arial" panose="020B0604020202020204" pitchFamily="34" charset="0"/>
              </a:rPr>
              <a:t>（</a:t>
            </a:r>
            <a:r>
              <a:rPr lang="en-US" altLang="zh-CN" dirty="0">
                <a:sym typeface="Arial" panose="020B0604020202020204" pitchFamily="34" charset="0"/>
              </a:rPr>
              <a:t>stderr</a:t>
            </a:r>
            <a:r>
              <a:rPr lang="zh-CN" altLang="en-US" dirty="0">
                <a:sym typeface="Arial" panose="020B0604020202020204" pitchFamily="34" charset="0"/>
              </a:rPr>
              <a:t>）</a:t>
            </a:r>
            <a:r>
              <a:rPr lang="zh-CN" altLang="en-US" dirty="0"/>
              <a:t>的屏幕信息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452B6FF-E60C-422D-B899-A896B7F9C517}"/>
              </a:ext>
            </a:extLst>
          </p:cNvPr>
          <p:cNvSpPr/>
          <p:nvPr/>
        </p:nvSpPr>
        <p:spPr bwMode="auto">
          <a:xfrm>
            <a:off x="2267744" y="4365104"/>
            <a:ext cx="1368152" cy="504056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05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xmlns="" id="{58C7CBAD-85AA-496B-9CE0-AB4E35113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584" y="-33181"/>
            <a:ext cx="8229600" cy="1143000"/>
          </a:xfrm>
        </p:spPr>
        <p:txBody>
          <a:bodyPr/>
          <a:lstStyle/>
          <a:p>
            <a:r>
              <a:rPr lang="zh-CN" altLang="en-US" dirty="0">
                <a:sym typeface="宋体" panose="02010600030101010101" pitchFamily="2" charset="-122"/>
              </a:rPr>
              <a:t>作业调度系统的基本操作（续）</a:t>
            </a:r>
            <a:endParaRPr lang="en-US" altLang="zh-CN" dirty="0">
              <a:sym typeface="宋体" panose="02010600030101010101" pitchFamily="2" charset="-122"/>
            </a:endParaRP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xmlns="" id="{4191CAF0-092B-4D3C-AFD2-CFA9AC70F7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124744"/>
            <a:ext cx="7920880" cy="4248472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q</a:t>
            </a:r>
            <a:r>
              <a:rPr lang="zh-CN" altLang="en-US" dirty="0">
                <a:sym typeface="Arial" panose="020B0604020202020204" pitchFamily="34" charset="0"/>
              </a:rPr>
              <a:t>stat 查看作业运行状态 </a:t>
            </a:r>
            <a:endParaRPr lang="zh-CN" altLang="en-US" dirty="0"/>
          </a:p>
          <a:p>
            <a:pPr lvl="1"/>
            <a:r>
              <a:rPr lang="zh-CN" altLang="en-US" sz="2400" dirty="0">
                <a:sym typeface="宋体" panose="02010600030101010101" pitchFamily="2" charset="-122"/>
              </a:rPr>
              <a:t>例如：</a:t>
            </a:r>
            <a:r>
              <a:rPr lang="zh-CN" altLang="en-US" sz="2400" dirty="0">
                <a:sym typeface="Arial" panose="020B0604020202020204" pitchFamily="34" charset="0"/>
              </a:rPr>
              <a:t>qstat </a:t>
            </a:r>
            <a:r>
              <a:rPr lang="en-US" altLang="zh-CN" sz="2400" dirty="0">
                <a:sym typeface="Arial" panose="020B0604020202020204" pitchFamily="34" charset="0"/>
              </a:rPr>
              <a:t/>
            </a:r>
            <a:br>
              <a:rPr lang="en-US" altLang="zh-CN" sz="2400" dirty="0">
                <a:sym typeface="Arial" panose="020B0604020202020204" pitchFamily="34" charset="0"/>
              </a:rPr>
            </a:br>
            <a:r>
              <a:rPr lang="en-US" altLang="zh-CN" sz="2400" dirty="0">
                <a:sym typeface="Arial" panose="020B0604020202020204" pitchFamily="34" charset="0"/>
              </a:rPr>
              <a:t/>
            </a:r>
            <a:br>
              <a:rPr lang="en-US" altLang="zh-CN" sz="2400" dirty="0">
                <a:sym typeface="Arial" panose="020B0604020202020204" pitchFamily="34" charset="0"/>
              </a:rPr>
            </a:br>
            <a:r>
              <a:rPr lang="en-US" altLang="zh-CN" sz="2400" dirty="0">
                <a:sym typeface="Arial" panose="020B0604020202020204" pitchFamily="34" charset="0"/>
              </a:rPr>
              <a:t/>
            </a:r>
            <a:br>
              <a:rPr lang="en-US" altLang="zh-CN" sz="2400" dirty="0">
                <a:sym typeface="Arial" panose="020B0604020202020204" pitchFamily="34" charset="0"/>
              </a:rPr>
            </a:br>
            <a:r>
              <a:rPr lang="en-US" altLang="zh-CN" sz="2400" dirty="0">
                <a:sym typeface="Arial" panose="020B0604020202020204" pitchFamily="34" charset="0"/>
              </a:rPr>
              <a:t/>
            </a:r>
            <a:br>
              <a:rPr lang="en-US" altLang="zh-CN" sz="2400" dirty="0">
                <a:sym typeface="Arial" panose="020B0604020202020204" pitchFamily="34" charset="0"/>
              </a:rPr>
            </a:br>
            <a:r>
              <a:rPr lang="en-US" altLang="zh-CN" sz="2400" dirty="0">
                <a:sym typeface="Arial" panose="020B0604020202020204" pitchFamily="34" charset="0"/>
              </a:rPr>
              <a:t/>
            </a:r>
            <a:br>
              <a:rPr lang="en-US" altLang="zh-CN" sz="2400" dirty="0">
                <a:sym typeface="Arial" panose="020B0604020202020204" pitchFamily="34" charset="0"/>
              </a:rPr>
            </a:br>
            <a:r>
              <a:rPr lang="zh-CN" altLang="en-US" sz="2400" dirty="0">
                <a:sym typeface="Arial" panose="020B0604020202020204" pitchFamily="34" charset="0"/>
              </a:rPr>
              <a:t>这里</a:t>
            </a:r>
            <a:r>
              <a:rPr lang="en-US" altLang="zh-CN" sz="2400" dirty="0">
                <a:sym typeface="Arial" panose="020B0604020202020204" pitchFamily="34" charset="0"/>
              </a:rPr>
              <a:t>S</a:t>
            </a:r>
            <a:r>
              <a:rPr lang="zh-CN" altLang="en-US" sz="2400" dirty="0">
                <a:sym typeface="Arial" panose="020B0604020202020204" pitchFamily="34" charset="0"/>
              </a:rPr>
              <a:t>表示状态：</a:t>
            </a:r>
            <a:r>
              <a:rPr lang="en-US" altLang="zh-CN" sz="2400" dirty="0">
                <a:sym typeface="Arial" panose="020B0604020202020204" pitchFamily="34" charset="0"/>
              </a:rPr>
              <a:t>C</a:t>
            </a:r>
            <a:r>
              <a:rPr lang="zh-CN" altLang="en-US" sz="2400" dirty="0">
                <a:sym typeface="Arial" panose="020B0604020202020204" pitchFamily="34" charset="0"/>
              </a:rPr>
              <a:t>表示</a:t>
            </a:r>
            <a:r>
              <a:rPr lang="en-US" altLang="zh-CN" sz="2400" dirty="0">
                <a:sym typeface="Arial" panose="020B0604020202020204" pitchFamily="34" charset="0"/>
              </a:rPr>
              <a:t>COMPLETE(</a:t>
            </a:r>
            <a:r>
              <a:rPr lang="zh-CN" altLang="en-US" sz="2400" dirty="0">
                <a:sym typeface="Arial" panose="020B0604020202020204" pitchFamily="34" charset="0"/>
              </a:rPr>
              <a:t>已完成</a:t>
            </a:r>
            <a:r>
              <a:rPr lang="en-US" altLang="zh-CN" sz="2400" dirty="0">
                <a:sym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ym typeface="Arial" panose="020B0604020202020204" pitchFamily="34" charset="0"/>
              </a:rPr>
              <a:t>q</a:t>
            </a:r>
            <a:r>
              <a:rPr lang="zh-CN" altLang="en-US" dirty="0">
                <a:sym typeface="Arial" panose="020B0604020202020204" pitchFamily="34" charset="0"/>
              </a:rPr>
              <a:t>del 取消正在运行的作业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ym typeface="Arial" panose="020B0604020202020204" pitchFamily="34" charset="0"/>
              </a:rPr>
              <a:t>例如：qdel  </a:t>
            </a:r>
            <a:r>
              <a:rPr lang="en-US" altLang="zh-CN" sz="2400" dirty="0">
                <a:sym typeface="Arial" panose="020B0604020202020204" pitchFamily="34" charset="0"/>
              </a:rPr>
              <a:t>&lt;</a:t>
            </a:r>
            <a:r>
              <a:rPr lang="zh-CN" altLang="en-US" sz="2400" dirty="0">
                <a:sym typeface="Arial" panose="020B0604020202020204" pitchFamily="34" charset="0"/>
              </a:rPr>
              <a:t>作业号</a:t>
            </a:r>
            <a:r>
              <a:rPr lang="en-US" altLang="zh-CN" sz="2400" dirty="0">
                <a:sym typeface="Arial" panose="020B0604020202020204" pitchFamily="34" charset="0"/>
              </a:rPr>
              <a:t>&gt;</a:t>
            </a:r>
          </a:p>
          <a:p>
            <a:endParaRPr lang="en-US" altLang="zh-CN" dirty="0">
              <a:sym typeface="Arial" panose="020B0604020202020204" pitchFamily="34" charset="0"/>
            </a:endParaRP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1F031B8-A03D-4282-B3E6-8CD5EFB00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8" y="2093515"/>
            <a:ext cx="8700102" cy="14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>
            <a:extLst>
              <a:ext uri="{FF2B5EF4-FFF2-40B4-BE49-F238E27FC236}">
                <a16:creationId xmlns:a16="http://schemas.microsoft.com/office/drawing/2014/main" xmlns="" id="{CFABAE10-0512-4E35-B895-5FE98E8AD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62271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新宋体" panose="02010609030101010101" pitchFamily="49" charset="-122"/>
                <a:sym typeface="Arial" panose="020B0604020202020204" pitchFamily="34" charset="0"/>
              </a:rPr>
              <a:t>登录集群</a:t>
            </a:r>
            <a:endParaRPr lang="zh-CN" altLang="en-US" dirty="0"/>
          </a:p>
        </p:txBody>
      </p:sp>
      <p:sp>
        <p:nvSpPr>
          <p:cNvPr id="9218" name="内容占位符 2">
            <a:extLst>
              <a:ext uri="{FF2B5EF4-FFF2-40B4-BE49-F238E27FC236}">
                <a16:creationId xmlns:a16="http://schemas.microsoft.com/office/drawing/2014/main" xmlns="" id="{254D49A4-A6C9-47C3-ACFE-9AE593FC5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818576"/>
            <a:ext cx="7643192" cy="592279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我们的教学集群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登录的IP地址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222</a:t>
            </a:r>
            <a:r>
              <a:rPr lang="en-US" altLang="zh-CN" sz="2000" dirty="0" smtClean="0"/>
              <a:t>.200.180.115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可用</a:t>
            </a:r>
            <a:r>
              <a:rPr lang="zh-CN" altLang="en-US" sz="2000" dirty="0" smtClean="0"/>
              <a:t>队列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cpu</a:t>
            </a:r>
            <a:endParaRPr lang="en-US" altLang="zh-CN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最大</a:t>
            </a:r>
            <a:r>
              <a:rPr lang="zh-CN" altLang="en-US" sz="2000" dirty="0" smtClean="0"/>
              <a:t>可用核心：</a:t>
            </a:r>
            <a:r>
              <a:rPr lang="en-US" altLang="zh-CN" sz="2000" dirty="0" smtClean="0"/>
              <a:t>512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作业最长</a:t>
            </a:r>
            <a:r>
              <a:rPr lang="zh-CN" altLang="en-US" sz="2000" dirty="0" smtClean="0"/>
              <a:t>时间：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小时</a:t>
            </a:r>
            <a:endParaRPr lang="zh-CN" altLang="en-US" sz="20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命令行下使用 </a:t>
            </a:r>
            <a:r>
              <a:rPr lang="en-US" altLang="zh-CN" sz="2000" dirty="0" err="1"/>
              <a:t>ssh</a:t>
            </a:r>
            <a:r>
              <a:rPr lang="en-US" altLang="zh-CN" sz="2000" dirty="0"/>
              <a:t> </a:t>
            </a:r>
            <a:r>
              <a:rPr lang="zh-CN" altLang="en-US" sz="2000" dirty="0"/>
              <a:t>命令登陆（需安装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）</a:t>
            </a:r>
          </a:p>
          <a:p>
            <a:pPr lvl="2">
              <a:lnSpc>
                <a:spcPct val="130000"/>
              </a:lnSpc>
            </a:pPr>
            <a:r>
              <a:rPr lang="zh-CN" altLang="en-US" sz="1800" dirty="0"/>
              <a:t>用户名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test12</a:t>
            </a:r>
            <a:endParaRPr lang="zh-CN" altLang="en-US" sz="1800" dirty="0"/>
          </a:p>
          <a:p>
            <a:pPr lvl="2">
              <a:lnSpc>
                <a:spcPct val="130000"/>
              </a:lnSpc>
            </a:pPr>
            <a:r>
              <a:rPr lang="zh-CN" altLang="en-US" sz="1800" dirty="0"/>
              <a:t>密码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hpc@421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/>
              <a:t>注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教学集群只能在校内登录</a:t>
            </a:r>
          </a:p>
          <a:p>
            <a:pPr lvl="1">
              <a:lnSpc>
                <a:spcPct val="130000"/>
              </a:lnSpc>
            </a:pPr>
            <a:r>
              <a:rPr lang="zh-CN" altLang="en-US" sz="2000" dirty="0"/>
              <a:t>校外需要使用先连接中大VPN，再登录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3"/>
            <a:ext cx="8229600" cy="3024335"/>
          </a:xfrm>
        </p:spPr>
        <p:txBody>
          <a:bodyPr/>
          <a:lstStyle/>
          <a:p>
            <a:r>
              <a:rPr lang="zh-CN" altLang="zh-CN" sz="2800" dirty="0"/>
              <a:t>设置环境变量的脚本放置在</a:t>
            </a:r>
            <a:r>
              <a:rPr lang="en-US" altLang="zh-CN" sz="2800" dirty="0"/>
              <a:t>/public/software/</a:t>
            </a:r>
            <a:r>
              <a:rPr lang="en-US" altLang="zh-CN" sz="2800" dirty="0" err="1"/>
              <a:t>profile.d</a:t>
            </a:r>
            <a:r>
              <a:rPr lang="zh-CN" altLang="zh-CN" sz="2800" dirty="0"/>
              <a:t>目录下，使用是用</a:t>
            </a:r>
            <a:r>
              <a:rPr lang="en-US" altLang="zh-CN" sz="2800" dirty="0"/>
              <a:t>source</a:t>
            </a:r>
            <a:r>
              <a:rPr lang="zh-CN" altLang="zh-CN" sz="2800" dirty="0"/>
              <a:t>命令执行脚本即可设置对应的环境变量。下图是已经有的环境变量设置脚本的列表。</a:t>
            </a:r>
          </a:p>
          <a:p>
            <a:r>
              <a:rPr lang="zh-CN" altLang="zh-CN" sz="2800" dirty="0"/>
              <a:t>例如，要设置</a:t>
            </a:r>
            <a:r>
              <a:rPr lang="en-US" altLang="zh-CN" sz="2800" dirty="0"/>
              <a:t>cuda10.0 </a:t>
            </a:r>
            <a:r>
              <a:rPr lang="zh-CN" altLang="zh-CN" sz="2800" dirty="0"/>
              <a:t>的环境，请在命令行中键入</a:t>
            </a:r>
            <a:r>
              <a:rPr lang="en-US" altLang="zh-CN" sz="2800" dirty="0"/>
              <a:t> source /public/software/profile.d/cuda10.0.sh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425080"/>
            <a:ext cx="8532825" cy="210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8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>
            <a:extLst>
              <a:ext uri="{FF2B5EF4-FFF2-40B4-BE49-F238E27FC236}">
                <a16:creationId xmlns:a16="http://schemas.microsoft.com/office/drawing/2014/main" xmlns="" id="{D701B4D7-0C34-4EFE-85C0-3E52E187E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登陆命令和编程</a:t>
            </a:r>
          </a:p>
        </p:txBody>
      </p:sp>
      <p:sp>
        <p:nvSpPr>
          <p:cNvPr id="10242" name="内容占位符 2">
            <a:extLst>
              <a:ext uri="{FF2B5EF4-FFF2-40B4-BE49-F238E27FC236}">
                <a16:creationId xmlns:a16="http://schemas.microsoft.com/office/drawing/2014/main" xmlns="" id="{438A19D8-0CAA-4263-ACDD-5BF1A3EF83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68" y="1185069"/>
            <a:ext cx="8229600" cy="4836220"/>
          </a:xfrm>
        </p:spPr>
        <p:txBody>
          <a:bodyPr/>
          <a:lstStyle/>
          <a:p>
            <a:r>
              <a:rPr lang="zh-CN" altLang="en-US" sz="2400" dirty="0"/>
              <a:t>登陆用</a:t>
            </a:r>
            <a:r>
              <a:rPr lang="en-US" altLang="zh-CN" sz="2400" dirty="0" err="1"/>
              <a:t>ssh</a:t>
            </a:r>
            <a:endParaRPr lang="en-US" altLang="zh-CN" sz="2400" dirty="0"/>
          </a:p>
          <a:p>
            <a:pPr lvl="1"/>
            <a:r>
              <a:rPr lang="zh-CN" altLang="en-US" sz="2000" dirty="0"/>
              <a:t>命令格式：ssh 1234</a:t>
            </a:r>
            <a:r>
              <a:rPr lang="en-US" altLang="zh-CN" sz="2000" dirty="0"/>
              <a:t>5</a:t>
            </a:r>
            <a:r>
              <a:rPr lang="zh-CN" altLang="en-US" sz="2000" dirty="0"/>
              <a:t>@</a:t>
            </a:r>
            <a:r>
              <a:rPr lang="en-US" altLang="zh-CN" sz="2000" dirty="0"/>
              <a:t> 172.18.162.23</a:t>
            </a:r>
          </a:p>
          <a:p>
            <a:pPr lvl="2"/>
            <a:r>
              <a:rPr lang="zh-CN" altLang="en-US" sz="1600" dirty="0"/>
              <a:t>这里</a:t>
            </a:r>
            <a:r>
              <a:rPr lang="en-US" altLang="zh-CN" sz="1600" dirty="0"/>
              <a:t>12345</a:t>
            </a:r>
            <a:r>
              <a:rPr lang="zh-CN" altLang="en-US" sz="1600" dirty="0"/>
              <a:t>为登录用户名</a:t>
            </a:r>
          </a:p>
          <a:p>
            <a:r>
              <a:rPr lang="zh-CN" altLang="en-US" sz="2400" dirty="0"/>
              <a:t>编辑用</a:t>
            </a:r>
            <a:r>
              <a:rPr lang="en-US" altLang="zh-CN" sz="2400" dirty="0"/>
              <a:t>vi</a:t>
            </a:r>
            <a:r>
              <a:rPr lang="zh-CN" altLang="en-US" sz="2400" dirty="0"/>
              <a:t>或</a:t>
            </a:r>
            <a:r>
              <a:rPr lang="en-US" altLang="zh-CN" sz="2400" dirty="0"/>
              <a:t>vim</a:t>
            </a:r>
          </a:p>
          <a:p>
            <a:pPr lvl="1"/>
            <a:r>
              <a:rPr lang="zh-CN" altLang="en-US" sz="2000" dirty="0"/>
              <a:t>命令格式：</a:t>
            </a:r>
            <a:r>
              <a:rPr lang="en-US" altLang="zh-CN" sz="2000" dirty="0"/>
              <a:t>vi </a:t>
            </a:r>
            <a:r>
              <a:rPr lang="zh-CN" altLang="en-US" sz="2000" dirty="0"/>
              <a:t>文件名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                  vim </a:t>
            </a:r>
            <a:r>
              <a:rPr lang="zh-CN" altLang="en-US" sz="2000" dirty="0"/>
              <a:t>文件名</a:t>
            </a:r>
            <a:endParaRPr lang="en-US" altLang="zh-CN" sz="2000" dirty="0"/>
          </a:p>
          <a:p>
            <a:r>
              <a:rPr lang="zh-CN" altLang="en-US" sz="2800" dirty="0"/>
              <a:t>编译命令同前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>
            <a:extLst>
              <a:ext uri="{FF2B5EF4-FFF2-40B4-BE49-F238E27FC236}">
                <a16:creationId xmlns:a16="http://schemas.microsoft.com/office/drawing/2014/main" xmlns="" id="{DE45341D-77A5-4B60-8C40-156B91B15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下访问集群的方法</a:t>
            </a:r>
          </a:p>
        </p:txBody>
      </p:sp>
      <p:sp>
        <p:nvSpPr>
          <p:cNvPr id="11266" name="内容占位符 2">
            <a:extLst>
              <a:ext uri="{FF2B5EF4-FFF2-40B4-BE49-F238E27FC236}">
                <a16:creationId xmlns:a16="http://schemas.microsoft.com/office/drawing/2014/main" xmlns="" id="{8BACADDF-72B1-451E-A1F6-E6AB5A0E1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312" y="1268760"/>
            <a:ext cx="7445375" cy="418306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使用 </a:t>
            </a:r>
            <a:r>
              <a:rPr lang="en-US" altLang="zh-CN" dirty="0" err="1"/>
              <a:t>cmd</a:t>
            </a:r>
            <a:r>
              <a:rPr lang="zh-CN" altLang="en-US" dirty="0"/>
              <a:t>，输入命令</a:t>
            </a:r>
            <a:r>
              <a:rPr lang="en-US" altLang="zh-CN" dirty="0" err="1"/>
              <a:t>ssh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putty</a:t>
            </a:r>
            <a:r>
              <a:rPr lang="zh-CN" altLang="en-US" dirty="0"/>
              <a:t>，打开命令行界面</a:t>
            </a:r>
          </a:p>
          <a:p>
            <a:pPr>
              <a:lnSpc>
                <a:spcPct val="140000"/>
              </a:lnSpc>
            </a:pPr>
            <a:r>
              <a:rPr lang="zh-CN" altLang="en-US" sz="3600" dirty="0"/>
              <a:t>使用 </a:t>
            </a:r>
            <a:r>
              <a:rPr lang="en-US" altLang="zh-CN" sz="3600" dirty="0" err="1"/>
              <a:t>winscp</a:t>
            </a:r>
            <a:r>
              <a:rPr lang="zh-CN" altLang="en-US" sz="3600" dirty="0"/>
              <a:t>，图形化管理文件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xmlns="" id="{E557C5C8-EC95-402C-87BB-39DE93E22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0057"/>
            <a:ext cx="8229600" cy="926979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putty </a:t>
            </a:r>
            <a:r>
              <a:rPr lang="zh-CN" altLang="en-US" dirty="0"/>
              <a:t>登录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8E97014-D277-4A7C-848B-38A8A685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3" y="1412776"/>
            <a:ext cx="4752528" cy="47716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7386179-FEAA-477B-AEA2-20C518361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643" y="1410178"/>
            <a:ext cx="4274780" cy="46996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>
            <a:extLst>
              <a:ext uri="{FF2B5EF4-FFF2-40B4-BE49-F238E27FC236}">
                <a16:creationId xmlns:a16="http://schemas.microsoft.com/office/drawing/2014/main" xmlns="" id="{75675DF6-0603-48E5-9F10-F52FB5BAA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-14925"/>
            <a:ext cx="8229600" cy="1143000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winscp</a:t>
            </a:r>
            <a:r>
              <a:rPr lang="en-US" altLang="zh-CN" dirty="0"/>
              <a:t> </a:t>
            </a:r>
            <a:r>
              <a:rPr lang="zh-CN" altLang="en-US" dirty="0">
                <a:sym typeface="Arial" panose="020B0604020202020204" pitchFamily="34" charset="0"/>
              </a:rPr>
              <a:t>登录集群文件系统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7965F89-0413-4DA6-AD1A-5572B143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225" y="1412776"/>
            <a:ext cx="6840115" cy="7016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DEAB4A8-D95D-4A27-95FC-C41B5D66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25" y="980728"/>
            <a:ext cx="7765042" cy="57077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xmlns="" id="{56D46460-3F38-42F3-95A4-7ECD64CE4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-171400"/>
            <a:ext cx="8229600" cy="11430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使用 </a:t>
            </a:r>
            <a:r>
              <a:rPr lang="en-US" altLang="zh-CN" dirty="0" err="1">
                <a:sym typeface="Arial" panose="020B0604020202020204" pitchFamily="34" charset="0"/>
              </a:rPr>
              <a:t>winscp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zh-CN" altLang="en-US" dirty="0">
                <a:sym typeface="Arial" panose="020B0604020202020204" pitchFamily="34" charset="0"/>
              </a:rPr>
              <a:t>进行文件管理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007FA29-B6C4-4E0F-940E-48033E44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9" y="971600"/>
            <a:ext cx="8161066" cy="577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21860</TotalTime>
  <Words>1502</Words>
  <Application>Microsoft Office PowerPoint</Application>
  <PresentationFormat>全屏显示(4:3)</PresentationFormat>
  <Paragraphs>162</Paragraphs>
  <Slides>22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在集群上使用MPI编程</vt:lpstr>
      <vt:lpstr>在集群系统上使用MPI并多机执行</vt:lpstr>
      <vt:lpstr>登录集群</vt:lpstr>
      <vt:lpstr>PowerPoint 演示文稿</vt:lpstr>
      <vt:lpstr>Linux登陆命令和编程</vt:lpstr>
      <vt:lpstr>windows下访问集群的方法</vt:lpstr>
      <vt:lpstr>使用 putty 登录</vt:lpstr>
      <vt:lpstr>使用 winscp 登录集群文件系统 </vt:lpstr>
      <vt:lpstr>使用 winscp 进行文件管理</vt:lpstr>
      <vt:lpstr>使用 putty 登录</vt:lpstr>
      <vt:lpstr>在putty执行命令</vt:lpstr>
      <vt:lpstr>PBS系统简介</vt:lpstr>
      <vt:lpstr>PBS作业提交步骤</vt:lpstr>
      <vt:lpstr>PBS 的基本命令</vt:lpstr>
      <vt:lpstr>qsub运行参数</vt:lpstr>
      <vt:lpstr>PBS 作业脚本</vt:lpstr>
      <vt:lpstr>PBS的环境变量</vt:lpstr>
      <vt:lpstr>PBS 作业脚本举例</vt:lpstr>
      <vt:lpstr>详细示例</vt:lpstr>
      <vt:lpstr>作业调度系统的基本操作</vt:lpstr>
      <vt:lpstr>作业调度系统的基本操作</vt:lpstr>
      <vt:lpstr>作业调度系统的基本操作（续）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D503</cp:lastModifiedBy>
  <cp:revision>805</cp:revision>
  <dcterms:created xsi:type="dcterms:W3CDTF">2008-07-27T22:34:41Z</dcterms:created>
  <dcterms:modified xsi:type="dcterms:W3CDTF">2019-09-29T08:37:44Z</dcterms:modified>
</cp:coreProperties>
</file>