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ITC Avant Garde Gothic Bold" charset="1" panose="020B0802020202020204"/>
      <p:regular r:id="rId15"/>
    </p:embeddedFont>
    <p:embeddedFont>
      <p:font typeface="Noto Sans Bold" charset="1" panose="020B0802040504020204"/>
      <p:regular r:id="rId16"/>
    </p:embeddedFont>
    <p:embeddedFont>
      <p:font typeface="DejaVu Serif Bold" charset="1" panose="02060803050605020204"/>
      <p:regular r:id="rId17"/>
    </p:embeddedFont>
    <p:embeddedFont>
      <p:font typeface="Extenda 90 Exa" charset="1" panose="020B0003020200000002"/>
      <p:regular r:id="rId18"/>
    </p:embeddedFont>
    <p:embeddedFont>
      <p:font typeface="Asap" charset="1" panose="020F0504030202060203"/>
      <p:regular r:id="rId19"/>
    </p:embeddedFont>
    <p:embeddedFont>
      <p:font typeface="Montserrat" charset="1" panose="00000500000000000000"/>
      <p:regular r:id="rId20"/>
    </p:embeddedFont>
    <p:embeddedFont>
      <p:font typeface="Noto Sans" charset="1" panose="020B0502040504020204"/>
      <p:regular r:id="rId21"/>
    </p:embeddedFont>
    <p:embeddedFont>
      <p:font typeface="Asap Bold" charset="1" panose="020F0804030202060203"/>
      <p:regular r:id="rId22"/>
    </p:embeddedFont>
    <p:embeddedFont>
      <p:font typeface="Montserrat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800" r="0" b="-2800"/>
            </a:stretch>
          </a:blipFill>
        </p:spPr>
      </p:sp>
      <p:sp>
        <p:nvSpPr>
          <p:cNvPr name="TextBox 3" id="3"/>
          <p:cNvSpPr txBox="true"/>
          <p:nvPr/>
        </p:nvSpPr>
        <p:spPr>
          <a:xfrm rot="0">
            <a:off x="2840920" y="3840095"/>
            <a:ext cx="12606161" cy="2019300"/>
          </a:xfrm>
          <a:prstGeom prst="rect">
            <a:avLst/>
          </a:prstGeom>
        </p:spPr>
        <p:txBody>
          <a:bodyPr anchor="t" rtlCol="false" tIns="0" lIns="0" bIns="0" rIns="0">
            <a:spAutoFit/>
          </a:bodyPr>
          <a:lstStyle/>
          <a:p>
            <a:pPr algn="l">
              <a:lnSpc>
                <a:spcPts val="14129"/>
              </a:lnSpc>
            </a:pPr>
            <a:r>
              <a:rPr lang="en-US" sz="11774" b="true">
                <a:solidFill>
                  <a:srgbClr val="FFFFFF"/>
                </a:solidFill>
                <a:latin typeface="ITC Avant Garde Gothic Bold"/>
                <a:ea typeface="ITC Avant Garde Gothic Bold"/>
                <a:cs typeface="ITC Avant Garde Gothic Bold"/>
                <a:sym typeface="ITC Avant Garde Gothic Bold"/>
              </a:rPr>
              <a:t>SoundDownNow</a:t>
            </a:r>
          </a:p>
        </p:txBody>
      </p:sp>
      <p:sp>
        <p:nvSpPr>
          <p:cNvPr name="TextBox 4" id="4"/>
          <p:cNvSpPr txBox="true"/>
          <p:nvPr/>
        </p:nvSpPr>
        <p:spPr>
          <a:xfrm rot="0">
            <a:off x="2840920" y="262890"/>
            <a:ext cx="12606161" cy="1455420"/>
          </a:xfrm>
          <a:prstGeom prst="rect">
            <a:avLst/>
          </a:prstGeom>
        </p:spPr>
        <p:txBody>
          <a:bodyPr anchor="t" rtlCol="false" tIns="0" lIns="0" bIns="0" rIns="0">
            <a:spAutoFit/>
          </a:bodyPr>
          <a:lstStyle/>
          <a:p>
            <a:pPr algn="ctr">
              <a:lnSpc>
                <a:spcPts val="5880"/>
              </a:lnSpc>
            </a:pPr>
            <a:r>
              <a:rPr lang="en-US" sz="4200" b="true">
                <a:solidFill>
                  <a:srgbClr val="FFFFFF"/>
                </a:solidFill>
                <a:latin typeface="Noto Sans Bold"/>
                <a:ea typeface="Noto Sans Bold"/>
                <a:cs typeface="Noto Sans Bold"/>
                <a:sym typeface="Noto Sans Bold"/>
              </a:rPr>
              <a:t>Bài tập lớn </a:t>
            </a:r>
          </a:p>
          <a:p>
            <a:pPr algn="ctr">
              <a:lnSpc>
                <a:spcPts val="5880"/>
              </a:lnSpc>
            </a:pPr>
            <a:r>
              <a:rPr lang="en-US" sz="4200" b="true">
                <a:solidFill>
                  <a:srgbClr val="FFFFFF"/>
                </a:solidFill>
                <a:latin typeface="Noto Sans Bold"/>
                <a:ea typeface="Noto Sans Bold"/>
                <a:cs typeface="Noto Sans Bold"/>
                <a:sym typeface="Noto Sans Bold"/>
              </a:rPr>
              <a:t>phát triển ứng dụng bằng Java</a:t>
            </a:r>
          </a:p>
        </p:txBody>
      </p:sp>
      <p:sp>
        <p:nvSpPr>
          <p:cNvPr name="TextBox 5" id="5"/>
          <p:cNvSpPr txBox="true"/>
          <p:nvPr/>
        </p:nvSpPr>
        <p:spPr>
          <a:xfrm rot="0">
            <a:off x="4323931" y="3379188"/>
            <a:ext cx="9640138" cy="689506"/>
          </a:xfrm>
          <a:prstGeom prst="rect">
            <a:avLst/>
          </a:prstGeom>
        </p:spPr>
        <p:txBody>
          <a:bodyPr anchor="t" rtlCol="false" tIns="0" lIns="0" bIns="0" rIns="0">
            <a:spAutoFit/>
          </a:bodyPr>
          <a:lstStyle/>
          <a:p>
            <a:pPr algn="ctr">
              <a:lnSpc>
                <a:spcPts val="5567"/>
              </a:lnSpc>
            </a:pPr>
            <a:r>
              <a:rPr lang="en-US" sz="3976" b="true">
                <a:solidFill>
                  <a:srgbClr val="57D1EC"/>
                </a:solidFill>
                <a:latin typeface="DejaVu Serif Bold"/>
                <a:ea typeface="DejaVu Serif Bold"/>
                <a:cs typeface="DejaVu Serif Bold"/>
                <a:sym typeface="DejaVu Serif Bold"/>
              </a:rPr>
              <a:t>Chủ đề Website âm thanh, nhạc</a:t>
            </a:r>
          </a:p>
        </p:txBody>
      </p:sp>
      <p:sp>
        <p:nvSpPr>
          <p:cNvPr name="TextBox 6" id="6"/>
          <p:cNvSpPr txBox="true"/>
          <p:nvPr/>
        </p:nvSpPr>
        <p:spPr>
          <a:xfrm rot="0">
            <a:off x="4448435" y="5716520"/>
            <a:ext cx="9640138" cy="1270635"/>
          </a:xfrm>
          <a:prstGeom prst="rect">
            <a:avLst/>
          </a:prstGeom>
        </p:spPr>
        <p:txBody>
          <a:bodyPr anchor="t" rtlCol="false" tIns="0" lIns="0" bIns="0" rIns="0">
            <a:spAutoFit/>
          </a:bodyPr>
          <a:lstStyle/>
          <a:p>
            <a:pPr algn="ctr">
              <a:lnSpc>
                <a:spcPts val="5040"/>
              </a:lnSpc>
            </a:pPr>
            <a:r>
              <a:rPr lang="en-US" sz="3600" b="true">
                <a:solidFill>
                  <a:srgbClr val="82FFFE"/>
                </a:solidFill>
                <a:latin typeface="DejaVu Serif Bold"/>
                <a:ea typeface="DejaVu Serif Bold"/>
                <a:cs typeface="DejaVu Serif Bold"/>
                <a:sym typeface="DejaVu Serif Bold"/>
              </a:rPr>
              <a:t>Giảng</a:t>
            </a:r>
            <a:r>
              <a:rPr lang="en-US" b="true" sz="3600">
                <a:solidFill>
                  <a:srgbClr val="82FFFE"/>
                </a:solidFill>
                <a:latin typeface="DejaVu Serif Bold"/>
                <a:ea typeface="DejaVu Serif Bold"/>
                <a:cs typeface="DejaVu Serif Bold"/>
                <a:sym typeface="DejaVu Serif Bold"/>
              </a:rPr>
              <a:t> viên hướng dẫn:TS. Tô Thanh Hải</a:t>
            </a:r>
          </a:p>
        </p:txBody>
      </p:sp>
      <p:sp>
        <p:nvSpPr>
          <p:cNvPr name="TextBox 7" id="7"/>
          <p:cNvSpPr txBox="true"/>
          <p:nvPr/>
        </p:nvSpPr>
        <p:spPr>
          <a:xfrm rot="0">
            <a:off x="4647523" y="8141107"/>
            <a:ext cx="9640138" cy="632460"/>
          </a:xfrm>
          <a:prstGeom prst="rect">
            <a:avLst/>
          </a:prstGeom>
        </p:spPr>
        <p:txBody>
          <a:bodyPr anchor="t" rtlCol="false" tIns="0" lIns="0" bIns="0" rIns="0">
            <a:spAutoFit/>
          </a:bodyPr>
          <a:lstStyle/>
          <a:p>
            <a:pPr algn="ctr">
              <a:lnSpc>
                <a:spcPts val="5040"/>
              </a:lnSpc>
            </a:pPr>
            <a:r>
              <a:rPr lang="en-US" sz="3600" b="true">
                <a:solidFill>
                  <a:srgbClr val="82FFFE"/>
                </a:solidFill>
                <a:latin typeface="DejaVu Serif Bold"/>
                <a:ea typeface="DejaVu Serif Bold"/>
                <a:cs typeface="DejaVu Serif Bold"/>
                <a:sym typeface="DejaVu Serif Bold"/>
              </a:rPr>
              <a:t>Sinh viên thực hiện: Cao Minh Quân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19533" y="2146252"/>
            <a:ext cx="5514081" cy="4048189"/>
            <a:chOff x="0" y="0"/>
            <a:chExt cx="7352108" cy="5397586"/>
          </a:xfrm>
        </p:grpSpPr>
        <p:sp>
          <p:nvSpPr>
            <p:cNvPr name="TextBox 3" id="3"/>
            <p:cNvSpPr txBox="true"/>
            <p:nvPr/>
          </p:nvSpPr>
          <p:spPr>
            <a:xfrm rot="0">
              <a:off x="0" y="95250"/>
              <a:ext cx="5964014" cy="4206712"/>
            </a:xfrm>
            <a:prstGeom prst="rect">
              <a:avLst/>
            </a:prstGeom>
          </p:spPr>
          <p:txBody>
            <a:bodyPr anchor="t" rtlCol="false" tIns="0" lIns="0" bIns="0" rIns="0">
              <a:spAutoFit/>
            </a:bodyPr>
            <a:lstStyle/>
            <a:p>
              <a:pPr algn="l">
                <a:lnSpc>
                  <a:spcPts val="12158"/>
                </a:lnSpc>
              </a:pPr>
              <a:r>
                <a:rPr lang="en-US" sz="11052">
                  <a:solidFill>
                    <a:srgbClr val="526716"/>
                  </a:solidFill>
                  <a:latin typeface="Extenda 90 Exa"/>
                  <a:ea typeface="Extenda 90 Exa"/>
                  <a:cs typeface="Extenda 90 Exa"/>
                  <a:sym typeface="Extenda 90 Exa"/>
                </a:rPr>
                <a:t>Mục lục</a:t>
              </a:r>
            </a:p>
          </p:txBody>
        </p:sp>
        <p:sp>
          <p:nvSpPr>
            <p:cNvPr name="TextBox 4" id="4"/>
            <p:cNvSpPr txBox="true"/>
            <p:nvPr/>
          </p:nvSpPr>
          <p:spPr>
            <a:xfrm rot="0">
              <a:off x="0" y="4692736"/>
              <a:ext cx="7352108" cy="704850"/>
            </a:xfrm>
            <a:prstGeom prst="rect">
              <a:avLst/>
            </a:prstGeom>
          </p:spPr>
          <p:txBody>
            <a:bodyPr anchor="t" rtlCol="false" tIns="0" lIns="0" bIns="0" rIns="0">
              <a:spAutoFit/>
            </a:bodyPr>
            <a:lstStyle/>
            <a:p>
              <a:pPr algn="l">
                <a:lnSpc>
                  <a:spcPts val="4110"/>
                </a:lnSpc>
              </a:pPr>
            </a:p>
          </p:txBody>
        </p:sp>
      </p:grpSp>
      <p:graphicFrame>
        <p:nvGraphicFramePr>
          <p:cNvPr name="Table 5" id="5"/>
          <p:cNvGraphicFramePr>
            <a:graphicFrameLocks noGrp="true"/>
          </p:cNvGraphicFramePr>
          <p:nvPr/>
        </p:nvGraphicFramePr>
        <p:xfrm>
          <a:off x="9144000" y="1028700"/>
          <a:ext cx="7838969" cy="8492412"/>
        </p:xfrm>
        <a:graphic>
          <a:graphicData uri="http://schemas.openxmlformats.org/drawingml/2006/table">
            <a:tbl>
              <a:tblPr/>
              <a:tblGrid>
                <a:gridCol w="1035639"/>
                <a:gridCol w="6803330"/>
              </a:tblGrid>
              <a:tr h="1698482">
                <a:tc>
                  <a:txBody>
                    <a:bodyPr anchor="t" rtlCol="false"/>
                    <a:lstStyle/>
                    <a:p>
                      <a:pPr algn="ctr">
                        <a:lnSpc>
                          <a:spcPts val="6299"/>
                        </a:lnSpc>
                        <a:defRPr/>
                      </a:pPr>
                      <a:r>
                        <a:rPr lang="en-US" sz="4500">
                          <a:solidFill>
                            <a:srgbClr val="526716"/>
                          </a:solidFill>
                          <a:latin typeface="Asap"/>
                          <a:ea typeface="Asap"/>
                          <a:cs typeface="Asap"/>
                          <a:sym typeface="Asap"/>
                        </a:rPr>
                        <a:t>01</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000000"/>
                      </a:solidFill>
                      <a:prstDash val="dash"/>
                      <a:round/>
                      <a:headEnd type="none" w="med" len="med"/>
                      <a:tailEnd type="none" w="med" len="med"/>
                    </a:lnT>
                    <a:lnB cmpd="sng" algn="ctr" cap="flat" w="9525">
                      <a:solidFill>
                        <a:srgbClr val="526716"/>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sap"/>
                          <a:ea typeface="Asap"/>
                          <a:cs typeface="Asap"/>
                          <a:sym typeface="Asap"/>
                        </a:rPr>
                        <a:t>Giới thiệu về đề tài</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000000"/>
                      </a:solidFill>
                      <a:prstDash val="dash"/>
                      <a:round/>
                      <a:headEnd type="none" w="med" len="med"/>
                      <a:tailEnd type="none" w="med" len="med"/>
                    </a:lnT>
                    <a:lnB cmpd="sng" algn="ctr" cap="flat" w="9525">
                      <a:solidFill>
                        <a:srgbClr val="526716"/>
                      </a:solidFill>
                      <a:prstDash val="solid"/>
                      <a:round/>
                      <a:headEnd type="none" w="med" len="med"/>
                      <a:tailEnd type="none" w="med" len="med"/>
                    </a:lnB>
                  </a:tcPr>
                </a:tc>
              </a:tr>
              <a:tr h="1705526">
                <a:tc>
                  <a:txBody>
                    <a:bodyPr anchor="t" rtlCol="false"/>
                    <a:lstStyle/>
                    <a:p>
                      <a:pPr algn="ctr">
                        <a:lnSpc>
                          <a:spcPts val="6299"/>
                        </a:lnSpc>
                        <a:defRPr/>
                      </a:pPr>
                      <a:r>
                        <a:rPr lang="en-US" sz="4500">
                          <a:solidFill>
                            <a:srgbClr val="526716"/>
                          </a:solidFill>
                          <a:latin typeface="Asap"/>
                          <a:ea typeface="Asap"/>
                          <a:cs typeface="Asap"/>
                          <a:sym typeface="Asap"/>
                        </a:rPr>
                        <a:t>02</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526716"/>
                      </a:solidFill>
                      <a:prstDash val="solid"/>
                      <a:round/>
                      <a:headEnd type="none" w="med" len="med"/>
                      <a:tailEnd type="none" w="med" len="med"/>
                    </a:lnT>
                    <a:lnB cmpd="sng" algn="ctr" cap="flat" w="9525">
                      <a:solidFill>
                        <a:srgbClr val="526716"/>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sap"/>
                          <a:ea typeface="Asap"/>
                          <a:cs typeface="Asap"/>
                          <a:sym typeface="Asap"/>
                        </a:rPr>
                        <a:t>Phân tích thiết kế hệ thống</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526716"/>
                      </a:solidFill>
                      <a:prstDash val="solid"/>
                      <a:round/>
                      <a:headEnd type="none" w="med" len="med"/>
                      <a:tailEnd type="none" w="med" len="med"/>
                    </a:lnT>
                    <a:lnB cmpd="sng" algn="ctr" cap="flat" w="9525">
                      <a:solidFill>
                        <a:srgbClr val="526716"/>
                      </a:solidFill>
                      <a:prstDash val="solid"/>
                      <a:round/>
                      <a:headEnd type="none" w="med" len="med"/>
                      <a:tailEnd type="none" w="med" len="med"/>
                    </a:lnB>
                  </a:tcPr>
                </a:tc>
              </a:tr>
              <a:tr h="1691439">
                <a:tc>
                  <a:txBody>
                    <a:bodyPr anchor="t" rtlCol="false"/>
                    <a:lstStyle/>
                    <a:p>
                      <a:pPr algn="ctr">
                        <a:lnSpc>
                          <a:spcPts val="6299"/>
                        </a:lnSpc>
                        <a:defRPr/>
                      </a:pPr>
                      <a:r>
                        <a:rPr lang="en-US" sz="4500">
                          <a:solidFill>
                            <a:srgbClr val="526716"/>
                          </a:solidFill>
                          <a:latin typeface="Asap"/>
                          <a:ea typeface="Asap"/>
                          <a:cs typeface="Asap"/>
                          <a:sym typeface="Asap"/>
                        </a:rPr>
                        <a:t>03</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526716"/>
                      </a:solidFill>
                      <a:prstDash val="solid"/>
                      <a:round/>
                      <a:headEnd type="none" w="med" len="med"/>
                      <a:tailEnd type="none" w="med" len="med"/>
                    </a:lnT>
                    <a:lnB cmpd="sng" algn="ctr" cap="flat" w="9525">
                      <a:solidFill>
                        <a:srgbClr val="526716"/>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sap"/>
                          <a:ea typeface="Asap"/>
                          <a:cs typeface="Asap"/>
                          <a:sym typeface="Asap"/>
                        </a:rPr>
                        <a:t>Công nghệ và công  cụ</a:t>
                      </a:r>
                      <a:endParaRPr lang="en-US" sz="1100"/>
                    </a:p>
                  </a:txBody>
                  <a:tcPr marL="190500" marR="190500" marT="190500" marB="190500" anchor="ctr">
                    <a:lnL cmpd="sng" algn="ctr" cap="flat" w="9525">
                      <a:solidFill>
                        <a:srgbClr val="FFFFFF"/>
                      </a:solidFill>
                      <a:prstDash val="solid"/>
                      <a:round/>
                      <a:headEnd type="none" w="med" len="med"/>
                      <a:tailEnd type="none" w="med" len="med"/>
                    </a:lnL>
                    <a:lnR cmpd="sng" algn="ctr" cap="flat" w="9525">
                      <a:solidFill>
                        <a:srgbClr val="FFFFFF"/>
                      </a:solidFill>
                      <a:prstDash val="solid"/>
                      <a:round/>
                      <a:headEnd type="none" w="med" len="med"/>
                      <a:tailEnd type="none" w="med" len="med"/>
                    </a:lnR>
                    <a:lnT cmpd="sng" algn="ctr" cap="flat" w="9525">
                      <a:solidFill>
                        <a:srgbClr val="526716"/>
                      </a:solidFill>
                      <a:prstDash val="solid"/>
                      <a:round/>
                      <a:headEnd type="none" w="med" len="med"/>
                      <a:tailEnd type="none" w="med" len="med"/>
                    </a:lnT>
                    <a:lnB cmpd="sng" algn="ctr" cap="flat" w="9525">
                      <a:solidFill>
                        <a:srgbClr val="526716"/>
                      </a:solidFill>
                      <a:prstDash val="solid"/>
                      <a:round/>
                      <a:headEnd type="none" w="med" len="med"/>
                      <a:tailEnd type="none" w="med" len="med"/>
                    </a:lnB>
                  </a:tcPr>
                </a:tc>
              </a:tr>
              <a:tr h="1698482">
                <a:tc>
                  <a:txBody>
                    <a:bodyPr anchor="t" rtlCol="false"/>
                    <a:lstStyle/>
                    <a:p>
                      <a:pPr algn="ctr">
                        <a:lnSpc>
                          <a:spcPts val="6299"/>
                        </a:lnSpc>
                        <a:defRPr/>
                      </a:pPr>
                      <a:r>
                        <a:rPr lang="en-US" sz="4500">
                          <a:solidFill>
                            <a:srgbClr val="526716"/>
                          </a:solidFill>
                          <a:latin typeface="Asap"/>
                          <a:ea typeface="Asap"/>
                          <a:cs typeface="Asap"/>
                          <a:sym typeface="Asap"/>
                        </a:rPr>
                        <a:t>04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9525">
                      <a:solidFill>
                        <a:srgbClr val="526716"/>
                      </a:solidFill>
                      <a:prstDash val="solid"/>
                      <a:round/>
                      <a:headEnd type="none" w="med" len="med"/>
                      <a:tailEnd type="none" w="med" len="med"/>
                    </a:lnT>
                    <a:lnB cmpd="sng" algn="ctr" cap="flat" w="38100">
                      <a:solidFill>
                        <a:srgbClr val="568E49"/>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sap"/>
                          <a:ea typeface="Asap"/>
                          <a:cs typeface="Asap"/>
                          <a:sym typeface="Asap"/>
                        </a:rPr>
                        <a:t>Kết luận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9525">
                      <a:solidFill>
                        <a:srgbClr val="526716"/>
                      </a:solidFill>
                      <a:prstDash val="solid"/>
                      <a:round/>
                      <a:headEnd type="none" w="med" len="med"/>
                      <a:tailEnd type="none" w="med" len="med"/>
                    </a:lnT>
                    <a:lnB cmpd="sng" algn="ctr" cap="flat" w="38100">
                      <a:solidFill>
                        <a:srgbClr val="568E49"/>
                      </a:solidFill>
                      <a:prstDash val="solid"/>
                      <a:round/>
                      <a:headEnd type="none" w="med" len="med"/>
                      <a:tailEnd type="none" w="med" len="med"/>
                    </a:lnB>
                  </a:tcPr>
                </a:tc>
              </a:tr>
              <a:tr h="1698482">
                <a:tc>
                  <a:txBody>
                    <a:bodyPr anchor="t" rtlCol="false"/>
                    <a:lstStyle/>
                    <a:p>
                      <a:pPr algn="ctr">
                        <a:lnSpc>
                          <a:spcPts val="6299"/>
                        </a:lnSpc>
                        <a:defRPr/>
                      </a:pPr>
                      <a:r>
                        <a:rPr lang="en-US" sz="4500">
                          <a:solidFill>
                            <a:srgbClr val="526716"/>
                          </a:solidFill>
                          <a:latin typeface="Asap"/>
                          <a:ea typeface="Asap"/>
                          <a:cs typeface="Asap"/>
                          <a:sym typeface="Asap"/>
                        </a:rPr>
                        <a:t>05</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9525">
                      <a:solidFill>
                        <a:srgbClr val="568E49"/>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l">
                        <a:lnSpc>
                          <a:spcPts val="4200"/>
                        </a:lnSpc>
                        <a:defRPr/>
                      </a:pPr>
                      <a:r>
                        <a:rPr lang="en-US" sz="3000">
                          <a:solidFill>
                            <a:srgbClr val="000000"/>
                          </a:solidFill>
                          <a:latin typeface="Asap"/>
                          <a:ea typeface="Asap"/>
                          <a:cs typeface="Asap"/>
                          <a:sym typeface="Asap"/>
                        </a:rPr>
                        <a:t>Demo</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9525">
                      <a:solidFill>
                        <a:srgbClr val="568E49"/>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35471" y="1028700"/>
            <a:ext cx="9626717" cy="1906500"/>
            <a:chOff x="0" y="0"/>
            <a:chExt cx="12835623" cy="2542000"/>
          </a:xfrm>
        </p:grpSpPr>
        <p:sp>
          <p:nvSpPr>
            <p:cNvPr name="TextBox 3" id="3"/>
            <p:cNvSpPr txBox="true"/>
            <p:nvPr/>
          </p:nvSpPr>
          <p:spPr>
            <a:xfrm rot="0">
              <a:off x="0" y="-19050"/>
              <a:ext cx="12835623" cy="1643803"/>
            </a:xfrm>
            <a:prstGeom prst="rect">
              <a:avLst/>
            </a:prstGeom>
          </p:spPr>
          <p:txBody>
            <a:bodyPr anchor="t" rtlCol="false" tIns="0" lIns="0" bIns="0" rIns="0">
              <a:spAutoFit/>
            </a:bodyPr>
            <a:lstStyle/>
            <a:p>
              <a:pPr algn="l">
                <a:lnSpc>
                  <a:spcPts val="9680"/>
                </a:lnSpc>
              </a:pPr>
              <a:r>
                <a:rPr lang="en-US" sz="8000">
                  <a:solidFill>
                    <a:srgbClr val="526716"/>
                  </a:solidFill>
                  <a:latin typeface="Asap"/>
                  <a:ea typeface="Asap"/>
                  <a:cs typeface="Asap"/>
                  <a:sym typeface="Asap"/>
                </a:rPr>
                <a:t>Giới thiệu đề tài</a:t>
              </a:r>
            </a:p>
          </p:txBody>
        </p:sp>
        <p:sp>
          <p:nvSpPr>
            <p:cNvPr name="TextBox 4" id="4"/>
            <p:cNvSpPr txBox="true"/>
            <p:nvPr/>
          </p:nvSpPr>
          <p:spPr>
            <a:xfrm rot="0">
              <a:off x="0" y="1837150"/>
              <a:ext cx="12835623" cy="704850"/>
            </a:xfrm>
            <a:prstGeom prst="rect">
              <a:avLst/>
            </a:prstGeom>
          </p:spPr>
          <p:txBody>
            <a:bodyPr anchor="t" rtlCol="false" tIns="0" lIns="0" bIns="0" rIns="0">
              <a:spAutoFit/>
            </a:bodyPr>
            <a:lstStyle/>
            <a:p>
              <a:pPr algn="l">
                <a:lnSpc>
                  <a:spcPts val="4110"/>
                </a:lnSpc>
              </a:pPr>
            </a:p>
          </p:txBody>
        </p:sp>
      </p:grpSp>
      <p:sp>
        <p:nvSpPr>
          <p:cNvPr name="TextBox 5" id="5"/>
          <p:cNvSpPr txBox="true"/>
          <p:nvPr/>
        </p:nvSpPr>
        <p:spPr>
          <a:xfrm rot="0">
            <a:off x="1335471" y="2765661"/>
            <a:ext cx="15544732" cy="53809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Thay vì theo số đông làm thêm 1 web quản lí cửa hàng. Em chọn làm 1 trang web âm nhạc vừa giải trí vừa khác biệt.</a:t>
            </a:r>
          </a:p>
          <a:p>
            <a:pPr algn="l">
              <a:lnSpc>
                <a:spcPts val="4759"/>
              </a:lnSpc>
            </a:pPr>
          </a:p>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Website SoundDownNow đáp ứng đủ yêu cầu kỹ thuật như phát, thêm, sửa, xóa bài hát và danh sách phát, đồng thời cho phép người dùng nghe, đăng và tải nhạc.</a:t>
            </a:r>
          </a:p>
          <a:p>
            <a:pPr algn="l">
              <a:lnSpc>
                <a:spcPts val="4759"/>
              </a:lnSpc>
            </a:pPr>
          </a:p>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Giao diện được thiết kế đơn giản hoài niệm về năm 90s thời mà website đơn giản và có sự sáng tạo, phong cách riêng.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87665" y="2935200"/>
            <a:ext cx="9109420" cy="6988873"/>
          </a:xfrm>
          <a:custGeom>
            <a:avLst/>
            <a:gdLst/>
            <a:ahLst/>
            <a:cxnLst/>
            <a:rect r="r" b="b" t="t" l="l"/>
            <a:pathLst>
              <a:path h="6988873" w="9109420">
                <a:moveTo>
                  <a:pt x="0" y="0"/>
                </a:moveTo>
                <a:lnTo>
                  <a:pt x="9109420" y="0"/>
                </a:lnTo>
                <a:lnTo>
                  <a:pt x="9109420" y="6988873"/>
                </a:lnTo>
                <a:lnTo>
                  <a:pt x="0" y="6988873"/>
                </a:lnTo>
                <a:lnTo>
                  <a:pt x="0" y="0"/>
                </a:lnTo>
                <a:close/>
              </a:path>
            </a:pathLst>
          </a:custGeom>
          <a:blipFill>
            <a:blip r:embed="rId2"/>
            <a:stretch>
              <a:fillRect l="0" t="-2510" r="0" b="-2510"/>
            </a:stretch>
          </a:blipFill>
        </p:spPr>
      </p:sp>
      <p:grpSp>
        <p:nvGrpSpPr>
          <p:cNvPr name="Group 3" id="3"/>
          <p:cNvGrpSpPr/>
          <p:nvPr/>
        </p:nvGrpSpPr>
        <p:grpSpPr>
          <a:xfrm rot="0">
            <a:off x="1335471" y="1028700"/>
            <a:ext cx="15213809" cy="1906500"/>
            <a:chOff x="0" y="0"/>
            <a:chExt cx="20285078" cy="2542000"/>
          </a:xfrm>
        </p:grpSpPr>
        <p:sp>
          <p:nvSpPr>
            <p:cNvPr name="TextBox 4" id="4"/>
            <p:cNvSpPr txBox="true"/>
            <p:nvPr/>
          </p:nvSpPr>
          <p:spPr>
            <a:xfrm rot="0">
              <a:off x="0" y="-19050"/>
              <a:ext cx="20285078" cy="1643803"/>
            </a:xfrm>
            <a:prstGeom prst="rect">
              <a:avLst/>
            </a:prstGeom>
          </p:spPr>
          <p:txBody>
            <a:bodyPr anchor="t" rtlCol="false" tIns="0" lIns="0" bIns="0" rIns="0">
              <a:spAutoFit/>
            </a:bodyPr>
            <a:lstStyle/>
            <a:p>
              <a:pPr algn="l">
                <a:lnSpc>
                  <a:spcPts val="9680"/>
                </a:lnSpc>
              </a:pPr>
              <a:r>
                <a:rPr lang="en-US" sz="8000">
                  <a:solidFill>
                    <a:srgbClr val="526716"/>
                  </a:solidFill>
                  <a:latin typeface="Asap"/>
                  <a:ea typeface="Asap"/>
                  <a:cs typeface="Asap"/>
                  <a:sym typeface="Asap"/>
                </a:rPr>
                <a:t>PHÂN TÍCH THIẾT KẾ HỆ THỐNG</a:t>
              </a:r>
            </a:p>
          </p:txBody>
        </p:sp>
        <p:sp>
          <p:nvSpPr>
            <p:cNvPr name="TextBox 5" id="5"/>
            <p:cNvSpPr txBox="true"/>
            <p:nvPr/>
          </p:nvSpPr>
          <p:spPr>
            <a:xfrm rot="0">
              <a:off x="0" y="1837150"/>
              <a:ext cx="20285078" cy="704850"/>
            </a:xfrm>
            <a:prstGeom prst="rect">
              <a:avLst/>
            </a:prstGeom>
          </p:spPr>
          <p:txBody>
            <a:bodyPr anchor="t" rtlCol="false" tIns="0" lIns="0" bIns="0" rIns="0">
              <a:spAutoFit/>
            </a:bodyPr>
            <a:lstStyle/>
            <a:p>
              <a:pPr algn="l">
                <a:lnSpc>
                  <a:spcPts val="4110"/>
                </a:lnSpc>
              </a:pPr>
            </a:p>
          </p:txBody>
        </p:sp>
      </p:grpSp>
      <p:sp>
        <p:nvSpPr>
          <p:cNvPr name="TextBox 6" id="6"/>
          <p:cNvSpPr txBox="true"/>
          <p:nvPr/>
        </p:nvSpPr>
        <p:spPr>
          <a:xfrm rot="0">
            <a:off x="1335471" y="2580865"/>
            <a:ext cx="3161677" cy="1455420"/>
          </a:xfrm>
          <a:prstGeom prst="rect">
            <a:avLst/>
          </a:prstGeom>
        </p:spPr>
        <p:txBody>
          <a:bodyPr anchor="t" rtlCol="false" tIns="0" lIns="0" bIns="0" rIns="0">
            <a:spAutoFit/>
          </a:bodyPr>
          <a:lstStyle/>
          <a:p>
            <a:pPr algn="l">
              <a:lnSpc>
                <a:spcPts val="5880"/>
              </a:lnSpc>
            </a:pPr>
            <a:r>
              <a:rPr lang="en-US" sz="4200">
                <a:solidFill>
                  <a:srgbClr val="000000"/>
                </a:solidFill>
                <a:latin typeface="Noto Sans"/>
                <a:ea typeface="Noto Sans"/>
                <a:cs typeface="Noto Sans"/>
                <a:sym typeface="Noto Sans"/>
              </a:rPr>
              <a:t>Sơ đồ use case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88657" y="2206814"/>
            <a:ext cx="9710685" cy="7849865"/>
          </a:xfrm>
          <a:custGeom>
            <a:avLst/>
            <a:gdLst/>
            <a:ahLst/>
            <a:cxnLst/>
            <a:rect r="r" b="b" t="t" l="l"/>
            <a:pathLst>
              <a:path h="7849865" w="9710685">
                <a:moveTo>
                  <a:pt x="0" y="0"/>
                </a:moveTo>
                <a:lnTo>
                  <a:pt x="9710686" y="0"/>
                </a:lnTo>
                <a:lnTo>
                  <a:pt x="9710686" y="7849864"/>
                </a:lnTo>
                <a:lnTo>
                  <a:pt x="0" y="7849864"/>
                </a:lnTo>
                <a:lnTo>
                  <a:pt x="0" y="0"/>
                </a:lnTo>
                <a:close/>
              </a:path>
            </a:pathLst>
          </a:custGeom>
          <a:blipFill>
            <a:blip r:embed="rId2"/>
            <a:stretch>
              <a:fillRect l="0" t="0" r="-5497" b="0"/>
            </a:stretch>
          </a:blipFill>
        </p:spPr>
      </p:sp>
      <p:grpSp>
        <p:nvGrpSpPr>
          <p:cNvPr name="Group 3" id="3"/>
          <p:cNvGrpSpPr/>
          <p:nvPr/>
        </p:nvGrpSpPr>
        <p:grpSpPr>
          <a:xfrm rot="0">
            <a:off x="1335471" y="1028700"/>
            <a:ext cx="15213809" cy="1906500"/>
            <a:chOff x="0" y="0"/>
            <a:chExt cx="20285078" cy="2542000"/>
          </a:xfrm>
        </p:grpSpPr>
        <p:sp>
          <p:nvSpPr>
            <p:cNvPr name="TextBox 4" id="4"/>
            <p:cNvSpPr txBox="true"/>
            <p:nvPr/>
          </p:nvSpPr>
          <p:spPr>
            <a:xfrm rot="0">
              <a:off x="0" y="-19050"/>
              <a:ext cx="20285078" cy="1643803"/>
            </a:xfrm>
            <a:prstGeom prst="rect">
              <a:avLst/>
            </a:prstGeom>
          </p:spPr>
          <p:txBody>
            <a:bodyPr anchor="t" rtlCol="false" tIns="0" lIns="0" bIns="0" rIns="0">
              <a:spAutoFit/>
            </a:bodyPr>
            <a:lstStyle/>
            <a:p>
              <a:pPr algn="l">
                <a:lnSpc>
                  <a:spcPts val="9680"/>
                </a:lnSpc>
              </a:pPr>
              <a:r>
                <a:rPr lang="en-US" sz="8000">
                  <a:solidFill>
                    <a:srgbClr val="526716"/>
                  </a:solidFill>
                  <a:latin typeface="Asap"/>
                  <a:ea typeface="Asap"/>
                  <a:cs typeface="Asap"/>
                  <a:sym typeface="Asap"/>
                </a:rPr>
                <a:t>PHÂN TÍCH THIẾT KẾ HỆ THỐNG</a:t>
              </a:r>
            </a:p>
          </p:txBody>
        </p:sp>
        <p:sp>
          <p:nvSpPr>
            <p:cNvPr name="TextBox 5" id="5"/>
            <p:cNvSpPr txBox="true"/>
            <p:nvPr/>
          </p:nvSpPr>
          <p:spPr>
            <a:xfrm rot="0">
              <a:off x="0" y="1837150"/>
              <a:ext cx="20285078" cy="704850"/>
            </a:xfrm>
            <a:prstGeom prst="rect">
              <a:avLst/>
            </a:prstGeom>
          </p:spPr>
          <p:txBody>
            <a:bodyPr anchor="t" rtlCol="false" tIns="0" lIns="0" bIns="0" rIns="0">
              <a:spAutoFit/>
            </a:bodyPr>
            <a:lstStyle/>
            <a:p>
              <a:pPr algn="l">
                <a:lnSpc>
                  <a:spcPts val="4110"/>
                </a:lnSpc>
              </a:pPr>
            </a:p>
          </p:txBody>
        </p:sp>
      </p:grpSp>
      <p:sp>
        <p:nvSpPr>
          <p:cNvPr name="TextBox 6" id="6"/>
          <p:cNvSpPr txBox="true"/>
          <p:nvPr/>
        </p:nvSpPr>
        <p:spPr>
          <a:xfrm rot="0">
            <a:off x="1335471" y="2580865"/>
            <a:ext cx="3161677" cy="1455420"/>
          </a:xfrm>
          <a:prstGeom prst="rect">
            <a:avLst/>
          </a:prstGeom>
        </p:spPr>
        <p:txBody>
          <a:bodyPr anchor="t" rtlCol="false" tIns="0" lIns="0" bIns="0" rIns="0">
            <a:spAutoFit/>
          </a:bodyPr>
          <a:lstStyle/>
          <a:p>
            <a:pPr algn="l">
              <a:lnSpc>
                <a:spcPts val="5880"/>
              </a:lnSpc>
            </a:pPr>
            <a:r>
              <a:rPr lang="en-US" sz="4200">
                <a:solidFill>
                  <a:srgbClr val="000000"/>
                </a:solidFill>
                <a:latin typeface="Noto Sans"/>
                <a:ea typeface="Noto Sans"/>
                <a:cs typeface="Noto Sans"/>
                <a:sym typeface="Noto Sans"/>
              </a:rPr>
              <a:t>Database Diagram</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22799" y="1337869"/>
            <a:ext cx="11221240" cy="803465"/>
          </a:xfrm>
          <a:prstGeom prst="rect">
            <a:avLst/>
          </a:prstGeom>
        </p:spPr>
        <p:txBody>
          <a:bodyPr anchor="t" rtlCol="false" tIns="0" lIns="0" bIns="0" rIns="0">
            <a:spAutoFit/>
          </a:bodyPr>
          <a:lstStyle/>
          <a:p>
            <a:pPr algn="l">
              <a:lnSpc>
                <a:spcPts val="6259"/>
              </a:lnSpc>
            </a:pPr>
            <a:r>
              <a:rPr lang="en-US" sz="5690">
                <a:solidFill>
                  <a:srgbClr val="526716"/>
                </a:solidFill>
                <a:latin typeface="Asap"/>
                <a:ea typeface="Asap"/>
                <a:cs typeface="Asap"/>
                <a:sym typeface="Asap"/>
              </a:rPr>
              <a:t>CÔNG CỤ &amp; CÔNG NGHỆ </a:t>
            </a:r>
          </a:p>
        </p:txBody>
      </p:sp>
      <p:sp>
        <p:nvSpPr>
          <p:cNvPr name="TextBox 3" id="3"/>
          <p:cNvSpPr txBox="true"/>
          <p:nvPr/>
        </p:nvSpPr>
        <p:spPr>
          <a:xfrm rot="0">
            <a:off x="1922799" y="3472970"/>
            <a:ext cx="687558" cy="500698"/>
          </a:xfrm>
          <a:prstGeom prst="rect">
            <a:avLst/>
          </a:prstGeom>
        </p:spPr>
        <p:txBody>
          <a:bodyPr anchor="t" rtlCol="false" tIns="0" lIns="0" bIns="0" rIns="0">
            <a:spAutoFit/>
          </a:bodyPr>
          <a:lstStyle/>
          <a:p>
            <a:pPr algn="l">
              <a:lnSpc>
                <a:spcPts val="3767"/>
              </a:lnSpc>
            </a:pPr>
            <a:r>
              <a:rPr lang="en-US" sz="3425">
                <a:solidFill>
                  <a:srgbClr val="526716"/>
                </a:solidFill>
                <a:latin typeface="Asap"/>
                <a:ea typeface="Asap"/>
                <a:cs typeface="Asap"/>
                <a:sym typeface="Asap"/>
              </a:rPr>
              <a:t>01</a:t>
            </a:r>
          </a:p>
        </p:txBody>
      </p:sp>
      <p:sp>
        <p:nvSpPr>
          <p:cNvPr name="TextBox 4" id="4"/>
          <p:cNvSpPr txBox="true"/>
          <p:nvPr/>
        </p:nvSpPr>
        <p:spPr>
          <a:xfrm rot="0">
            <a:off x="3086606" y="3453920"/>
            <a:ext cx="4032334" cy="371475"/>
          </a:xfrm>
          <a:prstGeom prst="rect">
            <a:avLst/>
          </a:prstGeom>
        </p:spPr>
        <p:txBody>
          <a:bodyPr anchor="t" rtlCol="false" tIns="0" lIns="0" bIns="0" rIns="0">
            <a:spAutoFit/>
          </a:bodyPr>
          <a:lstStyle/>
          <a:p>
            <a:pPr algn="l">
              <a:lnSpc>
                <a:spcPts val="2999"/>
              </a:lnSpc>
            </a:pPr>
            <a:r>
              <a:rPr lang="en-US" sz="2499" b="true">
                <a:solidFill>
                  <a:srgbClr val="526716"/>
                </a:solidFill>
                <a:latin typeface="Asap Bold"/>
                <a:ea typeface="Asap Bold"/>
                <a:cs typeface="Asap Bold"/>
                <a:sym typeface="Asap Bold"/>
              </a:rPr>
              <a:t>Visual Studio Code</a:t>
            </a:r>
          </a:p>
        </p:txBody>
      </p:sp>
      <p:sp>
        <p:nvSpPr>
          <p:cNvPr name="TextBox 5" id="5"/>
          <p:cNvSpPr txBox="true"/>
          <p:nvPr/>
        </p:nvSpPr>
        <p:spPr>
          <a:xfrm rot="0">
            <a:off x="3086606" y="4015909"/>
            <a:ext cx="4032334" cy="923925"/>
          </a:xfrm>
          <a:prstGeom prst="rect">
            <a:avLst/>
          </a:prstGeom>
        </p:spPr>
        <p:txBody>
          <a:bodyPr anchor="t" rtlCol="false" tIns="0" lIns="0" bIns="0" rIns="0">
            <a:spAutoFit/>
          </a:bodyPr>
          <a:lstStyle/>
          <a:p>
            <a:pPr algn="l" marL="0" indent="0" lvl="0">
              <a:lnSpc>
                <a:spcPts val="2400"/>
              </a:lnSpc>
              <a:spcBef>
                <a:spcPct val="0"/>
              </a:spcBef>
            </a:pPr>
            <a:r>
              <a:rPr lang="en-US" sz="2000">
                <a:solidFill>
                  <a:srgbClr val="000000"/>
                </a:solidFill>
                <a:latin typeface="Asap"/>
                <a:ea typeface="Asap"/>
                <a:cs typeface="Asap"/>
                <a:sym typeface="Asap"/>
              </a:rPr>
              <a:t>Môi trường phát triển nhẹ, hỗ trợ mạnh mẽ cho front-end với nhiều tiện ích mở rộng.</a:t>
            </a:r>
          </a:p>
        </p:txBody>
      </p:sp>
      <p:sp>
        <p:nvSpPr>
          <p:cNvPr name="TextBox 6" id="6"/>
          <p:cNvSpPr txBox="true"/>
          <p:nvPr/>
        </p:nvSpPr>
        <p:spPr>
          <a:xfrm rot="0">
            <a:off x="3086606" y="5498452"/>
            <a:ext cx="4032334" cy="371475"/>
          </a:xfrm>
          <a:prstGeom prst="rect">
            <a:avLst/>
          </a:prstGeom>
        </p:spPr>
        <p:txBody>
          <a:bodyPr anchor="t" rtlCol="false" tIns="0" lIns="0" bIns="0" rIns="0">
            <a:spAutoFit/>
          </a:bodyPr>
          <a:lstStyle/>
          <a:p>
            <a:pPr algn="l">
              <a:lnSpc>
                <a:spcPts val="2999"/>
              </a:lnSpc>
            </a:pPr>
            <a:r>
              <a:rPr lang="en-US" sz="2499" b="true">
                <a:solidFill>
                  <a:srgbClr val="526716"/>
                </a:solidFill>
                <a:latin typeface="Asap Bold"/>
                <a:ea typeface="Asap Bold"/>
                <a:cs typeface="Asap Bold"/>
                <a:sym typeface="Asap Bold"/>
              </a:rPr>
              <a:t>InteliJ Community Edition</a:t>
            </a:r>
          </a:p>
        </p:txBody>
      </p:sp>
      <p:sp>
        <p:nvSpPr>
          <p:cNvPr name="TextBox 7" id="7"/>
          <p:cNvSpPr txBox="true"/>
          <p:nvPr/>
        </p:nvSpPr>
        <p:spPr>
          <a:xfrm rot="0">
            <a:off x="3086606" y="6060440"/>
            <a:ext cx="4948767" cy="619125"/>
          </a:xfrm>
          <a:prstGeom prst="rect">
            <a:avLst/>
          </a:prstGeom>
        </p:spPr>
        <p:txBody>
          <a:bodyPr anchor="t" rtlCol="false" tIns="0" lIns="0" bIns="0" rIns="0">
            <a:spAutoFit/>
          </a:bodyPr>
          <a:lstStyle/>
          <a:p>
            <a:pPr algn="l" marL="0" indent="0" lvl="0">
              <a:lnSpc>
                <a:spcPts val="2400"/>
              </a:lnSpc>
              <a:spcBef>
                <a:spcPct val="0"/>
              </a:spcBef>
            </a:pPr>
            <a:r>
              <a:rPr lang="en-US" sz="2000">
                <a:solidFill>
                  <a:srgbClr val="000000"/>
                </a:solidFill>
                <a:latin typeface="Asap"/>
                <a:ea typeface="Asap"/>
                <a:cs typeface="Asap"/>
                <a:sym typeface="Asap"/>
              </a:rPr>
              <a:t>IDE</a:t>
            </a:r>
            <a:r>
              <a:rPr lang="en-US" sz="2000">
                <a:solidFill>
                  <a:srgbClr val="000000"/>
                </a:solidFill>
                <a:latin typeface="Asap"/>
                <a:ea typeface="Asap"/>
                <a:cs typeface="Asap"/>
                <a:sym typeface="Asap"/>
              </a:rPr>
              <a:t> hỗ trợ phát triển Java hiệu quả, đặc biệt phù hợp với Spring Boot.</a:t>
            </a:r>
          </a:p>
        </p:txBody>
      </p:sp>
      <p:sp>
        <p:nvSpPr>
          <p:cNvPr name="TextBox 8" id="8"/>
          <p:cNvSpPr txBox="true"/>
          <p:nvPr/>
        </p:nvSpPr>
        <p:spPr>
          <a:xfrm rot="0">
            <a:off x="3086606" y="7542983"/>
            <a:ext cx="4032334" cy="371475"/>
          </a:xfrm>
          <a:prstGeom prst="rect">
            <a:avLst/>
          </a:prstGeom>
        </p:spPr>
        <p:txBody>
          <a:bodyPr anchor="t" rtlCol="false" tIns="0" lIns="0" bIns="0" rIns="0">
            <a:spAutoFit/>
          </a:bodyPr>
          <a:lstStyle/>
          <a:p>
            <a:pPr algn="l">
              <a:lnSpc>
                <a:spcPts val="2999"/>
              </a:lnSpc>
            </a:pPr>
            <a:r>
              <a:rPr lang="en-US" sz="2499" b="true">
                <a:solidFill>
                  <a:srgbClr val="526716"/>
                </a:solidFill>
                <a:latin typeface="Asap Bold"/>
                <a:ea typeface="Asap Bold"/>
                <a:cs typeface="Asap Bold"/>
                <a:sym typeface="Asap Bold"/>
              </a:rPr>
              <a:t>Postman</a:t>
            </a:r>
          </a:p>
        </p:txBody>
      </p:sp>
      <p:sp>
        <p:nvSpPr>
          <p:cNvPr name="TextBox 9" id="9"/>
          <p:cNvSpPr txBox="true"/>
          <p:nvPr/>
        </p:nvSpPr>
        <p:spPr>
          <a:xfrm rot="0">
            <a:off x="3086606" y="8104971"/>
            <a:ext cx="4032334" cy="923925"/>
          </a:xfrm>
          <a:prstGeom prst="rect">
            <a:avLst/>
          </a:prstGeom>
        </p:spPr>
        <p:txBody>
          <a:bodyPr anchor="t" rtlCol="false" tIns="0" lIns="0" bIns="0" rIns="0">
            <a:spAutoFit/>
          </a:bodyPr>
          <a:lstStyle/>
          <a:p>
            <a:pPr algn="l" marL="0" indent="0" lvl="0">
              <a:lnSpc>
                <a:spcPts val="2400"/>
              </a:lnSpc>
              <a:spcBef>
                <a:spcPct val="0"/>
              </a:spcBef>
            </a:pPr>
            <a:r>
              <a:rPr lang="en-US" sz="2000">
                <a:solidFill>
                  <a:srgbClr val="000000"/>
                </a:solidFill>
                <a:latin typeface="Asap"/>
                <a:ea typeface="Asap"/>
                <a:cs typeface="Asap"/>
                <a:sym typeface="Asap"/>
              </a:rPr>
              <a:t>Cô</a:t>
            </a:r>
            <a:r>
              <a:rPr lang="en-US" sz="2000">
                <a:solidFill>
                  <a:srgbClr val="000000"/>
                </a:solidFill>
                <a:latin typeface="Asap"/>
                <a:ea typeface="Asap"/>
                <a:cs typeface="Asap"/>
                <a:sym typeface="Asap"/>
              </a:rPr>
              <a:t>ng cụ kiểm thử API giúp dễ dàng gửi request và kiểm tra phản hồi từ backend</a:t>
            </a:r>
          </a:p>
        </p:txBody>
      </p:sp>
      <p:sp>
        <p:nvSpPr>
          <p:cNvPr name="TextBox 10" id="10"/>
          <p:cNvSpPr txBox="true"/>
          <p:nvPr/>
        </p:nvSpPr>
        <p:spPr>
          <a:xfrm rot="0">
            <a:off x="12332867" y="5498452"/>
            <a:ext cx="4032334" cy="371475"/>
          </a:xfrm>
          <a:prstGeom prst="rect">
            <a:avLst/>
          </a:prstGeom>
        </p:spPr>
        <p:txBody>
          <a:bodyPr anchor="t" rtlCol="false" tIns="0" lIns="0" bIns="0" rIns="0">
            <a:spAutoFit/>
          </a:bodyPr>
          <a:lstStyle/>
          <a:p>
            <a:pPr algn="l">
              <a:lnSpc>
                <a:spcPts val="2999"/>
              </a:lnSpc>
            </a:pPr>
            <a:r>
              <a:rPr lang="en-US" sz="2499">
                <a:solidFill>
                  <a:srgbClr val="526716"/>
                </a:solidFill>
                <a:latin typeface="Asap"/>
                <a:ea typeface="Asap"/>
                <a:cs typeface="Asap"/>
                <a:sym typeface="Asap"/>
              </a:rPr>
              <a:t>React</a:t>
            </a:r>
          </a:p>
        </p:txBody>
      </p:sp>
      <p:sp>
        <p:nvSpPr>
          <p:cNvPr name="TextBox 11" id="11"/>
          <p:cNvSpPr txBox="true"/>
          <p:nvPr/>
        </p:nvSpPr>
        <p:spPr>
          <a:xfrm rot="0">
            <a:off x="12332867" y="6008674"/>
            <a:ext cx="4032334" cy="923925"/>
          </a:xfrm>
          <a:prstGeom prst="rect">
            <a:avLst/>
          </a:prstGeom>
        </p:spPr>
        <p:txBody>
          <a:bodyPr anchor="t" rtlCol="false" tIns="0" lIns="0" bIns="0" rIns="0">
            <a:spAutoFit/>
          </a:bodyPr>
          <a:lstStyle/>
          <a:p>
            <a:pPr algn="l" marL="0" indent="0" lvl="0">
              <a:lnSpc>
                <a:spcPts val="2400"/>
              </a:lnSpc>
              <a:spcBef>
                <a:spcPct val="0"/>
              </a:spcBef>
            </a:pPr>
            <a:r>
              <a:rPr lang="en-US" sz="2000">
                <a:solidFill>
                  <a:srgbClr val="000000"/>
                </a:solidFill>
                <a:latin typeface="Asap"/>
                <a:ea typeface="Asap"/>
                <a:cs typeface="Asap"/>
                <a:sym typeface="Asap"/>
              </a:rPr>
              <a:t>T</a:t>
            </a:r>
            <a:r>
              <a:rPr lang="en-US" sz="2000">
                <a:solidFill>
                  <a:srgbClr val="000000"/>
                </a:solidFill>
                <a:latin typeface="Asap"/>
                <a:ea typeface="Asap"/>
                <a:cs typeface="Asap"/>
                <a:sym typeface="Asap"/>
              </a:rPr>
              <a:t>hư viện JavaScript hiện đại dùng để xây dựng giao diện người dùng động và mượt mà.</a:t>
            </a:r>
          </a:p>
        </p:txBody>
      </p:sp>
      <p:sp>
        <p:nvSpPr>
          <p:cNvPr name="TextBox 12" id="12"/>
          <p:cNvSpPr txBox="true"/>
          <p:nvPr/>
        </p:nvSpPr>
        <p:spPr>
          <a:xfrm rot="0">
            <a:off x="12332867" y="7390583"/>
            <a:ext cx="3951472" cy="371475"/>
          </a:xfrm>
          <a:prstGeom prst="rect">
            <a:avLst/>
          </a:prstGeom>
        </p:spPr>
        <p:txBody>
          <a:bodyPr anchor="t" rtlCol="false" tIns="0" lIns="0" bIns="0" rIns="0">
            <a:spAutoFit/>
          </a:bodyPr>
          <a:lstStyle/>
          <a:p>
            <a:pPr algn="l">
              <a:lnSpc>
                <a:spcPts val="2999"/>
              </a:lnSpc>
            </a:pPr>
            <a:r>
              <a:rPr lang="en-US" sz="2499" b="true">
                <a:solidFill>
                  <a:srgbClr val="526716"/>
                </a:solidFill>
                <a:latin typeface="Asap Bold"/>
                <a:ea typeface="Asap Bold"/>
                <a:cs typeface="Asap Bold"/>
                <a:sym typeface="Asap Bold"/>
              </a:rPr>
              <a:t>PostgreSQL</a:t>
            </a:r>
          </a:p>
        </p:txBody>
      </p:sp>
      <p:sp>
        <p:nvSpPr>
          <p:cNvPr name="TextBox 13" id="13"/>
          <p:cNvSpPr txBox="true"/>
          <p:nvPr/>
        </p:nvSpPr>
        <p:spPr>
          <a:xfrm rot="0">
            <a:off x="12332867" y="7952571"/>
            <a:ext cx="3951472" cy="923925"/>
          </a:xfrm>
          <a:prstGeom prst="rect">
            <a:avLst/>
          </a:prstGeom>
        </p:spPr>
        <p:txBody>
          <a:bodyPr anchor="t" rtlCol="false" tIns="0" lIns="0" bIns="0" rIns="0">
            <a:spAutoFit/>
          </a:bodyPr>
          <a:lstStyle/>
          <a:p>
            <a:pPr algn="l" marL="0" indent="0" lvl="0">
              <a:lnSpc>
                <a:spcPts val="2400"/>
              </a:lnSpc>
              <a:spcBef>
                <a:spcPct val="0"/>
              </a:spcBef>
            </a:pPr>
            <a:r>
              <a:rPr lang="en-US" sz="2000">
                <a:solidFill>
                  <a:srgbClr val="000000"/>
                </a:solidFill>
                <a:latin typeface="Asap"/>
                <a:ea typeface="Asap"/>
                <a:cs typeface="Asap"/>
                <a:sym typeface="Asap"/>
              </a:rPr>
              <a:t>Hệ</a:t>
            </a:r>
            <a:r>
              <a:rPr lang="en-US" sz="2000">
                <a:solidFill>
                  <a:srgbClr val="000000"/>
                </a:solidFill>
                <a:latin typeface="Asap"/>
                <a:ea typeface="Asap"/>
                <a:cs typeface="Asap"/>
                <a:sym typeface="Asap"/>
              </a:rPr>
              <a:t> quản trị cơ sở dữ liệu quan hệ mạnh mẽ, lưu trữ toàn bộ dữ liệu hệ thống một cách an toàn.</a:t>
            </a:r>
          </a:p>
        </p:txBody>
      </p:sp>
      <p:sp>
        <p:nvSpPr>
          <p:cNvPr name="TextBox 14" id="14"/>
          <p:cNvSpPr txBox="true"/>
          <p:nvPr/>
        </p:nvSpPr>
        <p:spPr>
          <a:xfrm rot="0">
            <a:off x="1922799" y="5517502"/>
            <a:ext cx="687558" cy="500698"/>
          </a:xfrm>
          <a:prstGeom prst="rect">
            <a:avLst/>
          </a:prstGeom>
        </p:spPr>
        <p:txBody>
          <a:bodyPr anchor="t" rtlCol="false" tIns="0" lIns="0" bIns="0" rIns="0">
            <a:spAutoFit/>
          </a:bodyPr>
          <a:lstStyle/>
          <a:p>
            <a:pPr algn="l">
              <a:lnSpc>
                <a:spcPts val="3767"/>
              </a:lnSpc>
            </a:pPr>
            <a:r>
              <a:rPr lang="en-US" sz="3425">
                <a:solidFill>
                  <a:srgbClr val="526716"/>
                </a:solidFill>
                <a:latin typeface="Asap"/>
                <a:ea typeface="Asap"/>
                <a:cs typeface="Asap"/>
                <a:sym typeface="Asap"/>
              </a:rPr>
              <a:t>02</a:t>
            </a:r>
          </a:p>
        </p:txBody>
      </p:sp>
      <p:sp>
        <p:nvSpPr>
          <p:cNvPr name="TextBox 15" id="15"/>
          <p:cNvSpPr txBox="true"/>
          <p:nvPr/>
        </p:nvSpPr>
        <p:spPr>
          <a:xfrm rot="0">
            <a:off x="1922799" y="7562033"/>
            <a:ext cx="687558" cy="500698"/>
          </a:xfrm>
          <a:prstGeom prst="rect">
            <a:avLst/>
          </a:prstGeom>
        </p:spPr>
        <p:txBody>
          <a:bodyPr anchor="t" rtlCol="false" tIns="0" lIns="0" bIns="0" rIns="0">
            <a:spAutoFit/>
          </a:bodyPr>
          <a:lstStyle/>
          <a:p>
            <a:pPr algn="l">
              <a:lnSpc>
                <a:spcPts val="3767"/>
              </a:lnSpc>
            </a:pPr>
            <a:r>
              <a:rPr lang="en-US" sz="3425">
                <a:solidFill>
                  <a:srgbClr val="526716"/>
                </a:solidFill>
                <a:latin typeface="Asap"/>
                <a:ea typeface="Asap"/>
                <a:cs typeface="Asap"/>
                <a:sym typeface="Asap"/>
              </a:rPr>
              <a:t>03</a:t>
            </a:r>
          </a:p>
        </p:txBody>
      </p:sp>
      <p:grpSp>
        <p:nvGrpSpPr>
          <p:cNvPr name="Group 16" id="16"/>
          <p:cNvGrpSpPr/>
          <p:nvPr/>
        </p:nvGrpSpPr>
        <p:grpSpPr>
          <a:xfrm rot="0">
            <a:off x="10254152" y="3157035"/>
            <a:ext cx="7483270" cy="1781733"/>
            <a:chOff x="0" y="0"/>
            <a:chExt cx="9977694" cy="2375644"/>
          </a:xfrm>
        </p:grpSpPr>
        <p:sp>
          <p:nvSpPr>
            <p:cNvPr name="AutoShape 17" id="17"/>
            <p:cNvSpPr/>
            <p:nvPr/>
          </p:nvSpPr>
          <p:spPr>
            <a:xfrm rot="0">
              <a:off x="0" y="0"/>
              <a:ext cx="9977694" cy="2375644"/>
            </a:xfrm>
            <a:prstGeom prst="rect">
              <a:avLst/>
            </a:prstGeom>
            <a:solidFill>
              <a:srgbClr val="FFFFFF">
                <a:alpha val="29804"/>
              </a:srgbClr>
            </a:solidFill>
          </p:spPr>
        </p:sp>
        <p:sp>
          <p:nvSpPr>
            <p:cNvPr name="TextBox 18" id="18"/>
            <p:cNvSpPr txBox="true"/>
            <p:nvPr/>
          </p:nvSpPr>
          <p:spPr>
            <a:xfrm rot="5400000">
              <a:off x="8676692" y="1024310"/>
              <a:ext cx="1717931" cy="327025"/>
            </a:xfrm>
            <a:prstGeom prst="rect">
              <a:avLst/>
            </a:prstGeom>
          </p:spPr>
          <p:txBody>
            <a:bodyPr anchor="t" rtlCol="false" tIns="0" lIns="0" bIns="0" rIns="0">
              <a:spAutoFit/>
            </a:bodyPr>
            <a:lstStyle/>
            <a:p>
              <a:pPr algn="ctr">
                <a:lnSpc>
                  <a:spcPts val="1947"/>
                </a:lnSpc>
              </a:pPr>
              <a:r>
                <a:rPr lang="en-US" b="true" sz="1623">
                  <a:solidFill>
                    <a:srgbClr val="FFFFFF"/>
                  </a:solidFill>
                  <a:latin typeface="Asap Bold"/>
                  <a:ea typeface="Asap Bold"/>
                  <a:cs typeface="Asap Bold"/>
                  <a:sym typeface="Asap Bold"/>
                </a:rPr>
                <a:t>HIỆN TẠI</a:t>
              </a:r>
            </a:p>
          </p:txBody>
        </p:sp>
        <p:sp>
          <p:nvSpPr>
            <p:cNvPr name="TextBox 19" id="19"/>
            <p:cNvSpPr txBox="true"/>
            <p:nvPr/>
          </p:nvSpPr>
          <p:spPr>
            <a:xfrm rot="0">
              <a:off x="2771621" y="395847"/>
              <a:ext cx="5376445" cy="495300"/>
            </a:xfrm>
            <a:prstGeom prst="rect">
              <a:avLst/>
            </a:prstGeom>
          </p:spPr>
          <p:txBody>
            <a:bodyPr anchor="t" rtlCol="false" tIns="0" lIns="0" bIns="0" rIns="0">
              <a:spAutoFit/>
            </a:bodyPr>
            <a:lstStyle/>
            <a:p>
              <a:pPr algn="l">
                <a:lnSpc>
                  <a:spcPts val="2999"/>
                </a:lnSpc>
              </a:pPr>
              <a:r>
                <a:rPr lang="en-US" sz="2499" b="true">
                  <a:solidFill>
                    <a:srgbClr val="526716"/>
                  </a:solidFill>
                  <a:latin typeface="Asap Bold"/>
                  <a:ea typeface="Asap Bold"/>
                  <a:cs typeface="Asap Bold"/>
                  <a:sym typeface="Asap Bold"/>
                </a:rPr>
                <a:t>Springboot </a:t>
              </a:r>
            </a:p>
          </p:txBody>
        </p:sp>
        <p:sp>
          <p:nvSpPr>
            <p:cNvPr name="TextBox 20" id="20"/>
            <p:cNvSpPr txBox="true"/>
            <p:nvPr/>
          </p:nvSpPr>
          <p:spPr>
            <a:xfrm rot="0">
              <a:off x="2771621" y="1148340"/>
              <a:ext cx="5376445" cy="822325"/>
            </a:xfrm>
            <a:prstGeom prst="rect">
              <a:avLst/>
            </a:prstGeom>
          </p:spPr>
          <p:txBody>
            <a:bodyPr anchor="t" rtlCol="false" tIns="0" lIns="0" bIns="0" rIns="0">
              <a:spAutoFit/>
            </a:bodyPr>
            <a:lstStyle/>
            <a:p>
              <a:pPr algn="l" marL="0" indent="0" lvl="0">
                <a:lnSpc>
                  <a:spcPts val="2400"/>
                </a:lnSpc>
                <a:spcBef>
                  <a:spcPct val="0"/>
                </a:spcBef>
              </a:pPr>
              <a:r>
                <a:rPr lang="en-US" sz="2000">
                  <a:solidFill>
                    <a:srgbClr val="000000"/>
                  </a:solidFill>
                  <a:latin typeface="Asap"/>
                  <a:ea typeface="Asap"/>
                  <a:cs typeface="Asap"/>
                  <a:sym typeface="Asap"/>
                </a:rPr>
                <a:t>Fr</a:t>
              </a:r>
              <a:r>
                <a:rPr lang="en-US" sz="2000">
                  <a:solidFill>
                    <a:srgbClr val="000000"/>
                  </a:solidFill>
                  <a:latin typeface="Asap"/>
                  <a:ea typeface="Asap"/>
                  <a:cs typeface="Asap"/>
                  <a:sym typeface="Asap"/>
                </a:rPr>
                <a:t>amework mạnh mẽ để xây dựng RESTful API cho hệ thống backend.</a:t>
              </a:r>
            </a:p>
          </p:txBody>
        </p:sp>
        <p:sp>
          <p:nvSpPr>
            <p:cNvPr name="TextBox 21" id="21"/>
            <p:cNvSpPr txBox="true"/>
            <p:nvPr/>
          </p:nvSpPr>
          <p:spPr>
            <a:xfrm rot="0">
              <a:off x="1219878" y="414897"/>
              <a:ext cx="916743" cy="673947"/>
            </a:xfrm>
            <a:prstGeom prst="rect">
              <a:avLst/>
            </a:prstGeom>
          </p:spPr>
          <p:txBody>
            <a:bodyPr anchor="t" rtlCol="false" tIns="0" lIns="0" bIns="0" rIns="0">
              <a:spAutoFit/>
            </a:bodyPr>
            <a:lstStyle/>
            <a:p>
              <a:pPr algn="l">
                <a:lnSpc>
                  <a:spcPts val="3767"/>
                </a:lnSpc>
              </a:pPr>
              <a:r>
                <a:rPr lang="en-US" sz="3425">
                  <a:solidFill>
                    <a:srgbClr val="526716"/>
                  </a:solidFill>
                  <a:latin typeface="Asap"/>
                  <a:ea typeface="Asap"/>
                  <a:cs typeface="Asap"/>
                  <a:sym typeface="Asap"/>
                </a:rPr>
                <a:t>04</a:t>
              </a:r>
            </a:p>
          </p:txBody>
        </p:sp>
      </p:grpSp>
      <p:sp>
        <p:nvSpPr>
          <p:cNvPr name="TextBox 22" id="22"/>
          <p:cNvSpPr txBox="true"/>
          <p:nvPr/>
        </p:nvSpPr>
        <p:spPr>
          <a:xfrm rot="0">
            <a:off x="11169060" y="5517502"/>
            <a:ext cx="687558" cy="500698"/>
          </a:xfrm>
          <a:prstGeom prst="rect">
            <a:avLst/>
          </a:prstGeom>
        </p:spPr>
        <p:txBody>
          <a:bodyPr anchor="t" rtlCol="false" tIns="0" lIns="0" bIns="0" rIns="0">
            <a:spAutoFit/>
          </a:bodyPr>
          <a:lstStyle/>
          <a:p>
            <a:pPr algn="l">
              <a:lnSpc>
                <a:spcPts val="3767"/>
              </a:lnSpc>
            </a:pPr>
            <a:r>
              <a:rPr lang="en-US" sz="3425">
                <a:solidFill>
                  <a:srgbClr val="526716"/>
                </a:solidFill>
                <a:latin typeface="Asap"/>
                <a:ea typeface="Asap"/>
                <a:cs typeface="Asap"/>
                <a:sym typeface="Asap"/>
              </a:rPr>
              <a:t>05</a:t>
            </a:r>
          </a:p>
        </p:txBody>
      </p:sp>
      <p:sp>
        <p:nvSpPr>
          <p:cNvPr name="TextBox 23" id="23"/>
          <p:cNvSpPr txBox="true"/>
          <p:nvPr/>
        </p:nvSpPr>
        <p:spPr>
          <a:xfrm rot="0">
            <a:off x="11169060" y="7409633"/>
            <a:ext cx="687558" cy="500698"/>
          </a:xfrm>
          <a:prstGeom prst="rect">
            <a:avLst/>
          </a:prstGeom>
        </p:spPr>
        <p:txBody>
          <a:bodyPr anchor="t" rtlCol="false" tIns="0" lIns="0" bIns="0" rIns="0">
            <a:spAutoFit/>
          </a:bodyPr>
          <a:lstStyle/>
          <a:p>
            <a:pPr algn="l">
              <a:lnSpc>
                <a:spcPts val="3767"/>
              </a:lnSpc>
            </a:pPr>
            <a:r>
              <a:rPr lang="en-US" sz="3425">
                <a:solidFill>
                  <a:srgbClr val="526716"/>
                </a:solidFill>
                <a:latin typeface="Asap"/>
                <a:ea typeface="Asap"/>
                <a:cs typeface="Asap"/>
                <a:sym typeface="Asap"/>
              </a:rPr>
              <a:t>06</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6352587" cy="1867401"/>
            <a:chOff x="0" y="0"/>
            <a:chExt cx="8470117" cy="2489869"/>
          </a:xfrm>
        </p:grpSpPr>
        <p:sp>
          <p:nvSpPr>
            <p:cNvPr name="TextBox 3" id="3"/>
            <p:cNvSpPr txBox="true"/>
            <p:nvPr/>
          </p:nvSpPr>
          <p:spPr>
            <a:xfrm rot="0">
              <a:off x="0" y="-9525"/>
              <a:ext cx="8470117" cy="1609725"/>
            </a:xfrm>
            <a:prstGeom prst="rect">
              <a:avLst/>
            </a:prstGeom>
          </p:spPr>
          <p:txBody>
            <a:bodyPr anchor="t" rtlCol="false" tIns="0" lIns="0" bIns="0" rIns="0">
              <a:spAutoFit/>
            </a:bodyPr>
            <a:lstStyle/>
            <a:p>
              <a:pPr algn="l">
                <a:lnSpc>
                  <a:spcPts val="9510"/>
                </a:lnSpc>
              </a:pPr>
              <a:r>
                <a:rPr lang="en-US" sz="7925">
                  <a:solidFill>
                    <a:srgbClr val="526716"/>
                  </a:solidFill>
                  <a:latin typeface="Asap"/>
                  <a:ea typeface="Asap"/>
                  <a:cs typeface="Asap"/>
                  <a:sym typeface="Asap"/>
                </a:rPr>
                <a:t>KẾT LUẬN</a:t>
              </a:r>
            </a:p>
          </p:txBody>
        </p:sp>
        <p:sp>
          <p:nvSpPr>
            <p:cNvPr name="TextBox 4" id="4"/>
            <p:cNvSpPr txBox="true"/>
            <p:nvPr/>
          </p:nvSpPr>
          <p:spPr>
            <a:xfrm rot="0">
              <a:off x="0" y="1934878"/>
              <a:ext cx="8470117" cy="554991"/>
            </a:xfrm>
            <a:prstGeom prst="rect">
              <a:avLst/>
            </a:prstGeom>
          </p:spPr>
          <p:txBody>
            <a:bodyPr anchor="t" rtlCol="false" tIns="0" lIns="0" bIns="0" rIns="0">
              <a:spAutoFit/>
            </a:bodyPr>
            <a:lstStyle/>
            <a:p>
              <a:pPr algn="l" marL="0" indent="0" lvl="0">
                <a:lnSpc>
                  <a:spcPts val="3408"/>
                </a:lnSpc>
              </a:pPr>
            </a:p>
          </p:txBody>
        </p:sp>
      </p:grpSp>
      <p:sp>
        <p:nvSpPr>
          <p:cNvPr name="TextBox 5" id="5"/>
          <p:cNvSpPr txBox="true"/>
          <p:nvPr/>
        </p:nvSpPr>
        <p:spPr>
          <a:xfrm rot="0">
            <a:off x="1582390" y="3255099"/>
            <a:ext cx="15123220" cy="47809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Kết quả của đồ án là một website phát nhạc mang tên SoundDownNow, được xây dựng với Java Spring Boot cho backend và ReactJS cho frontend.</a:t>
            </a:r>
          </a:p>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 Hệ thống hoạt động ổn định, có giao diện đơn giản và đầy đủ các chức năng thiết yếu như phát nhạc, tải nhạc, tạo danh sách phát, và quản lý nội dung.</a:t>
            </a:r>
          </a:p>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 Dự án không chỉ đáp ứng yêu cầu kỹ thuật mà còn mang tính ứng dụng và giải trí cao.</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028700"/>
            <a:ext cx="6352587" cy="1867401"/>
            <a:chOff x="0" y="0"/>
            <a:chExt cx="8470117" cy="2489869"/>
          </a:xfrm>
        </p:grpSpPr>
        <p:sp>
          <p:nvSpPr>
            <p:cNvPr name="TextBox 3" id="3"/>
            <p:cNvSpPr txBox="true"/>
            <p:nvPr/>
          </p:nvSpPr>
          <p:spPr>
            <a:xfrm rot="0">
              <a:off x="0" y="-9525"/>
              <a:ext cx="8470117" cy="1609725"/>
            </a:xfrm>
            <a:prstGeom prst="rect">
              <a:avLst/>
            </a:prstGeom>
          </p:spPr>
          <p:txBody>
            <a:bodyPr anchor="t" rtlCol="false" tIns="0" lIns="0" bIns="0" rIns="0">
              <a:spAutoFit/>
            </a:bodyPr>
            <a:lstStyle/>
            <a:p>
              <a:pPr algn="l">
                <a:lnSpc>
                  <a:spcPts val="9510"/>
                </a:lnSpc>
              </a:pPr>
              <a:r>
                <a:rPr lang="en-US" sz="7925">
                  <a:solidFill>
                    <a:srgbClr val="526716"/>
                  </a:solidFill>
                  <a:latin typeface="Asap"/>
                  <a:ea typeface="Asap"/>
                  <a:cs typeface="Asap"/>
                  <a:sym typeface="Asap"/>
                </a:rPr>
                <a:t>KẾT LUẬN</a:t>
              </a:r>
            </a:p>
          </p:txBody>
        </p:sp>
        <p:sp>
          <p:nvSpPr>
            <p:cNvPr name="TextBox 4" id="4"/>
            <p:cNvSpPr txBox="true"/>
            <p:nvPr/>
          </p:nvSpPr>
          <p:spPr>
            <a:xfrm rot="0">
              <a:off x="0" y="1934878"/>
              <a:ext cx="8470117" cy="554991"/>
            </a:xfrm>
            <a:prstGeom prst="rect">
              <a:avLst/>
            </a:prstGeom>
          </p:spPr>
          <p:txBody>
            <a:bodyPr anchor="t" rtlCol="false" tIns="0" lIns="0" bIns="0" rIns="0">
              <a:spAutoFit/>
            </a:bodyPr>
            <a:lstStyle/>
            <a:p>
              <a:pPr algn="l" marL="0" indent="0" lvl="0">
                <a:lnSpc>
                  <a:spcPts val="3408"/>
                </a:lnSpc>
              </a:pPr>
            </a:p>
          </p:txBody>
        </p:sp>
      </p:grpSp>
      <p:sp>
        <p:nvSpPr>
          <p:cNvPr name="TextBox 5" id="5"/>
          <p:cNvSpPr txBox="true"/>
          <p:nvPr/>
        </p:nvSpPr>
        <p:spPr>
          <a:xfrm rot="0">
            <a:off x="1582390" y="2357650"/>
            <a:ext cx="15123220" cy="7781290"/>
          </a:xfrm>
          <a:prstGeom prst="rect">
            <a:avLst/>
          </a:prstGeom>
        </p:spPr>
        <p:txBody>
          <a:bodyPr anchor="t" rtlCol="false" tIns="0" lIns="0" bIns="0" rIns="0">
            <a:spAutoFit/>
          </a:bodyPr>
          <a:lstStyle/>
          <a:p>
            <a:pPr algn="l">
              <a:lnSpc>
                <a:spcPts val="4759"/>
              </a:lnSpc>
            </a:pPr>
            <a:r>
              <a:rPr lang="en-US" sz="3399" b="true">
                <a:solidFill>
                  <a:srgbClr val="000000"/>
                </a:solidFill>
                <a:latin typeface="Montserrat Bold"/>
                <a:ea typeface="Montserrat Bold"/>
                <a:cs typeface="Montserrat Bold"/>
                <a:sym typeface="Montserrat Bold"/>
              </a:rPr>
              <a:t>Hạn</a:t>
            </a:r>
            <a:r>
              <a:rPr lang="en-US" b="true" sz="3399">
                <a:solidFill>
                  <a:srgbClr val="000000"/>
                </a:solidFill>
                <a:latin typeface="Montserrat Bold"/>
                <a:ea typeface="Montserrat Bold"/>
                <a:cs typeface="Montserrat Bold"/>
                <a:sym typeface="Montserrat Bold"/>
              </a:rPr>
              <a:t> chế:</a:t>
            </a:r>
          </a:p>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Website hiện tại còn khá đơn giản, số lượng chức năng chưa phong phú.</a:t>
            </a:r>
          </a:p>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Backend và cơ sở dữ liệu chưa được tối ưu và thiết kế một cách chặt chẽ, dễ mở rộng.</a:t>
            </a:r>
          </a:p>
          <a:p>
            <a:pPr algn="l">
              <a:lnSpc>
                <a:spcPts val="4759"/>
              </a:lnSpc>
            </a:pPr>
            <a:r>
              <a:rPr lang="en-US" b="true" sz="3399">
                <a:solidFill>
                  <a:srgbClr val="000000"/>
                </a:solidFill>
                <a:latin typeface="Montserrat Bold"/>
                <a:ea typeface="Montserrat Bold"/>
                <a:cs typeface="Montserrat Bold"/>
                <a:sym typeface="Montserrat Bold"/>
              </a:rPr>
              <a:t>Hướng phát triển:</a:t>
            </a:r>
          </a:p>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Xây dựng lại phần backend theo kiến trúc rõ ràng hơn (ví dụ: phân lớp, sử dụng DTO, validation…).</a:t>
            </a:r>
          </a:p>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Thiết kế lại cơ sở dữ liệu để dễ dàng mở rộng và đảm bảo toàn vẹn dữ liệu.</a:t>
            </a:r>
          </a:p>
          <a:p>
            <a:pPr algn="l" marL="734059" indent="-367030" lvl="1">
              <a:lnSpc>
                <a:spcPts val="4759"/>
              </a:lnSpc>
              <a:buFont typeface="Arial"/>
              <a:buChar char="•"/>
            </a:pPr>
            <a:r>
              <a:rPr lang="en-US" sz="3399">
                <a:solidFill>
                  <a:srgbClr val="000000"/>
                </a:solidFill>
                <a:latin typeface="Montserrat"/>
                <a:ea typeface="Montserrat"/>
                <a:cs typeface="Montserrat"/>
                <a:sym typeface="Montserrat"/>
              </a:rPr>
              <a:t>Bổ sung thêm nhiều tính năng như: bình luận, gợi ý bài hát, tìm kiếm nâng cao,...</a:t>
            </a:r>
          </a:p>
          <a:p>
            <a:pPr algn="l">
              <a:lnSpc>
                <a:spcPts val="475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800" r="0" b="-2800"/>
            </a:stretch>
          </a:blipFill>
        </p:spPr>
      </p:sp>
      <p:sp>
        <p:nvSpPr>
          <p:cNvPr name="TextBox 3" id="3"/>
          <p:cNvSpPr txBox="true"/>
          <p:nvPr/>
        </p:nvSpPr>
        <p:spPr>
          <a:xfrm rot="0">
            <a:off x="2840920" y="2358402"/>
            <a:ext cx="12606161" cy="5600700"/>
          </a:xfrm>
          <a:prstGeom prst="rect">
            <a:avLst/>
          </a:prstGeom>
        </p:spPr>
        <p:txBody>
          <a:bodyPr anchor="t" rtlCol="false" tIns="0" lIns="0" bIns="0" rIns="0">
            <a:spAutoFit/>
          </a:bodyPr>
          <a:lstStyle/>
          <a:p>
            <a:pPr algn="l">
              <a:lnSpc>
                <a:spcPts val="14129"/>
              </a:lnSpc>
            </a:pPr>
            <a:r>
              <a:rPr lang="en-US" sz="11774" b="true">
                <a:solidFill>
                  <a:srgbClr val="FFFFFF"/>
                </a:solidFill>
                <a:latin typeface="ITC Avant Garde Gothic Bold"/>
                <a:ea typeface="ITC Avant Garde Gothic Bold"/>
                <a:cs typeface="ITC Avant Garde Gothic Bold"/>
                <a:sym typeface="ITC Avant Garde Gothic Bold"/>
              </a:rPr>
              <a:t>CẢM ƠN THẦY VÀ CÁC BẠN ĐÃ LẮNG NGHE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DAGntFHL6ew</dc:identifier>
  <dcterms:modified xsi:type="dcterms:W3CDTF">2011-08-01T06:04:30Z</dcterms:modified>
  <cp:revision>1</cp:revision>
  <dc:title>SoundDownNow</dc:title>
</cp:coreProperties>
</file>