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256" r:id="rId2"/>
    <p:sldId id="257" r:id="rId3"/>
    <p:sldId id="297" r:id="rId4"/>
    <p:sldId id="298" r:id="rId5"/>
    <p:sldId id="299" r:id="rId6"/>
    <p:sldId id="268" r:id="rId7"/>
    <p:sldId id="300" r:id="rId8"/>
    <p:sldId id="301" r:id="rId9"/>
    <p:sldId id="302" r:id="rId10"/>
    <p:sldId id="303" r:id="rId11"/>
    <p:sldId id="304" r:id="rId12"/>
    <p:sldId id="305" r:id="rId13"/>
    <p:sldId id="306" r:id="rId14"/>
    <p:sldId id="278" r:id="rId15"/>
  </p:sldIdLst>
  <p:sldSz cx="9144000" cy="5143500" type="screen16x9"/>
  <p:notesSz cx="6858000" cy="9144000"/>
  <p:embeddedFontLst>
    <p:embeddedFont>
      <p:font typeface="Titillium Web Light" panose="020B0604020202020204" charset="0"/>
      <p:regular r:id="rId17"/>
      <p:bold r:id="rId18"/>
      <p:italic r:id="rId19"/>
      <p:boldItalic r:id="rId20"/>
    </p:embeddedFont>
    <p:embeddedFont>
      <p:font typeface="Cambria Math" panose="02040503050406030204" pitchFamily="18" charset="0"/>
      <p:regular r:id="rId21"/>
    </p:embeddedFont>
    <p:embeddedFont>
      <p:font typeface="Segoe UI Black" panose="020B0A02040204020203" pitchFamily="34" charset="0"/>
      <p:bold r:id="rId22"/>
      <p:boldItalic r:id="rId23"/>
    </p:embeddedFont>
    <p:embeddedFont>
      <p:font typeface="Titillium Web"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4660"/>
  </p:normalViewPr>
  <p:slideViewPr>
    <p:cSldViewPr snapToGrid="0">
      <p:cViewPr varScale="1">
        <p:scale>
          <a:sx n="108" d="100"/>
          <a:sy n="108" d="100"/>
        </p:scale>
        <p:origin x="70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D686ED-C17F-424B-886B-7C98DF1C1D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2F7F1AB-A5DE-47EF-8EC2-2D03A42278DD}">
      <dgm:prSet/>
      <dgm:spPr/>
      <dgm:t>
        <a:bodyPr/>
        <a:lstStyle/>
        <a:p>
          <a:pPr rtl="0"/>
          <a:r>
            <a:rPr lang="en-US" b="1" i="0" dirty="0" smtClean="0"/>
            <a:t>REGRESSION</a:t>
          </a:r>
          <a:endParaRPr lang="en-US" dirty="0"/>
        </a:p>
      </dgm:t>
    </dgm:pt>
    <dgm:pt modelId="{30A32BC5-D9FD-4340-966D-400013D8A588}" type="parTrans" cxnId="{6DAA37B8-1AAD-4124-B83A-FD12E2C4718F}">
      <dgm:prSet/>
      <dgm:spPr/>
      <dgm:t>
        <a:bodyPr/>
        <a:lstStyle/>
        <a:p>
          <a:endParaRPr lang="en-US"/>
        </a:p>
      </dgm:t>
    </dgm:pt>
    <dgm:pt modelId="{585CE146-7941-4220-9AF1-9276C423596C}" type="sibTrans" cxnId="{6DAA37B8-1AAD-4124-B83A-FD12E2C4718F}">
      <dgm:prSet/>
      <dgm:spPr/>
      <dgm:t>
        <a:bodyPr/>
        <a:lstStyle/>
        <a:p>
          <a:endParaRPr lang="en-US"/>
        </a:p>
      </dgm:t>
    </dgm:pt>
    <dgm:pt modelId="{C6598E82-C268-499E-A7EC-E6EC83F86F81}" type="pres">
      <dgm:prSet presAssocID="{BCD686ED-C17F-424B-886B-7C98DF1C1DE6}" presName="linear" presStyleCnt="0">
        <dgm:presLayoutVars>
          <dgm:animLvl val="lvl"/>
          <dgm:resizeHandles val="exact"/>
        </dgm:presLayoutVars>
      </dgm:prSet>
      <dgm:spPr/>
      <dgm:t>
        <a:bodyPr/>
        <a:lstStyle/>
        <a:p>
          <a:endParaRPr lang="en-US"/>
        </a:p>
      </dgm:t>
    </dgm:pt>
    <dgm:pt modelId="{EB1A3BAB-60B6-475B-ABDE-1428F73EAB95}" type="pres">
      <dgm:prSet presAssocID="{52F7F1AB-A5DE-47EF-8EC2-2D03A42278DD}" presName="parentText" presStyleLbl="node1" presStyleIdx="0" presStyleCnt="1">
        <dgm:presLayoutVars>
          <dgm:chMax val="0"/>
          <dgm:bulletEnabled val="1"/>
        </dgm:presLayoutVars>
      </dgm:prSet>
      <dgm:spPr/>
      <dgm:t>
        <a:bodyPr/>
        <a:lstStyle/>
        <a:p>
          <a:endParaRPr lang="en-US"/>
        </a:p>
      </dgm:t>
    </dgm:pt>
  </dgm:ptLst>
  <dgm:cxnLst>
    <dgm:cxn modelId="{C52A8F24-7761-4B54-B3F9-B8EFBB4D6EB0}" type="presOf" srcId="{52F7F1AB-A5DE-47EF-8EC2-2D03A42278DD}" destId="{EB1A3BAB-60B6-475B-ABDE-1428F73EAB95}" srcOrd="0" destOrd="0" presId="urn:microsoft.com/office/officeart/2005/8/layout/vList2"/>
    <dgm:cxn modelId="{1A178635-231B-4930-9176-B673790D7FEF}" type="presOf" srcId="{BCD686ED-C17F-424B-886B-7C98DF1C1DE6}" destId="{C6598E82-C268-499E-A7EC-E6EC83F86F81}" srcOrd="0" destOrd="0" presId="urn:microsoft.com/office/officeart/2005/8/layout/vList2"/>
    <dgm:cxn modelId="{6DAA37B8-1AAD-4124-B83A-FD12E2C4718F}" srcId="{BCD686ED-C17F-424B-886B-7C98DF1C1DE6}" destId="{52F7F1AB-A5DE-47EF-8EC2-2D03A42278DD}" srcOrd="0" destOrd="0" parTransId="{30A32BC5-D9FD-4340-966D-400013D8A588}" sibTransId="{585CE146-7941-4220-9AF1-9276C423596C}"/>
    <dgm:cxn modelId="{4CD839EF-469B-453D-8B8B-2AA1DE806A3B}" type="presParOf" srcId="{C6598E82-C268-499E-A7EC-E6EC83F86F81}" destId="{EB1A3BAB-60B6-475B-ABDE-1428F73EAB9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478463-0CFF-4BB4-B70B-082F681AAF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F9C02D-4A3F-4B55-98C6-F40E09EA8C26}">
      <dgm:prSet/>
      <dgm:spPr/>
      <dgm:t>
        <a:bodyPr/>
        <a:lstStyle/>
        <a:p>
          <a:pPr rtl="0"/>
          <a:r>
            <a:rPr lang="en-US" b="1" dirty="0" smtClean="0"/>
            <a:t>NHƯỢC ĐIỂM CỦA LINEAR REGRESSION</a:t>
          </a:r>
          <a:endParaRPr lang="en-US" b="1" dirty="0"/>
        </a:p>
      </dgm:t>
    </dgm:pt>
    <dgm:pt modelId="{02EFD2E5-BDFB-4E89-93DC-E6374C2F65B9}" type="parTrans" cxnId="{A5754F2E-9118-4B00-B019-C55DC4387906}">
      <dgm:prSet/>
      <dgm:spPr/>
      <dgm:t>
        <a:bodyPr/>
        <a:lstStyle/>
        <a:p>
          <a:endParaRPr lang="en-US"/>
        </a:p>
      </dgm:t>
    </dgm:pt>
    <dgm:pt modelId="{05179511-5C3E-4F19-B9C1-5C63D20CB6D3}" type="sibTrans" cxnId="{A5754F2E-9118-4B00-B019-C55DC4387906}">
      <dgm:prSet/>
      <dgm:spPr/>
      <dgm:t>
        <a:bodyPr/>
        <a:lstStyle/>
        <a:p>
          <a:endParaRPr lang="en-US"/>
        </a:p>
      </dgm:t>
    </dgm:pt>
    <dgm:pt modelId="{87B18748-739D-4018-AD28-8E96C59072C3}" type="pres">
      <dgm:prSet presAssocID="{AD478463-0CFF-4BB4-B70B-082F681AAF23}" presName="linear" presStyleCnt="0">
        <dgm:presLayoutVars>
          <dgm:animLvl val="lvl"/>
          <dgm:resizeHandles val="exact"/>
        </dgm:presLayoutVars>
      </dgm:prSet>
      <dgm:spPr/>
      <dgm:t>
        <a:bodyPr/>
        <a:lstStyle/>
        <a:p>
          <a:endParaRPr lang="en-US"/>
        </a:p>
      </dgm:t>
    </dgm:pt>
    <dgm:pt modelId="{4478D016-AC76-443C-B342-ADE28529EBB9}" type="pres">
      <dgm:prSet presAssocID="{74F9C02D-4A3F-4B55-98C6-F40E09EA8C26}" presName="parentText" presStyleLbl="node1" presStyleIdx="0" presStyleCnt="1">
        <dgm:presLayoutVars>
          <dgm:chMax val="0"/>
          <dgm:bulletEnabled val="1"/>
        </dgm:presLayoutVars>
      </dgm:prSet>
      <dgm:spPr/>
      <dgm:t>
        <a:bodyPr/>
        <a:lstStyle/>
        <a:p>
          <a:endParaRPr lang="en-US"/>
        </a:p>
      </dgm:t>
    </dgm:pt>
  </dgm:ptLst>
  <dgm:cxnLst>
    <dgm:cxn modelId="{5D459E05-59BC-45F1-BE68-56AD0201306B}" type="presOf" srcId="{AD478463-0CFF-4BB4-B70B-082F681AAF23}" destId="{87B18748-739D-4018-AD28-8E96C59072C3}" srcOrd="0" destOrd="0" presId="urn:microsoft.com/office/officeart/2005/8/layout/vList2"/>
    <dgm:cxn modelId="{A5754F2E-9118-4B00-B019-C55DC4387906}" srcId="{AD478463-0CFF-4BB4-B70B-082F681AAF23}" destId="{74F9C02D-4A3F-4B55-98C6-F40E09EA8C26}" srcOrd="0" destOrd="0" parTransId="{02EFD2E5-BDFB-4E89-93DC-E6374C2F65B9}" sibTransId="{05179511-5C3E-4F19-B9C1-5C63D20CB6D3}"/>
    <dgm:cxn modelId="{A4559D72-A3CC-414C-83C5-E08819F45BEC}" type="presOf" srcId="{74F9C02D-4A3F-4B55-98C6-F40E09EA8C26}" destId="{4478D016-AC76-443C-B342-ADE28529EBB9}" srcOrd="0" destOrd="0" presId="urn:microsoft.com/office/officeart/2005/8/layout/vList2"/>
    <dgm:cxn modelId="{08080823-8DC6-4A58-80D8-4F1D57CC4824}" type="presParOf" srcId="{87B18748-739D-4018-AD28-8E96C59072C3}" destId="{4478D016-AC76-443C-B342-ADE28529EB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51E220-7912-45F4-A5AD-818F86F03F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58097A-8D46-4974-9434-9F20C4D9437E}">
      <dgm:prSet custT="1"/>
      <dgm:spPr/>
      <dgm:t>
        <a:bodyPr/>
        <a:lstStyle/>
        <a:p>
          <a:pPr rtl="0"/>
          <a:r>
            <a:rPr lang="en-US" sz="3600" b="1" i="0" dirty="0" smtClean="0"/>
            <a:t>PHÂN LOẠI REGRESSION</a:t>
          </a:r>
          <a:endParaRPr lang="en-US" sz="3600" dirty="0"/>
        </a:p>
      </dgm:t>
    </dgm:pt>
    <dgm:pt modelId="{93239273-A8E2-4FE6-83E7-656358CCDAC4}" type="parTrans" cxnId="{A77D1F57-442C-43FB-916C-41B823CB3C04}">
      <dgm:prSet/>
      <dgm:spPr/>
      <dgm:t>
        <a:bodyPr/>
        <a:lstStyle/>
        <a:p>
          <a:endParaRPr lang="en-US"/>
        </a:p>
      </dgm:t>
    </dgm:pt>
    <dgm:pt modelId="{9F7E5233-EB05-42D1-A9FE-49308BF4A3CA}" type="sibTrans" cxnId="{A77D1F57-442C-43FB-916C-41B823CB3C04}">
      <dgm:prSet/>
      <dgm:spPr/>
      <dgm:t>
        <a:bodyPr/>
        <a:lstStyle/>
        <a:p>
          <a:endParaRPr lang="en-US"/>
        </a:p>
      </dgm:t>
    </dgm:pt>
    <dgm:pt modelId="{E9A292E5-85C9-4576-884C-BA5D5487BEC4}" type="pres">
      <dgm:prSet presAssocID="{FA51E220-7912-45F4-A5AD-818F86F03FD3}" presName="linear" presStyleCnt="0">
        <dgm:presLayoutVars>
          <dgm:animLvl val="lvl"/>
          <dgm:resizeHandles val="exact"/>
        </dgm:presLayoutVars>
      </dgm:prSet>
      <dgm:spPr/>
      <dgm:t>
        <a:bodyPr/>
        <a:lstStyle/>
        <a:p>
          <a:endParaRPr lang="en-US"/>
        </a:p>
      </dgm:t>
    </dgm:pt>
    <dgm:pt modelId="{55A7F9DC-697A-4ADF-82E2-3797C673FF4B}" type="pres">
      <dgm:prSet presAssocID="{4558097A-8D46-4974-9434-9F20C4D9437E}" presName="parentText" presStyleLbl="node1" presStyleIdx="0" presStyleCnt="1" custScaleY="144880">
        <dgm:presLayoutVars>
          <dgm:chMax val="0"/>
          <dgm:bulletEnabled val="1"/>
        </dgm:presLayoutVars>
      </dgm:prSet>
      <dgm:spPr/>
      <dgm:t>
        <a:bodyPr/>
        <a:lstStyle/>
        <a:p>
          <a:endParaRPr lang="en-US"/>
        </a:p>
      </dgm:t>
    </dgm:pt>
  </dgm:ptLst>
  <dgm:cxnLst>
    <dgm:cxn modelId="{128084E0-CC34-4D08-96DB-6E792FAE9DF3}" type="presOf" srcId="{FA51E220-7912-45F4-A5AD-818F86F03FD3}" destId="{E9A292E5-85C9-4576-884C-BA5D5487BEC4}" srcOrd="0" destOrd="0" presId="urn:microsoft.com/office/officeart/2005/8/layout/vList2"/>
    <dgm:cxn modelId="{A77D1F57-442C-43FB-916C-41B823CB3C04}" srcId="{FA51E220-7912-45F4-A5AD-818F86F03FD3}" destId="{4558097A-8D46-4974-9434-9F20C4D9437E}" srcOrd="0" destOrd="0" parTransId="{93239273-A8E2-4FE6-83E7-656358CCDAC4}" sibTransId="{9F7E5233-EB05-42D1-A9FE-49308BF4A3CA}"/>
    <dgm:cxn modelId="{7676C441-CA60-4DFB-952B-4211E96FBCF5}" type="presOf" srcId="{4558097A-8D46-4974-9434-9F20C4D9437E}" destId="{55A7F9DC-697A-4ADF-82E2-3797C673FF4B}" srcOrd="0" destOrd="0" presId="urn:microsoft.com/office/officeart/2005/8/layout/vList2"/>
    <dgm:cxn modelId="{55E63C1A-DEF8-4E2D-AA10-7AC094F162F2}" type="presParOf" srcId="{E9A292E5-85C9-4576-884C-BA5D5487BEC4}" destId="{55A7F9DC-697A-4ADF-82E2-3797C673FF4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0FAE54-8263-476D-AB8D-CC7A2AD354E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9A4594-B73C-4025-8D3B-A81514F2C49F}">
      <dgm:prSet/>
      <dgm:spPr/>
      <dgm:t>
        <a:bodyPr/>
        <a:lstStyle/>
        <a:p>
          <a:pPr rtl="0"/>
          <a:r>
            <a:rPr lang="en-US" b="1" i="0" dirty="0" smtClean="0"/>
            <a:t>LINEAR REGRESSION</a:t>
          </a:r>
          <a:endParaRPr lang="en-US" dirty="0"/>
        </a:p>
      </dgm:t>
    </dgm:pt>
    <dgm:pt modelId="{90EB5912-BE50-41FA-AD72-8C4C056579A0}" type="parTrans" cxnId="{1D9CC822-69AD-4541-93A2-B8AFCCA359E1}">
      <dgm:prSet/>
      <dgm:spPr/>
      <dgm:t>
        <a:bodyPr/>
        <a:lstStyle/>
        <a:p>
          <a:endParaRPr lang="en-US"/>
        </a:p>
      </dgm:t>
    </dgm:pt>
    <dgm:pt modelId="{BB91ED9D-C3C6-4798-98CA-286ABAD05362}" type="sibTrans" cxnId="{1D9CC822-69AD-4541-93A2-B8AFCCA359E1}">
      <dgm:prSet/>
      <dgm:spPr/>
      <dgm:t>
        <a:bodyPr/>
        <a:lstStyle/>
        <a:p>
          <a:endParaRPr lang="en-US"/>
        </a:p>
      </dgm:t>
    </dgm:pt>
    <dgm:pt modelId="{436ADC23-E894-4273-A06F-F234A9E6C898}" type="pres">
      <dgm:prSet presAssocID="{B70FAE54-8263-476D-AB8D-CC7A2AD354E1}" presName="linear" presStyleCnt="0">
        <dgm:presLayoutVars>
          <dgm:animLvl val="lvl"/>
          <dgm:resizeHandles val="exact"/>
        </dgm:presLayoutVars>
      </dgm:prSet>
      <dgm:spPr/>
      <dgm:t>
        <a:bodyPr/>
        <a:lstStyle/>
        <a:p>
          <a:endParaRPr lang="en-US"/>
        </a:p>
      </dgm:t>
    </dgm:pt>
    <dgm:pt modelId="{BDDBCA9A-D672-4C9F-9EAB-0745F7ECE097}" type="pres">
      <dgm:prSet presAssocID="{449A4594-B73C-4025-8D3B-A81514F2C49F}" presName="parentText" presStyleLbl="node1" presStyleIdx="0" presStyleCnt="1">
        <dgm:presLayoutVars>
          <dgm:chMax val="0"/>
          <dgm:bulletEnabled val="1"/>
        </dgm:presLayoutVars>
      </dgm:prSet>
      <dgm:spPr/>
      <dgm:t>
        <a:bodyPr/>
        <a:lstStyle/>
        <a:p>
          <a:endParaRPr lang="en-US"/>
        </a:p>
      </dgm:t>
    </dgm:pt>
  </dgm:ptLst>
  <dgm:cxnLst>
    <dgm:cxn modelId="{E27A6556-453F-44DC-9ACB-A0C1B0DA276A}" type="presOf" srcId="{449A4594-B73C-4025-8D3B-A81514F2C49F}" destId="{BDDBCA9A-D672-4C9F-9EAB-0745F7ECE097}" srcOrd="0" destOrd="0" presId="urn:microsoft.com/office/officeart/2005/8/layout/vList2"/>
    <dgm:cxn modelId="{034FA511-6E5C-4F35-ABB4-83D5FB1AD3D0}" type="presOf" srcId="{B70FAE54-8263-476D-AB8D-CC7A2AD354E1}" destId="{436ADC23-E894-4273-A06F-F234A9E6C898}" srcOrd="0" destOrd="0" presId="urn:microsoft.com/office/officeart/2005/8/layout/vList2"/>
    <dgm:cxn modelId="{1D9CC822-69AD-4541-93A2-B8AFCCA359E1}" srcId="{B70FAE54-8263-476D-AB8D-CC7A2AD354E1}" destId="{449A4594-B73C-4025-8D3B-A81514F2C49F}" srcOrd="0" destOrd="0" parTransId="{90EB5912-BE50-41FA-AD72-8C4C056579A0}" sibTransId="{BB91ED9D-C3C6-4798-98CA-286ABAD05362}"/>
    <dgm:cxn modelId="{A12149AC-B2E1-4B51-BBF6-9DD970925759}" type="presParOf" srcId="{436ADC23-E894-4273-A06F-F234A9E6C898}" destId="{BDDBCA9A-D672-4C9F-9EAB-0745F7ECE0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0FAE54-8263-476D-AB8D-CC7A2AD354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49A4594-B73C-4025-8D3B-A81514F2C49F}">
      <dgm:prSet/>
      <dgm:spPr/>
      <dgm:t>
        <a:bodyPr/>
        <a:lstStyle/>
        <a:p>
          <a:pPr rtl="0"/>
          <a:r>
            <a:rPr lang="en-US" b="1" dirty="0" smtClean="0"/>
            <a:t>TÍNH ỨNG DỤNG</a:t>
          </a:r>
          <a:endParaRPr lang="en-US" b="1" dirty="0"/>
        </a:p>
      </dgm:t>
    </dgm:pt>
    <dgm:pt modelId="{90EB5912-BE50-41FA-AD72-8C4C056579A0}" type="parTrans" cxnId="{1D9CC822-69AD-4541-93A2-B8AFCCA359E1}">
      <dgm:prSet/>
      <dgm:spPr/>
      <dgm:t>
        <a:bodyPr/>
        <a:lstStyle/>
        <a:p>
          <a:endParaRPr lang="en-US"/>
        </a:p>
      </dgm:t>
    </dgm:pt>
    <dgm:pt modelId="{BB91ED9D-C3C6-4798-98CA-286ABAD05362}" type="sibTrans" cxnId="{1D9CC822-69AD-4541-93A2-B8AFCCA359E1}">
      <dgm:prSet/>
      <dgm:spPr/>
      <dgm:t>
        <a:bodyPr/>
        <a:lstStyle/>
        <a:p>
          <a:endParaRPr lang="en-US"/>
        </a:p>
      </dgm:t>
    </dgm:pt>
    <dgm:pt modelId="{436ADC23-E894-4273-A06F-F234A9E6C898}" type="pres">
      <dgm:prSet presAssocID="{B70FAE54-8263-476D-AB8D-CC7A2AD354E1}" presName="linear" presStyleCnt="0">
        <dgm:presLayoutVars>
          <dgm:animLvl val="lvl"/>
          <dgm:resizeHandles val="exact"/>
        </dgm:presLayoutVars>
      </dgm:prSet>
      <dgm:spPr/>
      <dgm:t>
        <a:bodyPr/>
        <a:lstStyle/>
        <a:p>
          <a:endParaRPr lang="en-US"/>
        </a:p>
      </dgm:t>
    </dgm:pt>
    <dgm:pt modelId="{BDDBCA9A-D672-4C9F-9EAB-0745F7ECE097}" type="pres">
      <dgm:prSet presAssocID="{449A4594-B73C-4025-8D3B-A81514F2C49F}" presName="parentText" presStyleLbl="node1" presStyleIdx="0" presStyleCnt="1">
        <dgm:presLayoutVars>
          <dgm:chMax val="0"/>
          <dgm:bulletEnabled val="1"/>
        </dgm:presLayoutVars>
      </dgm:prSet>
      <dgm:spPr/>
      <dgm:t>
        <a:bodyPr/>
        <a:lstStyle/>
        <a:p>
          <a:endParaRPr lang="en-US"/>
        </a:p>
      </dgm:t>
    </dgm:pt>
  </dgm:ptLst>
  <dgm:cxnLst>
    <dgm:cxn modelId="{E27A6556-453F-44DC-9ACB-A0C1B0DA276A}" type="presOf" srcId="{449A4594-B73C-4025-8D3B-A81514F2C49F}" destId="{BDDBCA9A-D672-4C9F-9EAB-0745F7ECE097}" srcOrd="0" destOrd="0" presId="urn:microsoft.com/office/officeart/2005/8/layout/vList2"/>
    <dgm:cxn modelId="{034FA511-6E5C-4F35-ABB4-83D5FB1AD3D0}" type="presOf" srcId="{B70FAE54-8263-476D-AB8D-CC7A2AD354E1}" destId="{436ADC23-E894-4273-A06F-F234A9E6C898}" srcOrd="0" destOrd="0" presId="urn:microsoft.com/office/officeart/2005/8/layout/vList2"/>
    <dgm:cxn modelId="{1D9CC822-69AD-4541-93A2-B8AFCCA359E1}" srcId="{B70FAE54-8263-476D-AB8D-CC7A2AD354E1}" destId="{449A4594-B73C-4025-8D3B-A81514F2C49F}" srcOrd="0" destOrd="0" parTransId="{90EB5912-BE50-41FA-AD72-8C4C056579A0}" sibTransId="{BB91ED9D-C3C6-4798-98CA-286ABAD05362}"/>
    <dgm:cxn modelId="{A12149AC-B2E1-4B51-BBF6-9DD970925759}" type="presParOf" srcId="{436ADC23-E894-4273-A06F-F234A9E6C898}" destId="{BDDBCA9A-D672-4C9F-9EAB-0745F7ECE09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D686ED-C17F-424B-886B-7C98DF1C1D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F7F1AB-A5DE-47EF-8EC2-2D03A42278DD}">
      <dgm:prSet custT="1"/>
      <dgm:spPr/>
      <dgm:t>
        <a:bodyPr/>
        <a:lstStyle/>
        <a:p>
          <a:pPr rtl="0"/>
          <a:r>
            <a:rPr lang="en-US" sz="3200" b="1" dirty="0" smtClean="0">
              <a:latin typeface="Titillium Web" panose="020B0604020202020204" charset="0"/>
            </a:rPr>
            <a:t>ĐƯỜNG HỒI QUY</a:t>
          </a:r>
          <a:endParaRPr lang="en-US" sz="3200" b="1" dirty="0">
            <a:latin typeface="Titillium Web" panose="020B0604020202020204" charset="0"/>
          </a:endParaRPr>
        </a:p>
      </dgm:t>
    </dgm:pt>
    <dgm:pt modelId="{30A32BC5-D9FD-4340-966D-400013D8A588}" type="parTrans" cxnId="{6DAA37B8-1AAD-4124-B83A-FD12E2C4718F}">
      <dgm:prSet/>
      <dgm:spPr/>
      <dgm:t>
        <a:bodyPr/>
        <a:lstStyle/>
        <a:p>
          <a:endParaRPr lang="en-US"/>
        </a:p>
      </dgm:t>
    </dgm:pt>
    <dgm:pt modelId="{585CE146-7941-4220-9AF1-9276C423596C}" type="sibTrans" cxnId="{6DAA37B8-1AAD-4124-B83A-FD12E2C4718F}">
      <dgm:prSet/>
      <dgm:spPr/>
      <dgm:t>
        <a:bodyPr/>
        <a:lstStyle/>
        <a:p>
          <a:endParaRPr lang="en-US"/>
        </a:p>
      </dgm:t>
    </dgm:pt>
    <dgm:pt modelId="{C6598E82-C268-499E-A7EC-E6EC83F86F81}" type="pres">
      <dgm:prSet presAssocID="{BCD686ED-C17F-424B-886B-7C98DF1C1DE6}" presName="linear" presStyleCnt="0">
        <dgm:presLayoutVars>
          <dgm:animLvl val="lvl"/>
          <dgm:resizeHandles val="exact"/>
        </dgm:presLayoutVars>
      </dgm:prSet>
      <dgm:spPr/>
      <dgm:t>
        <a:bodyPr/>
        <a:lstStyle/>
        <a:p>
          <a:endParaRPr lang="en-US"/>
        </a:p>
      </dgm:t>
    </dgm:pt>
    <dgm:pt modelId="{EB1A3BAB-60B6-475B-ABDE-1428F73EAB95}" type="pres">
      <dgm:prSet presAssocID="{52F7F1AB-A5DE-47EF-8EC2-2D03A42278DD}" presName="parentText" presStyleLbl="node1" presStyleIdx="0" presStyleCnt="1" custLinFactNeighborX="-1882" custLinFactNeighborY="-48">
        <dgm:presLayoutVars>
          <dgm:chMax val="0"/>
          <dgm:bulletEnabled val="1"/>
        </dgm:presLayoutVars>
      </dgm:prSet>
      <dgm:spPr/>
      <dgm:t>
        <a:bodyPr/>
        <a:lstStyle/>
        <a:p>
          <a:endParaRPr lang="en-US"/>
        </a:p>
      </dgm:t>
    </dgm:pt>
  </dgm:ptLst>
  <dgm:cxnLst>
    <dgm:cxn modelId="{C52A8F24-7761-4B54-B3F9-B8EFBB4D6EB0}" type="presOf" srcId="{52F7F1AB-A5DE-47EF-8EC2-2D03A42278DD}" destId="{EB1A3BAB-60B6-475B-ABDE-1428F73EAB95}" srcOrd="0" destOrd="0" presId="urn:microsoft.com/office/officeart/2005/8/layout/vList2"/>
    <dgm:cxn modelId="{1A178635-231B-4930-9176-B673790D7FEF}" type="presOf" srcId="{BCD686ED-C17F-424B-886B-7C98DF1C1DE6}" destId="{C6598E82-C268-499E-A7EC-E6EC83F86F81}" srcOrd="0" destOrd="0" presId="urn:microsoft.com/office/officeart/2005/8/layout/vList2"/>
    <dgm:cxn modelId="{6DAA37B8-1AAD-4124-B83A-FD12E2C4718F}" srcId="{BCD686ED-C17F-424B-886B-7C98DF1C1DE6}" destId="{52F7F1AB-A5DE-47EF-8EC2-2D03A42278DD}" srcOrd="0" destOrd="0" parTransId="{30A32BC5-D9FD-4340-966D-400013D8A588}" sibTransId="{585CE146-7941-4220-9AF1-9276C423596C}"/>
    <dgm:cxn modelId="{4CD839EF-469B-453D-8B8B-2AA1DE806A3B}" type="presParOf" srcId="{C6598E82-C268-499E-A7EC-E6EC83F86F81}" destId="{EB1A3BAB-60B6-475B-ABDE-1428F73EAB9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78463-0CFF-4BB4-B70B-082F681AAF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F9C02D-4A3F-4B55-98C6-F40E09EA8C26}">
      <dgm:prSet/>
      <dgm:spPr/>
      <dgm:t>
        <a:bodyPr/>
        <a:lstStyle/>
        <a:p>
          <a:pPr rtl="0"/>
          <a:r>
            <a:rPr lang="en-US" b="1" i="0" dirty="0" smtClean="0"/>
            <a:t>XÁC ĐỊNH ĐỘ DỐC</a:t>
          </a:r>
          <a:endParaRPr lang="en-US" dirty="0"/>
        </a:p>
      </dgm:t>
    </dgm:pt>
    <dgm:pt modelId="{02EFD2E5-BDFB-4E89-93DC-E6374C2F65B9}" type="parTrans" cxnId="{A5754F2E-9118-4B00-B019-C55DC4387906}">
      <dgm:prSet/>
      <dgm:spPr/>
      <dgm:t>
        <a:bodyPr/>
        <a:lstStyle/>
        <a:p>
          <a:endParaRPr lang="en-US"/>
        </a:p>
      </dgm:t>
    </dgm:pt>
    <dgm:pt modelId="{05179511-5C3E-4F19-B9C1-5C63D20CB6D3}" type="sibTrans" cxnId="{A5754F2E-9118-4B00-B019-C55DC4387906}">
      <dgm:prSet/>
      <dgm:spPr/>
      <dgm:t>
        <a:bodyPr/>
        <a:lstStyle/>
        <a:p>
          <a:endParaRPr lang="en-US"/>
        </a:p>
      </dgm:t>
    </dgm:pt>
    <dgm:pt modelId="{87B18748-739D-4018-AD28-8E96C59072C3}" type="pres">
      <dgm:prSet presAssocID="{AD478463-0CFF-4BB4-B70B-082F681AAF23}" presName="linear" presStyleCnt="0">
        <dgm:presLayoutVars>
          <dgm:animLvl val="lvl"/>
          <dgm:resizeHandles val="exact"/>
        </dgm:presLayoutVars>
      </dgm:prSet>
      <dgm:spPr/>
      <dgm:t>
        <a:bodyPr/>
        <a:lstStyle/>
        <a:p>
          <a:endParaRPr lang="en-US"/>
        </a:p>
      </dgm:t>
    </dgm:pt>
    <dgm:pt modelId="{4478D016-AC76-443C-B342-ADE28529EBB9}" type="pres">
      <dgm:prSet presAssocID="{74F9C02D-4A3F-4B55-98C6-F40E09EA8C26}" presName="parentText" presStyleLbl="node1" presStyleIdx="0" presStyleCnt="1">
        <dgm:presLayoutVars>
          <dgm:chMax val="0"/>
          <dgm:bulletEnabled val="1"/>
        </dgm:presLayoutVars>
      </dgm:prSet>
      <dgm:spPr/>
      <dgm:t>
        <a:bodyPr/>
        <a:lstStyle/>
        <a:p>
          <a:endParaRPr lang="en-US"/>
        </a:p>
      </dgm:t>
    </dgm:pt>
  </dgm:ptLst>
  <dgm:cxnLst>
    <dgm:cxn modelId="{5D459E05-59BC-45F1-BE68-56AD0201306B}" type="presOf" srcId="{AD478463-0CFF-4BB4-B70B-082F681AAF23}" destId="{87B18748-739D-4018-AD28-8E96C59072C3}" srcOrd="0" destOrd="0" presId="urn:microsoft.com/office/officeart/2005/8/layout/vList2"/>
    <dgm:cxn modelId="{A5754F2E-9118-4B00-B019-C55DC4387906}" srcId="{AD478463-0CFF-4BB4-B70B-082F681AAF23}" destId="{74F9C02D-4A3F-4B55-98C6-F40E09EA8C26}" srcOrd="0" destOrd="0" parTransId="{02EFD2E5-BDFB-4E89-93DC-E6374C2F65B9}" sibTransId="{05179511-5C3E-4F19-B9C1-5C63D20CB6D3}"/>
    <dgm:cxn modelId="{A4559D72-A3CC-414C-83C5-E08819F45BEC}" type="presOf" srcId="{74F9C02D-4A3F-4B55-98C6-F40E09EA8C26}" destId="{4478D016-AC76-443C-B342-ADE28529EBB9}" srcOrd="0" destOrd="0" presId="urn:microsoft.com/office/officeart/2005/8/layout/vList2"/>
    <dgm:cxn modelId="{08080823-8DC6-4A58-80D8-4F1D57CC4824}" type="presParOf" srcId="{87B18748-739D-4018-AD28-8E96C59072C3}" destId="{4478D016-AC76-443C-B342-ADE28529EB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478463-0CFF-4BB4-B70B-082F681AAF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F9C02D-4A3F-4B55-98C6-F40E09EA8C26}">
      <dgm:prSet/>
      <dgm:spPr/>
      <dgm:t>
        <a:bodyPr/>
        <a:lstStyle/>
        <a:p>
          <a:pPr rtl="0"/>
          <a:r>
            <a:rPr lang="en-US" b="1" dirty="0" smtClean="0"/>
            <a:t>PHƯƠNG PHÁP R-SQUARED</a:t>
          </a:r>
          <a:endParaRPr lang="en-US" b="1" dirty="0"/>
        </a:p>
      </dgm:t>
    </dgm:pt>
    <dgm:pt modelId="{02EFD2E5-BDFB-4E89-93DC-E6374C2F65B9}" type="parTrans" cxnId="{A5754F2E-9118-4B00-B019-C55DC4387906}">
      <dgm:prSet/>
      <dgm:spPr/>
      <dgm:t>
        <a:bodyPr/>
        <a:lstStyle/>
        <a:p>
          <a:endParaRPr lang="en-US"/>
        </a:p>
      </dgm:t>
    </dgm:pt>
    <dgm:pt modelId="{05179511-5C3E-4F19-B9C1-5C63D20CB6D3}" type="sibTrans" cxnId="{A5754F2E-9118-4B00-B019-C55DC4387906}">
      <dgm:prSet/>
      <dgm:spPr/>
      <dgm:t>
        <a:bodyPr/>
        <a:lstStyle/>
        <a:p>
          <a:endParaRPr lang="en-US"/>
        </a:p>
      </dgm:t>
    </dgm:pt>
    <dgm:pt modelId="{87B18748-739D-4018-AD28-8E96C59072C3}" type="pres">
      <dgm:prSet presAssocID="{AD478463-0CFF-4BB4-B70B-082F681AAF23}" presName="linear" presStyleCnt="0">
        <dgm:presLayoutVars>
          <dgm:animLvl val="lvl"/>
          <dgm:resizeHandles val="exact"/>
        </dgm:presLayoutVars>
      </dgm:prSet>
      <dgm:spPr/>
      <dgm:t>
        <a:bodyPr/>
        <a:lstStyle/>
        <a:p>
          <a:endParaRPr lang="en-US"/>
        </a:p>
      </dgm:t>
    </dgm:pt>
    <dgm:pt modelId="{4478D016-AC76-443C-B342-ADE28529EBB9}" type="pres">
      <dgm:prSet presAssocID="{74F9C02D-4A3F-4B55-98C6-F40E09EA8C26}" presName="parentText" presStyleLbl="node1" presStyleIdx="0" presStyleCnt="1">
        <dgm:presLayoutVars>
          <dgm:chMax val="0"/>
          <dgm:bulletEnabled val="1"/>
        </dgm:presLayoutVars>
      </dgm:prSet>
      <dgm:spPr/>
      <dgm:t>
        <a:bodyPr/>
        <a:lstStyle/>
        <a:p>
          <a:endParaRPr lang="en-US"/>
        </a:p>
      </dgm:t>
    </dgm:pt>
  </dgm:ptLst>
  <dgm:cxnLst>
    <dgm:cxn modelId="{5D459E05-59BC-45F1-BE68-56AD0201306B}" type="presOf" srcId="{AD478463-0CFF-4BB4-B70B-082F681AAF23}" destId="{87B18748-739D-4018-AD28-8E96C59072C3}" srcOrd="0" destOrd="0" presId="urn:microsoft.com/office/officeart/2005/8/layout/vList2"/>
    <dgm:cxn modelId="{A5754F2E-9118-4B00-B019-C55DC4387906}" srcId="{AD478463-0CFF-4BB4-B70B-082F681AAF23}" destId="{74F9C02D-4A3F-4B55-98C6-F40E09EA8C26}" srcOrd="0" destOrd="0" parTransId="{02EFD2E5-BDFB-4E89-93DC-E6374C2F65B9}" sibTransId="{05179511-5C3E-4F19-B9C1-5C63D20CB6D3}"/>
    <dgm:cxn modelId="{A4559D72-A3CC-414C-83C5-E08819F45BEC}" type="presOf" srcId="{74F9C02D-4A3F-4B55-98C6-F40E09EA8C26}" destId="{4478D016-AC76-443C-B342-ADE28529EBB9}" srcOrd="0" destOrd="0" presId="urn:microsoft.com/office/officeart/2005/8/layout/vList2"/>
    <dgm:cxn modelId="{08080823-8DC6-4A58-80D8-4F1D57CC4824}" type="presParOf" srcId="{87B18748-739D-4018-AD28-8E96C59072C3}" destId="{4478D016-AC76-443C-B342-ADE28529EB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478463-0CFF-4BB4-B70B-082F681AAF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F9C02D-4A3F-4B55-98C6-F40E09EA8C26}">
      <dgm:prSet/>
      <dgm:spPr/>
      <dgm:t>
        <a:bodyPr/>
        <a:lstStyle/>
        <a:p>
          <a:pPr rtl="0"/>
          <a:r>
            <a:rPr lang="en-US" b="1" dirty="0" smtClean="0"/>
            <a:t>SAI SỐ CHUẨN CỦA ƯỚC LƯỢNG</a:t>
          </a:r>
          <a:endParaRPr lang="en-US" b="1" dirty="0"/>
        </a:p>
      </dgm:t>
    </dgm:pt>
    <dgm:pt modelId="{02EFD2E5-BDFB-4E89-93DC-E6374C2F65B9}" type="parTrans" cxnId="{A5754F2E-9118-4B00-B019-C55DC4387906}">
      <dgm:prSet/>
      <dgm:spPr/>
      <dgm:t>
        <a:bodyPr/>
        <a:lstStyle/>
        <a:p>
          <a:endParaRPr lang="en-US"/>
        </a:p>
      </dgm:t>
    </dgm:pt>
    <dgm:pt modelId="{05179511-5C3E-4F19-B9C1-5C63D20CB6D3}" type="sibTrans" cxnId="{A5754F2E-9118-4B00-B019-C55DC4387906}">
      <dgm:prSet/>
      <dgm:spPr/>
      <dgm:t>
        <a:bodyPr/>
        <a:lstStyle/>
        <a:p>
          <a:endParaRPr lang="en-US"/>
        </a:p>
      </dgm:t>
    </dgm:pt>
    <dgm:pt modelId="{87B18748-739D-4018-AD28-8E96C59072C3}" type="pres">
      <dgm:prSet presAssocID="{AD478463-0CFF-4BB4-B70B-082F681AAF23}" presName="linear" presStyleCnt="0">
        <dgm:presLayoutVars>
          <dgm:animLvl val="lvl"/>
          <dgm:resizeHandles val="exact"/>
        </dgm:presLayoutVars>
      </dgm:prSet>
      <dgm:spPr/>
      <dgm:t>
        <a:bodyPr/>
        <a:lstStyle/>
        <a:p>
          <a:endParaRPr lang="en-US"/>
        </a:p>
      </dgm:t>
    </dgm:pt>
    <dgm:pt modelId="{4478D016-AC76-443C-B342-ADE28529EBB9}" type="pres">
      <dgm:prSet presAssocID="{74F9C02D-4A3F-4B55-98C6-F40E09EA8C26}" presName="parentText" presStyleLbl="node1" presStyleIdx="0" presStyleCnt="1">
        <dgm:presLayoutVars>
          <dgm:chMax val="0"/>
          <dgm:bulletEnabled val="1"/>
        </dgm:presLayoutVars>
      </dgm:prSet>
      <dgm:spPr/>
      <dgm:t>
        <a:bodyPr/>
        <a:lstStyle/>
        <a:p>
          <a:endParaRPr lang="en-US"/>
        </a:p>
      </dgm:t>
    </dgm:pt>
  </dgm:ptLst>
  <dgm:cxnLst>
    <dgm:cxn modelId="{5D459E05-59BC-45F1-BE68-56AD0201306B}" type="presOf" srcId="{AD478463-0CFF-4BB4-B70B-082F681AAF23}" destId="{87B18748-739D-4018-AD28-8E96C59072C3}" srcOrd="0" destOrd="0" presId="urn:microsoft.com/office/officeart/2005/8/layout/vList2"/>
    <dgm:cxn modelId="{A5754F2E-9118-4B00-B019-C55DC4387906}" srcId="{AD478463-0CFF-4BB4-B70B-082F681AAF23}" destId="{74F9C02D-4A3F-4B55-98C6-F40E09EA8C26}" srcOrd="0" destOrd="0" parTransId="{02EFD2E5-BDFB-4E89-93DC-E6374C2F65B9}" sibTransId="{05179511-5C3E-4F19-B9C1-5C63D20CB6D3}"/>
    <dgm:cxn modelId="{A4559D72-A3CC-414C-83C5-E08819F45BEC}" type="presOf" srcId="{74F9C02D-4A3F-4B55-98C6-F40E09EA8C26}" destId="{4478D016-AC76-443C-B342-ADE28529EBB9}" srcOrd="0" destOrd="0" presId="urn:microsoft.com/office/officeart/2005/8/layout/vList2"/>
    <dgm:cxn modelId="{08080823-8DC6-4A58-80D8-4F1D57CC4824}" type="presParOf" srcId="{87B18748-739D-4018-AD28-8E96C59072C3}" destId="{4478D016-AC76-443C-B342-ADE28529EB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478463-0CFF-4BB4-B70B-082F681AAF2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F9C02D-4A3F-4B55-98C6-F40E09EA8C26}">
      <dgm:prSet/>
      <dgm:spPr/>
      <dgm:t>
        <a:bodyPr/>
        <a:lstStyle/>
        <a:p>
          <a:pPr rtl="0"/>
          <a:r>
            <a:rPr lang="en-US" b="1" dirty="0" smtClean="0"/>
            <a:t>ƯU ĐIỂM CỦA LINEAR REGRESSION</a:t>
          </a:r>
          <a:endParaRPr lang="en-US" b="1" dirty="0"/>
        </a:p>
      </dgm:t>
    </dgm:pt>
    <dgm:pt modelId="{02EFD2E5-BDFB-4E89-93DC-E6374C2F65B9}" type="parTrans" cxnId="{A5754F2E-9118-4B00-B019-C55DC4387906}">
      <dgm:prSet/>
      <dgm:spPr/>
      <dgm:t>
        <a:bodyPr/>
        <a:lstStyle/>
        <a:p>
          <a:endParaRPr lang="en-US"/>
        </a:p>
      </dgm:t>
    </dgm:pt>
    <dgm:pt modelId="{05179511-5C3E-4F19-B9C1-5C63D20CB6D3}" type="sibTrans" cxnId="{A5754F2E-9118-4B00-B019-C55DC4387906}">
      <dgm:prSet/>
      <dgm:spPr/>
      <dgm:t>
        <a:bodyPr/>
        <a:lstStyle/>
        <a:p>
          <a:endParaRPr lang="en-US"/>
        </a:p>
      </dgm:t>
    </dgm:pt>
    <dgm:pt modelId="{87B18748-739D-4018-AD28-8E96C59072C3}" type="pres">
      <dgm:prSet presAssocID="{AD478463-0CFF-4BB4-B70B-082F681AAF23}" presName="linear" presStyleCnt="0">
        <dgm:presLayoutVars>
          <dgm:animLvl val="lvl"/>
          <dgm:resizeHandles val="exact"/>
        </dgm:presLayoutVars>
      </dgm:prSet>
      <dgm:spPr/>
      <dgm:t>
        <a:bodyPr/>
        <a:lstStyle/>
        <a:p>
          <a:endParaRPr lang="en-US"/>
        </a:p>
      </dgm:t>
    </dgm:pt>
    <dgm:pt modelId="{4478D016-AC76-443C-B342-ADE28529EBB9}" type="pres">
      <dgm:prSet presAssocID="{74F9C02D-4A3F-4B55-98C6-F40E09EA8C26}" presName="parentText" presStyleLbl="node1" presStyleIdx="0" presStyleCnt="1">
        <dgm:presLayoutVars>
          <dgm:chMax val="0"/>
          <dgm:bulletEnabled val="1"/>
        </dgm:presLayoutVars>
      </dgm:prSet>
      <dgm:spPr/>
      <dgm:t>
        <a:bodyPr/>
        <a:lstStyle/>
        <a:p>
          <a:endParaRPr lang="en-US"/>
        </a:p>
      </dgm:t>
    </dgm:pt>
  </dgm:ptLst>
  <dgm:cxnLst>
    <dgm:cxn modelId="{5D459E05-59BC-45F1-BE68-56AD0201306B}" type="presOf" srcId="{AD478463-0CFF-4BB4-B70B-082F681AAF23}" destId="{87B18748-739D-4018-AD28-8E96C59072C3}" srcOrd="0" destOrd="0" presId="urn:microsoft.com/office/officeart/2005/8/layout/vList2"/>
    <dgm:cxn modelId="{A5754F2E-9118-4B00-B019-C55DC4387906}" srcId="{AD478463-0CFF-4BB4-B70B-082F681AAF23}" destId="{74F9C02D-4A3F-4B55-98C6-F40E09EA8C26}" srcOrd="0" destOrd="0" parTransId="{02EFD2E5-BDFB-4E89-93DC-E6374C2F65B9}" sibTransId="{05179511-5C3E-4F19-B9C1-5C63D20CB6D3}"/>
    <dgm:cxn modelId="{A4559D72-A3CC-414C-83C5-E08819F45BEC}" type="presOf" srcId="{74F9C02D-4A3F-4B55-98C6-F40E09EA8C26}" destId="{4478D016-AC76-443C-B342-ADE28529EBB9}" srcOrd="0" destOrd="0" presId="urn:microsoft.com/office/officeart/2005/8/layout/vList2"/>
    <dgm:cxn modelId="{08080823-8DC6-4A58-80D8-4F1D57CC4824}" type="presParOf" srcId="{87B18748-739D-4018-AD28-8E96C59072C3}" destId="{4478D016-AC76-443C-B342-ADE28529EB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A3BAB-60B6-475B-ABDE-1428F73EAB95}">
      <dsp:nvSpPr>
        <dsp:cNvPr id="0" name=""/>
        <dsp:cNvSpPr/>
      </dsp:nvSpPr>
      <dsp:spPr>
        <a:xfrm>
          <a:off x="0" y="7500"/>
          <a:ext cx="6025500" cy="842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i="0" kern="1200" dirty="0" smtClean="0"/>
            <a:t>REGRESSION</a:t>
          </a:r>
          <a:endParaRPr lang="en-US" sz="3600" kern="1200" dirty="0"/>
        </a:p>
      </dsp:txBody>
      <dsp:txXfrm>
        <a:off x="41123" y="48623"/>
        <a:ext cx="5943254" cy="760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8D016-AC76-443C-B342-ADE28529EBB9}">
      <dsp:nvSpPr>
        <dsp:cNvPr id="0" name=""/>
        <dsp:cNvSpPr/>
      </dsp:nvSpPr>
      <dsp:spPr>
        <a:xfrm>
          <a:off x="0" y="46307"/>
          <a:ext cx="60255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smtClean="0"/>
            <a:t>NHƯỢC ĐIỂM CỦA LINEAR REGRESSION</a:t>
          </a:r>
          <a:endParaRPr lang="en-US" sz="2200" b="1" kern="1200" dirty="0"/>
        </a:p>
      </dsp:txBody>
      <dsp:txXfrm>
        <a:off x="25130" y="71437"/>
        <a:ext cx="5975240"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7F9DC-697A-4ADF-82E2-3797C673FF4B}">
      <dsp:nvSpPr>
        <dsp:cNvPr id="0" name=""/>
        <dsp:cNvSpPr/>
      </dsp:nvSpPr>
      <dsp:spPr>
        <a:xfrm>
          <a:off x="0" y="112894"/>
          <a:ext cx="6248400" cy="5588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i="0" kern="1200" dirty="0" smtClean="0"/>
            <a:t>PHÂN LOẠI REGRESSION</a:t>
          </a:r>
          <a:endParaRPr lang="en-US" sz="3600" kern="1200" dirty="0"/>
        </a:p>
      </dsp:txBody>
      <dsp:txXfrm>
        <a:off x="27280" y="140174"/>
        <a:ext cx="6193840" cy="504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CA9A-D672-4C9F-9EAB-0745F7ECE097}">
      <dsp:nvSpPr>
        <dsp:cNvPr id="0" name=""/>
        <dsp:cNvSpPr/>
      </dsp:nvSpPr>
      <dsp:spPr>
        <a:xfrm>
          <a:off x="0" y="9414"/>
          <a:ext cx="5957777" cy="702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b="1" i="0" kern="1200" dirty="0" smtClean="0"/>
            <a:t>LINEAR REGRESSION</a:t>
          </a:r>
          <a:endParaRPr lang="en-US" sz="3000" kern="1200" dirty="0"/>
        </a:p>
      </dsp:txBody>
      <dsp:txXfrm>
        <a:off x="34269" y="43683"/>
        <a:ext cx="5889239" cy="633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CA9A-D672-4C9F-9EAB-0745F7ECE097}">
      <dsp:nvSpPr>
        <dsp:cNvPr id="0" name=""/>
        <dsp:cNvSpPr/>
      </dsp:nvSpPr>
      <dsp:spPr>
        <a:xfrm>
          <a:off x="0" y="917"/>
          <a:ext cx="5957777" cy="65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smtClean="0"/>
            <a:t>TÍNH ỨNG DỤNG</a:t>
          </a:r>
          <a:endParaRPr lang="en-US" sz="2800" b="1" kern="1200" dirty="0"/>
        </a:p>
      </dsp:txBody>
      <dsp:txXfrm>
        <a:off x="31984" y="32901"/>
        <a:ext cx="5893809" cy="5912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A3BAB-60B6-475B-ABDE-1428F73EAB95}">
      <dsp:nvSpPr>
        <dsp:cNvPr id="0" name=""/>
        <dsp:cNvSpPr/>
      </dsp:nvSpPr>
      <dsp:spPr>
        <a:xfrm>
          <a:off x="0" y="0"/>
          <a:ext cx="6025500" cy="7059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latin typeface="Titillium Web" panose="020B0604020202020204" charset="0"/>
            </a:rPr>
            <a:t>ĐƯỜNG HỒI QUY</a:t>
          </a:r>
          <a:endParaRPr lang="en-US" sz="3200" b="1" kern="1200" dirty="0">
            <a:latin typeface="Titillium Web" panose="020B0604020202020204" charset="0"/>
          </a:endParaRPr>
        </a:p>
      </dsp:txBody>
      <dsp:txXfrm>
        <a:off x="34463" y="34463"/>
        <a:ext cx="5956574" cy="637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8D016-AC76-443C-B342-ADE28529EBB9}">
      <dsp:nvSpPr>
        <dsp:cNvPr id="0" name=""/>
        <dsp:cNvSpPr/>
      </dsp:nvSpPr>
      <dsp:spPr>
        <a:xfrm>
          <a:off x="0" y="11208"/>
          <a:ext cx="6025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i="0" kern="1200" dirty="0" smtClean="0"/>
            <a:t>XÁC ĐỊNH ĐỘ DỐC</a:t>
          </a:r>
          <a:endParaRPr lang="en-US" sz="2500" kern="1200" dirty="0"/>
        </a:p>
      </dsp:txBody>
      <dsp:txXfrm>
        <a:off x="28557" y="39765"/>
        <a:ext cx="5968386" cy="5278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8D016-AC76-443C-B342-ADE28529EBB9}">
      <dsp:nvSpPr>
        <dsp:cNvPr id="0" name=""/>
        <dsp:cNvSpPr/>
      </dsp:nvSpPr>
      <dsp:spPr>
        <a:xfrm>
          <a:off x="0" y="11208"/>
          <a:ext cx="6025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dirty="0" smtClean="0"/>
            <a:t>PHƯƠNG PHÁP R-SQUARED</a:t>
          </a:r>
          <a:endParaRPr lang="en-US" sz="2500" b="1" kern="1200" dirty="0"/>
        </a:p>
      </dsp:txBody>
      <dsp:txXfrm>
        <a:off x="28557" y="39765"/>
        <a:ext cx="5968386" cy="5278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8D016-AC76-443C-B342-ADE28529EBB9}">
      <dsp:nvSpPr>
        <dsp:cNvPr id="0" name=""/>
        <dsp:cNvSpPr/>
      </dsp:nvSpPr>
      <dsp:spPr>
        <a:xfrm>
          <a:off x="0" y="11208"/>
          <a:ext cx="6025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dirty="0" smtClean="0"/>
            <a:t>SAI SỐ CHUẨN CỦA ƯỚC LƯỢNG</a:t>
          </a:r>
          <a:endParaRPr lang="en-US" sz="2500" b="1" kern="1200" dirty="0"/>
        </a:p>
      </dsp:txBody>
      <dsp:txXfrm>
        <a:off x="28557" y="39765"/>
        <a:ext cx="5968386" cy="5278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8D016-AC76-443C-B342-ADE28529EBB9}">
      <dsp:nvSpPr>
        <dsp:cNvPr id="0" name=""/>
        <dsp:cNvSpPr/>
      </dsp:nvSpPr>
      <dsp:spPr>
        <a:xfrm>
          <a:off x="0" y="11208"/>
          <a:ext cx="6025500" cy="585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b="1" kern="1200" dirty="0" smtClean="0"/>
            <a:t>ƯU ĐIỂM CỦA LINEAR REGRESSION</a:t>
          </a:r>
          <a:endParaRPr lang="en-US" sz="2500" b="1" kern="1200" dirty="0"/>
        </a:p>
      </dsp:txBody>
      <dsp:txXfrm>
        <a:off x="28557" y="39765"/>
        <a:ext cx="5968386" cy="527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11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273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535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96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26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4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01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552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33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352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020340" cy="1159800"/>
          </a:xfrm>
          <a:prstGeom prst="rect">
            <a:avLst/>
          </a:prstGeom>
        </p:spPr>
        <p:txBody>
          <a:bodyPr spcFirstLastPara="1" wrap="square" lIns="0" tIns="0" rIns="0" bIns="0" anchor="t" anchorCtr="0">
            <a:noAutofit/>
          </a:bodyPr>
          <a:lstStyle/>
          <a:p>
            <a:pPr lvl="0"/>
            <a:r>
              <a:rPr lang="en-US" dirty="0"/>
              <a:t>KỸ THUẬT HỒI QUY TUYẾN </a:t>
            </a:r>
            <a:r>
              <a:rPr lang="en-US" dirty="0" smtClean="0"/>
              <a:t>TÍNH</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093378317"/>
              </p:ext>
            </p:extLst>
          </p:nvPr>
        </p:nvGraphicFramePr>
        <p:xfrm>
          <a:off x="457199" y="278631"/>
          <a:ext cx="6025500" cy="60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2" name="Google Shape;82;p15"/>
              <p:cNvSpPr txBox="1">
                <a:spLocks noGrp="1"/>
              </p:cNvSpPr>
              <p:nvPr>
                <p:ph type="body" idx="1"/>
              </p:nvPr>
            </p:nvSpPr>
            <p:spPr>
              <a:xfrm>
                <a:off x="457199" y="1013637"/>
                <a:ext cx="7602280" cy="3948223"/>
              </a:xfrm>
              <a:prstGeom prst="rect">
                <a:avLst/>
              </a:prstGeom>
            </p:spPr>
            <p:txBody>
              <a:bodyPr spcFirstLastPara="1" wrap="square" lIns="0" tIns="0" rIns="0" bIns="0" anchor="t" anchorCtr="0">
                <a:noAutofit/>
              </a:bodyPr>
              <a:lstStyle/>
              <a:p>
                <a:r>
                  <a:rPr lang="vi-VN" sz="2000" dirty="0" smtClean="0"/>
                  <a:t>Phương pháp bình phương R (R-squared) là một phương pháp đánh giá hiệu suất của mô hình Linear Regression trong machine learning</a:t>
                </a:r>
                <a:endParaRPr lang="en-US" sz="2000" dirty="0" smtClean="0"/>
              </a:p>
              <a:p>
                <a:r>
                  <a:rPr lang="vi-VN" sz="2000" dirty="0"/>
                  <a:t>R-squared cho biết tỷ lệ phần trăm phương sai (variance) của biến phụ thuộc được giải thích bởi các biến độc lập trong mô </a:t>
                </a:r>
                <a:r>
                  <a:rPr lang="vi-VN" sz="2000" dirty="0" smtClean="0"/>
                  <a:t>hình</a:t>
                </a:r>
                <a:endParaRPr lang="en-US" sz="2000" dirty="0" smtClean="0"/>
              </a:p>
              <a:p>
                <a:r>
                  <a:rPr lang="en-US" sz="2000" dirty="0" smtClean="0"/>
                  <a:t>R-squared </a:t>
                </a:r>
                <a:r>
                  <a:rPr lang="vi-VN" sz="2000" dirty="0" smtClean="0"/>
                  <a:t>được tính bằng cách so sánh phương sai của giá trị dự đoán của mô hình với phương sai của giá trị thực tế của biến phụ thuộc</a:t>
                </a:r>
                <a:r>
                  <a:rPr lang="en-US" sz="2000" dirty="0" smtClean="0"/>
                  <a:t> </a:t>
                </a:r>
              </a:p>
              <a:p>
                <a:r>
                  <a:rPr lang="en-US" sz="1800" dirty="0" err="1" smtClean="0">
                    <a:solidFill>
                      <a:srgbClr val="E8EAED"/>
                    </a:solidFill>
                    <a:latin typeface="inherit"/>
                  </a:rPr>
                  <a:t>Công</a:t>
                </a:r>
                <a:r>
                  <a:rPr lang="en-US" sz="1800" dirty="0" smtClean="0">
                    <a:solidFill>
                      <a:srgbClr val="E8EAED"/>
                    </a:solidFill>
                    <a:latin typeface="inherit"/>
                  </a:rPr>
                  <a:t> </a:t>
                </a:r>
                <a:r>
                  <a:rPr lang="en-US" sz="1800" dirty="0" err="1" smtClean="0">
                    <a:solidFill>
                      <a:srgbClr val="E8EAED"/>
                    </a:solidFill>
                    <a:latin typeface="inherit"/>
                  </a:rPr>
                  <a:t>thức</a:t>
                </a:r>
                <a:r>
                  <a:rPr lang="en-US" sz="1800" dirty="0" smtClean="0">
                    <a:solidFill>
                      <a:srgbClr val="E8EAED"/>
                    </a:solidFill>
                    <a:latin typeface="inherit"/>
                  </a:rPr>
                  <a:t>: </a:t>
                </a:r>
                <a:r>
                  <a:rPr lang="en-US" sz="1800" dirty="0" smtClean="0">
                    <a:latin typeface="Titillium Web" panose="020B0604020202020204" charset="0"/>
                  </a:rPr>
                  <a: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0" dirty="0" smtClean="0">
                            <a:latin typeface="Cambria Math" panose="02040503050406030204" pitchFamily="18" charset="0"/>
                          </a:rPr>
                          <m:t>2</m:t>
                        </m:r>
                      </m:sup>
                    </m:sSup>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nary>
                          <m:naryPr>
                            <m:chr m:val="∑"/>
                            <m:subHide m:val="on"/>
                            <m:supHide m:val="on"/>
                            <m:ctrlPr>
                              <a:rPr lang="en-US" b="0" i="1" dirty="0" smtClean="0">
                                <a:latin typeface="Cambria Math" panose="02040503050406030204" pitchFamily="18" charset="0"/>
                              </a:rPr>
                            </m:ctrlPr>
                          </m:naryPr>
                          <m:sub/>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d>
                              </m:e>
                              <m:sup>
                                <m:r>
                                  <a:rPr lang="en-US" b="0" i="1" dirty="0" smtClean="0">
                                    <a:latin typeface="Cambria Math" panose="02040503050406030204" pitchFamily="18" charset="0"/>
                                  </a:rPr>
                                  <m:t>2</m:t>
                                </m:r>
                              </m:sup>
                            </m:sSup>
                          </m:e>
                        </m:nary>
                      </m:num>
                      <m:den>
                        <m:nary>
                          <m:naryPr>
                            <m:chr m:val="∑"/>
                            <m:subHide m:val="on"/>
                            <m:supHide m:val="on"/>
                            <m:ctrlPr>
                              <a:rPr lang="en-US" b="0" i="1" dirty="0" smtClean="0">
                                <a:latin typeface="Cambria Math" panose="02040503050406030204" pitchFamily="18" charset="0"/>
                              </a:rPr>
                            </m:ctrlPr>
                          </m:naryPr>
                          <m:sub/>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d>
                              </m:e>
                              <m:sup>
                                <m:r>
                                  <a:rPr lang="en-US" b="0" i="1" dirty="0" smtClean="0">
                                    <a:latin typeface="Cambria Math" panose="02040503050406030204" pitchFamily="18" charset="0"/>
                                  </a:rPr>
                                  <m:t>2</m:t>
                                </m:r>
                              </m:sup>
                            </m:sSup>
                          </m:e>
                        </m:nary>
                      </m:den>
                    </m:f>
                  </m:oMath>
                </a14:m>
                <a:r>
                  <a:rPr lang="en-US" dirty="0" smtClean="0">
                    <a:latin typeface="Titillium Web" panose="020B0604020202020204" charset="0"/>
                  </a:rPr>
                  <a:t>  	</a:t>
                </a:r>
                <a:r>
                  <a:rPr lang="en-US" sz="2000" dirty="0" smtClean="0">
                    <a:latin typeface="Titillium Web" panose="020B0604020202020204" charset="0"/>
                  </a:rPr>
                  <a:t>	</a:t>
                </a:r>
                <a:endParaRPr lang="en-US" altLang="en-US" sz="100" dirty="0">
                  <a:solidFill>
                    <a:schemeClr val="bg1"/>
                  </a:solidFill>
                </a:endParaRPr>
              </a:p>
            </p:txBody>
          </p:sp>
        </mc:Choice>
        <mc:Fallback xmlns="">
          <p:sp>
            <p:nvSpPr>
              <p:cNvPr id="82" name="Google Shape;82;p15"/>
              <p:cNvSpPr txBox="1">
                <a:spLocks noGrp="1" noRot="1" noChangeAspect="1" noMove="1" noResize="1" noEditPoints="1" noAdjustHandles="1" noChangeArrowheads="1" noChangeShapeType="1" noTextEdit="1"/>
              </p:cNvSpPr>
              <p:nvPr>
                <p:ph type="body" idx="1"/>
              </p:nvPr>
            </p:nvSpPr>
            <p:spPr>
              <a:xfrm>
                <a:off x="457199" y="1013637"/>
                <a:ext cx="7602280" cy="3948223"/>
              </a:xfrm>
              <a:prstGeom prst="rect">
                <a:avLst/>
              </a:prstGeom>
              <a:blipFill>
                <a:blip r:embed="rId8"/>
                <a:stretch>
                  <a:fillRect l="-1363" t="-1852"/>
                </a:stretch>
              </a:blipFill>
            </p:spPr>
            <p:txBody>
              <a:bodyPr/>
              <a:lstStyle/>
              <a:p>
                <a:r>
                  <a:rPr lang="en-US">
                    <a:noFill/>
                  </a:rPr>
                  <a:t> </a:t>
                </a:r>
              </a:p>
            </p:txBody>
          </p:sp>
        </mc:Fallback>
      </mc:AlternateContent>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291867" y="3488121"/>
            <a:ext cx="3239386" cy="1197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5642344" y="3621836"/>
                <a:ext cx="2538432" cy="964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𝑦</m:t>
                        </m:r>
                      </m:e>
                    </m:acc>
                  </m:oMath>
                </a14:m>
                <a:r>
                  <a:rPr lang="en-US" dirty="0" smtClean="0"/>
                  <a:t> - </a:t>
                </a:r>
                <a:r>
                  <a:rPr lang="en-US" dirty="0" err="1" smtClean="0"/>
                  <a:t>giá</a:t>
                </a:r>
                <a:r>
                  <a:rPr lang="en-US" dirty="0" smtClean="0"/>
                  <a:t> </a:t>
                </a:r>
                <a:r>
                  <a:rPr lang="en-US" dirty="0" err="1" smtClean="0"/>
                  <a:t>trị</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của</a:t>
                </a:r>
                <a:r>
                  <a:rPr lang="en-US" dirty="0" smtClean="0"/>
                  <a:t> </a:t>
                </a:r>
                <a14:m>
                  <m:oMath xmlns:m="http://schemas.openxmlformats.org/officeDocument/2006/math">
                    <m:r>
                      <a:rPr lang="en-US" b="0" i="1" dirty="0" smtClean="0">
                        <a:latin typeface="Cambria Math" panose="02040503050406030204" pitchFamily="18" charset="0"/>
                      </a:rPr>
                      <m:t>𝑦</m:t>
                    </m:r>
                  </m:oMath>
                </a14:m>
                <a:endParaRPr lang="en-US" b="0" dirty="0" smtClean="0"/>
              </a:p>
              <a:p>
                <a:pPr algn="ct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oMath>
                </a14:m>
                <a:r>
                  <a:rPr lang="en-US" dirty="0" smtClean="0"/>
                  <a:t> - </a:t>
                </a:r>
                <a:r>
                  <a:rPr lang="en-US" dirty="0" err="1" smtClean="0"/>
                  <a:t>giá</a:t>
                </a:r>
                <a:r>
                  <a:rPr lang="en-US" dirty="0" smtClean="0"/>
                  <a:t> </a:t>
                </a:r>
                <a:r>
                  <a:rPr lang="en-US" dirty="0" err="1" smtClean="0"/>
                  <a:t>trị</a:t>
                </a:r>
                <a:r>
                  <a:rPr lang="en-US" dirty="0" smtClean="0"/>
                  <a:t> </a:t>
                </a:r>
                <a:r>
                  <a:rPr lang="en-US" dirty="0" err="1" smtClean="0"/>
                  <a:t>trung</a:t>
                </a:r>
                <a:r>
                  <a:rPr lang="en-US" dirty="0" smtClean="0"/>
                  <a:t> </a:t>
                </a:r>
                <a:r>
                  <a:rPr lang="en-US" dirty="0" err="1" smtClean="0"/>
                  <a:t>bình</a:t>
                </a:r>
                <a:r>
                  <a:rPr lang="en-US" dirty="0" smtClean="0"/>
                  <a:t> </a:t>
                </a:r>
                <a:r>
                  <a:rPr lang="en-US" dirty="0" err="1" smtClean="0"/>
                  <a:t>của</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𝑦</m:t>
                    </m:r>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642344" y="3621836"/>
                <a:ext cx="2538432" cy="964019"/>
              </a:xfrm>
              <a:prstGeom prst="rect">
                <a:avLst/>
              </a:prstGeom>
              <a:blipFill>
                <a:blip r:embed="rId9"/>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6441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32415681"/>
              </p:ext>
            </p:extLst>
          </p:nvPr>
        </p:nvGraphicFramePr>
        <p:xfrm>
          <a:off x="457199" y="278631"/>
          <a:ext cx="6025500" cy="60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2" name="Google Shape;82;p15"/>
              <p:cNvSpPr txBox="1">
                <a:spLocks noGrp="1"/>
              </p:cNvSpPr>
              <p:nvPr>
                <p:ph type="body" idx="1"/>
              </p:nvPr>
            </p:nvSpPr>
            <p:spPr>
              <a:xfrm>
                <a:off x="457199" y="1013637"/>
                <a:ext cx="7347099" cy="3563911"/>
              </a:xfrm>
              <a:prstGeom prst="rect">
                <a:avLst/>
              </a:prstGeom>
            </p:spPr>
            <p:txBody>
              <a:bodyPr spcFirstLastPara="1" wrap="square" lIns="0" tIns="0" rIns="0" bIns="0" anchor="t" anchorCtr="0">
                <a:noAutofit/>
              </a:bodyPr>
              <a:lstStyle/>
              <a:p>
                <a:r>
                  <a:rPr lang="vi-VN" sz="2200" dirty="0" smtClean="0"/>
                  <a:t>Sai số chuẩn của ước lượng (Standard Error of Estimate) là một chỉ số đánh giá chất lượng của mô hình Linear Regression trong machine learning.</a:t>
                </a:r>
                <a:endParaRPr lang="en-US" sz="2200" dirty="0" smtClean="0"/>
              </a:p>
              <a:p>
                <a:r>
                  <a:rPr lang="vi-VN" sz="2200" dirty="0" smtClean="0"/>
                  <a:t> </a:t>
                </a:r>
                <a:r>
                  <a:rPr lang="vi-VN" sz="2200" dirty="0"/>
                  <a:t>Chỉ số này đo lường khoảng cách trung bình giữa giá trị thực tế của biến phụ thuộc và giá trị dự đoán của mô hình trên toàn bộ tập dữ </a:t>
                </a:r>
                <a:r>
                  <a:rPr lang="vi-VN" sz="2200" dirty="0" smtClean="0"/>
                  <a:t>liệu</a:t>
                </a:r>
                <a:endParaRPr lang="en-US" altLang="en-US" sz="2200" dirty="0" smtClean="0">
                  <a:solidFill>
                    <a:srgbClr val="E8EAED"/>
                  </a:solidFill>
                  <a:latin typeface="inherit"/>
                </a:endParaRPr>
              </a:p>
              <a:p>
                <a:r>
                  <a:rPr lang="en-US" sz="1800" dirty="0" err="1" smtClean="0">
                    <a:solidFill>
                      <a:srgbClr val="E8EAED"/>
                    </a:solidFill>
                    <a:latin typeface="Titillium Web" panose="020B0604020202020204" charset="0"/>
                  </a:rPr>
                  <a:t>Công</a:t>
                </a:r>
                <a:r>
                  <a:rPr lang="en-US" sz="1800" dirty="0" smtClean="0">
                    <a:solidFill>
                      <a:srgbClr val="E8EAED"/>
                    </a:solidFill>
                    <a:latin typeface="Titillium Web" panose="020B0604020202020204" charset="0"/>
                  </a:rPr>
                  <a:t> </a:t>
                </a:r>
                <a:r>
                  <a:rPr lang="en-US" sz="1800" dirty="0" err="1" smtClean="0">
                    <a:solidFill>
                      <a:srgbClr val="E8EAED"/>
                    </a:solidFill>
                    <a:latin typeface="Titillium Web" panose="020B0604020202020204" charset="0"/>
                  </a:rPr>
                  <a:t>thức</a:t>
                </a:r>
                <a:r>
                  <a:rPr lang="en-US" sz="1800" dirty="0" smtClean="0">
                    <a:solidFill>
                      <a:srgbClr val="E8EAED"/>
                    </a:solidFill>
                    <a:latin typeface="Titillium Web" panose="020B0604020202020204" charset="0"/>
                  </a:rPr>
                  <a:t> </a:t>
                </a:r>
                <a:r>
                  <a:rPr lang="en-US" sz="1800" dirty="0" err="1" smtClean="0">
                    <a:solidFill>
                      <a:srgbClr val="E8EAED"/>
                    </a:solidFill>
                    <a:latin typeface="Titillium Web" panose="020B0604020202020204" charset="0"/>
                  </a:rPr>
                  <a:t>tính</a:t>
                </a:r>
                <a:r>
                  <a:rPr lang="en-US" sz="1800" dirty="0" smtClean="0">
                    <a:solidFill>
                      <a:srgbClr val="E8EAED"/>
                    </a:solidFill>
                    <a:latin typeface="inherit"/>
                  </a:rPr>
                  <a:t>:  </a:t>
                </a:r>
                <a:r>
                  <a:rPr lang="en-US" sz="1800" dirty="0" smtClean="0">
                    <a:solidFill>
                      <a:srgbClr val="E8EAED"/>
                    </a:solidFill>
                    <a:latin typeface="Titillium Web" panose="020B0604020202020204" charset="0"/>
                  </a:rPr>
                  <a:t>SE = </a:t>
                </a:r>
                <a14:m>
                  <m:oMath xmlns:m="http://schemas.openxmlformats.org/officeDocument/2006/math">
                    <m:rad>
                      <m:radPr>
                        <m:degHide m:val="on"/>
                        <m:ctrlPr>
                          <a:rPr lang="en-US" sz="1800" i="1" smtClean="0">
                            <a:solidFill>
                              <a:srgbClr val="E8EAED"/>
                            </a:solidFill>
                            <a:latin typeface="Cambria Math" panose="02040503050406030204" pitchFamily="18" charset="0"/>
                          </a:rPr>
                        </m:ctrlPr>
                      </m:radPr>
                      <m:deg/>
                      <m:e>
                        <m:f>
                          <m:fPr>
                            <m:ctrlPr>
                              <a:rPr lang="en-US" sz="1800" i="1" smtClean="0">
                                <a:solidFill>
                                  <a:srgbClr val="E8EAED"/>
                                </a:solidFill>
                                <a:latin typeface="Cambria Math" panose="02040503050406030204" pitchFamily="18" charset="0"/>
                              </a:rPr>
                            </m:ctrlPr>
                          </m:fPr>
                          <m:num>
                            <m:sSup>
                              <m:sSupPr>
                                <m:ctrlPr>
                                  <a:rPr lang="en-US" sz="1800" i="1" smtClean="0">
                                    <a:solidFill>
                                      <a:srgbClr val="E8EAED"/>
                                    </a:solidFill>
                                    <a:latin typeface="Cambria Math" panose="02040503050406030204" pitchFamily="18" charset="0"/>
                                  </a:rPr>
                                </m:ctrlPr>
                              </m:sSupPr>
                              <m:e>
                                <m:nary>
                                  <m:naryPr>
                                    <m:chr m:val="∑"/>
                                    <m:subHide m:val="on"/>
                                    <m:supHide m:val="on"/>
                                    <m:ctrlPr>
                                      <a:rPr lang="en-US" sz="1800" i="1">
                                        <a:solidFill>
                                          <a:srgbClr val="E8EAED"/>
                                        </a:solidFill>
                                        <a:latin typeface="Cambria Math" panose="02040503050406030204" pitchFamily="18" charset="0"/>
                                      </a:rPr>
                                    </m:ctrlPr>
                                  </m:naryPr>
                                  <m:sub/>
                                  <m:sup/>
                                  <m:e>
                                    <m:r>
                                      <a:rPr lang="en-US" sz="1800" i="1">
                                        <a:solidFill>
                                          <a:srgbClr val="E8EAED"/>
                                        </a:solidFill>
                                        <a:latin typeface="Cambria Math" panose="02040503050406030204" pitchFamily="18" charset="0"/>
                                      </a:rPr>
                                      <m:t>(</m:t>
                                    </m:r>
                                    <m:r>
                                      <a:rPr lang="en-US" sz="1800" i="1">
                                        <a:solidFill>
                                          <a:srgbClr val="E8EAED"/>
                                        </a:solidFill>
                                        <a:latin typeface="Cambria Math" panose="02040503050406030204" pitchFamily="18" charset="0"/>
                                      </a:rPr>
                                      <m:t>𝑦</m:t>
                                    </m:r>
                                    <m:r>
                                      <a:rPr lang="en-US" sz="1800" i="1">
                                        <a:solidFill>
                                          <a:srgbClr val="E8EAED"/>
                                        </a:solidFill>
                                        <a:latin typeface="Cambria Math" panose="02040503050406030204" pitchFamily="18" charset="0"/>
                                      </a:rPr>
                                      <m:t>−</m:t>
                                    </m:r>
                                    <m:sSub>
                                      <m:sSubPr>
                                        <m:ctrlPr>
                                          <a:rPr lang="en-US" sz="1800" i="1">
                                            <a:solidFill>
                                              <a:srgbClr val="E8EAED"/>
                                            </a:solidFill>
                                            <a:latin typeface="Cambria Math" panose="02040503050406030204" pitchFamily="18" charset="0"/>
                                          </a:rPr>
                                        </m:ctrlPr>
                                      </m:sSubPr>
                                      <m:e>
                                        <m:r>
                                          <a:rPr lang="en-US" sz="1800" i="1">
                                            <a:solidFill>
                                              <a:srgbClr val="E8EAED"/>
                                            </a:solidFill>
                                            <a:latin typeface="Cambria Math" panose="02040503050406030204" pitchFamily="18" charset="0"/>
                                          </a:rPr>
                                          <m:t>𝑦</m:t>
                                        </m:r>
                                      </m:e>
                                      <m:sub>
                                        <m:r>
                                          <a:rPr lang="en-US" sz="1800" i="1">
                                            <a:solidFill>
                                              <a:srgbClr val="E8EAED"/>
                                            </a:solidFill>
                                            <a:latin typeface="Cambria Math" panose="02040503050406030204" pitchFamily="18" charset="0"/>
                                          </a:rPr>
                                          <m:t>𝑒𝑠𝑡</m:t>
                                        </m:r>
                                      </m:sub>
                                    </m:sSub>
                                    <m:r>
                                      <a:rPr lang="en-US" sz="1800" i="1">
                                        <a:solidFill>
                                          <a:srgbClr val="E8EAED"/>
                                        </a:solidFill>
                                        <a:latin typeface="Cambria Math" panose="02040503050406030204" pitchFamily="18" charset="0"/>
                                      </a:rPr>
                                      <m:t>) </m:t>
                                    </m:r>
                                  </m:e>
                                </m:nary>
                              </m:e>
                              <m:sup>
                                <m:r>
                                  <a:rPr lang="en-US" sz="1800" b="0" i="1" smtClean="0">
                                    <a:solidFill>
                                      <a:srgbClr val="E8EAED"/>
                                    </a:solidFill>
                                    <a:latin typeface="Cambria Math" panose="02040503050406030204" pitchFamily="18" charset="0"/>
                                  </a:rPr>
                                  <m:t>2</m:t>
                                </m:r>
                              </m:sup>
                            </m:sSup>
                          </m:num>
                          <m:den>
                            <m:r>
                              <a:rPr lang="en-US" sz="1800" b="0" i="1" smtClean="0">
                                <a:solidFill>
                                  <a:srgbClr val="E8EAED"/>
                                </a:solidFill>
                                <a:latin typeface="Cambria Math" panose="02040503050406030204" pitchFamily="18" charset="0"/>
                              </a:rPr>
                              <m:t>𝑛</m:t>
                            </m:r>
                          </m:den>
                        </m:f>
                      </m:e>
                    </m:rad>
                  </m:oMath>
                </a14:m>
                <a:r>
                  <a:rPr lang="en-US" sz="1800" dirty="0" smtClean="0">
                    <a:solidFill>
                      <a:srgbClr val="E8EAED"/>
                    </a:solidFill>
                    <a:latin typeface="inherit"/>
                  </a:rPr>
                  <a:t>  </a:t>
                </a:r>
                <a:r>
                  <a:rPr lang="en-US" sz="800" dirty="0" smtClean="0">
                    <a:solidFill>
                      <a:schemeClr val="bg1"/>
                    </a:solidFill>
                  </a:rPr>
                  <a:t> </a:t>
                </a:r>
                <a:endParaRPr lang="en-US" sz="1800" dirty="0" smtClean="0">
                  <a:solidFill>
                    <a:srgbClr val="E8EAED"/>
                  </a:solidFill>
                  <a:latin typeface="inherit"/>
                </a:endParaRPr>
              </a:p>
              <a:p>
                <a:pPr marL="76200" indent="0">
                  <a:buNone/>
                </a:pPr>
                <a:r>
                  <a:rPr lang="en-US" sz="1800" dirty="0" smtClean="0">
                    <a:latin typeface="Titillium Web" panose="020B0604020202020204" charset="0"/>
                  </a:rPr>
                  <a:t>			</a:t>
                </a:r>
                <a:endParaRPr lang="en-US" dirty="0" smtClean="0">
                  <a:latin typeface="Titillium Web" panose="020B0604020202020204" charset="0"/>
                </a:endParaRPr>
              </a:p>
            </p:txBody>
          </p:sp>
        </mc:Choice>
        <mc:Fallback xmlns="">
          <p:sp>
            <p:nvSpPr>
              <p:cNvPr id="82" name="Google Shape;82;p15"/>
              <p:cNvSpPr txBox="1">
                <a:spLocks noGrp="1" noRot="1" noChangeAspect="1" noMove="1" noResize="1" noEditPoints="1" noAdjustHandles="1" noChangeArrowheads="1" noChangeShapeType="1" noTextEdit="1"/>
              </p:cNvSpPr>
              <p:nvPr>
                <p:ph type="body" idx="1"/>
              </p:nvPr>
            </p:nvSpPr>
            <p:spPr>
              <a:xfrm>
                <a:off x="457199" y="1013637"/>
                <a:ext cx="7347099" cy="3563911"/>
              </a:xfrm>
              <a:prstGeom prst="rect">
                <a:avLst/>
              </a:prstGeom>
              <a:blipFill>
                <a:blip r:embed="rId8"/>
                <a:stretch>
                  <a:fillRect l="-1411" t="-1538" r="-1992"/>
                </a:stretch>
              </a:blipFill>
            </p:spPr>
            <p:txBody>
              <a:bodyPr/>
              <a:lstStyle/>
              <a:p>
                <a:r>
                  <a:rPr lang="en-US">
                    <a:noFill/>
                  </a:rPr>
                  <a:t> </a:t>
                </a:r>
              </a:p>
            </p:txBody>
          </p:sp>
        </mc:Fallback>
      </mc:AlternateContent>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4564912" y="3274828"/>
                <a:ext cx="2438400" cy="50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E8EAED"/>
                              </a:solidFill>
                              <a:latin typeface="Cambria Math" panose="02040503050406030204" pitchFamily="18" charset="0"/>
                            </a:rPr>
                          </m:ctrlPr>
                        </m:sSubPr>
                        <m:e>
                          <m:r>
                            <a:rPr lang="en-US" i="1">
                              <a:solidFill>
                                <a:srgbClr val="E8EAED"/>
                              </a:solidFill>
                              <a:latin typeface="Cambria Math" panose="02040503050406030204" pitchFamily="18" charset="0"/>
                            </a:rPr>
                            <m:t>𝑦</m:t>
                          </m:r>
                        </m:e>
                        <m:sub>
                          <m:r>
                            <a:rPr lang="en-US" i="1">
                              <a:solidFill>
                                <a:srgbClr val="E8EAED"/>
                              </a:solidFill>
                              <a:latin typeface="Cambria Math" panose="02040503050406030204" pitchFamily="18" charset="0"/>
                            </a:rPr>
                            <m:t>𝑒𝑠𝑡</m:t>
                          </m:r>
                        </m:sub>
                      </m:sSub>
                      <m:r>
                        <a:rPr lang="en-US" b="0" i="1">
                          <a:solidFill>
                            <a:srgbClr val="E8EAED"/>
                          </a:solidFill>
                          <a:latin typeface="Cambria Math" panose="02040503050406030204" pitchFamily="18" charset="0"/>
                        </a:rPr>
                        <m:t> </m:t>
                      </m:r>
                      <m:r>
                        <a:rPr lang="en-US" b="0" i="1" smtClean="0">
                          <a:solidFill>
                            <a:srgbClr val="E8EAED"/>
                          </a:solidFill>
                          <a:latin typeface="Cambria Math" panose="02040503050406030204" pitchFamily="18" charset="0"/>
                        </a:rPr>
                        <m:t>−</m:t>
                      </m:r>
                      <m:r>
                        <a:rPr lang="en-US" b="0" i="1">
                          <a:solidFill>
                            <a:srgbClr val="E8EAED"/>
                          </a:solidFill>
                          <a:latin typeface="Cambria Math" panose="02040503050406030204" pitchFamily="18" charset="0"/>
                        </a:rPr>
                        <m:t> </m:t>
                      </m:r>
                      <m:r>
                        <a:rPr lang="en-US" b="0" i="1" smtClean="0">
                          <a:solidFill>
                            <a:srgbClr val="E8EAED"/>
                          </a:solidFill>
                          <a:latin typeface="Cambria Math" panose="02040503050406030204" pitchFamily="18" charset="0"/>
                        </a:rPr>
                        <m:t>𝑔𝑖</m:t>
                      </m:r>
                      <m:r>
                        <a:rPr lang="en-US" b="0" i="1" smtClean="0">
                          <a:solidFill>
                            <a:srgbClr val="E8EAED"/>
                          </a:solidFill>
                          <a:latin typeface="Cambria Math" panose="02040503050406030204" pitchFamily="18" charset="0"/>
                        </a:rPr>
                        <m:t>á </m:t>
                      </m:r>
                      <m:r>
                        <a:rPr lang="en-US" b="0" i="1" smtClean="0">
                          <a:solidFill>
                            <a:srgbClr val="E8EAED"/>
                          </a:solidFill>
                          <a:latin typeface="Cambria Math" panose="02040503050406030204" pitchFamily="18" charset="0"/>
                        </a:rPr>
                        <m:t>𝑡𝑟</m:t>
                      </m:r>
                      <m:r>
                        <a:rPr lang="en-US" b="0" i="1" smtClean="0">
                          <a:solidFill>
                            <a:srgbClr val="E8EAED"/>
                          </a:solidFill>
                          <a:latin typeface="Cambria Math" panose="02040503050406030204" pitchFamily="18" charset="0"/>
                        </a:rPr>
                        <m:t>ị ướ</m:t>
                      </m:r>
                      <m:r>
                        <a:rPr lang="en-US" b="0" i="1" smtClean="0">
                          <a:solidFill>
                            <a:srgbClr val="E8EAED"/>
                          </a:solidFill>
                          <a:latin typeface="Cambria Math" panose="02040503050406030204" pitchFamily="18" charset="0"/>
                        </a:rPr>
                        <m:t>𝑐</m:t>
                      </m:r>
                      <m:r>
                        <a:rPr lang="en-US" b="0" i="1" smtClean="0">
                          <a:solidFill>
                            <a:srgbClr val="E8EAED"/>
                          </a:solidFill>
                          <a:latin typeface="Cambria Math" panose="02040503050406030204" pitchFamily="18" charset="0"/>
                        </a:rPr>
                        <m:t> </m:t>
                      </m:r>
                      <m:r>
                        <a:rPr lang="en-US" b="0" i="1" smtClean="0">
                          <a:solidFill>
                            <a:srgbClr val="E8EAED"/>
                          </a:solidFill>
                          <a:latin typeface="Cambria Math" panose="02040503050406030204" pitchFamily="18" charset="0"/>
                        </a:rPr>
                        <m:t>𝑡</m:t>
                      </m:r>
                      <m:r>
                        <a:rPr lang="en-US" b="0" i="1" smtClean="0">
                          <a:solidFill>
                            <a:srgbClr val="E8EAED"/>
                          </a:solidFill>
                          <a:latin typeface="Cambria Math" panose="02040503050406030204" pitchFamily="18" charset="0"/>
                        </a:rPr>
                        <m:t>í</m:t>
                      </m:r>
                      <m:r>
                        <a:rPr lang="en-US" b="0" i="1" smtClean="0">
                          <a:solidFill>
                            <a:srgbClr val="E8EAED"/>
                          </a:solidFill>
                          <a:latin typeface="Cambria Math" panose="02040503050406030204" pitchFamily="18" charset="0"/>
                        </a:rPr>
                        <m:t>𝑛h</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564912" y="3274828"/>
                <a:ext cx="2438400" cy="503274"/>
              </a:xfrm>
              <a:prstGeom prst="rect">
                <a:avLst/>
              </a:prstGeom>
              <a:blipFill>
                <a:blip r:embed="rId9"/>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06338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74343942"/>
              </p:ext>
            </p:extLst>
          </p:nvPr>
        </p:nvGraphicFramePr>
        <p:xfrm>
          <a:off x="457199" y="278631"/>
          <a:ext cx="6025500" cy="60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 name="Google Shape;82;p15"/>
          <p:cNvSpPr txBox="1">
            <a:spLocks noGrp="1"/>
          </p:cNvSpPr>
          <p:nvPr>
            <p:ph type="body" idx="1"/>
          </p:nvPr>
        </p:nvSpPr>
        <p:spPr>
          <a:xfrm>
            <a:off x="457199" y="1254642"/>
            <a:ext cx="7347099" cy="3322906"/>
          </a:xfrm>
          <a:prstGeom prst="rect">
            <a:avLst/>
          </a:prstGeom>
        </p:spPr>
        <p:txBody>
          <a:bodyPr spcFirstLastPara="1" wrap="square" lIns="0" tIns="0" rIns="0" bIns="0" anchor="t" anchorCtr="0">
            <a:noAutofit/>
          </a:bodyPr>
          <a:lstStyle/>
          <a:p>
            <a:r>
              <a:rPr lang="vi-VN" sz="1800" dirty="0"/>
              <a:t>Dễ hiểu và dễ triển </a:t>
            </a:r>
            <a:r>
              <a:rPr lang="vi-VN" sz="1800" dirty="0" smtClean="0"/>
              <a:t>khai</a:t>
            </a:r>
            <a:endParaRPr lang="en-US" sz="1800" dirty="0" smtClean="0"/>
          </a:p>
          <a:p>
            <a:endParaRPr lang="vi-VN" sz="1800" dirty="0"/>
          </a:p>
          <a:p>
            <a:r>
              <a:rPr lang="vi-VN" sz="1800" dirty="0"/>
              <a:t>Tính toán đơn </a:t>
            </a:r>
            <a:r>
              <a:rPr lang="vi-VN" sz="1800" dirty="0" smtClean="0"/>
              <a:t>giản</a:t>
            </a:r>
            <a:endParaRPr lang="en-US" sz="1800" dirty="0" smtClean="0"/>
          </a:p>
          <a:p>
            <a:endParaRPr lang="en-US" sz="1800" dirty="0" smtClean="0"/>
          </a:p>
          <a:p>
            <a:r>
              <a:rPr lang="vi-VN" sz="1800" dirty="0" smtClean="0"/>
              <a:t>Hiệu </a:t>
            </a:r>
            <a:r>
              <a:rPr lang="vi-VN" sz="1800" dirty="0"/>
              <a:t>quả trong một số trường hợp: Linear Regression có thể cho kết quả tốt nếu các biến độc lập có mối quan hệ tuyến tính với biến phụ thuộc</a:t>
            </a:r>
            <a:r>
              <a:rPr lang="vi-VN" sz="1800" dirty="0" smtClean="0"/>
              <a:t>.</a:t>
            </a:r>
            <a:endParaRPr lang="en-US" sz="1800" dirty="0" smtClean="0"/>
          </a:p>
          <a:p>
            <a:endParaRPr lang="vi-VN" sz="1800" dirty="0"/>
          </a:p>
          <a:p>
            <a:r>
              <a:rPr lang="vi-VN" sz="1800" dirty="0"/>
              <a:t>Giải thích được mối quan hệ giữa các </a:t>
            </a:r>
            <a:r>
              <a:rPr lang="vi-VN" sz="1800" dirty="0" smtClean="0"/>
              <a:t>biến</a:t>
            </a:r>
            <a:endParaRPr lang="en-US" sz="1800" dirty="0" smtClean="0"/>
          </a:p>
          <a:p>
            <a:endParaRPr lang="en-US" sz="1800" dirty="0" smtClean="0"/>
          </a:p>
          <a:p>
            <a:r>
              <a:rPr lang="vi-VN" sz="1800" dirty="0" smtClean="0"/>
              <a:t>Dễ </a:t>
            </a:r>
            <a:r>
              <a:rPr lang="vi-VN" sz="1800" dirty="0"/>
              <a:t>dàng tạo ra các dự đoán hợp </a:t>
            </a:r>
            <a:r>
              <a:rPr lang="vi-VN" sz="1800" dirty="0" smtClean="0"/>
              <a:t>lý</a:t>
            </a:r>
            <a:r>
              <a:rPr lang="en-US" sz="1800" dirty="0" smtClean="0">
                <a:latin typeface="Titillium Web" panose="020B0604020202020204" charset="0"/>
              </a:rPr>
              <a:t>			</a:t>
            </a:r>
          </a:p>
        </p:txBody>
      </p:sp>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564912" y="3274828"/>
            <a:ext cx="2438400" cy="50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2887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22912891"/>
              </p:ext>
            </p:extLst>
          </p:nvPr>
        </p:nvGraphicFramePr>
        <p:xfrm>
          <a:off x="457199" y="278631"/>
          <a:ext cx="6025500" cy="60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 name="Google Shape;82;p15"/>
          <p:cNvSpPr txBox="1">
            <a:spLocks noGrp="1"/>
          </p:cNvSpPr>
          <p:nvPr>
            <p:ph type="body" idx="1"/>
          </p:nvPr>
        </p:nvSpPr>
        <p:spPr>
          <a:xfrm>
            <a:off x="457199" y="1254642"/>
            <a:ext cx="7347099" cy="3322906"/>
          </a:xfrm>
          <a:prstGeom prst="rect">
            <a:avLst/>
          </a:prstGeom>
        </p:spPr>
        <p:txBody>
          <a:bodyPr spcFirstLastPara="1" wrap="square" lIns="0" tIns="0" rIns="0" bIns="0" anchor="t" anchorCtr="0">
            <a:noAutofit/>
          </a:bodyPr>
          <a:lstStyle/>
          <a:p>
            <a:r>
              <a:rPr lang="vi-VN" sz="2000" dirty="0"/>
              <a:t>mô hình không thể mô tả được các mối quan hệ phi tuyến tính giữa các </a:t>
            </a:r>
            <a:r>
              <a:rPr lang="vi-VN" sz="2000" dirty="0" smtClean="0"/>
              <a:t>biế</a:t>
            </a:r>
            <a:r>
              <a:rPr lang="en-US" sz="2000" dirty="0" smtClean="0"/>
              <a:t>n</a:t>
            </a:r>
          </a:p>
          <a:p>
            <a:endParaRPr lang="vi-VN" sz="2000" dirty="0"/>
          </a:p>
          <a:p>
            <a:r>
              <a:rPr lang="vi-VN" sz="2000" dirty="0"/>
              <a:t>Khả năng xảy ra hiện tượng </a:t>
            </a:r>
            <a:r>
              <a:rPr lang="vi-VN" sz="2000" dirty="0" smtClean="0"/>
              <a:t>overfitting</a:t>
            </a:r>
            <a:r>
              <a:rPr lang="en-US" sz="2000" dirty="0" smtClean="0"/>
              <a:t> (</a:t>
            </a:r>
            <a:r>
              <a:rPr lang="en-US" sz="2000" dirty="0" err="1" smtClean="0"/>
              <a:t>quá</a:t>
            </a:r>
            <a:r>
              <a:rPr lang="en-US" sz="2000" dirty="0" smtClean="0"/>
              <a:t> </a:t>
            </a:r>
            <a:r>
              <a:rPr lang="en-US" sz="2000" dirty="0" err="1" smtClean="0"/>
              <a:t>khớp</a:t>
            </a:r>
            <a:r>
              <a:rPr lang="en-US" sz="2000" dirty="0" smtClean="0"/>
              <a:t> </a:t>
            </a:r>
            <a:r>
              <a:rPr lang="en-US" sz="2000" dirty="0" err="1" smtClean="0"/>
              <a:t>với</a:t>
            </a:r>
            <a:r>
              <a:rPr lang="en-US" sz="2000" dirty="0" smtClean="0"/>
              <a:t> </a:t>
            </a:r>
            <a:r>
              <a:rPr lang="en-US" sz="2000" dirty="0" err="1" smtClean="0"/>
              <a:t>dự</a:t>
            </a:r>
            <a:r>
              <a:rPr lang="en-US" sz="2000" dirty="0" smtClean="0"/>
              <a:t> </a:t>
            </a:r>
            <a:r>
              <a:rPr lang="en-US" sz="2000" dirty="0" err="1" smtClean="0"/>
              <a:t>liệu</a:t>
            </a:r>
            <a:r>
              <a:rPr lang="en-US" sz="2000" dirty="0" smtClean="0"/>
              <a:t> </a:t>
            </a:r>
            <a:r>
              <a:rPr lang="en-US" sz="2000" dirty="0" err="1" smtClean="0"/>
              <a:t>huấn</a:t>
            </a:r>
            <a:r>
              <a:rPr lang="en-US" sz="2000" dirty="0" smtClean="0"/>
              <a:t> </a:t>
            </a:r>
            <a:r>
              <a:rPr lang="en-US" sz="2000" dirty="0" err="1" smtClean="0"/>
              <a:t>luyện</a:t>
            </a:r>
            <a:r>
              <a:rPr lang="en-US" sz="2000" dirty="0" smtClean="0"/>
              <a:t>)</a:t>
            </a:r>
          </a:p>
          <a:p>
            <a:endParaRPr lang="en-US" sz="2000" dirty="0" smtClean="0"/>
          </a:p>
          <a:p>
            <a:r>
              <a:rPr lang="vi-VN" sz="2000" dirty="0"/>
              <a:t>Không thể xử lý các biến đầu vào có tương quan cao</a:t>
            </a:r>
            <a:r>
              <a:rPr lang="vi-VN" sz="2000" dirty="0" smtClean="0"/>
              <a:t>.</a:t>
            </a:r>
            <a:endParaRPr lang="en-US" sz="2000" dirty="0" smtClean="0"/>
          </a:p>
          <a:p>
            <a:endParaRPr lang="vi-VN" sz="2000" dirty="0"/>
          </a:p>
          <a:p>
            <a:r>
              <a:rPr lang="en-US" sz="2000" dirty="0" err="1" smtClean="0"/>
              <a:t>Cực</a:t>
            </a:r>
            <a:r>
              <a:rPr lang="en-US" sz="2000" dirty="0" smtClean="0"/>
              <a:t> </a:t>
            </a:r>
            <a:r>
              <a:rPr lang="en-US" sz="2000" dirty="0" err="1" smtClean="0"/>
              <a:t>kì</a:t>
            </a:r>
            <a:r>
              <a:rPr lang="en-US" sz="2000" dirty="0" smtClean="0"/>
              <a:t> </a:t>
            </a:r>
            <a:r>
              <a:rPr lang="en-US" sz="2000" dirty="0" err="1" smtClean="0"/>
              <a:t>nhạy</a:t>
            </a:r>
            <a:r>
              <a:rPr lang="en-US" sz="2000" dirty="0" smtClean="0"/>
              <a:t> </a:t>
            </a:r>
            <a:r>
              <a:rPr lang="en-US" sz="2000" dirty="0" err="1" smtClean="0"/>
              <a:t>cảm</a:t>
            </a:r>
            <a:r>
              <a:rPr lang="en-US" sz="2000" dirty="0" smtClean="0"/>
              <a:t> </a:t>
            </a:r>
            <a:r>
              <a:rPr lang="en-US" sz="2000" dirty="0" err="1" smtClean="0"/>
              <a:t>với</a:t>
            </a:r>
            <a:r>
              <a:rPr lang="en-US" sz="2000" dirty="0" smtClean="0"/>
              <a:t> </a:t>
            </a:r>
            <a:r>
              <a:rPr lang="en-US" sz="2000" dirty="0" err="1" smtClean="0"/>
              <a:t>nhiễu</a:t>
            </a:r>
            <a:endParaRPr lang="en-US" sz="2000" dirty="0" smtClean="0"/>
          </a:p>
          <a:p>
            <a:endParaRPr lang="en-US" sz="1800" dirty="0" smtClean="0"/>
          </a:p>
          <a:p>
            <a:pPr marL="76200" indent="0">
              <a:buNone/>
            </a:pPr>
            <a:r>
              <a:rPr lang="en-US" sz="1800" dirty="0" smtClean="0">
                <a:latin typeface="Titillium Web" panose="020B0604020202020204" charset="0"/>
              </a:rPr>
              <a:t>			</a:t>
            </a:r>
          </a:p>
        </p:txBody>
      </p:sp>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4564912" y="3274828"/>
            <a:ext cx="2438400" cy="50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50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7"/>
        <p:cNvGrpSpPr/>
        <p:nvPr/>
      </p:nvGrpSpPr>
      <p:grpSpPr>
        <a:xfrm>
          <a:off x="0" y="0"/>
          <a:ext cx="0" cy="0"/>
          <a:chOff x="0" y="0"/>
          <a:chExt cx="0" cy="0"/>
        </a:xfrm>
      </p:grpSpPr>
      <p:sp>
        <p:nvSpPr>
          <p:cNvPr id="329" name="Google Shape;329;p33"/>
          <p:cNvSpPr txBox="1">
            <a:spLocks noGrp="1"/>
          </p:cNvSpPr>
          <p:nvPr>
            <p:ph type="ctrTitle" idx="4294967295"/>
          </p:nvPr>
        </p:nvSpPr>
        <p:spPr>
          <a:xfrm>
            <a:off x="473149" y="397820"/>
            <a:ext cx="4360500" cy="187046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smtClean="0"/>
              <a:t>THANKS</a:t>
            </a:r>
            <a:br>
              <a:rPr lang="en" sz="6000" dirty="0" smtClean="0"/>
            </a:br>
            <a:r>
              <a:rPr lang="en" sz="6000" dirty="0" smtClean="0"/>
              <a:t>EVERYBODY!</a:t>
            </a:r>
            <a:endParaRPr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MY TEAM</a:t>
            </a:r>
            <a:endParaRPr dirty="0"/>
          </a:p>
        </p:txBody>
      </p:sp>
      <p:sp>
        <p:nvSpPr>
          <p:cNvPr id="61" name="Google Shape;61;p12"/>
          <p:cNvSpPr txBox="1">
            <a:spLocks noGrp="1"/>
          </p:cNvSpPr>
          <p:nvPr>
            <p:ph type="body" idx="1"/>
          </p:nvPr>
        </p:nvSpPr>
        <p:spPr>
          <a:xfrm>
            <a:off x="1329070" y="1485457"/>
            <a:ext cx="5334000" cy="31536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dirty="0" smtClean="0"/>
          </a:p>
          <a:p>
            <a:pPr marL="0" lvl="0" indent="0" algn="l" rtl="0">
              <a:spcBef>
                <a:spcPts val="600"/>
              </a:spcBef>
              <a:spcAft>
                <a:spcPts val="0"/>
              </a:spcAft>
              <a:buClr>
                <a:schemeClr val="dk1"/>
              </a:buClr>
              <a:buSzPts val="1100"/>
              <a:buFont typeface="Arial"/>
              <a:buNone/>
            </a:pPr>
            <a:r>
              <a:rPr lang="en-US" dirty="0" smtClean="0">
                <a:latin typeface="Segoe UI Black" panose="020B0A02040204020203" pitchFamily="34" charset="0"/>
                <a:ea typeface="Segoe UI Black" panose="020B0A02040204020203" pitchFamily="34" charset="0"/>
              </a:rPr>
              <a:t>	ĐINH VIẾT QUÂN</a:t>
            </a:r>
          </a:p>
          <a:p>
            <a:pPr marL="0" lvl="0" indent="0" algn="l" rtl="0">
              <a:spcBef>
                <a:spcPts val="600"/>
              </a:spcBef>
              <a:spcAft>
                <a:spcPts val="0"/>
              </a:spcAft>
              <a:buClr>
                <a:schemeClr val="dk1"/>
              </a:buClr>
              <a:buSzPts val="1100"/>
              <a:buFont typeface="Arial"/>
              <a:buNone/>
            </a:pPr>
            <a:endParaRPr lang="en-US" dirty="0" smtClean="0">
              <a:latin typeface="Segoe UI Black" panose="020B0A02040204020203" pitchFamily="34" charset="0"/>
              <a:ea typeface="Segoe UI Black" panose="020B0A02040204020203" pitchFamily="34" charset="0"/>
            </a:endParaRPr>
          </a:p>
          <a:p>
            <a:pPr marL="0" lvl="0" indent="0" algn="l" rtl="0">
              <a:spcBef>
                <a:spcPts val="600"/>
              </a:spcBef>
              <a:spcAft>
                <a:spcPts val="0"/>
              </a:spcAft>
              <a:buClr>
                <a:schemeClr val="dk1"/>
              </a:buClr>
              <a:buSzPts val="1100"/>
              <a:buFont typeface="Arial"/>
              <a:buNone/>
            </a:pPr>
            <a:r>
              <a:rPr lang="en-US" dirty="0" smtClean="0">
                <a:latin typeface="Segoe UI Black" panose="020B0A02040204020203" pitchFamily="34" charset="0"/>
                <a:ea typeface="Segoe UI Black" panose="020B0A02040204020203" pitchFamily="34" charset="0"/>
              </a:rPr>
              <a:t>	NGUYỄN KHÔI DŨNG</a:t>
            </a:r>
          </a:p>
          <a:p>
            <a:pPr marL="0" lvl="0" indent="0" algn="l" rtl="0">
              <a:spcBef>
                <a:spcPts val="600"/>
              </a:spcBef>
              <a:spcAft>
                <a:spcPts val="0"/>
              </a:spcAft>
              <a:buClr>
                <a:schemeClr val="dk1"/>
              </a:buClr>
              <a:buSzPts val="1100"/>
              <a:buFont typeface="Arial"/>
              <a:buNone/>
            </a:pPr>
            <a:endParaRPr lang="en-US" dirty="0" smtClean="0">
              <a:latin typeface="Segoe UI Black" panose="020B0A02040204020203" pitchFamily="34" charset="0"/>
              <a:ea typeface="Segoe UI Black" panose="020B0A02040204020203" pitchFamily="34" charset="0"/>
            </a:endParaRPr>
          </a:p>
          <a:p>
            <a:pPr marL="0" lvl="0" indent="0" algn="l" rtl="0">
              <a:spcBef>
                <a:spcPts val="600"/>
              </a:spcBef>
              <a:spcAft>
                <a:spcPts val="0"/>
              </a:spcAft>
              <a:buClr>
                <a:schemeClr val="dk1"/>
              </a:buClr>
              <a:buSzPts val="1100"/>
              <a:buFont typeface="Arial"/>
              <a:buNone/>
            </a:pPr>
            <a:r>
              <a:rPr lang="en-US" dirty="0" smtClean="0">
                <a:latin typeface="Segoe UI Black" panose="020B0A02040204020203" pitchFamily="34" charset="0"/>
                <a:ea typeface="Segoe UI Black" panose="020B0A02040204020203" pitchFamily="34" charset="0"/>
              </a:rPr>
              <a:t>	NGUYỄN TRÍ</a:t>
            </a:r>
          </a:p>
          <a:p>
            <a:pPr marL="0" lvl="0" indent="0" algn="l" rtl="0">
              <a:spcBef>
                <a:spcPts val="60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352646" y="895826"/>
            <a:ext cx="6012712" cy="16630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MÔ </a:t>
            </a:r>
            <a:r>
              <a:rPr lang="en" dirty="0" smtClean="0"/>
              <a:t>HÌNH REGRESSION</a:t>
            </a:r>
            <a:endParaRPr dirty="0"/>
          </a:p>
        </p:txBody>
      </p:sp>
      <p:pic>
        <p:nvPicPr>
          <p:cNvPr id="4" name="Google Shape;132;p20"/>
          <p:cNvPicPr preferRelativeResize="0"/>
          <p:nvPr/>
        </p:nvPicPr>
        <p:blipFill>
          <a:blip r:embed="rId3">
            <a:alphaModFix/>
          </a:blip>
          <a:stretch>
            <a:fillRect/>
          </a:stretch>
        </p:blipFill>
        <p:spPr>
          <a:xfrm>
            <a:off x="5536018" y="1679946"/>
            <a:ext cx="3338624" cy="3183004"/>
          </a:xfrm>
          <a:prstGeom prst="heptagon">
            <a:avLst>
              <a:gd name="hf" fmla="val 102572"/>
              <a:gd name="vf" fmla="val 105210"/>
            </a:avLst>
          </a:prstGeom>
          <a:noFill/>
          <a:ln>
            <a:noFill/>
          </a:ln>
        </p:spPr>
      </p:pic>
    </p:spTree>
    <p:extLst>
      <p:ext uri="{BB962C8B-B14F-4D97-AF65-F5344CB8AC3E}">
        <p14:creationId xmlns:p14="http://schemas.microsoft.com/office/powerpoint/2010/main" val="3384765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3" name="Diagram 2"/>
          <p:cNvGraphicFramePr/>
          <p:nvPr/>
        </p:nvGraphicFramePr>
        <p:xfrm>
          <a:off x="457200" y="434575"/>
          <a:ext cx="6025500" cy="8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 name="Google Shape;82;p15"/>
          <p:cNvSpPr txBox="1">
            <a:spLocks noGrp="1"/>
          </p:cNvSpPr>
          <p:nvPr>
            <p:ph type="body" idx="1"/>
          </p:nvPr>
        </p:nvSpPr>
        <p:spPr>
          <a:xfrm>
            <a:off x="457200" y="1428748"/>
            <a:ext cx="6184606" cy="3148800"/>
          </a:xfrm>
          <a:prstGeom prst="rect">
            <a:avLst/>
          </a:prstGeom>
        </p:spPr>
        <p:txBody>
          <a:bodyPr spcFirstLastPara="1" wrap="square" lIns="0" tIns="0" rIns="0" bIns="0" anchor="t" anchorCtr="0">
            <a:noAutofit/>
          </a:bodyPr>
          <a:lstStyle/>
          <a:p>
            <a:pPr lvl="0"/>
            <a:r>
              <a:rPr lang="vi-VN" dirty="0" smtClean="0"/>
              <a:t>Mô </a:t>
            </a:r>
            <a:r>
              <a:rPr lang="vi-VN" dirty="0"/>
              <a:t>hình regression là một trong những mô hình quan trọng trong machine </a:t>
            </a:r>
            <a:r>
              <a:rPr lang="vi-VN" dirty="0" smtClean="0"/>
              <a:t>learning</a:t>
            </a:r>
            <a:r>
              <a:rPr lang="en-US" dirty="0" smtClean="0"/>
              <a:t>, </a:t>
            </a:r>
            <a:r>
              <a:rPr lang="vi-VN" dirty="0" smtClean="0"/>
              <a:t>thường </a:t>
            </a:r>
            <a:r>
              <a:rPr lang="vi-VN" dirty="0"/>
              <a:t>được sử dụng để phân tích mối quan hệ giữa các biến và dự đoán giá trị của biến phụ thuộc dựa trên các giá trị của các biến độc lập</a:t>
            </a:r>
            <a:endParaRPr dirty="0"/>
          </a:p>
        </p:txBody>
      </p:sp>
    </p:spTree>
    <p:extLst>
      <p:ext uri="{BB962C8B-B14F-4D97-AF65-F5344CB8AC3E}">
        <p14:creationId xmlns:p14="http://schemas.microsoft.com/office/powerpoint/2010/main" val="3594728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457199" y="2268278"/>
            <a:ext cx="5816009" cy="2314071"/>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dirty="0"/>
              <a:t>Linear </a:t>
            </a:r>
            <a:r>
              <a:rPr lang="en-US" dirty="0" smtClean="0"/>
              <a:t>Regression</a:t>
            </a:r>
          </a:p>
          <a:p>
            <a:pPr marL="342900" indent="-342900">
              <a:buFont typeface="Arial" panose="020B0604020202020204" pitchFamily="34" charset="0"/>
              <a:buChar char="•"/>
            </a:pPr>
            <a:r>
              <a:rPr lang="en-US" dirty="0"/>
              <a:t>Logistic </a:t>
            </a:r>
            <a:r>
              <a:rPr lang="en-US" dirty="0" smtClean="0"/>
              <a:t>Regression</a:t>
            </a:r>
          </a:p>
          <a:p>
            <a:pPr marL="342900" indent="-342900">
              <a:buFont typeface="Arial" panose="020B0604020202020204" pitchFamily="34" charset="0"/>
              <a:buChar char="•"/>
            </a:pPr>
            <a:r>
              <a:rPr lang="en-US" dirty="0"/>
              <a:t>Polynomial </a:t>
            </a:r>
            <a:r>
              <a:rPr lang="en-US" dirty="0" smtClean="0"/>
              <a:t>Regression</a:t>
            </a:r>
          </a:p>
          <a:p>
            <a:pPr marL="342900" indent="-342900">
              <a:buFont typeface="Arial" panose="020B0604020202020204" pitchFamily="34" charset="0"/>
              <a:buChar char="•"/>
            </a:pPr>
            <a:r>
              <a:rPr lang="en-US" dirty="0"/>
              <a:t>Ridge </a:t>
            </a:r>
            <a:r>
              <a:rPr lang="en-US" dirty="0" smtClean="0"/>
              <a:t>Regression</a:t>
            </a:r>
          </a:p>
          <a:p>
            <a:pPr marL="342900" indent="-342900">
              <a:buFont typeface="Arial" panose="020B0604020202020204" pitchFamily="34" charset="0"/>
              <a:buChar char="•"/>
            </a:pPr>
            <a:r>
              <a:rPr lang="en-US" dirty="0"/>
              <a:t>Lasso </a:t>
            </a:r>
            <a:r>
              <a:rPr lang="en-US" dirty="0" smtClean="0"/>
              <a:t>Regression</a:t>
            </a:r>
          </a:p>
          <a:p>
            <a:pPr marL="342900" indent="-342900">
              <a:buFont typeface="Arial" panose="020B0604020202020204" pitchFamily="34" charset="0"/>
              <a:buChar char="•"/>
            </a:pPr>
            <a:r>
              <a:rPr lang="en-US" dirty="0"/>
              <a:t>Elastic Net Regression</a:t>
            </a:r>
            <a:endParaRPr dirty="0">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3591614280"/>
              </p:ext>
            </p:extLst>
          </p:nvPr>
        </p:nvGraphicFramePr>
        <p:xfrm>
          <a:off x="457200" y="434574"/>
          <a:ext cx="6248400" cy="784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5" name="Google Shape;115;p18"/>
          <p:cNvSpPr txBox="1">
            <a:spLocks noGrp="1"/>
          </p:cNvSpPr>
          <p:nvPr>
            <p:ph type="body" idx="2"/>
          </p:nvPr>
        </p:nvSpPr>
        <p:spPr>
          <a:xfrm>
            <a:off x="457200" y="1438940"/>
            <a:ext cx="5631711" cy="772632"/>
          </a:xfrm>
          <a:prstGeom prst="rect">
            <a:avLst/>
          </a:prstGeom>
        </p:spPr>
        <p:txBody>
          <a:bodyPr spcFirstLastPara="1" wrap="square" lIns="0" tIns="0" rIns="0" bIns="0" anchor="t" anchorCtr="0">
            <a:noAutofit/>
          </a:bodyPr>
          <a:lstStyle/>
          <a:p>
            <a:pPr marL="0" lvl="0" indent="0">
              <a:buNone/>
            </a:pPr>
            <a:r>
              <a:rPr lang="en-US" dirty="0" err="1">
                <a:solidFill>
                  <a:srgbClr val="F1F2F2"/>
                </a:solidFill>
                <a:latin typeface="-apple-system"/>
              </a:rPr>
              <a:t>Có</a:t>
            </a:r>
            <a:r>
              <a:rPr lang="en-US" dirty="0">
                <a:solidFill>
                  <a:srgbClr val="F1F2F2"/>
                </a:solidFill>
                <a:latin typeface="-apple-system"/>
              </a:rPr>
              <a:t> </a:t>
            </a:r>
            <a:r>
              <a:rPr lang="en-US" dirty="0" err="1">
                <a:solidFill>
                  <a:srgbClr val="F1F2F2"/>
                </a:solidFill>
                <a:latin typeface="-apple-system"/>
              </a:rPr>
              <a:t>nhiều</a:t>
            </a:r>
            <a:r>
              <a:rPr lang="en-US" dirty="0">
                <a:solidFill>
                  <a:srgbClr val="F1F2F2"/>
                </a:solidFill>
                <a:latin typeface="-apple-system"/>
              </a:rPr>
              <a:t> </a:t>
            </a:r>
            <a:r>
              <a:rPr lang="en-US" dirty="0" err="1">
                <a:solidFill>
                  <a:srgbClr val="F1F2F2"/>
                </a:solidFill>
                <a:latin typeface="-apple-system"/>
              </a:rPr>
              <a:t>loại</a:t>
            </a:r>
            <a:r>
              <a:rPr lang="en-US" dirty="0">
                <a:solidFill>
                  <a:srgbClr val="F1F2F2"/>
                </a:solidFill>
                <a:latin typeface="-apple-system"/>
              </a:rPr>
              <a:t> </a:t>
            </a:r>
            <a:r>
              <a:rPr lang="en-US" dirty="0" err="1">
                <a:solidFill>
                  <a:srgbClr val="F1F2F2"/>
                </a:solidFill>
                <a:latin typeface="-apple-system"/>
              </a:rPr>
              <a:t>mô</a:t>
            </a:r>
            <a:r>
              <a:rPr lang="en-US" dirty="0">
                <a:solidFill>
                  <a:srgbClr val="F1F2F2"/>
                </a:solidFill>
                <a:latin typeface="-apple-system"/>
              </a:rPr>
              <a:t> </a:t>
            </a:r>
            <a:r>
              <a:rPr lang="en-US" dirty="0" err="1">
                <a:solidFill>
                  <a:srgbClr val="F1F2F2"/>
                </a:solidFill>
                <a:latin typeface="-apple-system"/>
              </a:rPr>
              <a:t>hình</a:t>
            </a:r>
            <a:r>
              <a:rPr lang="en-US" dirty="0">
                <a:solidFill>
                  <a:srgbClr val="F1F2F2"/>
                </a:solidFill>
                <a:latin typeface="-apple-system"/>
              </a:rPr>
              <a:t> regression </a:t>
            </a:r>
            <a:r>
              <a:rPr lang="en-US" dirty="0" err="1">
                <a:solidFill>
                  <a:srgbClr val="F1F2F2"/>
                </a:solidFill>
                <a:latin typeface="-apple-system"/>
              </a:rPr>
              <a:t>khác</a:t>
            </a:r>
            <a:r>
              <a:rPr lang="en-US" dirty="0">
                <a:solidFill>
                  <a:srgbClr val="F1F2F2"/>
                </a:solidFill>
                <a:latin typeface="-apple-system"/>
              </a:rPr>
              <a:t> </a:t>
            </a:r>
            <a:r>
              <a:rPr lang="en-US" dirty="0" err="1">
                <a:solidFill>
                  <a:srgbClr val="F1F2F2"/>
                </a:solidFill>
                <a:latin typeface="-apple-system"/>
              </a:rPr>
              <a:t>nhau</a:t>
            </a:r>
            <a:r>
              <a:rPr lang="en-US" dirty="0">
                <a:solidFill>
                  <a:srgbClr val="F1F2F2"/>
                </a:solidFill>
                <a:latin typeface="-apple-system"/>
              </a:rPr>
              <a:t>, </a:t>
            </a:r>
            <a:r>
              <a:rPr lang="en-US" dirty="0" err="1">
                <a:solidFill>
                  <a:srgbClr val="F1F2F2"/>
                </a:solidFill>
                <a:latin typeface="-apple-system"/>
              </a:rPr>
              <a:t>bao</a:t>
            </a:r>
            <a:r>
              <a:rPr lang="en-US" dirty="0">
                <a:solidFill>
                  <a:srgbClr val="F1F2F2"/>
                </a:solidFill>
                <a:latin typeface="-apple-system"/>
              </a:rPr>
              <a:t> </a:t>
            </a:r>
            <a:r>
              <a:rPr lang="en-US" dirty="0" err="1">
                <a:solidFill>
                  <a:srgbClr val="F1F2F2"/>
                </a:solidFill>
                <a:latin typeface="-apple-system"/>
              </a:rPr>
              <a:t>gồm</a:t>
            </a:r>
            <a:r>
              <a:rPr lang="en-US" dirty="0">
                <a:solidFill>
                  <a:srgbClr val="F1F2F2"/>
                </a:solidFill>
                <a:latin typeface="-apple-system"/>
              </a:rPr>
              <a:t>:</a:t>
            </a:r>
            <a:endParaRPr dirty="0">
              <a:latin typeface="Titillium Web" panose="020B0604020202020204" charset="0"/>
            </a:endParaRPr>
          </a:p>
        </p:txBody>
      </p:sp>
    </p:spTree>
    <p:extLst>
      <p:ext uri="{BB962C8B-B14F-4D97-AF65-F5344CB8AC3E}">
        <p14:creationId xmlns:p14="http://schemas.microsoft.com/office/powerpoint/2010/main" val="995276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310073224"/>
              </p:ext>
            </p:extLst>
          </p:nvPr>
        </p:nvGraphicFramePr>
        <p:xfrm>
          <a:off x="421758" y="342426"/>
          <a:ext cx="5957777" cy="72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293304" y="1548975"/>
            <a:ext cx="5030063" cy="3200876"/>
          </a:xfrm>
          <a:prstGeom prst="rect">
            <a:avLst/>
          </a:prstGeom>
        </p:spPr>
        <p:txBody>
          <a:bodyPr wrap="square">
            <a:spAutoFit/>
          </a:bodyPr>
          <a:lstStyle/>
          <a:p>
            <a:pPr marL="342900" lvl="0" indent="-342900" eaLnBrk="0" fontAlgn="base" hangingPunct="0">
              <a:spcBef>
                <a:spcPct val="0"/>
              </a:spcBef>
              <a:spcAft>
                <a:spcPct val="0"/>
              </a:spcAft>
              <a:buClrTx/>
              <a:buFont typeface="Arial" panose="020B0604020202020204" pitchFamily="34" charset="0"/>
              <a:buChar char="•"/>
            </a:pPr>
            <a:r>
              <a:rPr lang="vi-VN" altLang="en-US" sz="2000" dirty="0">
                <a:solidFill>
                  <a:srgbClr val="E8EAED"/>
                </a:solidFill>
                <a:latin typeface="inherit"/>
              </a:rPr>
              <a:t>Hồi quy tuyến tính trong kỹ thuật học có giám sát được sử dụng trong học máy</a:t>
            </a:r>
            <a:r>
              <a:rPr lang="vi-VN" altLang="en-US" sz="2000" dirty="0">
                <a:solidFill>
                  <a:schemeClr val="tx1"/>
                </a:solidFill>
              </a:rPr>
              <a:t> </a:t>
            </a:r>
            <a:endParaRPr lang="en-US" altLang="en-US" sz="2000" dirty="0" smtClean="0">
              <a:solidFill>
                <a:schemeClr val="tx1"/>
              </a:solidFill>
              <a:latin typeface="Titillium Web" panose="020B0604020202020204" charset="0"/>
            </a:endParaRPr>
          </a:p>
          <a:p>
            <a:pPr marL="342900" lvl="0" indent="-342900" eaLnBrk="0" fontAlgn="base" hangingPunct="0">
              <a:spcBef>
                <a:spcPct val="0"/>
              </a:spcBef>
              <a:spcAft>
                <a:spcPct val="0"/>
              </a:spcAft>
              <a:buClrTx/>
              <a:buFont typeface="Arial" panose="020B0604020202020204" pitchFamily="34" charset="0"/>
              <a:buChar char="•"/>
            </a:pPr>
            <a:endParaRPr lang="en-US" altLang="en-US" sz="2000" dirty="0" smtClean="0">
              <a:solidFill>
                <a:schemeClr val="tx1"/>
              </a:solidFill>
              <a:latin typeface="Titillium Web" panose="020B0604020202020204" charset="0"/>
            </a:endParaRPr>
          </a:p>
          <a:p>
            <a:pPr marL="342900" indent="-342900" eaLnBrk="0" fontAlgn="base" hangingPunct="0">
              <a:spcBef>
                <a:spcPct val="0"/>
              </a:spcBef>
              <a:spcAft>
                <a:spcPct val="0"/>
              </a:spcAft>
              <a:buClrTx/>
              <a:buFont typeface="Arial" panose="020B0604020202020204" pitchFamily="34" charset="0"/>
              <a:buChar char="•"/>
            </a:pPr>
            <a:r>
              <a:rPr lang="vi-VN" altLang="en-US" sz="2000" dirty="0">
                <a:solidFill>
                  <a:srgbClr val="E8EAED"/>
                </a:solidFill>
                <a:latin typeface="inherit"/>
              </a:rPr>
              <a:t>Nhiệm vụ chính của nó là xác định mối quan hệ giữa một biến độc lập và biến phụ thuộc trong đó cả hai đều liên tục</a:t>
            </a:r>
            <a:r>
              <a:rPr lang="vi-VN" altLang="en-US" sz="2000" dirty="0">
                <a:solidFill>
                  <a:schemeClr val="tx1"/>
                </a:solidFill>
              </a:rPr>
              <a:t> </a:t>
            </a:r>
            <a:endParaRPr lang="en-US" altLang="en-US" sz="2000" dirty="0" smtClean="0">
              <a:solidFill>
                <a:schemeClr val="tx1"/>
              </a:solidFill>
              <a:latin typeface="Titillium Web" panose="020B0604020202020204" charset="0"/>
            </a:endParaRPr>
          </a:p>
          <a:p>
            <a:pPr marL="342900" indent="-342900" eaLnBrk="0" fontAlgn="base" hangingPunct="0">
              <a:spcBef>
                <a:spcPct val="0"/>
              </a:spcBef>
              <a:spcAft>
                <a:spcPct val="0"/>
              </a:spcAft>
              <a:buClrTx/>
              <a:buFont typeface="Arial" panose="020B0604020202020204" pitchFamily="34" charset="0"/>
              <a:buChar char="•"/>
            </a:pPr>
            <a:endParaRPr lang="en-US" altLang="en-US" sz="2000" dirty="0" smtClean="0">
              <a:solidFill>
                <a:schemeClr val="tx1"/>
              </a:solidFill>
              <a:latin typeface="Titillium Web" panose="020B0604020202020204" charset="0"/>
            </a:endParaRPr>
          </a:p>
          <a:p>
            <a:pPr marL="342900" lvl="0" indent="-342900" eaLnBrk="0" fontAlgn="base" hangingPunct="0">
              <a:spcBef>
                <a:spcPct val="0"/>
              </a:spcBef>
              <a:spcAft>
                <a:spcPct val="0"/>
              </a:spcAft>
              <a:buClrTx/>
              <a:buFont typeface="Arial" panose="020B0604020202020204" pitchFamily="34" charset="0"/>
              <a:buChar char="•"/>
            </a:pPr>
            <a:r>
              <a:rPr lang="vi-VN" altLang="en-US" sz="2000" dirty="0">
                <a:solidFill>
                  <a:srgbClr val="E8EAED"/>
                </a:solidFill>
                <a:latin typeface="inherit"/>
              </a:rPr>
              <a:t>Nói cách khác, nó được sử dụng để dự đoán một đại lượng ước lệ</a:t>
            </a:r>
            <a:r>
              <a:rPr lang="vi-VN" altLang="en-US" sz="2000" dirty="0">
                <a:solidFill>
                  <a:schemeClr val="tx1"/>
                </a:solidFill>
              </a:rPr>
              <a:t> </a:t>
            </a:r>
            <a:endParaRPr lang="vi-VN" altLang="en-US" sz="2000" dirty="0">
              <a:solidFill>
                <a:schemeClr val="tx1"/>
              </a:solidFill>
              <a:latin typeface="Arial" panose="020B0604020202020204" pitchFamily="34" charset="0"/>
            </a:endParaRPr>
          </a:p>
          <a:p>
            <a:pPr eaLnBrk="0" fontAlgn="base" hangingPunct="0">
              <a:spcBef>
                <a:spcPct val="0"/>
              </a:spcBef>
              <a:spcAft>
                <a:spcPct val="0"/>
              </a:spcAft>
              <a:buClrTx/>
            </a:pPr>
            <a:endParaRPr lang="en-US" altLang="en-US" sz="100" dirty="0" smtClean="0">
              <a:solidFill>
                <a:schemeClr val="tx1"/>
              </a:solidFill>
            </a:endParaRPr>
          </a:p>
          <a:p>
            <a:pPr eaLnBrk="0" fontAlgn="base" hangingPunct="0">
              <a:spcBef>
                <a:spcPct val="0"/>
              </a:spcBef>
              <a:spcAft>
                <a:spcPct val="0"/>
              </a:spcAft>
              <a:buClrTx/>
            </a:pPr>
            <a:endParaRPr lang="vi-VN" altLang="en-US" sz="1000" dirty="0">
              <a:solidFill>
                <a:schemeClr val="tx1"/>
              </a:solidFill>
              <a:latin typeface="Arial" panose="020B0604020202020204" pitchFamily="34" charset="0"/>
            </a:endParaRPr>
          </a:p>
          <a:p>
            <a:pPr lvl="0" eaLnBrk="0" fontAlgn="base" hangingPunct="0">
              <a:spcBef>
                <a:spcPct val="0"/>
              </a:spcBef>
              <a:spcAft>
                <a:spcPct val="0"/>
              </a:spcAft>
              <a:buClrTx/>
            </a:pPr>
            <a:endParaRPr lang="vi-VN" altLang="en-US" sz="1100" dirty="0">
              <a:solidFill>
                <a:schemeClr val="tx1"/>
              </a:solidFill>
              <a:latin typeface="Arial" panose="020B0604020202020204" pitchFamily="34" charset="0"/>
            </a:endParaRPr>
          </a:p>
        </p:txBody>
      </p:sp>
      <p:sp>
        <p:nvSpPr>
          <p:cNvPr id="13" name="Rectangle 7"/>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2772" y="1457657"/>
            <a:ext cx="3120102" cy="308466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70378764"/>
              </p:ext>
            </p:extLst>
          </p:nvPr>
        </p:nvGraphicFramePr>
        <p:xfrm>
          <a:off x="421758" y="342426"/>
          <a:ext cx="5957777" cy="657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421758" y="1138100"/>
            <a:ext cx="7213282" cy="1077218"/>
          </a:xfrm>
          <a:prstGeom prst="rect">
            <a:avLst/>
          </a:prstGeom>
        </p:spPr>
        <p:txBody>
          <a:bodyPr wrap="square">
            <a:spAutoFit/>
          </a:bodyPr>
          <a:lstStyle/>
          <a:p>
            <a:pPr eaLnBrk="0" fontAlgn="base" hangingPunct="0">
              <a:spcBef>
                <a:spcPct val="0"/>
              </a:spcBef>
              <a:spcAft>
                <a:spcPct val="0"/>
              </a:spcAft>
              <a:buClrTx/>
            </a:pPr>
            <a:endParaRPr lang="en-US" altLang="en-US" sz="100" dirty="0" smtClean="0">
              <a:solidFill>
                <a:schemeClr val="bg1"/>
              </a:solidFill>
              <a:latin typeface="+mn-lt"/>
            </a:endParaRPr>
          </a:p>
          <a:p>
            <a:pPr eaLnBrk="0" fontAlgn="base" hangingPunct="0">
              <a:spcBef>
                <a:spcPct val="0"/>
              </a:spcBef>
              <a:spcAft>
                <a:spcPct val="0"/>
              </a:spcAft>
              <a:buClrTx/>
            </a:pPr>
            <a:endParaRPr lang="vi-VN" altLang="en-US" sz="1000" dirty="0">
              <a:solidFill>
                <a:schemeClr val="bg1"/>
              </a:solidFill>
              <a:latin typeface="+mn-lt"/>
            </a:endParaRPr>
          </a:p>
          <a:p>
            <a:pPr lvl="0" eaLnBrk="0" fontAlgn="base" hangingPunct="0">
              <a:spcBef>
                <a:spcPct val="0"/>
              </a:spcBef>
              <a:spcAft>
                <a:spcPct val="0"/>
              </a:spcAft>
              <a:buClrTx/>
            </a:pPr>
            <a:r>
              <a:rPr lang="vi-VN" altLang="en-US" sz="2100" dirty="0">
                <a:solidFill>
                  <a:srgbClr val="E8EAED"/>
                </a:solidFill>
                <a:latin typeface="inherit"/>
              </a:rPr>
              <a:t>Hồi quy tuyến tính có nhiều ứng dụng thực tế. Hầu hết các ứng dụng thuộc một trong hai loại lớn sau:</a:t>
            </a:r>
            <a:r>
              <a:rPr lang="vi-VN" altLang="en-US" sz="600" dirty="0"/>
              <a:t> </a:t>
            </a:r>
            <a:endParaRPr lang="vi-VN" altLang="en-US" sz="1800" dirty="0">
              <a:latin typeface="Arial" panose="020B0604020202020204" pitchFamily="34" charset="0"/>
            </a:endParaRPr>
          </a:p>
          <a:p>
            <a:pPr lvl="0" eaLnBrk="0" fontAlgn="base" hangingPunct="0">
              <a:spcBef>
                <a:spcPct val="0"/>
              </a:spcBef>
              <a:spcAft>
                <a:spcPct val="0"/>
              </a:spcAft>
              <a:buClrTx/>
            </a:pPr>
            <a:r>
              <a:rPr lang="en-US" altLang="en-US" sz="1100" dirty="0" smtClean="0">
                <a:solidFill>
                  <a:schemeClr val="bg1"/>
                </a:solidFill>
                <a:latin typeface="+mn-lt"/>
              </a:rPr>
              <a:t> </a:t>
            </a:r>
            <a:endParaRPr lang="vi-VN" altLang="en-US" sz="1100" dirty="0">
              <a:solidFill>
                <a:schemeClr val="bg1"/>
              </a:solidFill>
              <a:latin typeface="+mn-lt"/>
            </a:endParaRPr>
          </a:p>
        </p:txBody>
      </p:sp>
      <p:sp>
        <p:nvSpPr>
          <p:cNvPr id="13" name="Rectangle 7"/>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Google Shape;122;p19"/>
          <p:cNvSpPr txBox="1">
            <a:spLocks/>
          </p:cNvSpPr>
          <p:nvPr/>
        </p:nvSpPr>
        <p:spPr>
          <a:xfrm>
            <a:off x="609601" y="2353959"/>
            <a:ext cx="3756836" cy="239587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a:endParaRPr lang="en-US" dirty="0"/>
          </a:p>
        </p:txBody>
      </p:sp>
      <p:sp>
        <p:nvSpPr>
          <p:cNvPr id="14" name="Google Shape;122;p19"/>
          <p:cNvSpPr txBox="1">
            <a:spLocks/>
          </p:cNvSpPr>
          <p:nvPr/>
        </p:nvSpPr>
        <p:spPr>
          <a:xfrm>
            <a:off x="535171" y="2187382"/>
            <a:ext cx="7233685" cy="272902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eaLnBrk="0" fontAlgn="base" hangingPunct="0">
              <a:spcBef>
                <a:spcPct val="0"/>
              </a:spcBef>
              <a:spcAft>
                <a:spcPct val="0"/>
              </a:spcAft>
              <a:buClrTx/>
              <a:buFont typeface="Wingdings" panose="05000000000000000000" pitchFamily="2" charset="2"/>
              <a:buChar char="§"/>
            </a:pPr>
            <a:r>
              <a:rPr lang="vi-VN" altLang="en-US" sz="2000" dirty="0">
                <a:solidFill>
                  <a:srgbClr val="E8EAED"/>
                </a:solidFill>
                <a:latin typeface="inherit"/>
              </a:rPr>
              <a:t>Nếu mục tiêu là dự đoán hoặc dự báo hoặc giảm lỗi, hồi quy tuyến tính có thể được sử dụng để khớp mô hình dự đoán với tập dữ liệu được quan sát gồm các giá trị của phản hồi và các biến giải thích</a:t>
            </a:r>
            <a:r>
              <a:rPr lang="vi-VN" altLang="en-US" sz="2000" dirty="0"/>
              <a:t> </a:t>
            </a:r>
            <a:endParaRPr lang="en-US" altLang="en-US" sz="2000" dirty="0" smtClean="0">
              <a:latin typeface="Titillium Web" panose="020B0604020202020204" charset="0"/>
            </a:endParaRPr>
          </a:p>
          <a:p>
            <a:pPr marL="342900" lvl="0" indent="-342900" eaLnBrk="0" fontAlgn="base" hangingPunct="0">
              <a:spcBef>
                <a:spcPct val="0"/>
              </a:spcBef>
              <a:spcAft>
                <a:spcPct val="0"/>
              </a:spcAft>
              <a:buClrTx/>
              <a:buFont typeface="Wingdings" panose="05000000000000000000" pitchFamily="2" charset="2"/>
              <a:buChar char="§"/>
            </a:pPr>
            <a:endParaRPr lang="en-US" altLang="en-US" sz="2000" dirty="0" smtClean="0">
              <a:latin typeface="Titillium Web" panose="020B0604020202020204" charset="0"/>
            </a:endParaRPr>
          </a:p>
          <a:p>
            <a:pPr marL="342900" indent="-342900" eaLnBrk="0" fontAlgn="base" hangingPunct="0">
              <a:spcBef>
                <a:spcPct val="0"/>
              </a:spcBef>
              <a:spcAft>
                <a:spcPct val="0"/>
              </a:spcAft>
              <a:buClrTx/>
              <a:buFont typeface="Wingdings" panose="05000000000000000000" pitchFamily="2" charset="2"/>
              <a:buChar char="§"/>
            </a:pPr>
            <a:r>
              <a:rPr lang="vi-VN" altLang="en-US" sz="2000" dirty="0">
                <a:solidFill>
                  <a:srgbClr val="E8EAED"/>
                </a:solidFill>
                <a:latin typeface="inherit"/>
              </a:rPr>
              <a:t>Cũng được sử dụng trong các xu hướng và đánh giá rủi ro bán hàng trong lĩnh vực dịch vụ tài chính và bảo hiểm</a:t>
            </a:r>
            <a:r>
              <a:rPr lang="vi-VN" altLang="en-US" sz="2000" dirty="0">
                <a:solidFill>
                  <a:schemeClr val="tx1"/>
                </a:solidFill>
              </a:rPr>
              <a:t> </a:t>
            </a:r>
            <a:endParaRPr lang="vi-VN" altLang="en-US" sz="2000" dirty="0">
              <a:solidFill>
                <a:schemeClr val="tx1"/>
              </a:solidFill>
              <a:latin typeface="Arial" panose="020B0604020202020204" pitchFamily="34" charset="0"/>
            </a:endParaRPr>
          </a:p>
          <a:p>
            <a:pPr lvl="0" eaLnBrk="0" fontAlgn="base" hangingPunct="0">
              <a:spcBef>
                <a:spcPct val="0"/>
              </a:spcBef>
              <a:spcAft>
                <a:spcPct val="0"/>
              </a:spcAft>
              <a:buClrTx/>
            </a:pPr>
            <a:endParaRPr lang="vi-VN" altLang="en-US" sz="1800" dirty="0">
              <a:latin typeface="Arial" panose="020B0604020202020204" pitchFamily="34" charset="0"/>
            </a:endParaRPr>
          </a:p>
          <a:p>
            <a:pPr marL="127000"/>
            <a:endParaRPr lang="en-US" dirty="0"/>
          </a:p>
        </p:txBody>
      </p:sp>
      <p:sp>
        <p:nvSpPr>
          <p:cNvPr id="15" name="Rectangle 4"/>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192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01138857"/>
              </p:ext>
            </p:extLst>
          </p:nvPr>
        </p:nvGraphicFramePr>
        <p:xfrm>
          <a:off x="457200" y="357484"/>
          <a:ext cx="6025500" cy="706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 name="Google Shape;82;p15"/>
          <p:cNvSpPr txBox="1">
            <a:spLocks noGrp="1"/>
          </p:cNvSpPr>
          <p:nvPr>
            <p:ph type="body" idx="1"/>
          </p:nvPr>
        </p:nvSpPr>
        <p:spPr>
          <a:xfrm>
            <a:off x="343788" y="1294710"/>
            <a:ext cx="4823636" cy="3681327"/>
          </a:xfrm>
          <a:prstGeom prst="rect">
            <a:avLst/>
          </a:prstGeom>
        </p:spPr>
        <p:txBody>
          <a:bodyPr spcFirstLastPara="1" wrap="square" lIns="0" tIns="0" rIns="0" bIns="0" anchor="t" anchorCtr="0">
            <a:noAutofit/>
          </a:bodyPr>
          <a:lstStyle/>
          <a:p>
            <a:pPr marL="342900" lvl="0" indent="-342900" eaLnBrk="0" fontAlgn="base" hangingPunct="0">
              <a:spcBef>
                <a:spcPct val="0"/>
              </a:spcBef>
              <a:spcAft>
                <a:spcPct val="0"/>
              </a:spcAft>
              <a:buClrTx/>
              <a:buSzTx/>
              <a:buFont typeface="Arial" panose="020B0604020202020204" pitchFamily="34" charset="0"/>
              <a:buChar char="•"/>
            </a:pPr>
            <a:r>
              <a:rPr lang="vi-VN" altLang="en-US" sz="2000" dirty="0" smtClean="0">
                <a:solidFill>
                  <a:srgbClr val="E8EAED"/>
                </a:solidFill>
                <a:latin typeface="inherit"/>
              </a:rPr>
              <a:t>Đường </a:t>
            </a:r>
            <a:r>
              <a:rPr lang="vi-VN" altLang="en-US" sz="2000" dirty="0">
                <a:solidFill>
                  <a:srgbClr val="E8EAED"/>
                </a:solidFill>
                <a:latin typeface="inherit"/>
              </a:rPr>
              <a:t>hồi quy chỉ đơn giản là một đường duy nhất phù hợp nhất với dữ liệu (về mặt có khoảng cách tổng thể nhỏ nhất từ ​​​​đường đến các điểm). </a:t>
            </a:r>
            <a:endParaRPr lang="en-US" altLang="en-US" sz="2000" dirty="0" smtClean="0">
              <a:solidFill>
                <a:srgbClr val="E8EAED"/>
              </a:solidFill>
              <a:latin typeface="inherit"/>
            </a:endParaRPr>
          </a:p>
          <a:p>
            <a:pPr marL="342900" lvl="0" indent="-342900" eaLnBrk="0" fontAlgn="base" hangingPunct="0">
              <a:spcBef>
                <a:spcPct val="0"/>
              </a:spcBef>
              <a:spcAft>
                <a:spcPct val="0"/>
              </a:spcAft>
              <a:buClrTx/>
              <a:buSzTx/>
              <a:buFont typeface="Arial" panose="020B0604020202020204" pitchFamily="34" charset="0"/>
              <a:buChar char="•"/>
            </a:pPr>
            <a:endParaRPr lang="en-US" altLang="en-US" sz="2000" dirty="0" smtClean="0">
              <a:solidFill>
                <a:srgbClr val="E8EAED"/>
              </a:solidFill>
              <a:latin typeface="Titillium Web" panose="020B0604020202020204" charset="0"/>
            </a:endParaRPr>
          </a:p>
          <a:p>
            <a:pPr marL="342900" lvl="0" indent="-342900" eaLnBrk="0" fontAlgn="base" hangingPunct="0">
              <a:spcBef>
                <a:spcPct val="0"/>
              </a:spcBef>
              <a:spcAft>
                <a:spcPct val="0"/>
              </a:spcAft>
              <a:buClrTx/>
              <a:buSzTx/>
              <a:buFont typeface="Arial" panose="020B0604020202020204" pitchFamily="34" charset="0"/>
              <a:buChar char="•"/>
            </a:pPr>
            <a:r>
              <a:rPr lang="vi-VN" altLang="en-US" sz="2000" dirty="0" smtClean="0">
                <a:solidFill>
                  <a:srgbClr val="E8EAED"/>
                </a:solidFill>
                <a:latin typeface="inherit"/>
              </a:rPr>
              <a:t>Các </a:t>
            </a:r>
            <a:r>
              <a:rPr lang="vi-VN" altLang="en-US" sz="2000" dirty="0">
                <a:solidFill>
                  <a:srgbClr val="E8EAED"/>
                </a:solidFill>
                <a:latin typeface="inherit"/>
              </a:rPr>
              <a:t>nhà thống kê gọi kỹ thuật tìm đường phù hợp nhất này là phân tích hồi quy tuyến tính đơn giản sử dụng phương pháp bình phương nhỏ nhất</a:t>
            </a:r>
            <a:r>
              <a:rPr lang="vi-VN" altLang="en-US" sz="2000" dirty="0">
                <a:solidFill>
                  <a:schemeClr val="tx1"/>
                </a:solidFill>
              </a:rPr>
              <a:t> </a:t>
            </a:r>
            <a:endParaRPr lang="vi-VN" altLang="en-US" sz="2000" dirty="0">
              <a:solidFill>
                <a:schemeClr val="tx1"/>
              </a:solidFill>
              <a:latin typeface="Arial" panose="020B0604020202020204" pitchFamily="34" charset="0"/>
            </a:endParaRPr>
          </a:p>
        </p:txBody>
      </p:sp>
      <p:sp>
        <p:nvSpPr>
          <p:cNvPr id="2"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22605" y="1403498"/>
            <a:ext cx="3501655" cy="3154325"/>
          </a:xfrm>
          <a:prstGeom prst="rect">
            <a:avLst/>
          </a:prstGeom>
        </p:spPr>
      </p:pic>
    </p:spTree>
    <p:extLst>
      <p:ext uri="{BB962C8B-B14F-4D97-AF65-F5344CB8AC3E}">
        <p14:creationId xmlns:p14="http://schemas.microsoft.com/office/powerpoint/2010/main" val="356336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99688468"/>
              </p:ext>
            </p:extLst>
          </p:nvPr>
        </p:nvGraphicFramePr>
        <p:xfrm>
          <a:off x="457199" y="278631"/>
          <a:ext cx="6025500" cy="607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2" name="Google Shape;82;p15"/>
              <p:cNvSpPr txBox="1">
                <a:spLocks noGrp="1"/>
              </p:cNvSpPr>
              <p:nvPr>
                <p:ph type="body" idx="1"/>
              </p:nvPr>
            </p:nvSpPr>
            <p:spPr>
              <a:xfrm>
                <a:off x="457199" y="1013637"/>
                <a:ext cx="7347099" cy="3563911"/>
              </a:xfrm>
              <a:prstGeom prst="rect">
                <a:avLst/>
              </a:prstGeom>
            </p:spPr>
            <p:txBody>
              <a:bodyPr spcFirstLastPara="1" wrap="square" lIns="0" tIns="0" rIns="0" bIns="0" anchor="t" anchorCtr="0">
                <a:noAutofit/>
              </a:bodyPr>
              <a:lstStyle/>
              <a:p>
                <a:r>
                  <a:rPr lang="vi-VN" altLang="en-US" sz="1800" dirty="0" smtClean="0">
                    <a:solidFill>
                      <a:srgbClr val="E8EAED"/>
                    </a:solidFill>
                    <a:latin typeface="inherit"/>
                  </a:rPr>
                  <a:t>Phương </a:t>
                </a:r>
                <a:r>
                  <a:rPr lang="vi-VN" altLang="en-US" sz="1800" dirty="0">
                    <a:solidFill>
                      <a:srgbClr val="E8EAED"/>
                    </a:solidFill>
                    <a:latin typeface="inherit"/>
                  </a:rPr>
                  <a:t>pháp "bình phương nhỏ nhất" là một dạng phân tích hồi quy toán học được sử dụng để xác định đường phù hợp nhất cho một tập hợp dữ liệu, cung cấp minh họa trực quan về mối quan hệ giữa các điểm dữ liệu. Mỗi điểm dữ liệu biểu thị mối quan hệ giữa một biến độc lập đã biết và một biến phụ thuộc chưa biết</a:t>
                </a:r>
                <a:r>
                  <a:rPr lang="vi-VN" altLang="en-US" sz="1800" dirty="0">
                    <a:solidFill>
                      <a:schemeClr val="tx1"/>
                    </a:solidFill>
                  </a:rPr>
                  <a:t> </a:t>
                </a:r>
                <a:endParaRPr lang="vi-VN" altLang="en-US" sz="1800" dirty="0">
                  <a:solidFill>
                    <a:schemeClr val="tx1"/>
                  </a:solidFill>
                  <a:latin typeface="Arial" panose="020B0604020202020204" pitchFamily="34" charset="0"/>
                </a:endParaRPr>
              </a:p>
              <a:p>
                <a:r>
                  <a:rPr lang="vi-VN" altLang="en-US" sz="1800" dirty="0">
                    <a:solidFill>
                      <a:srgbClr val="E8EAED"/>
                    </a:solidFill>
                    <a:latin typeface="inherit"/>
                  </a:rPr>
                  <a:t>Để tìm đường phù hợp nhất (đường hồi quy), độ dốc phải được xác định, tức là y=mx+G trong đó m là độ dốc và </a:t>
                </a:r>
                <a:r>
                  <a:rPr lang="vi-VN" altLang="en-US" sz="1800" dirty="0" smtClean="0">
                    <a:solidFill>
                      <a:srgbClr val="E8EAED"/>
                    </a:solidFill>
                    <a:latin typeface="inherit"/>
                  </a:rPr>
                  <a:t>c</a:t>
                </a:r>
                <a:r>
                  <a:rPr lang="en-US" altLang="en-US" sz="1800" dirty="0" smtClean="0">
                    <a:solidFill>
                      <a:srgbClr val="E8EAED"/>
                    </a:solidFill>
                    <a:latin typeface="inherit"/>
                  </a:rPr>
                  <a:t> </a:t>
                </a:r>
                <a:r>
                  <a:rPr lang="en-US" altLang="en-US" sz="1800" dirty="0" err="1" smtClean="0">
                    <a:solidFill>
                      <a:srgbClr val="E8EAED"/>
                    </a:solidFill>
                    <a:latin typeface="inherit"/>
                  </a:rPr>
                  <a:t>là</a:t>
                </a:r>
                <a:r>
                  <a:rPr lang="vi-VN" altLang="en-US" sz="1800" dirty="0" smtClean="0">
                    <a:solidFill>
                      <a:srgbClr val="E8EAED"/>
                    </a:solidFill>
                    <a:latin typeface="inherit"/>
                  </a:rPr>
                  <a:t> </a:t>
                </a:r>
                <a:r>
                  <a:rPr lang="en-US" altLang="en-US" sz="1800" dirty="0" err="1" smtClean="0">
                    <a:solidFill>
                      <a:srgbClr val="E8EAED"/>
                    </a:solidFill>
                    <a:latin typeface="inherit"/>
                  </a:rPr>
                  <a:t>giao</a:t>
                </a:r>
                <a:r>
                  <a:rPr lang="en-US" altLang="en-US" sz="1800" dirty="0" smtClean="0">
                    <a:solidFill>
                      <a:srgbClr val="E8EAED"/>
                    </a:solidFill>
                    <a:latin typeface="inherit"/>
                  </a:rPr>
                  <a:t> </a:t>
                </a:r>
                <a:r>
                  <a:rPr lang="en-US" altLang="en-US" sz="1800" dirty="0" err="1" smtClean="0">
                    <a:solidFill>
                      <a:srgbClr val="E8EAED"/>
                    </a:solidFill>
                    <a:latin typeface="inherit"/>
                  </a:rPr>
                  <a:t>điểm</a:t>
                </a:r>
                <a:r>
                  <a:rPr lang="en-US" altLang="en-US" sz="1800" dirty="0" smtClean="0">
                    <a:solidFill>
                      <a:srgbClr val="E8EAED"/>
                    </a:solidFill>
                    <a:latin typeface="inherit"/>
                  </a:rPr>
                  <a:t> </a:t>
                </a:r>
                <a:r>
                  <a:rPr lang="en-US" altLang="en-US" sz="1800" dirty="0" err="1" smtClean="0">
                    <a:solidFill>
                      <a:srgbClr val="E8EAED"/>
                    </a:solidFill>
                    <a:latin typeface="inherit"/>
                  </a:rPr>
                  <a:t>của</a:t>
                </a:r>
                <a:r>
                  <a:rPr lang="en-US" altLang="en-US" sz="1800" dirty="0" smtClean="0">
                    <a:solidFill>
                      <a:srgbClr val="E8EAED"/>
                    </a:solidFill>
                    <a:latin typeface="inherit"/>
                  </a:rPr>
                  <a:t> y</a:t>
                </a:r>
              </a:p>
              <a:p>
                <a:r>
                  <a:rPr lang="en-US" sz="1800" dirty="0" err="1" smtClean="0">
                    <a:solidFill>
                      <a:srgbClr val="E8EAED"/>
                    </a:solidFill>
                    <a:latin typeface="inherit"/>
                  </a:rPr>
                  <a:t>Công</a:t>
                </a:r>
                <a:r>
                  <a:rPr lang="en-US" sz="1800" dirty="0" smtClean="0">
                    <a:solidFill>
                      <a:srgbClr val="E8EAED"/>
                    </a:solidFill>
                    <a:latin typeface="inherit"/>
                  </a:rPr>
                  <a:t> </a:t>
                </a:r>
                <a:r>
                  <a:rPr lang="en-US" sz="1800" dirty="0" err="1" smtClean="0">
                    <a:solidFill>
                      <a:srgbClr val="E8EAED"/>
                    </a:solidFill>
                    <a:latin typeface="inherit"/>
                  </a:rPr>
                  <a:t>thức</a:t>
                </a:r>
                <a:r>
                  <a:rPr lang="en-US" sz="1800" dirty="0" smtClean="0">
                    <a:solidFill>
                      <a:srgbClr val="E8EAED"/>
                    </a:solidFill>
                    <a:latin typeface="inherit"/>
                  </a:rPr>
                  <a:t> </a:t>
                </a:r>
                <a:r>
                  <a:rPr lang="en-US" sz="1800" dirty="0" err="1" smtClean="0">
                    <a:solidFill>
                      <a:srgbClr val="E8EAED"/>
                    </a:solidFill>
                    <a:latin typeface="inherit"/>
                  </a:rPr>
                  <a:t>tính</a:t>
                </a:r>
                <a:r>
                  <a:rPr lang="en-US" sz="1800" dirty="0" smtClean="0">
                    <a:solidFill>
                      <a:srgbClr val="E8EAED"/>
                    </a:solidFill>
                    <a:latin typeface="inherit"/>
                  </a:rPr>
                  <a:t> </a:t>
                </a:r>
                <a:r>
                  <a:rPr lang="en-US" sz="1800" dirty="0" err="1" smtClean="0">
                    <a:solidFill>
                      <a:srgbClr val="E8EAED"/>
                    </a:solidFill>
                    <a:latin typeface="inherit"/>
                  </a:rPr>
                  <a:t>độ</a:t>
                </a:r>
                <a:r>
                  <a:rPr lang="en-US" sz="1800" dirty="0" smtClean="0">
                    <a:solidFill>
                      <a:srgbClr val="E8EAED"/>
                    </a:solidFill>
                    <a:latin typeface="inherit"/>
                  </a:rPr>
                  <a:t> </a:t>
                </a:r>
                <a:r>
                  <a:rPr lang="en-US" sz="1800" dirty="0" err="1" smtClean="0">
                    <a:solidFill>
                      <a:srgbClr val="E8EAED"/>
                    </a:solidFill>
                    <a:latin typeface="inherit"/>
                  </a:rPr>
                  <a:t>dốc</a:t>
                </a:r>
                <a:r>
                  <a:rPr lang="en-US" sz="1800" dirty="0" smtClean="0">
                    <a:solidFill>
                      <a:srgbClr val="E8EAED"/>
                    </a:solidFill>
                    <a:latin typeface="inherit"/>
                  </a:rPr>
                  <a:t>: </a:t>
                </a:r>
              </a:p>
              <a:p>
                <a:pPr marL="533400" lvl="1" indent="0">
                  <a:buNone/>
                </a:pPr>
                <a:r>
                  <a:rPr lang="en-US" sz="1800" dirty="0" smtClean="0">
                    <a:latin typeface="Titillium Web" panose="020B0604020202020204" charset="0"/>
                  </a:rPr>
                  <a:t>			</a:t>
                </a:r>
                <a:r>
                  <a:rPr lang="en-US" dirty="0" smtClean="0">
                    <a:latin typeface="Titillium Web" panose="020B0604020202020204" charset="0"/>
                  </a:rPr>
                  <a:t>m = </a:t>
                </a:r>
                <a14:m>
                  <m:oMath xmlns:m="http://schemas.openxmlformats.org/officeDocument/2006/math">
                    <m:f>
                      <m:fPr>
                        <m:ctrlPr>
                          <a:rPr lang="en-US" i="1" smtClean="0">
                            <a:latin typeface="Cambria Math" panose="02040503050406030204" pitchFamily="18" charset="0"/>
                          </a:rPr>
                        </m:ctrlPr>
                      </m:fPr>
                      <m:num>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r>
                                  <a:rPr lang="en-US" b="0" i="1" smtClean="0">
                                    <a:latin typeface="Cambria Math" panose="02040503050406030204" pitchFamily="18" charset="0"/>
                                  </a:rPr>
                                  <m:t> </m:t>
                                </m:r>
                              </m:e>
                            </m:d>
                            <m:r>
                              <a:rPr lang="en-US" b="0" i="1" smtClean="0">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 − </m:t>
                            </m:r>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 </m:t>
                            </m:r>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d>
                              </m:e>
                              <m:sup>
                                <m:r>
                                  <a:rPr lang="en-US" i="1">
                                    <a:latin typeface="Cambria Math" panose="02040503050406030204" pitchFamily="18" charset="0"/>
                                  </a:rPr>
                                  <m:t>2</m:t>
                                </m:r>
                              </m:sup>
                            </m:sSup>
                          </m:e>
                        </m:nary>
                      </m:den>
                    </m:f>
                  </m:oMath>
                </a14:m>
                <a:endParaRPr lang="en-US" dirty="0" smtClean="0">
                  <a:latin typeface="Titillium Web" panose="020B0604020202020204" charset="0"/>
                </a:endParaRPr>
              </a:p>
              <a:p>
                <a:pPr marL="533400" lvl="1" indent="0">
                  <a:buNone/>
                </a:pPr>
                <a:endParaRPr lang="en-US" dirty="0" smtClean="0">
                  <a:latin typeface="Titillium Web" panose="020B0604020202020204" charset="0"/>
                </a:endParaRPr>
              </a:p>
              <a:p>
                <a:pPr marL="533400" lvl="1" indent="0">
                  <a:buNone/>
                </a:pPr>
                <a:r>
                  <a:rPr lang="en-US" dirty="0">
                    <a:latin typeface="Titillium Web" panose="020B0604020202020204" charset="0"/>
                  </a:rPr>
                  <a:t>	</a:t>
                </a:r>
                <a:r>
                  <a:rPr lang="en-US" dirty="0" smtClean="0">
                    <a:latin typeface="Titillium Web" panose="020B0604020202020204" charset="0"/>
                  </a:rPr>
                  <a:t>		c </a:t>
                </a:r>
                <a14:m>
                  <m:oMath xmlns:m="http://schemas.openxmlformats.org/officeDocument/2006/math">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r>
                      <a:rPr lang="en-US" i="1" smtClean="0">
                        <a:latin typeface="Cambria Math" panose="02040503050406030204" pitchFamily="18" charset="0"/>
                      </a:rPr>
                      <m:t>𝑚</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endParaRPr lang="en-US" dirty="0" smtClean="0">
                  <a:latin typeface="Titillium Web" panose="020B0604020202020204" charset="0"/>
                </a:endParaRPr>
              </a:p>
            </p:txBody>
          </p:sp>
        </mc:Choice>
        <mc:Fallback xmlns="">
          <p:sp>
            <p:nvSpPr>
              <p:cNvPr id="82" name="Google Shape;82;p15"/>
              <p:cNvSpPr txBox="1">
                <a:spLocks noGrp="1" noRot="1" noChangeAspect="1" noMove="1" noResize="1" noEditPoints="1" noAdjustHandles="1" noChangeArrowheads="1" noChangeShapeType="1" noTextEdit="1"/>
              </p:cNvSpPr>
              <p:nvPr>
                <p:ph type="body" idx="1"/>
              </p:nvPr>
            </p:nvSpPr>
            <p:spPr>
              <a:xfrm>
                <a:off x="457199" y="1013637"/>
                <a:ext cx="7347099" cy="3563911"/>
              </a:xfrm>
              <a:prstGeom prst="rect">
                <a:avLst/>
              </a:prstGeom>
              <a:blipFill>
                <a:blip r:embed="rId8"/>
                <a:stretch>
                  <a:fillRect l="-1411" t="-2393" r="-2573" b="-12137"/>
                </a:stretch>
              </a:blipFill>
            </p:spPr>
            <p:txBody>
              <a:bodyPr/>
              <a:lstStyle/>
              <a:p>
                <a:r>
                  <a:rPr lang="en-US">
                    <a:noFill/>
                  </a:rPr>
                  <a:t> </a:t>
                </a:r>
              </a:p>
            </p:txBody>
          </p:sp>
        </mc:Fallback>
      </mc:AlternateContent>
      <p:sp>
        <p:nvSpPr>
          <p:cNvPr id="3" name="Rectangle 1"/>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97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87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717</Words>
  <Application>Microsoft Office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Titillium Web Light</vt:lpstr>
      <vt:lpstr>Cambria Math</vt:lpstr>
      <vt:lpstr>Wingdings</vt:lpstr>
      <vt:lpstr>inherit</vt:lpstr>
      <vt:lpstr>Segoe UI Black</vt:lpstr>
      <vt:lpstr>Times New Roman</vt:lpstr>
      <vt:lpstr>Titillium Web</vt:lpstr>
      <vt:lpstr>-apple-system</vt:lpstr>
      <vt:lpstr>Ninacor template</vt:lpstr>
      <vt:lpstr>KỸ THUẬT HỒI QUY TUYẾN TÍNH</vt:lpstr>
      <vt:lpstr>MY TEAM</vt:lpstr>
      <vt:lpstr>MÔ HÌNH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EVERYBODY!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HỒI QUY TUYẾN TÍNH</dc:title>
  <cp:lastModifiedBy>Khôi Dũng</cp:lastModifiedBy>
  <cp:revision>21</cp:revision>
  <dcterms:modified xsi:type="dcterms:W3CDTF">2023-05-04T21:59:45Z</dcterms:modified>
</cp:coreProperties>
</file>