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9.png" ContentType="image/png"/>
  <Override PartName="/ppt/media/image14.png" ContentType="image/png"/>
  <Override PartName="/ppt/media/image10.png" ContentType="image/png"/>
  <Override PartName="/ppt/media/image3.jpeg" ContentType="image/jpeg"/>
  <Override PartName="/ppt/media/image2.png" ContentType="image/png"/>
  <Override PartName="/ppt/media/image4.jpeg" ContentType="image/jpeg"/>
  <Override PartName="/ppt/media/image5.jpeg" ContentType="image/jpeg"/>
  <Override PartName="/ppt/media/image6.png" ContentType="image/png"/>
  <Override PartName="/ppt/media/image11.png" ContentType="image/png"/>
  <Override PartName="/ppt/media/image1.jpeg" ContentType="image/jpeg"/>
  <Override PartName="/ppt/media/image7.png" ContentType="image/png"/>
  <Override PartName="/ppt/media/image12.png" ContentType="image/png"/>
  <Override PartName="/ppt/media/image8.png" ContentType="image/png"/>
  <Override PartName="/ppt/media/image13.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9144000" cy="6858000"/>
  <p:notesSz cx="7315200" cy="96012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82"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83"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84"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85"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86"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D21D4C11-8746-4648-9C0A-23F511808DCE}"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sldImg"/>
          </p:nvPr>
        </p:nvSpPr>
        <p:spPr>
          <a:xfrm>
            <a:off x="1257480" y="720720"/>
            <a:ext cx="4799520" cy="3599280"/>
          </a:xfrm>
          <a:prstGeom prst="rect">
            <a:avLst/>
          </a:prstGeom>
        </p:spPr>
      </p:sp>
      <p:sp>
        <p:nvSpPr>
          <p:cNvPr id="146" name="PlaceHolder 2"/>
          <p:cNvSpPr>
            <a:spLocks noGrp="1"/>
          </p:cNvSpPr>
          <p:nvPr>
            <p:ph type="body"/>
          </p:nvPr>
        </p:nvSpPr>
        <p:spPr>
          <a:xfrm>
            <a:off x="731520" y="4560480"/>
            <a:ext cx="5851080" cy="4319640"/>
          </a:xfrm>
          <a:prstGeom prst="rect">
            <a:avLst/>
          </a:prstGeom>
        </p:spPr>
        <p:txBody>
          <a:bodyPr lIns="96840" rIns="96840" tIns="48240" bIns="48240">
            <a:noAutofit/>
          </a:bodyPr>
          <a:p>
            <a:pPr marL="216000" indent="-215280">
              <a:lnSpc>
                <a:spcPct val="100000"/>
              </a:lnSpc>
              <a:tabLst>
                <a:tab algn="l" pos="0"/>
              </a:tabLst>
            </a:pPr>
            <a:r>
              <a:rPr b="0" lang="en-US" sz="2000" spc="-1" strike="noStrike">
                <a:latin typeface="Arial"/>
              </a:rPr>
              <a:t>GVHS: Giáo viên h</a:t>
            </a:r>
            <a:r>
              <a:rPr b="0" lang="vi-VN" sz="2000" spc="-1" strike="noStrike">
                <a:latin typeface="Arial"/>
              </a:rPr>
              <a:t>ư</a:t>
            </a:r>
            <a:r>
              <a:rPr b="0" lang="en-US" sz="2000" spc="-1" strike="noStrike">
                <a:latin typeface="Arial"/>
              </a:rPr>
              <a:t>ớng dẫn</a:t>
            </a:r>
            <a:endParaRPr b="0" lang="en-US" sz="2000" spc="-1" strike="noStrike">
              <a:latin typeface="Arial"/>
            </a:endParaRPr>
          </a:p>
        </p:txBody>
      </p:sp>
      <p:sp>
        <p:nvSpPr>
          <p:cNvPr id="147" name="CustomShape 3"/>
          <p:cNvSpPr/>
          <p:nvPr/>
        </p:nvSpPr>
        <p:spPr>
          <a:xfrm>
            <a:off x="4143600" y="9119520"/>
            <a:ext cx="3168720" cy="479160"/>
          </a:xfrm>
          <a:prstGeom prst="rect">
            <a:avLst/>
          </a:prstGeom>
          <a:noFill/>
          <a:ln>
            <a:noFill/>
          </a:ln>
        </p:spPr>
        <p:style>
          <a:lnRef idx="0"/>
          <a:fillRef idx="0"/>
          <a:effectRef idx="0"/>
          <a:fontRef idx="minor"/>
        </p:style>
        <p:txBody>
          <a:bodyPr lIns="96840" rIns="96840" tIns="48240" bIns="48240" anchor="b">
            <a:noAutofit/>
          </a:bodyPr>
          <a:p>
            <a:pPr algn="r">
              <a:lnSpc>
                <a:spcPct val="100000"/>
              </a:lnSpc>
            </a:pPr>
            <a:fld id="{9B4EFFBD-8209-406C-BDE3-EBEFCF3D4324}" type="slidenum">
              <a:rPr b="0" lang="en-US" sz="1300" spc="-1" strike="noStrike">
                <a:solidFill>
                  <a:srgbClr val="000000"/>
                </a:solidFill>
                <a:latin typeface="+mn-lt"/>
                <a:ea typeface="+mn-ea"/>
              </a:rPr>
              <a:t>&lt;number&gt;</a:t>
            </a:fld>
            <a:endParaRPr b="0" lang="en-US" sz="1300" spc="-1" strike="noStrike">
              <a:latin typeface="Arial"/>
            </a:endParaRPr>
          </a:p>
        </p:txBody>
      </p:sp>
      <p:sp>
        <p:nvSpPr>
          <p:cNvPr id="148" name="CustomShape 4"/>
          <p:cNvSpPr/>
          <p:nvPr/>
        </p:nvSpPr>
        <p:spPr>
          <a:xfrm>
            <a:off x="4143600" y="0"/>
            <a:ext cx="3168720" cy="479160"/>
          </a:xfrm>
          <a:prstGeom prst="rect">
            <a:avLst/>
          </a:prstGeom>
          <a:noFill/>
          <a:ln>
            <a:noFill/>
          </a:ln>
        </p:spPr>
        <p:style>
          <a:lnRef idx="0"/>
          <a:fillRef idx="0"/>
          <a:effectRef idx="0"/>
          <a:fontRef idx="minor"/>
        </p:style>
        <p:txBody>
          <a:bodyPr lIns="96840" rIns="96840" tIns="48240" bIns="48240">
            <a:noAutofit/>
          </a:bodyPr>
          <a:p>
            <a:pPr algn="r">
              <a:lnSpc>
                <a:spcPct val="100000"/>
              </a:lnSpc>
            </a:pPr>
            <a:r>
              <a:rPr b="0" lang="en-US" sz="1300" spc="-1" strike="noStrike">
                <a:solidFill>
                  <a:srgbClr val="000000"/>
                </a:solidFill>
                <a:latin typeface="+mn-lt"/>
                <a:ea typeface="+mn-ea"/>
              </a:rPr>
              <a:t>2016</a:t>
            </a:r>
            <a:endParaRPr b="0" lang="en-US" sz="1300" spc="-1" strike="noStrike">
              <a:latin typeface="Arial"/>
            </a:endParaRPr>
          </a:p>
        </p:txBody>
      </p:sp>
      <p:sp>
        <p:nvSpPr>
          <p:cNvPr id="149" name="CustomShape 5"/>
          <p:cNvSpPr/>
          <p:nvPr/>
        </p:nvSpPr>
        <p:spPr>
          <a:xfrm>
            <a:off x="0" y="9119520"/>
            <a:ext cx="3168720" cy="479160"/>
          </a:xfrm>
          <a:prstGeom prst="rect">
            <a:avLst/>
          </a:prstGeom>
          <a:noFill/>
          <a:ln>
            <a:noFill/>
          </a:ln>
        </p:spPr>
        <p:style>
          <a:lnRef idx="0"/>
          <a:fillRef idx="0"/>
          <a:effectRef idx="0"/>
          <a:fontRef idx="minor"/>
        </p:style>
      </p:sp>
      <p:sp>
        <p:nvSpPr>
          <p:cNvPr id="150" name="CustomShape 6"/>
          <p:cNvSpPr/>
          <p:nvPr/>
        </p:nvSpPr>
        <p:spPr>
          <a:xfrm>
            <a:off x="0" y="0"/>
            <a:ext cx="3168720" cy="479160"/>
          </a:xfrm>
          <a:prstGeom prst="rect">
            <a:avLst/>
          </a:prstGeom>
          <a:noFill/>
          <a:ln>
            <a:noFill/>
          </a:ln>
        </p:spPr>
        <p:style>
          <a:lnRef idx="0"/>
          <a:fillRef idx="0"/>
          <a:effectRef idx="0"/>
          <a:fontRef idx="minor"/>
        </p:style>
        <p:txBody>
          <a:bodyPr lIns="96840" rIns="96840" tIns="48240" bIns="48240">
            <a:noAutofit/>
          </a:bodyPr>
          <a:p>
            <a:pPr>
              <a:lnSpc>
                <a:spcPct val="100000"/>
              </a:lnSpc>
            </a:pPr>
            <a:r>
              <a:rPr b="0" lang="en-US" sz="1300" spc="-1" strike="noStrike">
                <a:solidFill>
                  <a:srgbClr val="000000"/>
                </a:solidFill>
                <a:latin typeface="+mn-lt"/>
                <a:ea typeface="+mn-ea"/>
              </a:rPr>
              <a:t>Nhập môn CNTT&amp;TT</a:t>
            </a:r>
            <a:endParaRPr b="0" lang="en-US" sz="13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9"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4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4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8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7" descr="pp3.jpg"/>
          <p:cNvPicPr/>
          <p:nvPr/>
        </p:nvPicPr>
        <p:blipFill>
          <a:blip r:embed="rId2"/>
          <a:srcRect l="0" t="3851" r="0" b="13333"/>
          <a:stretch/>
        </p:blipFill>
        <p:spPr>
          <a:xfrm>
            <a:off x="1800" y="0"/>
            <a:ext cx="9141120" cy="6856920"/>
          </a:xfrm>
          <a:prstGeom prst="rect">
            <a:avLst/>
          </a:prstGeom>
          <a:ln>
            <a:noFill/>
          </a:ln>
        </p:spPr>
      </p:pic>
      <p:sp>
        <p:nvSpPr>
          <p:cNvPr id="1" name="CustomShape 1"/>
          <p:cNvSpPr/>
          <p:nvPr/>
        </p:nvSpPr>
        <p:spPr>
          <a:xfrm>
            <a:off x="-720" y="3600"/>
            <a:ext cx="9142920" cy="1595520"/>
          </a:xfrm>
          <a:prstGeom prst="rect">
            <a:avLst/>
          </a:prstGeom>
          <a:solidFill>
            <a:schemeClr val="bg1"/>
          </a:solidFill>
          <a:ln>
            <a:noFill/>
          </a:ln>
        </p:spPr>
        <p:style>
          <a:lnRef idx="0"/>
          <a:fillRef idx="0"/>
          <a:effectRef idx="0"/>
          <a:fontRef idx="minor"/>
        </p:style>
        <p:txBody>
          <a:bodyPr lIns="90000" rIns="90000" tIns="45000" bIns="45000" anchor="ctr">
            <a:noAutofit/>
          </a:bodyPr>
          <a:p>
            <a:pPr>
              <a:lnSpc>
                <a:spcPct val="100000"/>
              </a:lnSpc>
            </a:pPr>
            <a:r>
              <a:rPr b="1" lang="en-US" sz="1400" spc="-1" strike="noStrike">
                <a:solidFill>
                  <a:srgbClr val="c00000"/>
                </a:solidFill>
                <a:latin typeface="Arial"/>
                <a:ea typeface="DejaVu Sans"/>
              </a:rPr>
              <a:t>	</a:t>
            </a:r>
            <a:r>
              <a:rPr b="1" lang="en-US" sz="1400" spc="-1" strike="noStrike">
                <a:solidFill>
                  <a:srgbClr val="c00000"/>
                </a:solidFill>
                <a:latin typeface="Arial"/>
                <a:ea typeface="DejaVu Sans"/>
              </a:rPr>
              <a:t>          </a:t>
            </a:r>
            <a:r>
              <a:rPr b="1" lang="en-US" sz="1400" spc="-1" strike="noStrike">
                <a:solidFill>
                  <a:srgbClr val="000000"/>
                </a:solidFill>
                <a:latin typeface="Arial"/>
                <a:ea typeface="DejaVu Sans"/>
              </a:rPr>
              <a:t>TRƯỜNG ĐẠI HỌC BÁCH KHOA HÀ NỘI</a:t>
            </a:r>
            <a:endParaRPr b="0" lang="en-US" sz="1400" spc="-1" strike="noStrike">
              <a:latin typeface="Arial"/>
            </a:endParaRPr>
          </a:p>
          <a:p>
            <a:pPr>
              <a:lnSpc>
                <a:spcPct val="100000"/>
              </a:lnSpc>
            </a:pPr>
            <a:r>
              <a:rPr b="1" lang="en-US" sz="1050" spc="-1" strike="noStrike">
                <a:solidFill>
                  <a:srgbClr val="c00000"/>
                </a:solidFill>
                <a:latin typeface="Arial"/>
                <a:ea typeface="DejaVu Sans"/>
              </a:rPr>
              <a:t>	</a:t>
            </a:r>
            <a:r>
              <a:rPr b="1" lang="en-US" sz="1050" spc="-1" strike="noStrike">
                <a:solidFill>
                  <a:srgbClr val="c00000"/>
                </a:solidFill>
                <a:latin typeface="Arial"/>
                <a:ea typeface="DejaVu Sans"/>
              </a:rPr>
              <a:t>              </a:t>
            </a:r>
            <a:r>
              <a:rPr b="0" lang="en-US" sz="1050" spc="-1" strike="noStrike">
                <a:solidFill>
                  <a:srgbClr val="808080"/>
                </a:solidFill>
                <a:latin typeface="Arial"/>
                <a:ea typeface="DejaVu Sans"/>
              </a:rPr>
              <a:t>HANOI UNIVERSITY OF SCIENCE AND TECHNOLOGY</a:t>
            </a:r>
            <a:endParaRPr b="0" lang="en-US" sz="1050" spc="-1" strike="noStrike">
              <a:latin typeface="Arial"/>
            </a:endParaRPr>
          </a:p>
        </p:txBody>
      </p:sp>
      <p:pic>
        <p:nvPicPr>
          <p:cNvPr id="2" name="Picture 6" descr=""/>
          <p:cNvPicPr/>
          <p:nvPr/>
        </p:nvPicPr>
        <p:blipFill>
          <a:blip r:embed="rId3"/>
          <a:stretch/>
        </p:blipFill>
        <p:spPr>
          <a:xfrm>
            <a:off x="304920" y="327960"/>
            <a:ext cx="989640" cy="969840"/>
          </a:xfrm>
          <a:prstGeom prst="rect">
            <a:avLst/>
          </a:prstGeom>
          <a:ln>
            <a:noFill/>
          </a:ln>
        </p:spPr>
      </p:pic>
      <p:pic>
        <p:nvPicPr>
          <p:cNvPr id="3" name="Picture 7" descr="pp1.jpg"/>
          <p:cNvPicPr/>
          <p:nvPr/>
        </p:nvPicPr>
        <p:blipFill>
          <a:blip r:embed="rId4"/>
          <a:srcRect l="0" t="45555" r="0" b="0"/>
          <a:stretch/>
        </p:blipFill>
        <p:spPr>
          <a:xfrm>
            <a:off x="720" y="4114800"/>
            <a:ext cx="9141120" cy="2742120"/>
          </a:xfrm>
          <a:prstGeom prst="rect">
            <a:avLst/>
          </a:prstGeom>
          <a:ln>
            <a:noFill/>
          </a:ln>
        </p:spPr>
      </p:pic>
      <p:sp>
        <p:nvSpPr>
          <p:cNvPr id="4" name="PlaceHolder 2"/>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5"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2" name="Picture 7" descr="pp3.jpg"/>
          <p:cNvPicPr/>
          <p:nvPr/>
        </p:nvPicPr>
        <p:blipFill>
          <a:blip r:embed="rId2"/>
          <a:srcRect l="0" t="3851" r="0" b="13333"/>
          <a:stretch/>
        </p:blipFill>
        <p:spPr>
          <a:xfrm>
            <a:off x="1800" y="0"/>
            <a:ext cx="9141120" cy="6856920"/>
          </a:xfrm>
          <a:prstGeom prst="rect">
            <a:avLst/>
          </a:prstGeom>
          <a:ln>
            <a:noFill/>
          </a:ln>
        </p:spPr>
      </p:pic>
      <p:sp>
        <p:nvSpPr>
          <p:cNvPr id="4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4"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pn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7" name="Picture 5" descr="pp1.jpg"/>
          <p:cNvPicPr/>
          <p:nvPr/>
        </p:nvPicPr>
        <p:blipFill>
          <a:blip r:embed="rId1"/>
          <a:srcRect l="0" t="45555" r="0" b="0"/>
          <a:stretch/>
        </p:blipFill>
        <p:spPr>
          <a:xfrm>
            <a:off x="720" y="4114800"/>
            <a:ext cx="9141120" cy="2742120"/>
          </a:xfrm>
          <a:prstGeom prst="rect">
            <a:avLst/>
          </a:prstGeom>
          <a:ln>
            <a:noFill/>
          </a:ln>
        </p:spPr>
      </p:pic>
      <p:sp>
        <p:nvSpPr>
          <p:cNvPr id="88" name="CustomShape 1"/>
          <p:cNvSpPr/>
          <p:nvPr/>
        </p:nvSpPr>
        <p:spPr>
          <a:xfrm>
            <a:off x="0" y="1924200"/>
            <a:ext cx="9142920" cy="7092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spcBef>
                <a:spcPts val="601"/>
              </a:spcBef>
            </a:pPr>
            <a:r>
              <a:rPr b="1" lang="en-US" sz="2800" spc="-1" strike="noStrike">
                <a:solidFill>
                  <a:srgbClr val="c00000"/>
                </a:solidFill>
                <a:latin typeface="Myriad Pro"/>
                <a:ea typeface="DejaVu Sans"/>
              </a:rPr>
              <a:t>BTL Học Phần Xử Lý Ảnh</a:t>
            </a:r>
            <a:endParaRPr b="0" lang="en-US" sz="2800" spc="-1" strike="noStrike">
              <a:latin typeface="Arial"/>
            </a:endParaRPr>
          </a:p>
        </p:txBody>
      </p:sp>
      <p:sp>
        <p:nvSpPr>
          <p:cNvPr id="89" name="CustomShape 2"/>
          <p:cNvSpPr/>
          <p:nvPr/>
        </p:nvSpPr>
        <p:spPr>
          <a:xfrm>
            <a:off x="0" y="3098160"/>
            <a:ext cx="9142920" cy="8370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spcBef>
                <a:spcPts val="601"/>
              </a:spcBef>
            </a:pPr>
            <a:r>
              <a:rPr b="1" lang="en-US" sz="3200" spc="-1" strike="noStrike">
                <a:solidFill>
                  <a:srgbClr val="c00000"/>
                </a:solidFill>
                <a:latin typeface="Myriad Pro"/>
                <a:ea typeface="DejaVu Sans"/>
              </a:rPr>
              <a:t>ĐỀ TÀI : CÁC KỸ THUẬT XỬ LÝ, CẢI THIỆN ẢNH</a:t>
            </a:r>
            <a:endParaRPr b="0" lang="en-US" sz="3200" spc="-1" strike="noStrike">
              <a:latin typeface="Arial"/>
            </a:endParaRPr>
          </a:p>
        </p:txBody>
      </p:sp>
      <p:pic>
        <p:nvPicPr>
          <p:cNvPr id="90" name="Picture 3" descr="A screenshot of a computer&#10;&#10;Description generated with very high confidence"/>
          <p:cNvPicPr/>
          <p:nvPr/>
        </p:nvPicPr>
        <p:blipFill>
          <a:blip r:embed="rId2"/>
          <a:stretch/>
        </p:blipFill>
        <p:spPr>
          <a:xfrm>
            <a:off x="6414480" y="4916880"/>
            <a:ext cx="2382120" cy="1476360"/>
          </a:xfrm>
          <a:prstGeom prst="rect">
            <a:avLst/>
          </a:prstGeom>
          <a:ln>
            <a:noFill/>
          </a:ln>
        </p:spPr>
      </p:pic>
      <p:sp>
        <p:nvSpPr>
          <p:cNvPr id="91" name="CustomShape 3"/>
          <p:cNvSpPr/>
          <p:nvPr/>
        </p:nvSpPr>
        <p:spPr>
          <a:xfrm>
            <a:off x="354600" y="5024880"/>
            <a:ext cx="5767200" cy="14612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ffffff"/>
                </a:solidFill>
                <a:latin typeface="Arial"/>
                <a:ea typeface="DejaVu Sans"/>
              </a:rPr>
              <a:t>Sinh viên: Phạm Đức Long </a:t>
            </a:r>
            <a:endParaRPr b="0" lang="en-US" sz="1800" spc="-1" strike="noStrike">
              <a:latin typeface="Arial"/>
            </a:endParaRPr>
          </a:p>
          <a:p>
            <a:pPr>
              <a:lnSpc>
                <a:spcPct val="100000"/>
              </a:lnSpc>
            </a:pPr>
            <a:r>
              <a:rPr b="0" lang="en-US" sz="1800" spc="-1" strike="noStrike">
                <a:solidFill>
                  <a:srgbClr val="ffffff"/>
                </a:solidFill>
                <a:latin typeface="Arial"/>
                <a:ea typeface="DejaVu Sans"/>
              </a:rPr>
              <a:t>	</a:t>
            </a:r>
            <a:r>
              <a:rPr b="0" lang="en-US" sz="1800" spc="-1" strike="noStrike">
                <a:solidFill>
                  <a:srgbClr val="ffffff"/>
                </a:solidFill>
                <a:latin typeface="Arial"/>
                <a:ea typeface="DejaVu Sans"/>
              </a:rPr>
              <a:t>  </a:t>
            </a:r>
            <a:r>
              <a:rPr b="0" lang="en-US" sz="1800" spc="-1" strike="noStrike">
                <a:solidFill>
                  <a:srgbClr val="ffffff"/>
                </a:solidFill>
                <a:latin typeface="Arial"/>
                <a:ea typeface="DejaVu Sans"/>
              </a:rPr>
              <a:t>Vũ Đức Huy</a:t>
            </a:r>
            <a:endParaRPr b="0" lang="en-US" sz="1800" spc="-1" strike="noStrike">
              <a:latin typeface="Arial"/>
            </a:endParaRPr>
          </a:p>
          <a:p>
            <a:pPr>
              <a:lnSpc>
                <a:spcPct val="100000"/>
              </a:lnSpc>
            </a:pPr>
            <a:r>
              <a:rPr b="0" lang="en-US" sz="1800" spc="-1" strike="noStrike">
                <a:solidFill>
                  <a:srgbClr val="ffffff"/>
                </a:solidFill>
                <a:latin typeface="Arial"/>
                <a:ea typeface="DejaVu Sans"/>
              </a:rPr>
              <a:t>	</a:t>
            </a:r>
            <a:endParaRPr b="0" lang="en-US" sz="1800" spc="-1" strike="noStrike">
              <a:latin typeface="Arial"/>
            </a:endParaRPr>
          </a:p>
          <a:p>
            <a:pPr>
              <a:lnSpc>
                <a:spcPct val="100000"/>
              </a:lnSpc>
            </a:pPr>
            <a:r>
              <a:rPr b="0" lang="en-US" sz="1800" spc="-1" strike="noStrike">
                <a:solidFill>
                  <a:srgbClr val="ffffff"/>
                </a:solidFill>
                <a:latin typeface="Arial"/>
                <a:ea typeface="DejaVu Sans"/>
              </a:rPr>
              <a:t>Lớp: LTU15</a:t>
            </a:r>
            <a:endParaRPr b="0" lang="en-US" sz="1800" spc="-1" strike="noStrike">
              <a:latin typeface="Arial"/>
            </a:endParaRPr>
          </a:p>
          <a:p>
            <a:pPr>
              <a:lnSpc>
                <a:spcPct val="100000"/>
              </a:lnSpc>
            </a:pPr>
            <a:r>
              <a:rPr b="0" lang="en-US" sz="1800" spc="-1" strike="noStrike">
                <a:solidFill>
                  <a:srgbClr val="ffffff"/>
                </a:solidFill>
                <a:latin typeface="Arial"/>
                <a:ea typeface="DejaVu Sans"/>
              </a:rPr>
              <a:t>Giáo viên h</a:t>
            </a:r>
            <a:r>
              <a:rPr b="0" lang="vi-VN" sz="1800" spc="-1" strike="noStrike">
                <a:solidFill>
                  <a:srgbClr val="ffffff"/>
                </a:solidFill>
                <a:latin typeface="Arial"/>
                <a:ea typeface="DejaVu Sans"/>
              </a:rPr>
              <a:t>ư</a:t>
            </a:r>
            <a:r>
              <a:rPr b="0" lang="en-US" sz="1800" spc="-1" strike="noStrike">
                <a:solidFill>
                  <a:srgbClr val="ffffff"/>
                </a:solidFill>
                <a:latin typeface="Arial"/>
                <a:ea typeface="DejaVu Sans"/>
              </a:rPr>
              <a:t>ớng dẫn: PGS.TS. Nguyễn Thị Hoàng Lan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320400" y="0"/>
            <a:ext cx="8457120" cy="7308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3200" spc="-1" strike="noStrike">
                <a:solidFill>
                  <a:srgbClr val="ffffff"/>
                </a:solidFill>
                <a:latin typeface="Arial"/>
                <a:ea typeface="DejaVu Sans"/>
              </a:rPr>
              <a:t>Lọc thông thấp lý tưởng</a:t>
            </a:r>
            <a:endParaRPr b="0" lang="en-US" sz="3200" spc="-1" strike="noStrike">
              <a:latin typeface="Arial"/>
            </a:endParaRPr>
          </a:p>
        </p:txBody>
      </p:sp>
      <p:sp>
        <p:nvSpPr>
          <p:cNvPr id="135" name="CustomShape 2"/>
          <p:cNvSpPr/>
          <p:nvPr/>
        </p:nvSpPr>
        <p:spPr>
          <a:xfrm>
            <a:off x="533520" y="1143000"/>
            <a:ext cx="8152200" cy="4982040"/>
          </a:xfrm>
          <a:prstGeom prst="rect">
            <a:avLst/>
          </a:prstGeom>
          <a:noFill/>
          <a:ln>
            <a:noFill/>
          </a:ln>
        </p:spPr>
        <p:style>
          <a:lnRef idx="0"/>
          <a:fillRef idx="0"/>
          <a:effectRef idx="0"/>
          <a:fontRef idx="minor"/>
        </p:style>
        <p:txBody>
          <a:bodyPr lIns="90000" rIns="90000" tIns="45000" bIns="45000">
            <a:noAutofit/>
          </a:bodyPr>
          <a:p>
            <a:pPr marL="343080" indent="-342000">
              <a:lnSpc>
                <a:spcPct val="100000"/>
              </a:lnSpc>
              <a:spcBef>
                <a:spcPts val="479"/>
              </a:spcBef>
              <a:buClr>
                <a:srgbClr val="3366ff"/>
              </a:buClr>
              <a:buFont typeface="Wingdings" charset="2"/>
              <a:buChar char=""/>
            </a:pPr>
            <a:r>
              <a:rPr b="0" lang="vi-VN" sz="2400" spc="-1" strike="noStrike">
                <a:solidFill>
                  <a:srgbClr val="000000"/>
                </a:solidFill>
                <a:latin typeface="Arial"/>
                <a:ea typeface="DejaVu Sans"/>
              </a:rPr>
              <a:t>Dùng bộ lọc thông cao để cải thiện: lọc các thành phần</a:t>
            </a:r>
            <a:endParaRPr b="0" lang="en-US" sz="2400" spc="-1" strike="noStrike">
              <a:latin typeface="Arial"/>
            </a:endParaRPr>
          </a:p>
          <a:p>
            <a:pPr>
              <a:lnSpc>
                <a:spcPct val="100000"/>
              </a:lnSpc>
              <a:spcBef>
                <a:spcPts val="479"/>
              </a:spcBef>
            </a:pPr>
            <a:endParaRPr b="0" lang="en-US" sz="2400" spc="-1" strike="noStrike">
              <a:latin typeface="Arial"/>
            </a:endParaRPr>
          </a:p>
          <a:p>
            <a:pPr>
              <a:lnSpc>
                <a:spcPct val="100000"/>
              </a:lnSpc>
              <a:spcBef>
                <a:spcPts val="479"/>
              </a:spcBef>
            </a:pPr>
            <a:endParaRPr b="0" lang="en-US" sz="2400" spc="-1" strike="noStrike">
              <a:latin typeface="Arial"/>
            </a:endParaRPr>
          </a:p>
          <a:p>
            <a:pPr>
              <a:lnSpc>
                <a:spcPct val="100000"/>
              </a:lnSpc>
              <a:spcBef>
                <a:spcPts val="479"/>
              </a:spcBef>
            </a:pPr>
            <a:endParaRPr b="0" lang="en-US" sz="2400" spc="-1" strike="noStrike">
              <a:latin typeface="Arial"/>
            </a:endParaRPr>
          </a:p>
          <a:p>
            <a:pPr>
              <a:lnSpc>
                <a:spcPct val="100000"/>
              </a:lnSpc>
              <a:spcBef>
                <a:spcPts val="479"/>
              </a:spcBef>
            </a:pPr>
            <a:endParaRPr b="0" lang="en-US" sz="2400" spc="-1" strike="noStrike">
              <a:latin typeface="Arial"/>
            </a:endParaRPr>
          </a:p>
          <a:p>
            <a:pPr>
              <a:lnSpc>
                <a:spcPct val="100000"/>
              </a:lnSpc>
              <a:spcBef>
                <a:spcPts val="479"/>
              </a:spcBef>
            </a:pPr>
            <a:endParaRPr b="0" lang="en-US" sz="2400" spc="-1" strike="noStrike">
              <a:latin typeface="Arial"/>
            </a:endParaRPr>
          </a:p>
          <a:p>
            <a:pPr>
              <a:lnSpc>
                <a:spcPct val="100000"/>
              </a:lnSpc>
              <a:spcBef>
                <a:spcPts val="479"/>
              </a:spcBef>
            </a:pPr>
            <a:endParaRPr b="0" lang="en-US" sz="2400" spc="-1" strike="noStrike">
              <a:latin typeface="Arial"/>
            </a:endParaRPr>
          </a:p>
          <a:p>
            <a:pPr>
              <a:lnSpc>
                <a:spcPct val="100000"/>
              </a:lnSpc>
              <a:spcBef>
                <a:spcPts val="479"/>
              </a:spcBef>
            </a:pPr>
            <a:endParaRPr b="0" lang="en-US" sz="2400" spc="-1" strike="noStrike">
              <a:latin typeface="Arial"/>
            </a:endParaRPr>
          </a:p>
        </p:txBody>
      </p:sp>
      <p:sp>
        <p:nvSpPr>
          <p:cNvPr id="136" name="CustomShape 3"/>
          <p:cNvSpPr/>
          <p:nvPr/>
        </p:nvSpPr>
        <p:spPr>
          <a:xfrm>
            <a:off x="228600" y="6492960"/>
            <a:ext cx="2132640" cy="36396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Arial"/>
                <a:ea typeface="DejaVu Sans"/>
              </a:rPr>
              <a:t>© SoICT 2018</a:t>
            </a:r>
            <a:endParaRPr b="0" lang="en-US" sz="1200" spc="-1" strike="noStrike">
              <a:latin typeface="Arial"/>
            </a:endParaRPr>
          </a:p>
        </p:txBody>
      </p:sp>
      <p:sp>
        <p:nvSpPr>
          <p:cNvPr id="137" name="CustomShape 4"/>
          <p:cNvSpPr/>
          <p:nvPr/>
        </p:nvSpPr>
        <p:spPr>
          <a:xfrm>
            <a:off x="2743200" y="6492960"/>
            <a:ext cx="4113720" cy="363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Arial"/>
                <a:ea typeface="DejaVu Sans"/>
              </a:rPr>
              <a:t>IT2000 – Thực hành Nhập môn CNTT-TT</a:t>
            </a:r>
            <a:endParaRPr b="0" lang="en-US" sz="1200" spc="-1" strike="noStrike">
              <a:latin typeface="Arial"/>
            </a:endParaRPr>
          </a:p>
        </p:txBody>
      </p:sp>
      <p:sp>
        <p:nvSpPr>
          <p:cNvPr id="138" name="CustomShape 5"/>
          <p:cNvSpPr/>
          <p:nvPr/>
        </p:nvSpPr>
        <p:spPr>
          <a:xfrm>
            <a:off x="7238880" y="6492960"/>
            <a:ext cx="16754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5DC43DF-1056-415F-ADA9-C3F89AEE84EB}" type="slidenum">
              <a:rPr b="0" lang="en-US" sz="1200" spc="-1" strike="noStrike">
                <a:solidFill>
                  <a:srgbClr val="8b8b8b"/>
                </a:solidFill>
                <a:latin typeface="Arial"/>
                <a:ea typeface="DejaVu Sans"/>
              </a:rPr>
              <a:t>&lt;number&gt;</a:t>
            </a:fld>
            <a:r>
              <a:rPr b="0" lang="en-US" sz="1200" spc="-1" strike="noStrike">
                <a:solidFill>
                  <a:srgbClr val="8b8b8b"/>
                </a:solidFill>
                <a:latin typeface="Arial"/>
                <a:ea typeface="DejaVu Sans"/>
              </a:rPr>
              <a:t> </a:t>
            </a:r>
            <a:endParaRPr b="0" lang="en-US" sz="1200" spc="-1" strike="noStrike">
              <a:latin typeface="Arial"/>
            </a:endParaRPr>
          </a:p>
        </p:txBody>
      </p:sp>
      <p:pic>
        <p:nvPicPr>
          <p:cNvPr id="139" name="" descr=""/>
          <p:cNvPicPr/>
          <p:nvPr/>
        </p:nvPicPr>
        <p:blipFill>
          <a:blip r:embed="rId1"/>
          <a:stretch/>
        </p:blipFill>
        <p:spPr>
          <a:xfrm>
            <a:off x="1152720" y="2286000"/>
            <a:ext cx="4790160" cy="2161080"/>
          </a:xfrm>
          <a:prstGeom prst="rect">
            <a:avLst/>
          </a:prstGeom>
          <a:ln>
            <a:noFill/>
          </a:ln>
        </p:spPr>
      </p:pic>
      <p:pic>
        <p:nvPicPr>
          <p:cNvPr id="140" name="" descr=""/>
          <p:cNvPicPr/>
          <p:nvPr/>
        </p:nvPicPr>
        <p:blipFill>
          <a:blip r:embed="rId2"/>
          <a:stretch/>
        </p:blipFill>
        <p:spPr>
          <a:xfrm>
            <a:off x="5760720" y="1926360"/>
            <a:ext cx="2951640" cy="2370600"/>
          </a:xfrm>
          <a:prstGeom prst="rect">
            <a:avLst/>
          </a:prstGeom>
          <a:ln>
            <a:noFill/>
          </a:ln>
        </p:spPr>
      </p:pic>
      <p:sp>
        <p:nvSpPr>
          <p:cNvPr id="141" name="CustomShape 6"/>
          <p:cNvSpPr/>
          <p:nvPr/>
        </p:nvSpPr>
        <p:spPr>
          <a:xfrm>
            <a:off x="533880" y="1143360"/>
            <a:ext cx="8152200" cy="4982040"/>
          </a:xfrm>
          <a:prstGeom prst="rect">
            <a:avLst/>
          </a:prstGeom>
          <a:noFill/>
          <a:ln>
            <a:noFill/>
          </a:ln>
        </p:spPr>
        <p:style>
          <a:lnRef idx="0"/>
          <a:fillRef idx="0"/>
          <a:effectRef idx="0"/>
          <a:fontRef idx="minor"/>
        </p:style>
        <p:txBody>
          <a:bodyPr lIns="90000" rIns="90000" tIns="45000" bIns="45000">
            <a:noAutofit/>
          </a:bodyPr>
          <a:p>
            <a:pPr marL="343080" indent="-342000">
              <a:lnSpc>
                <a:spcPct val="100000"/>
              </a:lnSpc>
              <a:spcBef>
                <a:spcPts val="479"/>
              </a:spcBef>
              <a:buClr>
                <a:srgbClr val="3366ff"/>
              </a:buClr>
              <a:buFont typeface="Wingdings" charset="2"/>
              <a:buChar char=""/>
            </a:pPr>
            <a:r>
              <a:rPr b="0" lang="vi-VN" sz="2400" spc="-1" strike="noStrike">
                <a:solidFill>
                  <a:srgbClr val="000000"/>
                </a:solidFill>
                <a:latin typeface="Arial"/>
                <a:ea typeface="DejaVu Sans"/>
              </a:rPr>
              <a:t>Dùng bộ lọc thông cao để cải thiện: lọc các thành phần</a:t>
            </a:r>
            <a:endParaRPr b="0" lang="en-US" sz="2400" spc="-1" strike="noStrike">
              <a:latin typeface="Arial"/>
            </a:endParaRPr>
          </a:p>
          <a:p>
            <a:pPr>
              <a:lnSpc>
                <a:spcPct val="100000"/>
              </a:lnSpc>
              <a:spcBef>
                <a:spcPts val="479"/>
              </a:spcBef>
            </a:pPr>
            <a:endParaRPr b="0" lang="en-US" sz="2400" spc="-1" strike="noStrike">
              <a:latin typeface="Arial"/>
            </a:endParaRPr>
          </a:p>
          <a:p>
            <a:pPr>
              <a:lnSpc>
                <a:spcPct val="100000"/>
              </a:lnSpc>
              <a:spcBef>
                <a:spcPts val="479"/>
              </a:spcBef>
            </a:pPr>
            <a:endParaRPr b="0" lang="en-US" sz="2400" spc="-1" strike="noStrike">
              <a:latin typeface="Arial"/>
            </a:endParaRPr>
          </a:p>
          <a:p>
            <a:pPr>
              <a:lnSpc>
                <a:spcPct val="100000"/>
              </a:lnSpc>
              <a:spcBef>
                <a:spcPts val="479"/>
              </a:spcBef>
            </a:pPr>
            <a:endParaRPr b="0" lang="en-US" sz="2400" spc="-1" strike="noStrike">
              <a:latin typeface="Arial"/>
            </a:endParaRPr>
          </a:p>
          <a:p>
            <a:pPr>
              <a:lnSpc>
                <a:spcPct val="100000"/>
              </a:lnSpc>
              <a:spcBef>
                <a:spcPts val="479"/>
              </a:spcBef>
            </a:pPr>
            <a:endParaRPr b="0" lang="en-US" sz="2400" spc="-1" strike="noStrike">
              <a:latin typeface="Arial"/>
            </a:endParaRPr>
          </a:p>
          <a:p>
            <a:pPr>
              <a:lnSpc>
                <a:spcPct val="100000"/>
              </a:lnSpc>
              <a:spcBef>
                <a:spcPts val="479"/>
              </a:spcBef>
            </a:pPr>
            <a:endParaRPr b="0" lang="en-US" sz="2400" spc="-1" strike="noStrike">
              <a:latin typeface="Arial"/>
            </a:endParaRPr>
          </a:p>
          <a:p>
            <a:pPr>
              <a:lnSpc>
                <a:spcPct val="100000"/>
              </a:lnSpc>
              <a:spcBef>
                <a:spcPts val="479"/>
              </a:spcBef>
            </a:pPr>
            <a:endParaRPr b="0" lang="en-US" sz="2400" spc="-1" strike="noStrike">
              <a:latin typeface="Arial"/>
            </a:endParaRPr>
          </a:p>
          <a:p>
            <a:pPr>
              <a:lnSpc>
                <a:spcPct val="100000"/>
              </a:lnSpc>
              <a:spcBef>
                <a:spcPts val="479"/>
              </a:spcBef>
            </a:pPr>
            <a:endParaRPr b="0" lang="en-US" sz="2400" spc="-1" strike="noStrike">
              <a:latin typeface="Arial"/>
            </a:endParaRPr>
          </a:p>
        </p:txBody>
      </p:sp>
      <p:pic>
        <p:nvPicPr>
          <p:cNvPr id="142" name="" descr=""/>
          <p:cNvPicPr/>
          <p:nvPr/>
        </p:nvPicPr>
        <p:blipFill>
          <a:blip r:embed="rId3"/>
          <a:stretch/>
        </p:blipFill>
        <p:spPr>
          <a:xfrm>
            <a:off x="5721120" y="4297680"/>
            <a:ext cx="2599200" cy="220860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457200" y="0"/>
            <a:ext cx="8457120" cy="730800"/>
          </a:xfrm>
          <a:prstGeom prst="rect">
            <a:avLst/>
          </a:prstGeom>
          <a:noFill/>
          <a:ln>
            <a:noFill/>
          </a:ln>
        </p:spPr>
        <p:style>
          <a:lnRef idx="0"/>
          <a:fillRef idx="0"/>
          <a:effectRef idx="0"/>
          <a:fontRef idx="minor"/>
        </p:style>
      </p:sp>
      <p:sp>
        <p:nvSpPr>
          <p:cNvPr id="144" name="CustomShape 2"/>
          <p:cNvSpPr/>
          <p:nvPr/>
        </p:nvSpPr>
        <p:spPr>
          <a:xfrm>
            <a:off x="316080" y="182880"/>
            <a:ext cx="4895280" cy="5457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3200" spc="-1" strike="noStrike">
                <a:solidFill>
                  <a:srgbClr val="ffffff"/>
                </a:solidFill>
                <a:latin typeface="Arial"/>
                <a:ea typeface="DejaVu Sans"/>
              </a:rPr>
              <a:t>Lọc thông thấp lý tưởng</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457200" y="0"/>
            <a:ext cx="8457120" cy="7308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VN" sz="3200" spc="-1" strike="noStrike">
                <a:solidFill>
                  <a:srgbClr val="ffffff"/>
                </a:solidFill>
                <a:latin typeface="Arial"/>
                <a:ea typeface="DejaVu Sans"/>
              </a:rPr>
              <a:t>Toán tử điểm</a:t>
            </a:r>
            <a:endParaRPr b="0" lang="en-US" sz="3200" spc="-1" strike="noStrike">
              <a:latin typeface="Arial"/>
            </a:endParaRPr>
          </a:p>
        </p:txBody>
      </p:sp>
      <p:sp>
        <p:nvSpPr>
          <p:cNvPr id="93" name="CustomShape 2"/>
          <p:cNvSpPr/>
          <p:nvPr/>
        </p:nvSpPr>
        <p:spPr>
          <a:xfrm>
            <a:off x="533520" y="1143000"/>
            <a:ext cx="8152200" cy="49820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479"/>
              </a:spcBef>
              <a:buClr>
                <a:srgbClr val="3366ff"/>
              </a:buClr>
              <a:buFont typeface="Wingdings" charset="2"/>
              <a:buChar char=""/>
            </a:pPr>
            <a:r>
              <a:rPr b="0" lang="vi-VN" sz="2400" spc="-1" strike="noStrike">
                <a:solidFill>
                  <a:srgbClr val="000000"/>
                </a:solidFill>
                <a:latin typeface="Arial"/>
                <a:ea typeface="DejaVu Sans"/>
              </a:rPr>
              <a:t>Xử lý điểm ảnh là biến đổi giá trị của một điểm ảnh dựa vào giá trị của chính nó mà không dựa vào các điểm ảnh khác. </a:t>
            </a:r>
            <a:endParaRPr b="0" lang="en-US" sz="2400" spc="-1" strike="noStrike">
              <a:latin typeface="Arial"/>
            </a:endParaRPr>
          </a:p>
          <a:p>
            <a:pPr marL="343080" indent="-342000">
              <a:lnSpc>
                <a:spcPct val="100000"/>
              </a:lnSpc>
              <a:spcBef>
                <a:spcPts val="479"/>
              </a:spcBef>
              <a:buClr>
                <a:srgbClr val="3366ff"/>
              </a:buClr>
              <a:buFont typeface="Wingdings" charset="2"/>
              <a:buChar char=""/>
            </a:pPr>
            <a:r>
              <a:rPr b="0" lang="vi-VN" sz="2400" spc="-1" strike="noStrike">
                <a:solidFill>
                  <a:srgbClr val="000000"/>
                </a:solidFill>
                <a:latin typeface="Arial"/>
                <a:ea typeface="DejaVu Sans"/>
              </a:rPr>
              <a:t>Có 2 cách tiếp cận với phương pháp này:</a:t>
            </a:r>
            <a:endParaRPr b="0" lang="en-US" sz="2400" spc="-1" strike="noStrike">
              <a:latin typeface="Arial"/>
            </a:endParaRPr>
          </a:p>
          <a:p>
            <a:pPr marL="343080" indent="-342000">
              <a:lnSpc>
                <a:spcPct val="100000"/>
              </a:lnSpc>
              <a:spcBef>
                <a:spcPts val="479"/>
              </a:spcBef>
              <a:buClr>
                <a:srgbClr val="3366ff"/>
              </a:buClr>
              <a:buFont typeface="Wingdings" charset="2"/>
              <a:buChar char=""/>
            </a:pPr>
            <a:r>
              <a:rPr b="0" lang="vi-VN" sz="2400" spc="-1" strike="noStrike">
                <a:solidFill>
                  <a:srgbClr val="000000"/>
                </a:solidFill>
                <a:latin typeface="Arial"/>
                <a:ea typeface="DejaVu Sans"/>
              </a:rPr>
              <a:t>Dùng một hàm biến đổi thích hợp với mục đích hoặc yêu cầu đặt ra để biến đổi giá trị mức xám của điểm ảnh sang một giá trị mức xám khác.</a:t>
            </a:r>
            <a:endParaRPr b="0" lang="en-US" sz="2400" spc="-1" strike="noStrike">
              <a:latin typeface="Arial"/>
            </a:endParaRPr>
          </a:p>
          <a:p>
            <a:pPr marL="343080" indent="-342000">
              <a:lnSpc>
                <a:spcPct val="100000"/>
              </a:lnSpc>
              <a:spcBef>
                <a:spcPts val="479"/>
              </a:spcBef>
              <a:buClr>
                <a:srgbClr val="3366ff"/>
              </a:buClr>
              <a:buFont typeface="Wingdings" charset="2"/>
              <a:buChar char=""/>
            </a:pPr>
            <a:r>
              <a:rPr b="0" lang="vi-VN" sz="2400" spc="-1" strike="noStrike">
                <a:solidFill>
                  <a:srgbClr val="000000"/>
                </a:solidFill>
                <a:latin typeface="Arial"/>
                <a:ea typeface="DejaVu Sans"/>
              </a:rPr>
              <a:t>Cách thứ hai là dùng lược đồ mức xám (Gray Histogram).</a:t>
            </a:r>
            <a:endParaRPr b="0" lang="en-US" sz="2400" spc="-1" strike="noStrike">
              <a:latin typeface="Arial"/>
            </a:endParaRPr>
          </a:p>
          <a:p>
            <a:pPr marL="343080" indent="-342000">
              <a:lnSpc>
                <a:spcPct val="100000"/>
              </a:lnSpc>
              <a:spcBef>
                <a:spcPts val="479"/>
              </a:spcBef>
              <a:buClr>
                <a:srgbClr val="3366ff"/>
              </a:buClr>
              <a:buFont typeface="Wingdings" charset="2"/>
              <a:buChar char=""/>
            </a:pPr>
            <a:r>
              <a:rPr b="0" lang="vi-VN" sz="2400" spc="-1" strike="noStrike">
                <a:solidFill>
                  <a:srgbClr val="000000"/>
                </a:solidFill>
                <a:latin typeface="Arial"/>
                <a:ea typeface="DejaVu Sans"/>
              </a:rPr>
              <a:t>Toán tử điểm là một ánh xạ từ giá trị cường độ ánh sáng u(m,n) tại tọa độ (m,n) sang giá trị cường độ ánh sáng khác v(m,n) thông qua hàm f(.) tức là: </a:t>
            </a:r>
            <a:endParaRPr b="0" lang="en-US" sz="2400" spc="-1" strike="noStrike">
              <a:latin typeface="Arial"/>
            </a:endParaRPr>
          </a:p>
          <a:p>
            <a:pPr>
              <a:lnSpc>
                <a:spcPct val="100000"/>
              </a:lnSpc>
              <a:spcBef>
                <a:spcPts val="479"/>
              </a:spcBef>
              <a:tabLst>
                <a:tab algn="l" pos="0"/>
              </a:tabLst>
            </a:pPr>
            <a:r>
              <a:rPr b="0" lang="vi-VN" sz="2400" spc="-1" strike="noStrike">
                <a:solidFill>
                  <a:srgbClr val="000000"/>
                </a:solidFill>
                <a:latin typeface="Arial"/>
                <a:ea typeface="DejaVu Sans"/>
              </a:rPr>
              <a:t>    </a:t>
            </a:r>
            <a:r>
              <a:rPr b="0" lang="vi-VN" sz="2400" spc="-1" strike="noStrike">
                <a:solidFill>
                  <a:srgbClr val="000000"/>
                </a:solidFill>
                <a:latin typeface="Arial"/>
                <a:ea typeface="DejaVu Sans"/>
              </a:rPr>
              <a:t>v(m,n) = f(u(m,n)) </a:t>
            </a:r>
            <a:endParaRPr b="0" lang="en-US" sz="2400" spc="-1" strike="noStrike">
              <a:latin typeface="Arial"/>
            </a:endParaRPr>
          </a:p>
        </p:txBody>
      </p:sp>
      <p:sp>
        <p:nvSpPr>
          <p:cNvPr id="94" name="CustomShape 3"/>
          <p:cNvSpPr/>
          <p:nvPr/>
        </p:nvSpPr>
        <p:spPr>
          <a:xfrm>
            <a:off x="228600" y="6492960"/>
            <a:ext cx="2132640" cy="36396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Arial"/>
                <a:ea typeface="DejaVu Sans"/>
              </a:rPr>
              <a:t>© SoICT 2018</a:t>
            </a:r>
            <a:endParaRPr b="0" lang="en-US" sz="1200" spc="-1" strike="noStrike">
              <a:latin typeface="Arial"/>
            </a:endParaRPr>
          </a:p>
        </p:txBody>
      </p:sp>
      <p:sp>
        <p:nvSpPr>
          <p:cNvPr id="95" name="CustomShape 4"/>
          <p:cNvSpPr/>
          <p:nvPr/>
        </p:nvSpPr>
        <p:spPr>
          <a:xfrm>
            <a:off x="2743200" y="6492960"/>
            <a:ext cx="4113720" cy="363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Arial"/>
                <a:ea typeface="DejaVu Sans"/>
              </a:rPr>
              <a:t>IT2000 – Thực hành Nhập môn CNTT-TT</a:t>
            </a:r>
            <a:endParaRPr b="0" lang="en-US" sz="1200" spc="-1" strike="noStrike">
              <a:latin typeface="Arial"/>
            </a:endParaRPr>
          </a:p>
        </p:txBody>
      </p:sp>
      <p:sp>
        <p:nvSpPr>
          <p:cNvPr id="96" name="CustomShape 5"/>
          <p:cNvSpPr/>
          <p:nvPr/>
        </p:nvSpPr>
        <p:spPr>
          <a:xfrm>
            <a:off x="7238880" y="6492960"/>
            <a:ext cx="16754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1E12537-95F1-4674-AFEA-8FDCF5BD8074}" type="slidenum">
              <a:rPr b="0" lang="en-US" sz="1200" spc="-1" strike="noStrike">
                <a:solidFill>
                  <a:srgbClr val="8b8b8b"/>
                </a:solidFill>
                <a:latin typeface="Arial"/>
                <a:ea typeface="DejaVu Sans"/>
              </a:rPr>
              <a:t>&lt;number&gt;</a:t>
            </a:fld>
            <a:r>
              <a:rPr b="0" lang="en-US" sz="1200" spc="-1" strike="noStrike">
                <a:solidFill>
                  <a:srgbClr val="8b8b8b"/>
                </a:solidFill>
                <a:latin typeface="Arial"/>
                <a:ea typeface="DejaVu Sans"/>
              </a:rPr>
              <a:t> </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457200" y="0"/>
            <a:ext cx="8457120" cy="7308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vi-VN" sz="3200" spc="-1" strike="noStrike">
                <a:solidFill>
                  <a:srgbClr val="ffffff"/>
                </a:solidFill>
                <a:latin typeface="Arial"/>
                <a:ea typeface="DejaVu Sans"/>
              </a:rPr>
              <a:t>Thay đổi độ tương phản </a:t>
            </a:r>
            <a:endParaRPr b="0" lang="en-US" sz="3200" spc="-1" strike="noStrike">
              <a:latin typeface="Arial"/>
            </a:endParaRPr>
          </a:p>
        </p:txBody>
      </p:sp>
      <p:sp>
        <p:nvSpPr>
          <p:cNvPr id="98" name="CustomShape 2"/>
          <p:cNvSpPr/>
          <p:nvPr/>
        </p:nvSpPr>
        <p:spPr>
          <a:xfrm>
            <a:off x="533520" y="1143000"/>
            <a:ext cx="8152200" cy="4982040"/>
          </a:xfrm>
          <a:prstGeom prst="rect">
            <a:avLst/>
          </a:prstGeom>
          <a:noFill/>
          <a:ln>
            <a:noFill/>
          </a:ln>
        </p:spPr>
        <p:style>
          <a:lnRef idx="0"/>
          <a:fillRef idx="0"/>
          <a:effectRef idx="0"/>
          <a:fontRef idx="minor"/>
        </p:style>
        <p:txBody>
          <a:bodyPr lIns="90000" rIns="90000" tIns="45000" bIns="45000">
            <a:noAutofit/>
          </a:bodyPr>
          <a:p>
            <a:pPr marL="343080" indent="-342000">
              <a:lnSpc>
                <a:spcPct val="100000"/>
              </a:lnSpc>
              <a:spcBef>
                <a:spcPts val="479"/>
              </a:spcBef>
              <a:buClr>
                <a:srgbClr val="3366ff"/>
              </a:buClr>
              <a:buFont typeface="Wingdings" charset="2"/>
              <a:buChar char=""/>
            </a:pPr>
            <a:r>
              <a:rPr b="0" lang="vi-VN" sz="2400" spc="-1" strike="noStrike">
                <a:solidFill>
                  <a:srgbClr val="000000"/>
                </a:solidFill>
                <a:latin typeface="Arial"/>
                <a:ea typeface="DejaVu Sans"/>
              </a:rPr>
              <a:t>Độ tương phản biểu diễn sự thay đổi độ sáng của đối tượng so với nền hay độ tương phản là độ nổi của điểm ảnh hay vùng ảnh so với nền. </a:t>
            </a:r>
            <a:endParaRPr b="0" lang="en-US" sz="2400" spc="-1" strike="noStrike">
              <a:latin typeface="Arial"/>
            </a:endParaRPr>
          </a:p>
          <a:p>
            <a:pPr marL="343080" indent="-342000">
              <a:lnSpc>
                <a:spcPct val="100000"/>
              </a:lnSpc>
              <a:spcBef>
                <a:spcPts val="479"/>
              </a:spcBef>
              <a:buClr>
                <a:srgbClr val="3366ff"/>
              </a:buClr>
              <a:buFont typeface="Wingdings" charset="2"/>
              <a:buChar char=""/>
            </a:pPr>
            <a:r>
              <a:rPr b="0" lang="vi-VN" sz="2400" spc="-1" strike="noStrike">
                <a:solidFill>
                  <a:srgbClr val="000000"/>
                </a:solidFill>
                <a:latin typeface="Arial"/>
                <a:ea typeface="DejaVu Sans"/>
              </a:rPr>
              <a:t>Công thức thay đổi độ tương phản của ảnh:</a:t>
            </a:r>
            <a:endParaRPr b="0" lang="en-US" sz="2400" spc="-1" strike="noStrike">
              <a:latin typeface="Arial"/>
            </a:endParaRPr>
          </a:p>
          <a:p>
            <a:pPr marL="343080" indent="-342000">
              <a:lnSpc>
                <a:spcPct val="100000"/>
              </a:lnSpc>
              <a:spcBef>
                <a:spcPts val="479"/>
              </a:spcBef>
              <a:buClr>
                <a:srgbClr val="3366ff"/>
              </a:buClr>
              <a:buFont typeface="Wingdings" charset="2"/>
              <a:buChar char=""/>
            </a:pPr>
            <a:r>
              <a:rPr b="0" lang="vi-VN" sz="2400" spc="-1" strike="noStrike">
                <a:solidFill>
                  <a:srgbClr val="000000"/>
                </a:solidFill>
                <a:latin typeface="Arial"/>
                <a:ea typeface="DejaVu Sans"/>
              </a:rPr>
              <a:t> </a:t>
            </a:r>
            <a:r>
              <a:rPr b="0" lang="vi-VN" sz="2400" spc="-1" strike="noStrike">
                <a:solidFill>
                  <a:srgbClr val="000000"/>
                </a:solidFill>
                <a:latin typeface="Arial"/>
                <a:ea typeface="DejaVu Sans"/>
              </a:rPr>
              <a:t>O(m,n) = a*I(m,n) + C </a:t>
            </a:r>
            <a:endParaRPr b="0" lang="en-US" sz="2400" spc="-1" strike="noStrike">
              <a:latin typeface="Arial"/>
            </a:endParaRPr>
          </a:p>
          <a:p>
            <a:pPr marL="343080" indent="-342000">
              <a:lnSpc>
                <a:spcPct val="100000"/>
              </a:lnSpc>
              <a:spcBef>
                <a:spcPts val="479"/>
              </a:spcBef>
              <a:buClr>
                <a:srgbClr val="3366ff"/>
              </a:buClr>
              <a:buFont typeface="Wingdings" charset="2"/>
              <a:buChar char=""/>
            </a:pPr>
            <a:r>
              <a:rPr b="0" lang="vi-VN" sz="2400" spc="-1" strike="noStrike">
                <a:solidFill>
                  <a:srgbClr val="000000"/>
                </a:solidFill>
                <a:latin typeface="Arial"/>
                <a:ea typeface="DejaVu Sans"/>
              </a:rPr>
              <a:t>O(m,n): Giá trị điểm ảnh đầu ra tại vị trí (m,n). </a:t>
            </a:r>
            <a:endParaRPr b="0" lang="en-US" sz="2400" spc="-1" strike="noStrike">
              <a:latin typeface="Arial"/>
            </a:endParaRPr>
          </a:p>
          <a:p>
            <a:pPr marL="343080" indent="-342000">
              <a:lnSpc>
                <a:spcPct val="100000"/>
              </a:lnSpc>
              <a:spcBef>
                <a:spcPts val="479"/>
              </a:spcBef>
              <a:buClr>
                <a:srgbClr val="3366ff"/>
              </a:buClr>
              <a:buFont typeface="Wingdings" charset="2"/>
              <a:buChar char=""/>
            </a:pPr>
            <a:r>
              <a:rPr b="0" lang="vi-VN" sz="2400" spc="-1" strike="noStrike">
                <a:solidFill>
                  <a:srgbClr val="000000"/>
                </a:solidFill>
                <a:latin typeface="Arial"/>
                <a:ea typeface="DejaVu Sans"/>
              </a:rPr>
              <a:t>I(m,n): Giá trị điểm ảnh đầu vào tại vị trí (m,n). </a:t>
            </a:r>
            <a:endParaRPr b="0" lang="en-US" sz="2400" spc="-1" strike="noStrike">
              <a:latin typeface="Arial"/>
            </a:endParaRPr>
          </a:p>
          <a:p>
            <a:pPr>
              <a:lnSpc>
                <a:spcPct val="100000"/>
              </a:lnSpc>
              <a:spcBef>
                <a:spcPts val="479"/>
              </a:spcBef>
            </a:pPr>
            <a:endParaRPr b="0" lang="en-US" sz="2400" spc="-1" strike="noStrike">
              <a:latin typeface="Arial"/>
            </a:endParaRPr>
          </a:p>
          <a:p>
            <a:pPr>
              <a:lnSpc>
                <a:spcPct val="100000"/>
              </a:lnSpc>
              <a:spcBef>
                <a:spcPts val="479"/>
              </a:spcBef>
            </a:pPr>
            <a:endParaRPr b="0" lang="en-US" sz="2400" spc="-1" strike="noStrike">
              <a:latin typeface="Arial"/>
            </a:endParaRPr>
          </a:p>
        </p:txBody>
      </p:sp>
      <p:sp>
        <p:nvSpPr>
          <p:cNvPr id="99" name="CustomShape 3"/>
          <p:cNvSpPr/>
          <p:nvPr/>
        </p:nvSpPr>
        <p:spPr>
          <a:xfrm>
            <a:off x="228600" y="6492960"/>
            <a:ext cx="2132640" cy="36396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Arial"/>
                <a:ea typeface="DejaVu Sans"/>
              </a:rPr>
              <a:t>© SoICT 2018</a:t>
            </a:r>
            <a:endParaRPr b="0" lang="en-US" sz="1200" spc="-1" strike="noStrike">
              <a:latin typeface="Arial"/>
            </a:endParaRPr>
          </a:p>
        </p:txBody>
      </p:sp>
      <p:sp>
        <p:nvSpPr>
          <p:cNvPr id="100" name="CustomShape 4"/>
          <p:cNvSpPr/>
          <p:nvPr/>
        </p:nvSpPr>
        <p:spPr>
          <a:xfrm>
            <a:off x="2743200" y="6492960"/>
            <a:ext cx="4113720" cy="363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Arial"/>
                <a:ea typeface="DejaVu Sans"/>
              </a:rPr>
              <a:t>IT2000 – Thực hành Nhập môn CNTT-TT</a:t>
            </a:r>
            <a:endParaRPr b="0" lang="en-US" sz="1200" spc="-1" strike="noStrike">
              <a:latin typeface="Arial"/>
            </a:endParaRPr>
          </a:p>
        </p:txBody>
      </p:sp>
      <p:sp>
        <p:nvSpPr>
          <p:cNvPr id="101" name="CustomShape 5"/>
          <p:cNvSpPr/>
          <p:nvPr/>
        </p:nvSpPr>
        <p:spPr>
          <a:xfrm>
            <a:off x="7238880" y="6492960"/>
            <a:ext cx="16754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AC6E132-08E3-44B7-B60A-5486FAA717C3}" type="slidenum">
              <a:rPr b="0" lang="en-US" sz="1200" spc="-1" strike="noStrike">
                <a:solidFill>
                  <a:srgbClr val="8b8b8b"/>
                </a:solidFill>
                <a:latin typeface="Arial"/>
                <a:ea typeface="DejaVu Sans"/>
              </a:rPr>
              <a:t>&lt;number&gt;</a:t>
            </a:fld>
            <a:r>
              <a:rPr b="0" lang="en-US" sz="1200" spc="-1" strike="noStrike">
                <a:solidFill>
                  <a:srgbClr val="8b8b8b"/>
                </a:solidFill>
                <a:latin typeface="Arial"/>
                <a:ea typeface="DejaVu Sans"/>
              </a:rPr>
              <a:t> </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457200" y="0"/>
            <a:ext cx="8457120" cy="730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vi-VN" sz="3200" spc="-1" strike="noStrike">
                <a:solidFill>
                  <a:srgbClr val="ffffff"/>
                </a:solidFill>
                <a:latin typeface="Arial"/>
                <a:ea typeface="DejaVu Sans"/>
              </a:rPr>
              <a:t>Toán tử không gian </a:t>
            </a:r>
            <a:endParaRPr b="0" lang="en-US" sz="3200" spc="-1" strike="noStrike">
              <a:latin typeface="Arial"/>
            </a:endParaRPr>
          </a:p>
        </p:txBody>
      </p:sp>
      <p:sp>
        <p:nvSpPr>
          <p:cNvPr id="103" name="CustomShape 2"/>
          <p:cNvSpPr/>
          <p:nvPr/>
        </p:nvSpPr>
        <p:spPr>
          <a:xfrm>
            <a:off x="533520" y="1143000"/>
            <a:ext cx="8152200" cy="4982040"/>
          </a:xfrm>
          <a:prstGeom prst="rect">
            <a:avLst/>
          </a:prstGeom>
          <a:noFill/>
          <a:ln>
            <a:noFill/>
          </a:ln>
        </p:spPr>
        <p:style>
          <a:lnRef idx="0"/>
          <a:fillRef idx="0"/>
          <a:effectRef idx="0"/>
          <a:fontRef idx="minor"/>
        </p:style>
        <p:txBody>
          <a:bodyPr lIns="90000" rIns="90000" tIns="45000" bIns="45000">
            <a:noAutofit/>
          </a:bodyPr>
          <a:p>
            <a:pPr marL="343080" indent="-342000">
              <a:lnSpc>
                <a:spcPct val="100000"/>
              </a:lnSpc>
              <a:spcBef>
                <a:spcPts val="479"/>
              </a:spcBef>
              <a:buClr>
                <a:srgbClr val="3366ff"/>
              </a:buClr>
              <a:buFont typeface="Wingdings" charset="2"/>
              <a:buChar char=""/>
            </a:pPr>
            <a:r>
              <a:rPr b="0" lang="vi-VN" sz="2400" spc="-1" strike="noStrike">
                <a:solidFill>
                  <a:srgbClr val="000000"/>
                </a:solidFill>
                <a:latin typeface="Arial"/>
                <a:ea typeface="DejaVu Sans"/>
              </a:rPr>
              <a:t>Đây là toán tử khi tác động vào điểm ảnh thì nó quan tâm tới các điểm lân cận. Toán tử được thực hiện thông qua một phép nhân chập và mẫu. </a:t>
            </a:r>
            <a:endParaRPr b="0" lang="en-US" sz="2400" spc="-1" strike="noStrike">
              <a:latin typeface="Arial"/>
            </a:endParaRPr>
          </a:p>
          <a:p>
            <a:pPr marL="343080" indent="-342000">
              <a:lnSpc>
                <a:spcPct val="100000"/>
              </a:lnSpc>
              <a:spcBef>
                <a:spcPts val="479"/>
              </a:spcBef>
              <a:buClr>
                <a:srgbClr val="3366ff"/>
              </a:buClr>
              <a:buFont typeface="Wingdings" charset="2"/>
              <a:buChar char=""/>
            </a:pPr>
            <a:r>
              <a:rPr b="0" lang="vi-VN" sz="2400" spc="-1" strike="noStrike">
                <a:solidFill>
                  <a:srgbClr val="000000"/>
                </a:solidFill>
                <a:latin typeface="Arial"/>
                <a:ea typeface="DejaVu Sans"/>
              </a:rPr>
              <a:t>Giả sử ta có ảnh I(x,y), một mẫu T(k,l), khi đó ảnh I nhân chập với mẫu T được định nghĩa như sau: </a:t>
            </a:r>
            <a:endParaRPr b="0" lang="en-US" sz="2400" spc="-1" strike="noStrike">
              <a:latin typeface="Arial"/>
            </a:endParaRPr>
          </a:p>
          <a:p>
            <a:pPr>
              <a:lnSpc>
                <a:spcPct val="100000"/>
              </a:lnSpc>
              <a:spcBef>
                <a:spcPts val="479"/>
              </a:spcBef>
            </a:pPr>
            <a:endParaRPr b="0" lang="en-US" sz="2400" spc="-1" strike="noStrike">
              <a:latin typeface="Arial"/>
            </a:endParaRPr>
          </a:p>
        </p:txBody>
      </p:sp>
      <p:sp>
        <p:nvSpPr>
          <p:cNvPr id="104" name="CustomShape 3"/>
          <p:cNvSpPr/>
          <p:nvPr/>
        </p:nvSpPr>
        <p:spPr>
          <a:xfrm>
            <a:off x="228600" y="6492960"/>
            <a:ext cx="2132640" cy="36396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Arial"/>
                <a:ea typeface="DejaVu Sans"/>
              </a:rPr>
              <a:t>© SoICT 2018</a:t>
            </a:r>
            <a:endParaRPr b="0" lang="en-US" sz="1200" spc="-1" strike="noStrike">
              <a:latin typeface="Arial"/>
            </a:endParaRPr>
          </a:p>
        </p:txBody>
      </p:sp>
      <p:sp>
        <p:nvSpPr>
          <p:cNvPr id="105" name="CustomShape 4"/>
          <p:cNvSpPr/>
          <p:nvPr/>
        </p:nvSpPr>
        <p:spPr>
          <a:xfrm>
            <a:off x="2743200" y="6492960"/>
            <a:ext cx="4113720" cy="363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Arial"/>
                <a:ea typeface="DejaVu Sans"/>
              </a:rPr>
              <a:t>IT2000 – Thực hành Nhập môn CNTT-TT</a:t>
            </a:r>
            <a:endParaRPr b="0" lang="en-US" sz="1200" spc="-1" strike="noStrike">
              <a:latin typeface="Arial"/>
            </a:endParaRPr>
          </a:p>
        </p:txBody>
      </p:sp>
      <p:sp>
        <p:nvSpPr>
          <p:cNvPr id="106" name="CustomShape 5"/>
          <p:cNvSpPr/>
          <p:nvPr/>
        </p:nvSpPr>
        <p:spPr>
          <a:xfrm>
            <a:off x="7238880" y="6492960"/>
            <a:ext cx="16754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A51D06AC-91CF-48BA-9A94-E031CF52EDF3}" type="slidenum">
              <a:rPr b="0" lang="en-US" sz="1200" spc="-1" strike="noStrike">
                <a:solidFill>
                  <a:srgbClr val="8b8b8b"/>
                </a:solidFill>
                <a:latin typeface="Arial"/>
                <a:ea typeface="DejaVu Sans"/>
              </a:rPr>
              <a:t>&lt;number&gt;</a:t>
            </a:fld>
            <a:r>
              <a:rPr b="0" lang="en-US" sz="1200" spc="-1" strike="noStrike">
                <a:solidFill>
                  <a:srgbClr val="8b8b8b"/>
                </a:solidFill>
                <a:latin typeface="Arial"/>
                <a:ea typeface="DejaVu Sans"/>
              </a:rPr>
              <a:t> </a:t>
            </a:r>
            <a:endParaRPr b="0" lang="en-US" sz="1200" spc="-1" strike="noStrike">
              <a:latin typeface="Arial"/>
            </a:endParaRPr>
          </a:p>
        </p:txBody>
      </p:sp>
      <p:pic>
        <p:nvPicPr>
          <p:cNvPr id="107" name="Picture 8" descr=""/>
          <p:cNvPicPr/>
          <p:nvPr/>
        </p:nvPicPr>
        <p:blipFill>
          <a:blip r:embed="rId1"/>
          <a:stretch/>
        </p:blipFill>
        <p:spPr>
          <a:xfrm>
            <a:off x="1403280" y="3200400"/>
            <a:ext cx="6412320" cy="159912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457200" y="0"/>
            <a:ext cx="8457120" cy="7308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3200" spc="-1" strike="noStrike">
                <a:solidFill>
                  <a:srgbClr val="ffffff"/>
                </a:solidFill>
                <a:latin typeface="Arial"/>
                <a:ea typeface="DejaVu Sans"/>
              </a:rPr>
              <a:t>Một số kỹ thuật lọc nhiễu </a:t>
            </a:r>
            <a:endParaRPr b="0" lang="en-US" sz="3200" spc="-1" strike="noStrike">
              <a:latin typeface="Arial"/>
            </a:endParaRPr>
          </a:p>
        </p:txBody>
      </p:sp>
      <p:sp>
        <p:nvSpPr>
          <p:cNvPr id="109" name="CustomShape 2"/>
          <p:cNvSpPr/>
          <p:nvPr/>
        </p:nvSpPr>
        <p:spPr>
          <a:xfrm>
            <a:off x="533520" y="1143000"/>
            <a:ext cx="8152200" cy="4982040"/>
          </a:xfrm>
          <a:prstGeom prst="rect">
            <a:avLst/>
          </a:prstGeom>
          <a:noFill/>
          <a:ln>
            <a:noFill/>
          </a:ln>
        </p:spPr>
        <p:style>
          <a:lnRef idx="0"/>
          <a:fillRef idx="0"/>
          <a:effectRef idx="0"/>
          <a:fontRef idx="minor"/>
        </p:style>
        <p:txBody>
          <a:bodyPr lIns="90000" rIns="90000" tIns="45000" bIns="45000">
            <a:noAutofit/>
          </a:bodyPr>
          <a:p>
            <a:pPr marL="343080" indent="-342000">
              <a:lnSpc>
                <a:spcPct val="100000"/>
              </a:lnSpc>
              <a:spcBef>
                <a:spcPts val="479"/>
              </a:spcBef>
              <a:buClr>
                <a:srgbClr val="3366ff"/>
              </a:buClr>
              <a:buFont typeface="Wingdings" charset="2"/>
              <a:buChar char=""/>
            </a:pPr>
            <a:r>
              <a:rPr b="1" lang="en-US" sz="2400" spc="-1" strike="noStrike">
                <a:solidFill>
                  <a:srgbClr val="000000"/>
                </a:solidFill>
                <a:latin typeface="Arial"/>
                <a:ea typeface="DejaVu Sans"/>
              </a:rPr>
              <a:t>Kỹ thuật lọc trung bình </a:t>
            </a:r>
            <a:endParaRPr b="0" lang="en-US" sz="2400" spc="-1" strike="noStrike">
              <a:latin typeface="Arial"/>
            </a:endParaRPr>
          </a:p>
          <a:p>
            <a:pPr marL="343080" indent="-342000">
              <a:lnSpc>
                <a:spcPct val="100000"/>
              </a:lnSpc>
              <a:spcBef>
                <a:spcPts val="479"/>
              </a:spcBef>
              <a:buClr>
                <a:srgbClr val="3366ff"/>
              </a:buClr>
              <a:buFont typeface="Wingdings" charset="2"/>
              <a:buChar char=""/>
            </a:pPr>
            <a:r>
              <a:rPr b="0" lang="vi-VN" sz="2400" spc="-1" strike="noStrike">
                <a:solidFill>
                  <a:srgbClr val="000000"/>
                </a:solidFill>
                <a:latin typeface="Arial"/>
                <a:ea typeface="DejaVu Sans"/>
              </a:rPr>
              <a:t>Với lọc trung bình, mỗi điểm ảnh được thay thế bằng trung bình trọng số của các điểm lân cận. </a:t>
            </a:r>
            <a:endParaRPr b="0" lang="en-US" sz="2400" spc="-1" strike="noStrike">
              <a:latin typeface="Arial"/>
            </a:endParaRPr>
          </a:p>
          <a:p>
            <a:pPr marL="343080" indent="-342000">
              <a:lnSpc>
                <a:spcPct val="100000"/>
              </a:lnSpc>
              <a:spcBef>
                <a:spcPts val="479"/>
              </a:spcBef>
              <a:buClr>
                <a:srgbClr val="3366ff"/>
              </a:buClr>
              <a:buFont typeface="Wingdings" charset="2"/>
              <a:buChar char=""/>
            </a:pPr>
            <a:r>
              <a:rPr b="0" lang="vi-VN" sz="2400" spc="-1" strike="noStrike">
                <a:solidFill>
                  <a:srgbClr val="000000"/>
                </a:solidFill>
                <a:latin typeface="Arial"/>
                <a:ea typeface="DejaVu Sans"/>
              </a:rPr>
              <a:t>Thuật toán: </a:t>
            </a:r>
            <a:endParaRPr b="0" lang="en-US" sz="2400" spc="-1" strike="noStrike">
              <a:latin typeface="Arial"/>
            </a:endParaRPr>
          </a:p>
          <a:p>
            <a:pPr marL="343080" indent="-342000">
              <a:lnSpc>
                <a:spcPct val="100000"/>
              </a:lnSpc>
              <a:spcBef>
                <a:spcPts val="479"/>
              </a:spcBef>
              <a:buClr>
                <a:srgbClr val="3366ff"/>
              </a:buClr>
              <a:buFont typeface="Wingdings" charset="2"/>
              <a:buChar char=""/>
            </a:pPr>
            <a:r>
              <a:rPr b="0" lang="en-VN" sz="2400" spc="-1" strike="noStrike">
                <a:solidFill>
                  <a:srgbClr val="000000"/>
                </a:solidFill>
                <a:latin typeface="Arial"/>
                <a:ea typeface="DejaVu Sans"/>
              </a:rPr>
              <a:t>Tính </a:t>
            </a:r>
            <a:endParaRPr b="0" lang="en-US" sz="2400" spc="-1" strike="noStrike">
              <a:latin typeface="Arial"/>
            </a:endParaRPr>
          </a:p>
          <a:p>
            <a:pPr>
              <a:lnSpc>
                <a:spcPct val="100000"/>
              </a:lnSpc>
              <a:spcBef>
                <a:spcPts val="479"/>
              </a:spcBef>
              <a:tabLst>
                <a:tab algn="l" pos="0"/>
              </a:tabLst>
            </a:pPr>
            <a:r>
              <a:rPr b="0" lang="en-VN" sz="2400" spc="-1" strike="noStrike">
                <a:solidFill>
                  <a:srgbClr val="000000"/>
                </a:solidFill>
                <a:latin typeface="Arial"/>
                <a:ea typeface="DejaVu Sans"/>
              </a:rPr>
              <a:t>     </a:t>
            </a:r>
            <a:r>
              <a:rPr b="0" lang="vi-VN" sz="2400" spc="-1" strike="noStrike">
                <a:solidFill>
                  <a:srgbClr val="000000"/>
                </a:solidFill>
                <a:latin typeface="Arial"/>
                <a:ea typeface="DejaVu Sans"/>
              </a:rPr>
              <a:t>trong đó M là tổng giá trị trọng số của T </a:t>
            </a:r>
            <a:endParaRPr b="0" lang="en-US" sz="2400" spc="-1" strike="noStrike">
              <a:latin typeface="Arial"/>
            </a:endParaRPr>
          </a:p>
          <a:p>
            <a:pPr>
              <a:lnSpc>
                <a:spcPct val="100000"/>
              </a:lnSpc>
              <a:spcBef>
                <a:spcPts val="479"/>
              </a:spcBef>
              <a:tabLst>
                <a:tab algn="l" pos="0"/>
              </a:tabLst>
            </a:pPr>
            <a:r>
              <a:rPr b="0" lang="en-VN" sz="2400" spc="-1" strike="noStrike">
                <a:solidFill>
                  <a:srgbClr val="000000"/>
                </a:solidFill>
                <a:latin typeface="Arial"/>
                <a:ea typeface="DejaVu Sans"/>
              </a:rPr>
              <a:t>     </a:t>
            </a:r>
            <a:r>
              <a:rPr b="0" lang="vi-VN" sz="2400" spc="-1" strike="noStrike">
                <a:solidFill>
                  <a:srgbClr val="000000"/>
                </a:solidFill>
                <a:latin typeface="Arial"/>
                <a:ea typeface="DejaVu Sans"/>
              </a:rPr>
              <a:t>So sánh với ngưỡng </a:t>
            </a:r>
            <a:r>
              <a:rPr b="0" lang="el-GR" sz="2400" spc="-1" strike="noStrike">
                <a:solidFill>
                  <a:srgbClr val="000000"/>
                </a:solidFill>
                <a:latin typeface="Arial"/>
                <a:ea typeface="DejaVu Sans"/>
              </a:rPr>
              <a:t>θ </a:t>
            </a:r>
            <a:r>
              <a:rPr b="0" lang="vi-VN" sz="2400" spc="-1" strike="noStrike">
                <a:solidFill>
                  <a:srgbClr val="000000"/>
                </a:solidFill>
                <a:latin typeface="Arial"/>
                <a:ea typeface="DejaVu Sans"/>
              </a:rPr>
              <a:t>để tính lại I(x,y) như sau : </a:t>
            </a:r>
            <a:endParaRPr b="0" lang="en-US" sz="2400" spc="-1" strike="noStrike">
              <a:latin typeface="Arial"/>
            </a:endParaRPr>
          </a:p>
          <a:p>
            <a:pPr>
              <a:lnSpc>
                <a:spcPct val="100000"/>
              </a:lnSpc>
              <a:spcBef>
                <a:spcPts val="479"/>
              </a:spcBef>
              <a:tabLst>
                <a:tab algn="l" pos="0"/>
              </a:tabLst>
            </a:pPr>
            <a:endParaRPr b="0" lang="en-US" sz="2400" spc="-1" strike="noStrike">
              <a:latin typeface="Arial"/>
            </a:endParaRPr>
          </a:p>
          <a:p>
            <a:pPr>
              <a:lnSpc>
                <a:spcPct val="100000"/>
              </a:lnSpc>
              <a:spcBef>
                <a:spcPts val="479"/>
              </a:spcBef>
              <a:tabLst>
                <a:tab algn="l" pos="0"/>
              </a:tabLst>
            </a:pPr>
            <a:endParaRPr b="0" lang="en-US" sz="2400" spc="-1" strike="noStrike">
              <a:latin typeface="Arial"/>
            </a:endParaRPr>
          </a:p>
        </p:txBody>
      </p:sp>
      <p:sp>
        <p:nvSpPr>
          <p:cNvPr id="110" name="CustomShape 3"/>
          <p:cNvSpPr/>
          <p:nvPr/>
        </p:nvSpPr>
        <p:spPr>
          <a:xfrm>
            <a:off x="228600" y="6492960"/>
            <a:ext cx="2132640" cy="36396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Arial"/>
                <a:ea typeface="DejaVu Sans"/>
              </a:rPr>
              <a:t>© SoICT 2018</a:t>
            </a:r>
            <a:endParaRPr b="0" lang="en-US" sz="1200" spc="-1" strike="noStrike">
              <a:latin typeface="Arial"/>
            </a:endParaRPr>
          </a:p>
        </p:txBody>
      </p:sp>
      <p:sp>
        <p:nvSpPr>
          <p:cNvPr id="111" name="CustomShape 4"/>
          <p:cNvSpPr/>
          <p:nvPr/>
        </p:nvSpPr>
        <p:spPr>
          <a:xfrm>
            <a:off x="2743200" y="6492960"/>
            <a:ext cx="4113720" cy="363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Arial"/>
                <a:ea typeface="DejaVu Sans"/>
              </a:rPr>
              <a:t>IT2000 – Thực hành Nhập môn CNTT-TT</a:t>
            </a:r>
            <a:endParaRPr b="0" lang="en-US" sz="1200" spc="-1" strike="noStrike">
              <a:latin typeface="Arial"/>
            </a:endParaRPr>
          </a:p>
        </p:txBody>
      </p:sp>
      <p:sp>
        <p:nvSpPr>
          <p:cNvPr id="112" name="CustomShape 5"/>
          <p:cNvSpPr/>
          <p:nvPr/>
        </p:nvSpPr>
        <p:spPr>
          <a:xfrm>
            <a:off x="7238880" y="6492960"/>
            <a:ext cx="16754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9A758FC-01FC-4D9A-B478-FD8BD1E0C27B}" type="slidenum">
              <a:rPr b="0" lang="en-US" sz="1200" spc="-1" strike="noStrike">
                <a:solidFill>
                  <a:srgbClr val="8b8b8b"/>
                </a:solidFill>
                <a:latin typeface="Arial"/>
                <a:ea typeface="DejaVu Sans"/>
              </a:rPr>
              <a:t>&lt;number&gt;</a:t>
            </a:fld>
            <a:r>
              <a:rPr b="0" lang="en-US" sz="1200" spc="-1" strike="noStrike">
                <a:solidFill>
                  <a:srgbClr val="8b8b8b"/>
                </a:solidFill>
                <a:latin typeface="Arial"/>
                <a:ea typeface="DejaVu Sans"/>
              </a:rPr>
              <a:t> </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457200" y="0"/>
            <a:ext cx="8457120" cy="7308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3200" spc="-1" strike="noStrike">
                <a:solidFill>
                  <a:srgbClr val="ffffff"/>
                </a:solidFill>
                <a:latin typeface="Arial"/>
                <a:ea typeface="DejaVu Sans"/>
              </a:rPr>
              <a:t>Một số kỹ thuật lọc nhiễu </a:t>
            </a:r>
            <a:endParaRPr b="0" lang="en-US" sz="3200" spc="-1" strike="noStrike">
              <a:latin typeface="Arial"/>
            </a:endParaRPr>
          </a:p>
        </p:txBody>
      </p:sp>
      <p:sp>
        <p:nvSpPr>
          <p:cNvPr id="114" name="CustomShape 2"/>
          <p:cNvSpPr/>
          <p:nvPr/>
        </p:nvSpPr>
        <p:spPr>
          <a:xfrm>
            <a:off x="533520" y="1143000"/>
            <a:ext cx="8152200" cy="4982040"/>
          </a:xfrm>
          <a:prstGeom prst="rect">
            <a:avLst/>
          </a:prstGeom>
          <a:noFill/>
          <a:ln>
            <a:noFill/>
          </a:ln>
        </p:spPr>
        <p:style>
          <a:lnRef idx="0"/>
          <a:fillRef idx="0"/>
          <a:effectRef idx="0"/>
          <a:fontRef idx="minor"/>
        </p:style>
        <p:txBody>
          <a:bodyPr lIns="90000" rIns="90000" tIns="45000" bIns="45000">
            <a:noAutofit/>
          </a:bodyPr>
          <a:p>
            <a:pPr marL="343080" indent="-342000">
              <a:lnSpc>
                <a:spcPct val="100000"/>
              </a:lnSpc>
              <a:spcBef>
                <a:spcPts val="479"/>
              </a:spcBef>
              <a:buClr>
                <a:srgbClr val="3366ff"/>
              </a:buClr>
              <a:buFont typeface="Wingdings" charset="2"/>
              <a:buChar char=""/>
            </a:pPr>
            <a:r>
              <a:rPr b="1" lang="en-VN" sz="2400" spc="-1" strike="noStrike">
                <a:solidFill>
                  <a:srgbClr val="000000"/>
                </a:solidFill>
                <a:latin typeface="Arial"/>
                <a:ea typeface="DejaVu Sans"/>
              </a:rPr>
              <a:t>Kỹ thuật lọc trung vị</a:t>
            </a:r>
            <a:endParaRPr b="0" lang="en-US" sz="2400" spc="-1" strike="noStrike">
              <a:latin typeface="Arial"/>
            </a:endParaRPr>
          </a:p>
          <a:p>
            <a:pPr>
              <a:lnSpc>
                <a:spcPct val="100000"/>
              </a:lnSpc>
              <a:spcBef>
                <a:spcPts val="479"/>
              </a:spcBef>
              <a:tabLst>
                <a:tab algn="l" pos="0"/>
              </a:tabLst>
            </a:pPr>
            <a:r>
              <a:rPr b="0" lang="en-VN" sz="2400" spc="-1" strike="noStrike">
                <a:solidFill>
                  <a:srgbClr val="000000"/>
                </a:solidFill>
                <a:latin typeface="Arial"/>
                <a:ea typeface="DejaVu Sans"/>
              </a:rPr>
              <a:t>Thuật toán lọc trung vị:</a:t>
            </a:r>
            <a:br/>
            <a:r>
              <a:rPr b="0" lang="en-VN" sz="2400" spc="-1" strike="noStrike">
                <a:solidFill>
                  <a:srgbClr val="000000"/>
                </a:solidFill>
                <a:latin typeface="Arial"/>
                <a:ea typeface="DejaVu Sans"/>
              </a:rPr>
              <a:t>B1: với mỗi điểm ảnh I(x,y) ta lấy cửa sổ WxW</a:t>
            </a:r>
            <a:br/>
            <a:r>
              <a:rPr b="0" lang="en-VN" sz="2400" spc="-1" strike="noStrike">
                <a:solidFill>
                  <a:srgbClr val="000000"/>
                </a:solidFill>
                <a:latin typeface="Arial"/>
                <a:ea typeface="DejaVu Sans"/>
              </a:rPr>
              <a:t>B2: sắp xếp các giá trị điểm ảnh trong vòng cửa sổ theo một trật tự</a:t>
            </a:r>
            <a:endParaRPr b="0" lang="en-US" sz="2400" spc="-1" strike="noStrike">
              <a:latin typeface="Arial"/>
            </a:endParaRPr>
          </a:p>
          <a:p>
            <a:pPr>
              <a:lnSpc>
                <a:spcPct val="100000"/>
              </a:lnSpc>
              <a:spcBef>
                <a:spcPts val="479"/>
              </a:spcBef>
              <a:tabLst>
                <a:tab algn="l" pos="0"/>
              </a:tabLst>
            </a:pPr>
            <a:r>
              <a:rPr b="0" lang="en-VN" sz="2400" spc="-1" strike="noStrike">
                <a:solidFill>
                  <a:srgbClr val="000000"/>
                </a:solidFill>
                <a:latin typeface="Arial"/>
                <a:ea typeface="DejaVu Sans"/>
              </a:rPr>
              <a:t>B3: tính Itv theo công thức ở trên</a:t>
            </a:r>
            <a:br/>
            <a:r>
              <a:rPr b="0" lang="en-VN" sz="2400" spc="-1" strike="noStrike">
                <a:solidFill>
                  <a:srgbClr val="000000"/>
                </a:solidFill>
                <a:latin typeface="Arial"/>
                <a:ea typeface="DejaVu Sans"/>
              </a:rPr>
              <a:t>B4: hiệu chỉnh lại I(x,y) </a:t>
            </a:r>
            <a:endParaRPr b="0" lang="en-US" sz="2400" spc="-1" strike="noStrike">
              <a:latin typeface="Arial"/>
            </a:endParaRPr>
          </a:p>
          <a:p>
            <a:pPr>
              <a:lnSpc>
                <a:spcPct val="100000"/>
              </a:lnSpc>
              <a:spcBef>
                <a:spcPts val="479"/>
              </a:spcBef>
              <a:tabLst>
                <a:tab algn="l" pos="0"/>
              </a:tabLst>
            </a:pPr>
            <a:endParaRPr b="0" lang="en-US" sz="2400" spc="-1" strike="noStrike">
              <a:latin typeface="Arial"/>
            </a:endParaRPr>
          </a:p>
          <a:p>
            <a:pPr>
              <a:lnSpc>
                <a:spcPct val="100000"/>
              </a:lnSpc>
              <a:spcBef>
                <a:spcPts val="479"/>
              </a:spcBef>
              <a:tabLst>
                <a:tab algn="l" pos="0"/>
              </a:tabLst>
            </a:pPr>
            <a:endParaRPr b="0" lang="en-US" sz="2400" spc="-1" strike="noStrike">
              <a:latin typeface="Arial"/>
            </a:endParaRPr>
          </a:p>
        </p:txBody>
      </p:sp>
      <p:sp>
        <p:nvSpPr>
          <p:cNvPr id="115" name="CustomShape 3"/>
          <p:cNvSpPr/>
          <p:nvPr/>
        </p:nvSpPr>
        <p:spPr>
          <a:xfrm>
            <a:off x="228600" y="6492960"/>
            <a:ext cx="2132640" cy="36396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Arial"/>
                <a:ea typeface="DejaVu Sans"/>
              </a:rPr>
              <a:t>© SoICT 2018</a:t>
            </a:r>
            <a:endParaRPr b="0" lang="en-US" sz="1200" spc="-1" strike="noStrike">
              <a:latin typeface="Arial"/>
            </a:endParaRPr>
          </a:p>
        </p:txBody>
      </p:sp>
      <p:sp>
        <p:nvSpPr>
          <p:cNvPr id="116" name="CustomShape 4"/>
          <p:cNvSpPr/>
          <p:nvPr/>
        </p:nvSpPr>
        <p:spPr>
          <a:xfrm>
            <a:off x="2743200" y="6492960"/>
            <a:ext cx="4113720" cy="363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Arial"/>
                <a:ea typeface="DejaVu Sans"/>
              </a:rPr>
              <a:t>IT2000 – Thực hành Nhập môn CNTT-TT</a:t>
            </a:r>
            <a:endParaRPr b="0" lang="en-US" sz="1200" spc="-1" strike="noStrike">
              <a:latin typeface="Arial"/>
            </a:endParaRPr>
          </a:p>
        </p:txBody>
      </p:sp>
      <p:sp>
        <p:nvSpPr>
          <p:cNvPr id="117" name="CustomShape 5"/>
          <p:cNvSpPr/>
          <p:nvPr/>
        </p:nvSpPr>
        <p:spPr>
          <a:xfrm>
            <a:off x="7238880" y="6492960"/>
            <a:ext cx="16754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A0C1FF0-2111-498B-A337-8179E5D2C474}" type="slidenum">
              <a:rPr b="0" lang="en-US" sz="1200" spc="-1" strike="noStrike">
                <a:solidFill>
                  <a:srgbClr val="8b8b8b"/>
                </a:solidFill>
                <a:latin typeface="Arial"/>
                <a:ea typeface="DejaVu Sans"/>
              </a:rPr>
              <a:t>&lt;number&gt;</a:t>
            </a:fld>
            <a:r>
              <a:rPr b="0" lang="en-US" sz="1200" spc="-1" strike="noStrike">
                <a:solidFill>
                  <a:srgbClr val="8b8b8b"/>
                </a:solidFill>
                <a:latin typeface="Arial"/>
                <a:ea typeface="DejaVu Sans"/>
              </a:rPr>
              <a:t> </a:t>
            </a:r>
            <a:endParaRPr b="0" lang="en-US" sz="1200" spc="-1" strike="noStrike">
              <a:latin typeface="Arial"/>
            </a:endParaRPr>
          </a:p>
        </p:txBody>
      </p:sp>
      <p:pic>
        <p:nvPicPr>
          <p:cNvPr id="118" name="Picture 37" descr=""/>
          <p:cNvPicPr/>
          <p:nvPr/>
        </p:nvPicPr>
        <p:blipFill>
          <a:blip r:embed="rId1"/>
          <a:srcRect l="0" t="0" r="49167" b="0"/>
          <a:stretch/>
        </p:blipFill>
        <p:spPr>
          <a:xfrm>
            <a:off x="228600" y="3886200"/>
            <a:ext cx="6112080" cy="1218240"/>
          </a:xfrm>
          <a:prstGeom prst="rect">
            <a:avLst/>
          </a:prstGeom>
          <a:ln>
            <a:noFill/>
          </a:ln>
        </p:spPr>
      </p:pic>
      <p:pic>
        <p:nvPicPr>
          <p:cNvPr id="119" name="Picture 66" descr=""/>
          <p:cNvPicPr/>
          <p:nvPr/>
        </p:nvPicPr>
        <p:blipFill>
          <a:blip r:embed="rId2"/>
          <a:srcRect l="51068" t="-1643" r="0" b="1643"/>
          <a:stretch/>
        </p:blipFill>
        <p:spPr>
          <a:xfrm>
            <a:off x="685800" y="4968000"/>
            <a:ext cx="5883480" cy="121824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457200" y="0"/>
            <a:ext cx="8457120" cy="730800"/>
          </a:xfrm>
          <a:prstGeom prst="rect">
            <a:avLst/>
          </a:prstGeom>
          <a:noFill/>
          <a:ln>
            <a:noFill/>
          </a:ln>
        </p:spPr>
        <p:style>
          <a:lnRef idx="0"/>
          <a:fillRef idx="0"/>
          <a:effectRef idx="0"/>
          <a:fontRef idx="minor"/>
        </p:style>
      </p:sp>
      <p:pic>
        <p:nvPicPr>
          <p:cNvPr id="121" name="" descr=""/>
          <p:cNvPicPr/>
          <p:nvPr/>
        </p:nvPicPr>
        <p:blipFill>
          <a:blip r:embed="rId1"/>
          <a:stretch/>
        </p:blipFill>
        <p:spPr>
          <a:xfrm>
            <a:off x="274320" y="1118520"/>
            <a:ext cx="8600040" cy="3361320"/>
          </a:xfrm>
          <a:prstGeom prst="rect">
            <a:avLst/>
          </a:prstGeom>
          <a:ln>
            <a:noFill/>
          </a:ln>
        </p:spPr>
      </p:pic>
      <p:sp>
        <p:nvSpPr>
          <p:cNvPr id="122" name="CustomShape 2"/>
          <p:cNvSpPr/>
          <p:nvPr/>
        </p:nvSpPr>
        <p:spPr>
          <a:xfrm>
            <a:off x="457200" y="0"/>
            <a:ext cx="8457120" cy="7308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3200" spc="-1" strike="noStrike">
                <a:solidFill>
                  <a:srgbClr val="ffffff"/>
                </a:solidFill>
                <a:latin typeface="Arial"/>
                <a:ea typeface="DejaVu Sans"/>
              </a:rPr>
              <a:t>Xử lý ảnh trong miền tần số</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457200" y="0"/>
            <a:ext cx="8457120" cy="7308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3200" spc="-1" strike="noStrike">
                <a:solidFill>
                  <a:srgbClr val="ffffff"/>
                </a:solidFill>
                <a:latin typeface="Arial"/>
                <a:ea typeface="DejaVu Sans"/>
              </a:rPr>
              <a:t>Xử lý ảnh trên miền tần số</a:t>
            </a:r>
            <a:endParaRPr b="0" lang="en-US" sz="3200" spc="-1" strike="noStrike">
              <a:latin typeface="Arial"/>
            </a:endParaRPr>
          </a:p>
        </p:txBody>
      </p:sp>
      <p:sp>
        <p:nvSpPr>
          <p:cNvPr id="124" name="CustomShape 2"/>
          <p:cNvSpPr/>
          <p:nvPr/>
        </p:nvSpPr>
        <p:spPr>
          <a:xfrm>
            <a:off x="533520" y="1143000"/>
            <a:ext cx="8152200" cy="4982040"/>
          </a:xfrm>
          <a:prstGeom prst="rect">
            <a:avLst/>
          </a:prstGeom>
          <a:noFill/>
          <a:ln>
            <a:noFill/>
          </a:ln>
        </p:spPr>
        <p:style>
          <a:lnRef idx="0"/>
          <a:fillRef idx="0"/>
          <a:effectRef idx="0"/>
          <a:fontRef idx="minor"/>
        </p:style>
        <p:txBody>
          <a:bodyPr lIns="90000" rIns="90000" tIns="45000" bIns="45000">
            <a:noAutofit/>
          </a:bodyPr>
          <a:p>
            <a:pPr marL="343080" indent="-342000">
              <a:lnSpc>
                <a:spcPct val="100000"/>
              </a:lnSpc>
              <a:spcBef>
                <a:spcPts val="479"/>
              </a:spcBef>
              <a:buClr>
                <a:srgbClr val="3366ff"/>
              </a:buClr>
              <a:buFont typeface="Wingdings" charset="2"/>
              <a:buChar char=""/>
            </a:pPr>
            <a:r>
              <a:rPr b="1" lang="vi-VN" sz="2400" spc="-1" strike="noStrike">
                <a:solidFill>
                  <a:srgbClr val="000000"/>
                </a:solidFill>
                <a:latin typeface="Arial"/>
                <a:ea typeface="DejaVu Sans"/>
              </a:rPr>
              <a:t>Lọc thông thấp</a:t>
            </a:r>
            <a:endParaRPr b="0" lang="en-US" sz="2400" spc="-1" strike="noStrike">
              <a:latin typeface="Arial"/>
            </a:endParaRPr>
          </a:p>
          <a:p>
            <a:pPr marL="343080" indent="-342000">
              <a:lnSpc>
                <a:spcPct val="100000"/>
              </a:lnSpc>
              <a:spcBef>
                <a:spcPts val="479"/>
              </a:spcBef>
              <a:buClr>
                <a:srgbClr val="3366ff"/>
              </a:buClr>
              <a:buFont typeface="Wingdings" charset="2"/>
              <a:buChar char=""/>
            </a:pPr>
            <a:r>
              <a:rPr b="0" lang="vi-VN" sz="2400" spc="-1" strike="noStrike">
                <a:solidFill>
                  <a:srgbClr val="000000"/>
                </a:solidFill>
                <a:latin typeface="Arial"/>
                <a:ea typeface="DejaVu Sans"/>
              </a:rPr>
              <a:t>Thường được sử dụng để làm trơn nhiễu. Trong kỹ thuật này người ta thường dùng một số nhân chập sau : </a:t>
            </a:r>
            <a:endParaRPr b="0" lang="en-US" sz="2400" spc="-1" strike="noStrike">
              <a:latin typeface="Arial"/>
            </a:endParaRPr>
          </a:p>
          <a:p>
            <a:pPr>
              <a:lnSpc>
                <a:spcPct val="100000"/>
              </a:lnSpc>
              <a:spcBef>
                <a:spcPts val="479"/>
              </a:spcBef>
            </a:pPr>
            <a:endParaRPr b="0" lang="en-US" sz="2400" spc="-1" strike="noStrike">
              <a:latin typeface="Arial"/>
            </a:endParaRPr>
          </a:p>
          <a:p>
            <a:pPr marL="343080" indent="-342000">
              <a:lnSpc>
                <a:spcPct val="100000"/>
              </a:lnSpc>
              <a:spcBef>
                <a:spcPts val="479"/>
              </a:spcBef>
              <a:buClr>
                <a:srgbClr val="3366ff"/>
              </a:buClr>
              <a:buFont typeface="Wingdings" charset="2"/>
              <a:buChar char=""/>
            </a:pPr>
            <a:r>
              <a:rPr b="0" lang="en-VN" sz="2400" spc="-1" strike="noStrike">
                <a:solidFill>
                  <a:srgbClr val="000000"/>
                </a:solidFill>
                <a:latin typeface="Arial"/>
                <a:ea typeface="DejaVu Sans"/>
              </a:rPr>
              <a:t>Trong đó η[m,n] là nhiễu cộng có phương sai </a:t>
            </a:r>
            <a:r>
              <a:rPr b="0" lang="vi-VN" sz="2400" spc="-1" strike="noStrike">
                <a:solidFill>
                  <a:srgbClr val="000000"/>
                </a:solidFill>
                <a:latin typeface="Arial"/>
                <a:ea typeface="DejaVu Sans"/>
              </a:rPr>
              <a:t>. Như vậy theo cách tính lọc trung bình thì : </a:t>
            </a:r>
            <a:endParaRPr b="0" lang="en-US" sz="2400" spc="-1" strike="noStrike">
              <a:latin typeface="Arial"/>
            </a:endParaRPr>
          </a:p>
          <a:p>
            <a:pPr marL="343080" indent="-342000">
              <a:lnSpc>
                <a:spcPct val="100000"/>
              </a:lnSpc>
              <a:spcBef>
                <a:spcPts val="479"/>
              </a:spcBef>
              <a:buClr>
                <a:srgbClr val="3366ff"/>
              </a:buClr>
              <a:buFont typeface="Wingdings" charset="2"/>
              <a:buChar char=""/>
            </a:pPr>
            <a:r>
              <a:rPr b="0" lang="en-VN" sz="2400" spc="-1" strike="noStrike">
                <a:solidFill>
                  <a:srgbClr val="000000"/>
                </a:solidFill>
                <a:latin typeface="Arial"/>
                <a:ea typeface="DejaVu Sans"/>
              </a:rPr>
              <a:t> </a:t>
            </a:r>
            <a:endParaRPr b="0" lang="en-US" sz="2400" spc="-1" strike="noStrike">
              <a:latin typeface="Arial"/>
            </a:endParaRPr>
          </a:p>
          <a:p>
            <a:pPr marL="343080" indent="-342000">
              <a:lnSpc>
                <a:spcPct val="100000"/>
              </a:lnSpc>
              <a:spcBef>
                <a:spcPts val="479"/>
              </a:spcBef>
              <a:buClr>
                <a:srgbClr val="3366ff"/>
              </a:buClr>
              <a:buFont typeface="Wingdings" charset="2"/>
              <a:buChar char=""/>
            </a:pPr>
            <a:r>
              <a:rPr b="0" lang="en-VN" sz="2400" spc="-1" strike="noStrike">
                <a:solidFill>
                  <a:srgbClr val="000000"/>
                </a:solidFill>
                <a:latin typeface="Arial"/>
                <a:ea typeface="DejaVu Sans"/>
              </a:rPr>
              <a:t>Hoặc </a:t>
            </a:r>
            <a:endParaRPr b="0" lang="en-US" sz="2400" spc="-1" strike="noStrike">
              <a:latin typeface="Arial"/>
            </a:endParaRPr>
          </a:p>
          <a:p>
            <a:pPr>
              <a:lnSpc>
                <a:spcPct val="100000"/>
              </a:lnSpc>
              <a:spcBef>
                <a:spcPts val="479"/>
              </a:spcBef>
            </a:pPr>
            <a:endParaRPr b="0" lang="en-US" sz="2400" spc="-1" strike="noStrike">
              <a:latin typeface="Arial"/>
            </a:endParaRPr>
          </a:p>
          <a:p>
            <a:pPr>
              <a:lnSpc>
                <a:spcPct val="100000"/>
              </a:lnSpc>
              <a:spcBef>
                <a:spcPts val="479"/>
              </a:spcBef>
            </a:pPr>
            <a:endParaRPr b="0" lang="en-US" sz="2400" spc="-1" strike="noStrike">
              <a:latin typeface="Arial"/>
            </a:endParaRPr>
          </a:p>
        </p:txBody>
      </p:sp>
      <p:sp>
        <p:nvSpPr>
          <p:cNvPr id="125" name="CustomShape 3"/>
          <p:cNvSpPr/>
          <p:nvPr/>
        </p:nvSpPr>
        <p:spPr>
          <a:xfrm>
            <a:off x="228600" y="6492960"/>
            <a:ext cx="2132640" cy="36396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Arial"/>
                <a:ea typeface="DejaVu Sans"/>
              </a:rPr>
              <a:t>© SoICT 2018</a:t>
            </a:r>
            <a:endParaRPr b="0" lang="en-US" sz="1200" spc="-1" strike="noStrike">
              <a:latin typeface="Arial"/>
            </a:endParaRPr>
          </a:p>
        </p:txBody>
      </p:sp>
      <p:sp>
        <p:nvSpPr>
          <p:cNvPr id="126" name="CustomShape 4"/>
          <p:cNvSpPr/>
          <p:nvPr/>
        </p:nvSpPr>
        <p:spPr>
          <a:xfrm>
            <a:off x="2743200" y="6492960"/>
            <a:ext cx="4113720" cy="363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Arial"/>
                <a:ea typeface="DejaVu Sans"/>
              </a:rPr>
              <a:t>IT2000 – Thực hành Nhập môn CNTT-TT</a:t>
            </a:r>
            <a:endParaRPr b="0" lang="en-US" sz="1200" spc="-1" strike="noStrike">
              <a:latin typeface="Arial"/>
            </a:endParaRPr>
          </a:p>
        </p:txBody>
      </p:sp>
      <p:sp>
        <p:nvSpPr>
          <p:cNvPr id="127" name="CustomShape 5"/>
          <p:cNvSpPr/>
          <p:nvPr/>
        </p:nvSpPr>
        <p:spPr>
          <a:xfrm>
            <a:off x="7238880" y="6492960"/>
            <a:ext cx="16754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6669F800-BEED-41DB-855E-6A283082D422}" type="slidenum">
              <a:rPr b="0" lang="en-US" sz="1200" spc="-1" strike="noStrike">
                <a:solidFill>
                  <a:srgbClr val="8b8b8b"/>
                </a:solidFill>
                <a:latin typeface="Arial"/>
                <a:ea typeface="DejaVu Sans"/>
              </a:rPr>
              <a:t>&lt;number&gt;</a:t>
            </a:fld>
            <a:r>
              <a:rPr b="0" lang="en-US" sz="1200" spc="-1" strike="noStrike">
                <a:solidFill>
                  <a:srgbClr val="8b8b8b"/>
                </a:solidFill>
                <a:latin typeface="Arial"/>
                <a:ea typeface="DejaVu Sans"/>
              </a:rPr>
              <a:t> </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457200" y="0"/>
            <a:ext cx="8457120" cy="7308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3200" spc="-1" strike="noStrike">
                <a:solidFill>
                  <a:srgbClr val="ffffff"/>
                </a:solidFill>
                <a:latin typeface="Arial"/>
                <a:ea typeface="DejaVu Sans"/>
              </a:rPr>
              <a:t>Một số kỹ thuật lọc nhiễu </a:t>
            </a:r>
            <a:endParaRPr b="0" lang="en-US" sz="3200" spc="-1" strike="noStrike">
              <a:latin typeface="Arial"/>
            </a:endParaRPr>
          </a:p>
        </p:txBody>
      </p:sp>
      <p:sp>
        <p:nvSpPr>
          <p:cNvPr id="129" name="CustomShape 2"/>
          <p:cNvSpPr/>
          <p:nvPr/>
        </p:nvSpPr>
        <p:spPr>
          <a:xfrm>
            <a:off x="533520" y="1143000"/>
            <a:ext cx="8152200" cy="4982040"/>
          </a:xfrm>
          <a:prstGeom prst="rect">
            <a:avLst/>
          </a:prstGeom>
          <a:noFill/>
          <a:ln>
            <a:noFill/>
          </a:ln>
        </p:spPr>
        <p:style>
          <a:lnRef idx="0"/>
          <a:fillRef idx="0"/>
          <a:effectRef idx="0"/>
          <a:fontRef idx="minor"/>
        </p:style>
        <p:txBody>
          <a:bodyPr lIns="90000" rIns="90000" tIns="45000" bIns="45000">
            <a:noAutofit/>
          </a:bodyPr>
          <a:p>
            <a:pPr marL="343080" indent="-342000">
              <a:lnSpc>
                <a:spcPct val="100000"/>
              </a:lnSpc>
              <a:spcBef>
                <a:spcPts val="479"/>
              </a:spcBef>
              <a:buClr>
                <a:srgbClr val="3366ff"/>
              </a:buClr>
              <a:buFont typeface="Wingdings" charset="2"/>
              <a:buChar char=""/>
            </a:pPr>
            <a:r>
              <a:rPr b="1" lang="vi-VN" sz="2400" spc="-1" strike="noStrike">
                <a:solidFill>
                  <a:srgbClr val="000000"/>
                </a:solidFill>
                <a:latin typeface="Arial"/>
                <a:ea typeface="DejaVu Sans"/>
              </a:rPr>
              <a:t>Lọc thông cao</a:t>
            </a:r>
            <a:endParaRPr b="0" lang="en-US" sz="2400" spc="-1" strike="noStrike">
              <a:latin typeface="Arial"/>
            </a:endParaRPr>
          </a:p>
          <a:p>
            <a:pPr marL="343080" indent="-342000">
              <a:lnSpc>
                <a:spcPct val="100000"/>
              </a:lnSpc>
              <a:spcBef>
                <a:spcPts val="479"/>
              </a:spcBef>
              <a:buClr>
                <a:srgbClr val="3366ff"/>
              </a:buClr>
              <a:buFont typeface="Wingdings" charset="2"/>
              <a:buChar char=""/>
            </a:pPr>
            <a:r>
              <a:rPr b="0" lang="vi-VN" sz="2400" spc="-1" strike="noStrike">
                <a:solidFill>
                  <a:srgbClr val="000000"/>
                </a:solidFill>
                <a:latin typeface="Arial"/>
                <a:ea typeface="DejaVu Sans"/>
              </a:rPr>
              <a:t> </a:t>
            </a:r>
            <a:r>
              <a:rPr b="0" lang="vi-VN" sz="2400" spc="-1" strike="noStrike">
                <a:solidFill>
                  <a:srgbClr val="000000"/>
                </a:solidFill>
                <a:latin typeface="Arial"/>
                <a:ea typeface="DejaVu Sans"/>
              </a:rPr>
              <a:t>là lọc thông thấp. Bộ lọc thông cao có thể được cài đặt như sau </a:t>
            </a:r>
            <a:endParaRPr b="0" lang="en-US" sz="2400" spc="-1" strike="noStrike">
              <a:latin typeface="Arial"/>
            </a:endParaRPr>
          </a:p>
          <a:p>
            <a:pPr>
              <a:lnSpc>
                <a:spcPct val="100000"/>
              </a:lnSpc>
              <a:spcBef>
                <a:spcPts val="479"/>
              </a:spcBef>
            </a:pPr>
            <a:endParaRPr b="0" lang="en-US" sz="2400" spc="-1" strike="noStrike">
              <a:latin typeface="Arial"/>
            </a:endParaRPr>
          </a:p>
        </p:txBody>
      </p:sp>
      <p:sp>
        <p:nvSpPr>
          <p:cNvPr id="130" name="CustomShape 3"/>
          <p:cNvSpPr/>
          <p:nvPr/>
        </p:nvSpPr>
        <p:spPr>
          <a:xfrm>
            <a:off x="228600" y="6492960"/>
            <a:ext cx="2132640" cy="36396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Arial"/>
                <a:ea typeface="DejaVu Sans"/>
              </a:rPr>
              <a:t>© SoICT 2018</a:t>
            </a:r>
            <a:endParaRPr b="0" lang="en-US" sz="1200" spc="-1" strike="noStrike">
              <a:latin typeface="Arial"/>
            </a:endParaRPr>
          </a:p>
        </p:txBody>
      </p:sp>
      <p:sp>
        <p:nvSpPr>
          <p:cNvPr id="131" name="CustomShape 4"/>
          <p:cNvSpPr/>
          <p:nvPr/>
        </p:nvSpPr>
        <p:spPr>
          <a:xfrm>
            <a:off x="2743200" y="6492960"/>
            <a:ext cx="4113720" cy="363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Arial"/>
                <a:ea typeface="DejaVu Sans"/>
              </a:rPr>
              <a:t>IT2000 – Thực hành Nhập môn CNTT-TT</a:t>
            </a:r>
            <a:endParaRPr b="0" lang="en-US" sz="1200" spc="-1" strike="noStrike">
              <a:latin typeface="Arial"/>
            </a:endParaRPr>
          </a:p>
        </p:txBody>
      </p:sp>
      <p:sp>
        <p:nvSpPr>
          <p:cNvPr id="132" name="CustomShape 5"/>
          <p:cNvSpPr/>
          <p:nvPr/>
        </p:nvSpPr>
        <p:spPr>
          <a:xfrm>
            <a:off x="7238880" y="6492960"/>
            <a:ext cx="16754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243F5DB-472A-43F7-86A3-15D461D1DAA8}" type="slidenum">
              <a:rPr b="0" lang="en-US" sz="1200" spc="-1" strike="noStrike">
                <a:solidFill>
                  <a:srgbClr val="8b8b8b"/>
                </a:solidFill>
                <a:latin typeface="Arial"/>
                <a:ea typeface="DejaVu Sans"/>
              </a:rPr>
              <a:t>&lt;number&gt;</a:t>
            </a:fld>
            <a:r>
              <a:rPr b="0" lang="en-US" sz="1200" spc="-1" strike="noStrike">
                <a:solidFill>
                  <a:srgbClr val="8b8b8b"/>
                </a:solidFill>
                <a:latin typeface="Arial"/>
                <a:ea typeface="DejaVu Sans"/>
              </a:rPr>
              <a:t> </a:t>
            </a:r>
            <a:endParaRPr b="0" lang="en-US" sz="1200" spc="-1" strike="noStrike">
              <a:latin typeface="Arial"/>
            </a:endParaRPr>
          </a:p>
        </p:txBody>
      </p:sp>
      <p:pic>
        <p:nvPicPr>
          <p:cNvPr id="133" name="Picture 7" descr=""/>
          <p:cNvPicPr/>
          <p:nvPr/>
        </p:nvPicPr>
        <p:blipFill>
          <a:blip r:embed="rId1"/>
          <a:stretch/>
        </p:blipFill>
        <p:spPr>
          <a:xfrm>
            <a:off x="609480" y="3048120"/>
            <a:ext cx="8152200" cy="24555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8535</TotalTime>
  <Application>LibreOffice/6.4.6.2$Linux_X86_64 LibreOffice_project/40$Build-2</Application>
  <Words>1047</Words>
  <Paragraphs>79</Paragraphs>
  <Company>Bộ môn Kỹ thuật Máy tính - Viện CNTT&amp;TT - Đại học Bách Khoa Hà Nội</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2013-02-19T03:52:16Z</dcterms:created>
  <dc:creator>tien.nguyenduc@hust.edu.vn</dc:creator>
  <dc:description/>
  <cp:keywords>SOICT</cp:keywords>
  <dc:language>en-US</dc:language>
  <cp:lastModifiedBy/>
  <cp:lastPrinted>2016-09-06T10:19:58Z</cp:lastPrinted>
  <dcterms:modified xsi:type="dcterms:W3CDTF">2020-12-14T02:08:57Z</dcterms:modified>
  <cp:revision>270</cp:revision>
  <dc:subject/>
  <dc:title>Tin học văn phòng - Trình chiếu</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Bộ môn Kỹ thuật Máy tính - Viện CNTT&amp;TT - Đại học Bách Khoa Hà Nội</vt:lpwstr>
  </property>
  <property fmtid="{D5CDD505-2E9C-101B-9397-08002B2CF9AE}" pid="4" name="HiddenSlides">
    <vt:i4>0</vt:i4>
  </property>
  <property fmtid="{D5CDD505-2E9C-101B-9397-08002B2CF9AE}" pid="5" name="HyperlinkBase">
    <vt:lpwstr>dce.hust.edu.vn</vt:lpwstr>
  </property>
  <property fmtid="{D5CDD505-2E9C-101B-9397-08002B2CF9AE}" pid="6" name="HyperlinksChanged">
    <vt:bool>0</vt:bool>
  </property>
  <property fmtid="{D5CDD505-2E9C-101B-9397-08002B2CF9AE}" pid="7" name="LinksUpToDate">
    <vt:bool>0</vt:bool>
  </property>
  <property fmtid="{D5CDD505-2E9C-101B-9397-08002B2CF9AE}" pid="8" name="MMClips">
    <vt:i4>0</vt:i4>
  </property>
  <property fmtid="{D5CDD505-2E9C-101B-9397-08002B2CF9AE}" pid="9" name="Notes">
    <vt:i4>1</vt:i4>
  </property>
  <property fmtid="{D5CDD505-2E9C-101B-9397-08002B2CF9AE}" pid="10" name="PresentationFormat">
    <vt:lpwstr>On-screen Show (4:3)</vt:lpwstr>
  </property>
  <property fmtid="{D5CDD505-2E9C-101B-9397-08002B2CF9AE}" pid="11" name="ScaleCrop">
    <vt:bool>0</vt:bool>
  </property>
  <property fmtid="{D5CDD505-2E9C-101B-9397-08002B2CF9AE}" pid="12" name="ShareDoc">
    <vt:bool>0</vt:bool>
  </property>
  <property fmtid="{D5CDD505-2E9C-101B-9397-08002B2CF9AE}" pid="13" name="Slides">
    <vt:i4>9</vt:i4>
  </property>
  <property fmtid="{D5CDD505-2E9C-101B-9397-08002B2CF9AE}" pid="14" name="category">
    <vt:lpwstr>IT</vt:lpwstr>
  </property>
</Properties>
</file>