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3" r:id="rId2"/>
    <p:sldId id="274" r:id="rId3"/>
    <p:sldId id="286" r:id="rId4"/>
    <p:sldId id="271" r:id="rId5"/>
    <p:sldId id="275" r:id="rId6"/>
    <p:sldId id="302" r:id="rId7"/>
    <p:sldId id="276" r:id="rId8"/>
    <p:sldId id="277" r:id="rId9"/>
    <p:sldId id="272" r:id="rId10"/>
    <p:sldId id="279" r:id="rId11"/>
    <p:sldId id="278" r:id="rId12"/>
    <p:sldId id="282" r:id="rId13"/>
    <p:sldId id="273" r:id="rId14"/>
    <p:sldId id="312" r:id="rId15"/>
    <p:sldId id="280" r:id="rId16"/>
    <p:sldId id="287" r:id="rId17"/>
    <p:sldId id="281" r:id="rId18"/>
    <p:sldId id="289" r:id="rId19"/>
    <p:sldId id="285" r:id="rId20"/>
    <p:sldId id="290" r:id="rId21"/>
    <p:sldId id="284" r:id="rId22"/>
    <p:sldId id="295" r:id="rId23"/>
    <p:sldId id="303" r:id="rId24"/>
    <p:sldId id="288" r:id="rId25"/>
    <p:sldId id="296" r:id="rId26"/>
    <p:sldId id="297" r:id="rId27"/>
    <p:sldId id="291" r:id="rId28"/>
    <p:sldId id="309" r:id="rId29"/>
    <p:sldId id="314" r:id="rId30"/>
    <p:sldId id="293" r:id="rId31"/>
    <p:sldId id="300" r:id="rId32"/>
    <p:sldId id="294" r:id="rId33"/>
    <p:sldId id="310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/>
    <p:restoredTop sz="95552" autoAdjust="0"/>
  </p:normalViewPr>
  <p:slideViewPr>
    <p:cSldViewPr snapToGrid="0" snapToObjects="1">
      <p:cViewPr varScale="1">
        <p:scale>
          <a:sx n="107" d="100"/>
          <a:sy n="107" d="100"/>
        </p:scale>
        <p:origin x="176" y="256"/>
      </p:cViewPr>
      <p:guideLst>
        <p:guide orient="horz" pos="22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EAB0-A728-DB41-84A7-371CDE2ACE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1CCB-3CEE-914B-981F-26E8166BE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1CCB-3CEE-914B-981F-26E8166BE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7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2589-D3BB-184C-8011-0AAC0D3A71B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" TargetMode="External"/><Relationship Id="rId2" Type="http://schemas.openxmlformats.org/officeDocument/2006/relationships/hyperlink" Target="http://openmp.org/w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337"/>
            <a:ext cx="8229600" cy="1143000"/>
          </a:xfrm>
        </p:spPr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10" y="963551"/>
            <a:ext cx="8403958" cy="5894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thread is a sequentially executing program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Runtime stack (local variables): private in </a:t>
            </a:r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Global variables: shared in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Operating system (OS) schedules the threads to execute on different cores (processors)</a:t>
            </a:r>
          </a:p>
          <a:p>
            <a:pPr lvl="1"/>
            <a:r>
              <a:rPr lang="en-US" dirty="0"/>
              <a:t>May be more threads than cores</a:t>
            </a:r>
          </a:p>
          <a:p>
            <a:r>
              <a:rPr lang="en-US" dirty="0"/>
              <a:t>Not to be confused with an operating system “process” (program executing on computer)</a:t>
            </a:r>
          </a:p>
          <a:p>
            <a:pPr lvl="1"/>
            <a:r>
              <a:rPr lang="en-US" dirty="0"/>
              <a:t>Similar in that both allow concurrent execution</a:t>
            </a:r>
          </a:p>
          <a:p>
            <a:pPr lvl="1"/>
            <a:r>
              <a:rPr lang="en-US" dirty="0"/>
              <a:t>The OS protects processes from interfering with each other; OS does not do this for threads!</a:t>
            </a:r>
          </a:p>
          <a:p>
            <a:pPr lvl="1"/>
            <a:r>
              <a:rPr lang="en-US" dirty="0"/>
              <a:t>A process typically includes multiple threads</a:t>
            </a:r>
          </a:p>
          <a:p>
            <a:pPr lvl="1"/>
            <a:r>
              <a:rPr lang="en-US" dirty="0"/>
              <a:t>Less overhead (time) to switch execution among threads; threads sometimes referred to as “light weight processes”</a:t>
            </a:r>
          </a:p>
        </p:txBody>
      </p:sp>
    </p:spTree>
    <p:extLst>
      <p:ext uri="{BB962C8B-B14F-4D97-AF65-F5344CB8AC3E}">
        <p14:creationId xmlns:p14="http://schemas.microsoft.com/office/powerpoint/2010/main" val="35808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738"/>
            <a:ext cx="8229600" cy="1143000"/>
          </a:xfrm>
        </p:spPr>
        <p:txBody>
          <a:bodyPr/>
          <a:lstStyle/>
          <a:p>
            <a:r>
              <a:rPr lang="en-US" dirty="0"/>
              <a:t>Parallel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44" y="4472971"/>
            <a:ext cx="8417423" cy="2301088"/>
          </a:xfrm>
        </p:spPr>
        <p:txBody>
          <a:bodyPr>
            <a:noAutofit/>
          </a:bodyPr>
          <a:lstStyle/>
          <a:p>
            <a:r>
              <a:rPr lang="en-US" sz="2800" dirty="0"/>
              <a:t>Phase 1: </a:t>
            </a:r>
            <a:r>
              <a:rPr lang="en-US" sz="2800" dirty="0">
                <a:latin typeface="Courier"/>
                <a:cs typeface="Courier"/>
              </a:rPr>
              <a:t>main() </a:t>
            </a:r>
            <a:r>
              <a:rPr lang="en-US" sz="2800" dirty="0"/>
              <a:t>program (same as sequential)</a:t>
            </a:r>
          </a:p>
          <a:p>
            <a:r>
              <a:rPr lang="en-US" sz="2800" dirty="0"/>
              <a:t>Phase 2: fork – create threads; concurrently execute threads</a:t>
            </a:r>
          </a:p>
          <a:p>
            <a:r>
              <a:rPr lang="en-US" sz="2800" dirty="0"/>
              <a:t>Phase 3: join – terminate threads; resume execution of </a:t>
            </a:r>
            <a:r>
              <a:rPr lang="en-US" sz="2800" dirty="0">
                <a:latin typeface="Courier"/>
                <a:cs typeface="Courier"/>
              </a:rPr>
              <a:t>main()</a:t>
            </a:r>
            <a:r>
              <a:rPr lang="en-US" sz="2800" dirty="0">
                <a:latin typeface="Arial"/>
                <a:cs typeface="Arial"/>
              </a:rPr>
              <a:t> when all threads done executing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861370"/>
            <a:ext cx="7644848" cy="2773855"/>
            <a:chOff x="448429" y="1402118"/>
            <a:chExt cx="5668195" cy="140556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1743" y="2350481"/>
              <a:ext cx="135764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8429" y="2041394"/>
              <a:ext cx="958565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main()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91784" y="1685323"/>
              <a:ext cx="2417023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91784" y="2158907"/>
              <a:ext cx="2124932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91784" y="2807679"/>
              <a:ext cx="2694265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839384" y="1685323"/>
              <a:ext cx="152400" cy="66515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39384" y="2158907"/>
              <a:ext cx="152400" cy="19157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39384" y="2350481"/>
              <a:ext cx="152400" cy="45719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58983" y="2350481"/>
              <a:ext cx="135764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4400501" y="1668662"/>
              <a:ext cx="358482" cy="67156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16716" y="2158907"/>
              <a:ext cx="642267" cy="19157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686049" y="2340230"/>
              <a:ext cx="72934" cy="45078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47990" y="1402118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10616" y="1890292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1634" y="2532053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82084" y="1839507"/>
              <a:ext cx="958565" cy="421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resume</a:t>
              </a:r>
            </a:p>
            <a:p>
              <a:r>
                <a:rPr lang="en-US" sz="2400" dirty="0">
                  <a:latin typeface="Courier"/>
                  <a:cs typeface="Courier"/>
                </a:rPr>
                <a:t>main()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3931" y="3340735"/>
            <a:ext cx="9192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Fork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1503173" y="2959890"/>
            <a:ext cx="701168" cy="67323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3012" y="3309957"/>
            <a:ext cx="841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Join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02117" y="2929113"/>
            <a:ext cx="550895" cy="67323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0718" y="4231350"/>
            <a:ext cx="7751688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4678" y="3737424"/>
            <a:ext cx="85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749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(Forking)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24" y="1600200"/>
            <a:ext cx="8686800" cy="4823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</a:rPr>
              <a:t>#pragma </a:t>
            </a:r>
            <a:r>
              <a:rPr lang="en-US" sz="3000" dirty="0" err="1">
                <a:latin typeface="Courier"/>
                <a:cs typeface="Courier"/>
              </a:rPr>
              <a:t>omp</a:t>
            </a:r>
            <a:r>
              <a:rPr lang="en-US" sz="3000" dirty="0">
                <a:latin typeface="Courier"/>
                <a:cs typeface="Courier"/>
              </a:rPr>
              <a:t> parallel {structured block}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set of threads are created</a:t>
            </a:r>
          </a:p>
          <a:p>
            <a:r>
              <a:rPr lang="en-US" dirty="0"/>
              <a:t>Each begins executing the code for the structured block within the braces { … }</a:t>
            </a:r>
          </a:p>
          <a:p>
            <a:r>
              <a:rPr lang="en-US" dirty="0"/>
              <a:t>The threads may execute concurrently on different processors (cores)</a:t>
            </a:r>
          </a:p>
          <a:p>
            <a:r>
              <a:rPr lang="en-US" dirty="0"/>
              <a:t>The code following the above statement only begins executing when all of the threads have completed execution</a:t>
            </a:r>
          </a:p>
        </p:txBody>
      </p:sp>
    </p:spTree>
    <p:extLst>
      <p:ext uri="{BB962C8B-B14F-4D97-AF65-F5344CB8AC3E}">
        <p14:creationId xmlns:p14="http://schemas.microsoft.com/office/powerpoint/2010/main" val="22294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931"/>
            <a:ext cx="8229600" cy="937095"/>
          </a:xfrm>
        </p:spPr>
        <p:txBody>
          <a:bodyPr/>
          <a:lstStyle/>
          <a:p>
            <a:r>
              <a:rPr lang="en-US" dirty="0"/>
              <a:t>Hello World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0415" y="1023465"/>
            <a:ext cx="3236166" cy="5620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pPr marL="0" indent="0">
              <a:buNone/>
            </a:pPr>
            <a:r>
              <a:rPr lang="en-US" sz="2000" dirty="0"/>
              <a:t>{							</a:t>
            </a:r>
            <a:r>
              <a:rPr lang="en-US" sz="2000" dirty="0" err="1"/>
              <a:t>printf</a:t>
            </a:r>
            <a:r>
              <a:rPr lang="en-US" sz="2000" dirty="0"/>
              <a:t> ("Hello 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 World\n”);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(“Done\n”);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2699" y="1023465"/>
            <a:ext cx="4642254" cy="5896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</a:rPr>
              <a:t>omp.h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pPr marL="0" indent="0">
              <a:buNone/>
            </a:pPr>
            <a:r>
              <a:rPr lang="en-US" sz="2000" dirty="0"/>
              <a:t>{	</a:t>
            </a:r>
            <a:r>
              <a:rPr lang="en-US" sz="2000" dirty="0" err="1">
                <a:solidFill>
                  <a:srgbClr val="FF0000"/>
                </a:solidFill>
              </a:rPr>
              <a:t>omp_set_num_threads</a:t>
            </a:r>
            <a:r>
              <a:rPr lang="en-US" sz="2000" dirty="0">
                <a:solidFill>
                  <a:srgbClr val="FF0000"/>
                </a:solidFill>
              </a:rPr>
              <a:t>(2);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parallel</a:t>
            </a:r>
          </a:p>
          <a:p>
            <a:pPr marL="0" indent="0">
              <a:buNone/>
            </a:pPr>
            <a:r>
              <a:rPr lang="en-US" sz="2000" dirty="0"/>
              <a:t>    	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ID=</a:t>
            </a:r>
            <a:r>
              <a:rPr lang="en-US" sz="2000" dirty="0" err="1">
                <a:solidFill>
                  <a:srgbClr val="FF0000"/>
                </a:solidFill>
              </a:rPr>
              <a:t>omp_get_thread_num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num_threads</a:t>
            </a:r>
            <a:r>
              <a:rPr lang="en-US" sz="2000" dirty="0"/>
              <a:t> = 						</a:t>
            </a:r>
            <a:r>
              <a:rPr lang="en-US" sz="2000" dirty="0" err="1">
                <a:solidFill>
                  <a:srgbClr val="FF0000"/>
                </a:solidFill>
              </a:rPr>
              <a:t>omp_get_num_threads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("Hello(%d) ", ID);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 World(%d)\n”, ID);</a:t>
            </a:r>
          </a:p>
          <a:p>
            <a:pPr marL="0" indent="0">
              <a:buNone/>
            </a:pPr>
            <a:r>
              <a:rPr lang="en-US" sz="2000" dirty="0"/>
              <a:t>    	}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(“Done\n”);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627773"/>
            <a:ext cx="3805499" cy="817558"/>
            <a:chOff x="457200" y="627773"/>
            <a:chExt cx="3805499" cy="817558"/>
          </a:xfrm>
        </p:grpSpPr>
        <p:sp>
          <p:nvSpPr>
            <p:cNvPr id="7" name="Rectangle 6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Defines </a:t>
              </a:r>
              <a:r>
                <a:rPr lang="en-US" dirty="0" err="1">
                  <a:solidFill>
                    <a:schemeClr val="tx1"/>
                  </a:solidFill>
                </a:rPr>
                <a:t>OpenMP</a:t>
              </a:r>
              <a:r>
                <a:rPr lang="en-US" dirty="0">
                  <a:solidFill>
                    <a:schemeClr val="tx1"/>
                  </a:solidFill>
                </a:rPr>
                <a:t> prototypes and types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963452" y="1023465"/>
              <a:ext cx="1299247" cy="17367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57200" y="1670732"/>
            <a:ext cx="4258046" cy="1409711"/>
            <a:chOff x="457200" y="627773"/>
            <a:chExt cx="4258046" cy="1409711"/>
          </a:xfrm>
        </p:grpSpPr>
        <p:sp>
          <p:nvSpPr>
            <p:cNvPr id="14" name="Rectangle 13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Specify number of threads to be created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963452" y="1023465"/>
              <a:ext cx="1751794" cy="10140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7200" y="2788462"/>
            <a:ext cx="4258046" cy="817558"/>
            <a:chOff x="457200" y="627773"/>
            <a:chExt cx="4258046" cy="817558"/>
          </a:xfrm>
        </p:grpSpPr>
        <p:sp>
          <p:nvSpPr>
            <p:cNvPr id="18" name="Rectangle 17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Create (fork) the parallel threads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963452" y="1023465"/>
              <a:ext cx="1751794" cy="2612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" y="3831418"/>
            <a:ext cx="5425908" cy="817558"/>
            <a:chOff x="457200" y="627773"/>
            <a:chExt cx="5425908" cy="817558"/>
          </a:xfrm>
        </p:grpSpPr>
        <p:sp>
          <p:nvSpPr>
            <p:cNvPr id="22" name="Rectangle 21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Return the id of this thread (0, 1, 2, …)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963452" y="1023465"/>
              <a:ext cx="291965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57200" y="4859775"/>
            <a:ext cx="5206934" cy="817558"/>
            <a:chOff x="457200" y="627773"/>
            <a:chExt cx="5206934" cy="817558"/>
          </a:xfrm>
        </p:grpSpPr>
        <p:sp>
          <p:nvSpPr>
            <p:cNvPr id="26" name="Rectangle 25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Return the number of threads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963452" y="627773"/>
              <a:ext cx="2700682" cy="3956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78218" y="5815119"/>
            <a:ext cx="3930464" cy="969885"/>
            <a:chOff x="457200" y="554777"/>
            <a:chExt cx="3930464" cy="969885"/>
          </a:xfrm>
        </p:grpSpPr>
        <p:sp>
          <p:nvSpPr>
            <p:cNvPr id="35" name="Rectangle 34"/>
            <p:cNvSpPr/>
            <p:nvPr/>
          </p:nvSpPr>
          <p:spPr>
            <a:xfrm>
              <a:off x="457200" y="554777"/>
              <a:ext cx="2506252" cy="969885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Only execute here when all of the threads have completed execution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963452" y="1023466"/>
              <a:ext cx="14242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and Running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535343" cy="4525963"/>
          </a:xfrm>
        </p:spPr>
        <p:txBody>
          <a:bodyPr/>
          <a:lstStyle/>
          <a:p>
            <a:r>
              <a:rPr lang="en-US" dirty="0"/>
              <a:t>Reminder: Log into the cluster </a:t>
            </a:r>
            <a:r>
              <a:rPr lang="en-US"/>
              <a:t>head node, </a:t>
            </a:r>
            <a:r>
              <a:rPr lang="en-US" dirty="0"/>
              <a:t>but don’t compile or run your program there!</a:t>
            </a:r>
          </a:p>
          <a:p>
            <a:r>
              <a:rPr lang="en-US" dirty="0"/>
              <a:t>Use </a:t>
            </a:r>
            <a:r>
              <a:rPr lang="en-US" dirty="0" err="1"/>
              <a:t>qsub</a:t>
            </a:r>
            <a:r>
              <a:rPr lang="en-US" dirty="0"/>
              <a:t> to allocate a set of nodes on which to execute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latin typeface="Courier"/>
                <a:cs typeface="Courier"/>
              </a:rPr>
              <a:t>qsub</a:t>
            </a:r>
            <a:r>
              <a:rPr lang="en-US" dirty="0">
                <a:latin typeface="Courier"/>
                <a:cs typeface="Courier"/>
              </a:rPr>
              <a:t> –I –q class –l nodes=2</a:t>
            </a:r>
          </a:p>
          <a:p>
            <a:r>
              <a:rPr lang="en-US" dirty="0"/>
              <a:t>Compile with </a:t>
            </a:r>
            <a:r>
              <a:rPr lang="en-US" dirty="0" err="1"/>
              <a:t>gcc</a:t>
            </a:r>
            <a:r>
              <a:rPr lang="en-US" dirty="0"/>
              <a:t>, w/ flag –</a:t>
            </a:r>
            <a:r>
              <a:rPr lang="en-US" dirty="0" err="1"/>
              <a:t>fopenmp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–o hello </a:t>
            </a:r>
            <a:r>
              <a:rPr lang="en-US" dirty="0" err="1">
                <a:latin typeface="Courier"/>
                <a:cs typeface="Courier"/>
              </a:rPr>
              <a:t>hello.c</a:t>
            </a:r>
            <a:r>
              <a:rPr lang="en-US" dirty="0">
                <a:latin typeface="Courier"/>
                <a:cs typeface="Courier"/>
              </a:rPr>
              <a:t> -</a:t>
            </a:r>
            <a:r>
              <a:rPr lang="en-US" dirty="0" err="1">
                <a:latin typeface="Courier"/>
                <a:cs typeface="Courier"/>
              </a:rPr>
              <a:t>fopenmp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0773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Parallel Hello World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441118"/>
            <a:ext cx="7849224" cy="22232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 output: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Hello(0) World(0)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Hello(1) World(1)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664413"/>
            <a:ext cx="7849224" cy="2759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operating system may interleave the execution of the two threads in arbitrary ways. Another possible output: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Hello(1) Hello(0) World(0)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World(1)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>
                <a:solidFill>
                  <a:srgbClr val="BFBFBF"/>
                </a:solidFill>
              </a:rPr>
              <a:t>Synchronization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Barriers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Mutual Exclusion</a:t>
            </a:r>
          </a:p>
          <a:p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Private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2606"/>
            <a:ext cx="8229600" cy="48380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Private variables can only be accessed by a single thread</a:t>
            </a:r>
          </a:p>
          <a:p>
            <a:pPr lvl="1"/>
            <a:r>
              <a:rPr lang="en-US" dirty="0"/>
              <a:t>Local variables declared within a parallel thread</a:t>
            </a:r>
          </a:p>
          <a:p>
            <a:pPr lvl="1"/>
            <a:r>
              <a:rPr lang="en-US" dirty="0"/>
              <a:t>Local variables in functions called by the thread</a:t>
            </a:r>
          </a:p>
          <a:p>
            <a:pPr lvl="1"/>
            <a:r>
              <a:rPr lang="en-US" dirty="0"/>
              <a:t>Essentially, variables stored on the thread’s stack</a:t>
            </a:r>
          </a:p>
          <a:p>
            <a:r>
              <a:rPr lang="en-US" dirty="0"/>
              <a:t>Shared variables can be accessed by different threads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Local variables declared outside the thread scope (e.g., variables declared inside </a:t>
            </a:r>
            <a:r>
              <a:rPr lang="en-US" dirty="0">
                <a:latin typeface="Courier"/>
                <a:cs typeface="Courier"/>
              </a:rPr>
              <a:t>main()</a:t>
            </a:r>
            <a:r>
              <a:rPr lang="en-US" dirty="0"/>
              <a:t>)</a:t>
            </a:r>
          </a:p>
          <a:p>
            <a:r>
              <a:rPr lang="en-US" dirty="0"/>
              <a:t>Access to private variables is generally faster than access to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37436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2530"/>
            <a:ext cx="8229600" cy="729602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Map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243066" y="634765"/>
            <a:ext cx="5000125" cy="5987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double </a:t>
            </a:r>
            <a:r>
              <a:rPr lang="en-US" sz="1800" dirty="0" err="1">
                <a:latin typeface="Courier"/>
                <a:cs typeface="Courier"/>
              </a:rPr>
              <a:t>x,y,z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#pragma </a:t>
            </a:r>
            <a:r>
              <a:rPr lang="en-US" sz="1800" dirty="0" err="1">
                <a:latin typeface="Courier"/>
                <a:cs typeface="Courier"/>
              </a:rPr>
              <a:t>omp</a:t>
            </a:r>
            <a:r>
              <a:rPr lang="en-US" sz="18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	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num_threads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("Hello(%d) ", ID);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(" World(%d)\n”, ID);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foo 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	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(“Done\n”);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foo (void)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a, b;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07712" y="356477"/>
            <a:ext cx="1979088" cy="2865063"/>
            <a:chOff x="6707712" y="534277"/>
            <a:chExt cx="1979088" cy="2865063"/>
          </a:xfrm>
        </p:grpSpPr>
        <p:sp>
          <p:nvSpPr>
            <p:cNvPr id="5" name="Rectangle 4"/>
            <p:cNvSpPr/>
            <p:nvPr/>
          </p:nvSpPr>
          <p:spPr>
            <a:xfrm>
              <a:off x="7012526" y="1823432"/>
              <a:ext cx="1674274" cy="875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dynamically allocated memory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"/>
                  <a:cs typeface="Courier"/>
                </a:rPr>
                <a:t>malloc</a:t>
              </a:r>
              <a:r>
                <a:rPr lang="en-US" sz="14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2526" y="534277"/>
              <a:ext cx="1674274" cy="765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code segment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main(){ … 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foo() { … 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2526" y="2660676"/>
              <a:ext cx="1674274" cy="737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global variables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7712" y="2660676"/>
              <a:ext cx="3139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x:</a:t>
              </a:r>
            </a:p>
            <a:p>
              <a:r>
                <a:rPr lang="en-US" sz="1400" dirty="0"/>
                <a:t>y:</a:t>
              </a:r>
            </a:p>
            <a:p>
              <a:r>
                <a:rPr lang="en-US" sz="1400" dirty="0"/>
                <a:t>z: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2526" y="1293072"/>
              <a:ext cx="1674274" cy="5366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main()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8960" y="1293072"/>
              <a:ext cx="289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i:</a:t>
              </a:r>
            </a:p>
            <a:p>
              <a:r>
                <a:rPr lang="en-US" sz="1400" dirty="0"/>
                <a:t>J: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59933" y="601133"/>
            <a:ext cx="5881928" cy="2618814"/>
            <a:chOff x="1159933" y="778933"/>
            <a:chExt cx="5881928" cy="2618814"/>
          </a:xfrm>
        </p:grpSpPr>
        <p:sp>
          <p:nvSpPr>
            <p:cNvPr id="33" name="TextBox 32"/>
            <p:cNvSpPr txBox="1"/>
            <p:nvPr/>
          </p:nvSpPr>
          <p:spPr>
            <a:xfrm>
              <a:off x="3654620" y="915447"/>
              <a:ext cx="18837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shared variables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(only one copy)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59933" y="778933"/>
              <a:ext cx="1049867" cy="474134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620933" y="1253067"/>
              <a:ext cx="420928" cy="592666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620933" y="2656137"/>
              <a:ext cx="420928" cy="741610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236134" y="1439333"/>
              <a:ext cx="880534" cy="406400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2209800" y="1016001"/>
              <a:ext cx="1444820" cy="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116668" y="1300168"/>
              <a:ext cx="1537952" cy="308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3"/>
              <a:endCxn id="36" idx="8"/>
            </p:cNvCxnSpPr>
            <p:nvPr/>
          </p:nvCxnSpPr>
          <p:spPr>
            <a:xfrm>
              <a:off x="5538344" y="1269390"/>
              <a:ext cx="1089311" cy="144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7" idx="7"/>
            </p:cNvCxnSpPr>
            <p:nvPr/>
          </p:nvCxnSpPr>
          <p:spPr>
            <a:xfrm>
              <a:off x="5531622" y="1290117"/>
              <a:ext cx="1102745" cy="1503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725043" y="3221540"/>
            <a:ext cx="2961757" cy="2772891"/>
            <a:chOff x="5725043" y="3399340"/>
            <a:chExt cx="2961757" cy="2772891"/>
          </a:xfrm>
        </p:grpSpPr>
        <p:sp>
          <p:nvSpPr>
            <p:cNvPr id="4" name="Rectangle 3"/>
            <p:cNvSpPr/>
            <p:nvPr/>
          </p:nvSpPr>
          <p:spPr>
            <a:xfrm>
              <a:off x="7012526" y="5218124"/>
              <a:ext cx="1674274" cy="942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 thread 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8486" y="5218124"/>
              <a:ext cx="1266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ID:</a:t>
              </a:r>
            </a:p>
            <a:p>
              <a:pPr algn="r"/>
              <a:r>
                <a:rPr lang="en-US" sz="1400" dirty="0" err="1"/>
                <a:t>num_theads</a:t>
              </a:r>
              <a:r>
                <a:rPr lang="en-US" sz="1400" dirty="0"/>
                <a:t>:</a:t>
              </a:r>
            </a:p>
            <a:p>
              <a:pPr algn="r"/>
              <a:r>
                <a:rPr lang="en-US" sz="1400" dirty="0"/>
                <a:t>a:</a:t>
              </a:r>
            </a:p>
            <a:p>
              <a:pPr algn="r"/>
              <a:r>
                <a:rPr lang="en-US" sz="1400" dirty="0"/>
                <a:t>b: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2526" y="3399340"/>
              <a:ext cx="1674274" cy="942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 thread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5043" y="3399340"/>
              <a:ext cx="1266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ID:</a:t>
              </a:r>
            </a:p>
            <a:p>
              <a:pPr algn="r"/>
              <a:r>
                <a:rPr lang="en-US" sz="1400" dirty="0" err="1"/>
                <a:t>num_theads</a:t>
              </a:r>
              <a:r>
                <a:rPr lang="en-US" sz="1400" dirty="0"/>
                <a:t>:</a:t>
              </a:r>
            </a:p>
            <a:p>
              <a:pPr algn="r"/>
              <a:r>
                <a:rPr lang="en-US" sz="1400" dirty="0"/>
                <a:t>a:</a:t>
              </a:r>
            </a:p>
            <a:p>
              <a:pPr algn="r"/>
              <a:r>
                <a:rPr lang="en-US" sz="1400" dirty="0"/>
                <a:t>b: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361724" y="4335424"/>
              <a:ext cx="609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36134" y="2175934"/>
            <a:ext cx="5867492" cy="3818497"/>
            <a:chOff x="1236134" y="2353734"/>
            <a:chExt cx="5867492" cy="3818497"/>
          </a:xfrm>
        </p:grpSpPr>
        <p:sp>
          <p:nvSpPr>
            <p:cNvPr id="64" name="TextBox 63"/>
            <p:cNvSpPr txBox="1"/>
            <p:nvPr/>
          </p:nvSpPr>
          <p:spPr>
            <a:xfrm>
              <a:off x="4002892" y="4403185"/>
              <a:ext cx="19092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private variables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(one copy per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thread)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8598" y="2353734"/>
              <a:ext cx="2020549" cy="821265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5877159" y="3373938"/>
              <a:ext cx="1150267" cy="1046751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236134" y="5754029"/>
              <a:ext cx="880534" cy="406400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endCxn id="65" idx="27"/>
            </p:cNvCxnSpPr>
            <p:nvPr/>
          </p:nvCxnSpPr>
          <p:spPr>
            <a:xfrm flipH="1" flipV="1">
              <a:off x="2899947" y="3161312"/>
              <a:ext cx="1059473" cy="156679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8" idx="37"/>
            </p:cNvCxnSpPr>
            <p:nvPr/>
          </p:nvCxnSpPr>
          <p:spPr>
            <a:xfrm flipH="1">
              <a:off x="2088263" y="4880505"/>
              <a:ext cx="1871157" cy="100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3"/>
              <a:endCxn id="66" idx="14"/>
            </p:cNvCxnSpPr>
            <p:nvPr/>
          </p:nvCxnSpPr>
          <p:spPr>
            <a:xfrm flipV="1">
              <a:off x="5912164" y="4301061"/>
              <a:ext cx="295153" cy="609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836422" y="4917555"/>
              <a:ext cx="268045" cy="300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5953359" y="5125480"/>
              <a:ext cx="1150267" cy="1046751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5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63"/>
            <a:ext cx="8229600" cy="1143000"/>
          </a:xfrm>
        </p:spPr>
        <p:txBody>
          <a:bodyPr/>
          <a:lstStyle/>
          <a:p>
            <a:r>
              <a:rPr lang="en-US" dirty="0"/>
              <a:t>Example: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424"/>
            <a:ext cx="8229600" cy="55742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		Compute C = </a:t>
            </a:r>
            <a:r>
              <a:rPr lang="en-US" dirty="0" err="1"/>
              <a:t>Σ</a:t>
            </a:r>
            <a:r>
              <a:rPr lang="en-US" dirty="0"/>
              <a:t> (A[</a:t>
            </a:r>
            <a:r>
              <a:rPr lang="en-US" dirty="0" err="1"/>
              <a:t>i</a:t>
            </a:r>
            <a:r>
              <a:rPr lang="en-US" dirty="0"/>
              <a:t>]*B[</a:t>
            </a:r>
            <a:r>
              <a:rPr lang="en-US" dirty="0" err="1"/>
              <a:t>i</a:t>
            </a:r>
            <a:r>
              <a:rPr lang="en-US" dirty="0"/>
              <a:t>]) for </a:t>
            </a:r>
            <a:r>
              <a:rPr lang="en-US" dirty="0" err="1"/>
              <a:t>i</a:t>
            </a:r>
            <a:r>
              <a:rPr lang="en-US" dirty="0"/>
              <a:t>=0, 1, … N-1</a:t>
            </a:r>
          </a:p>
          <a:p>
            <a:r>
              <a:rPr lang="en-US" dirty="0"/>
              <a:t>Sequential code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double A[N], B[N], C;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=0, C=0.0;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	C = C + A[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]*B[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cs typeface="Arial"/>
              </a:rPr>
              <a:t>Parallelization strategy</a:t>
            </a:r>
          </a:p>
          <a:p>
            <a:pPr lvl="1"/>
            <a:r>
              <a:rPr lang="en-US" dirty="0">
                <a:cs typeface="Arial"/>
              </a:rPr>
              <a:t>Assume we have T threads</a:t>
            </a:r>
          </a:p>
          <a:p>
            <a:pPr lvl="1"/>
            <a:r>
              <a:rPr lang="en-US" dirty="0">
                <a:cs typeface="Arial"/>
              </a:rPr>
              <a:t>Map different iterations of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cs typeface="Arial"/>
              </a:rPr>
              <a:t> loop to the T threads</a:t>
            </a:r>
          </a:p>
          <a:p>
            <a:pPr lvl="1"/>
            <a:r>
              <a:rPr lang="en-US" dirty="0">
                <a:cs typeface="Arial"/>
              </a:rPr>
              <a:t>Compute a global sum of the values computed by the different threads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Introduction to OpenMP” (canvas)</a:t>
            </a:r>
          </a:p>
          <a:p>
            <a:r>
              <a:rPr lang="en-US" dirty="0"/>
              <a:t>Mattson </a:t>
            </a:r>
            <a:r>
              <a:rPr lang="en-US" dirty="0" err="1"/>
              <a:t>powerpoint</a:t>
            </a:r>
            <a:r>
              <a:rPr lang="en-US" dirty="0"/>
              <a:t> slides (canvas) </a:t>
            </a:r>
          </a:p>
          <a:p>
            <a:r>
              <a:rPr lang="en-US" dirty="0" err="1"/>
              <a:t>OpenMP</a:t>
            </a:r>
            <a:r>
              <a:rPr lang="en-US" dirty="0"/>
              <a:t> web site: </a:t>
            </a:r>
            <a:r>
              <a:rPr lang="en-US" u="sng" dirty="0">
                <a:hlinkClick r:id="rId2"/>
              </a:rPr>
              <a:t>http://openmp.org/wp/</a:t>
            </a:r>
            <a:r>
              <a:rPr lang="en-US" dirty="0"/>
              <a:t> </a:t>
            </a:r>
          </a:p>
          <a:p>
            <a:r>
              <a:rPr lang="en-US" dirty="0"/>
              <a:t>Online tutorial: </a:t>
            </a:r>
            <a:r>
              <a:rPr lang="en-US" u="sng" dirty="0">
                <a:hlinkClick r:id="rId3"/>
              </a:rPr>
              <a:t>https://computing.llnl.gov/tutorials/openMP/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1"/>
            <a:ext cx="8229600" cy="1143000"/>
          </a:xfrm>
        </p:spPr>
        <p:txBody>
          <a:bodyPr/>
          <a:lstStyle/>
          <a:p>
            <a:r>
              <a:rPr lang="en-US" dirty="0"/>
              <a:t>Allocation of Iterations to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15"/>
            <a:ext cx="8229600" cy="575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Round-Robin allocation, e.g., for 4 threads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30" y="1964266"/>
            <a:ext cx="11668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Iteration 0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1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2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3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4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5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6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7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8</a:t>
            </a:r>
          </a:p>
          <a:p>
            <a:pPr>
              <a:spcBef>
                <a:spcPts val="1200"/>
              </a:spcBef>
            </a:pP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5861" y="2159000"/>
            <a:ext cx="2041489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55861" y="2584450"/>
            <a:ext cx="20414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5861" y="3009900"/>
            <a:ext cx="2041489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55861" y="3435350"/>
            <a:ext cx="204148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55861" y="2254250"/>
            <a:ext cx="2035139" cy="160655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55861" y="2660650"/>
            <a:ext cx="2041489" cy="1625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55861" y="3130550"/>
            <a:ext cx="2041489" cy="15811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55861" y="3530600"/>
            <a:ext cx="2041489" cy="1606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55861" y="2349500"/>
            <a:ext cx="2041489" cy="32131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3230" y="1964266"/>
            <a:ext cx="10147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Thread 0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Thread 1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</a:rPr>
              <a:t>Thread 2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84807"/>
                </a:solidFill>
              </a:rPr>
              <a:t>Thread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0330" y="1964266"/>
            <a:ext cx="245602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Iterations 0, 4, 8, 12,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Iterations 1, 5, 9, 13,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</a:rPr>
              <a:t>Iterations 2, 6, 10, 14,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84807"/>
                </a:solidFill>
              </a:rPr>
              <a:t>Iterations 3, 7, 11, 15, 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7988" y="4762500"/>
            <a:ext cx="586406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// code for each thread</a:t>
            </a:r>
          </a:p>
          <a:p>
            <a:r>
              <a:rPr lang="en-US" dirty="0">
                <a:latin typeface="Courier"/>
                <a:cs typeface="Courier"/>
              </a:rPr>
              <a:t>id = </a:t>
            </a:r>
            <a:r>
              <a:rPr lang="en-US" dirty="0" err="1">
                <a:latin typeface="Courier"/>
                <a:cs typeface="Courier"/>
              </a:rPr>
              <a:t>omp_get_thread_num</a:t>
            </a:r>
            <a:r>
              <a:rPr lang="en-US" dirty="0">
                <a:latin typeface="Courier"/>
                <a:cs typeface="Courier"/>
              </a:rPr>
              <a:t>();  // 0,1,2,…</a:t>
            </a:r>
          </a:p>
          <a:p>
            <a:r>
              <a:rPr lang="en-US" dirty="0" err="1">
                <a:latin typeface="Courier"/>
                <a:cs typeface="Courier"/>
              </a:rPr>
              <a:t>nthrds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omp_get_num_threads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=id;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&lt;NUM_ITERATIONS;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+=</a:t>
            </a:r>
            <a:r>
              <a:rPr lang="en-US" dirty="0" err="1">
                <a:latin typeface="Courier"/>
                <a:cs typeface="Courier"/>
              </a:rPr>
              <a:t>nthrds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	…</a:t>
            </a:r>
          </a:p>
          <a:p>
            <a:r>
              <a:rPr lang="en-US" dirty="0">
                <a:latin typeface="Courier"/>
                <a:cs typeface="Couri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1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9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739402"/>
            <a:ext cx="8229600" cy="5826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if (id == 0)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nthreads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nthreads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=id, C[id]=0.0;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&lt;NUM_ELEM;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+=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C[id]</a:t>
            </a:r>
            <a:r>
              <a:rPr lang="en-US" sz="1400" dirty="0">
                <a:latin typeface="Courier"/>
                <a:cs typeface="Courier"/>
              </a:rPr>
              <a:t> +=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]*B[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06500" y="778534"/>
            <a:ext cx="7493000" cy="4682466"/>
            <a:chOff x="1206500" y="778534"/>
            <a:chExt cx="7493000" cy="4682466"/>
          </a:xfrm>
        </p:grpSpPr>
        <p:sp>
          <p:nvSpPr>
            <p:cNvPr id="4" name="TextBox 3"/>
            <p:cNvSpPr txBox="1"/>
            <p:nvPr/>
          </p:nvSpPr>
          <p:spPr>
            <a:xfrm>
              <a:off x="4381500" y="778534"/>
              <a:ext cx="333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One result per thread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06500" y="2222500"/>
              <a:ext cx="1778000" cy="4953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flipH="1">
              <a:off x="2984500" y="1301754"/>
              <a:ext cx="3064396" cy="102234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337300" y="5067300"/>
              <a:ext cx="23622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048896" y="1301754"/>
              <a:ext cx="1190104" cy="376554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50900" y="5584166"/>
            <a:ext cx="8449196" cy="1311934"/>
            <a:chOff x="850900" y="5584166"/>
            <a:chExt cx="8449196" cy="1311934"/>
          </a:xfrm>
        </p:grpSpPr>
        <p:sp>
          <p:nvSpPr>
            <p:cNvPr id="16" name="TextBox 15"/>
            <p:cNvSpPr txBox="1"/>
            <p:nvPr/>
          </p:nvSpPr>
          <p:spPr>
            <a:xfrm>
              <a:off x="4202116" y="5941993"/>
              <a:ext cx="5097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Accumulate (sequentially) results from different threads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 flipV="1">
              <a:off x="3111500" y="5977866"/>
              <a:ext cx="1090616" cy="44118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850900" y="5584166"/>
              <a:ext cx="61849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4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vs. Shared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general, accesses to private (local to thread) variables are usually faster than access to shared variables</a:t>
            </a:r>
          </a:p>
          <a:p>
            <a:pPr lvl="1"/>
            <a:r>
              <a:rPr lang="en-US" dirty="0"/>
              <a:t>If accessed often, private variables will be kept in the processor’s cache memory</a:t>
            </a:r>
          </a:p>
          <a:p>
            <a:pPr lvl="1"/>
            <a:r>
              <a:rPr lang="en-US" dirty="0"/>
              <a:t>Shared variables will also be cached, but there are some additional overheads required to manage them if more than one processor accesses and modifies the variables</a:t>
            </a:r>
          </a:p>
          <a:p>
            <a:r>
              <a:rPr lang="en-US" dirty="0"/>
              <a:t>Maximize use of local / private variables to achieve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3514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9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536202"/>
            <a:ext cx="8229600" cy="6207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;			// private variable; sum results from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if (id == 0)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=id,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=0.0</a:t>
            </a:r>
            <a:r>
              <a:rPr lang="en-US" sz="1400" dirty="0">
                <a:latin typeface="Courier"/>
                <a:cs typeface="Courier"/>
              </a:rPr>
              <a:t>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&lt;NUM_ELEM;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+=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latin typeface="Courier"/>
                <a:cs typeface="Courier"/>
              </a:rPr>
              <a:t> +=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]*B[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C[id]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latin typeface="Courier"/>
                <a:cs typeface="Courier"/>
              </a:rPr>
              <a:t>; 	// write result from this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46200" y="2717800"/>
            <a:ext cx="7797801" cy="3063216"/>
            <a:chOff x="1346200" y="2717800"/>
            <a:chExt cx="7797801" cy="3063216"/>
          </a:xfrm>
        </p:grpSpPr>
        <p:sp>
          <p:nvSpPr>
            <p:cNvPr id="5" name="TextBox 4"/>
            <p:cNvSpPr txBox="1"/>
            <p:nvPr/>
          </p:nvSpPr>
          <p:spPr>
            <a:xfrm>
              <a:off x="5092701" y="2717800"/>
              <a:ext cx="4051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Private variable holds result from each thread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08200" y="4127500"/>
              <a:ext cx="609600" cy="383516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717800" y="3671907"/>
              <a:ext cx="3975100" cy="5914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057900" y="5105400"/>
              <a:ext cx="23622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692900" y="3671907"/>
              <a:ext cx="546100" cy="13953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346200" y="5397500"/>
              <a:ext cx="1524000" cy="383516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870200" y="3671907"/>
              <a:ext cx="3822700" cy="17255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Overview</a:t>
            </a:r>
          </a:p>
          <a:p>
            <a:r>
              <a:rPr lang="en-US" dirty="0">
                <a:solidFill>
                  <a:srgbClr val="BFBFBF"/>
                </a:solidFill>
              </a:rPr>
              <a:t>Threads and How to Create Them</a:t>
            </a:r>
          </a:p>
          <a:p>
            <a:r>
              <a:rPr lang="en-US" dirty="0">
                <a:solidFill>
                  <a:srgbClr val="BFBFBF"/>
                </a:solidFill>
              </a:rPr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US" dirty="0"/>
              <a:t>Sequence of Parallel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70" y="927101"/>
            <a:ext cx="8229600" cy="2152650"/>
          </a:xfrm>
        </p:spPr>
        <p:txBody>
          <a:bodyPr>
            <a:normAutofit/>
          </a:bodyPr>
          <a:lstStyle/>
          <a:p>
            <a:r>
              <a:rPr lang="en-US" sz="2800" dirty="0"/>
              <a:t>Many parallel computations are structured as a sequence of steps, where each step computes results used by the next step</a:t>
            </a:r>
          </a:p>
          <a:p>
            <a:r>
              <a:rPr lang="en-US" sz="2800" dirty="0"/>
              <a:t>Each step involves a parallel computation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46352" y="3506992"/>
            <a:ext cx="7677818" cy="1455057"/>
            <a:chOff x="1073150" y="4231217"/>
            <a:chExt cx="7677818" cy="1455057"/>
          </a:xfrm>
        </p:grpSpPr>
        <p:grpSp>
          <p:nvGrpSpPr>
            <p:cNvPr id="23" name="Group 22"/>
            <p:cNvGrpSpPr/>
            <p:nvPr/>
          </p:nvGrpSpPr>
          <p:grpSpPr>
            <a:xfrm>
              <a:off x="1073150" y="4235449"/>
              <a:ext cx="2609850" cy="1450825"/>
              <a:chOff x="2432050" y="4486191"/>
              <a:chExt cx="4248150" cy="22478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607134" y="4233333"/>
              <a:ext cx="2609850" cy="1450825"/>
              <a:chOff x="2432050" y="4486191"/>
              <a:chExt cx="4248150" cy="224783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6141118" y="4231217"/>
              <a:ext cx="2609850" cy="1450825"/>
              <a:chOff x="2432050" y="4486191"/>
              <a:chExt cx="4248150" cy="224783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385070" y="5436574"/>
            <a:ext cx="846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Mechanism needed to ensure no thread begins the next step until all threads complete the current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Barrier synchronization performs this function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3700" y="5148493"/>
            <a:ext cx="7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46550" y="5148493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i+1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13550" y="5148493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i+2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600" y="3876211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43220" y="3857161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3351" y="2730175"/>
            <a:ext cx="14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58" name="Straight Arrow Connector 57"/>
          <p:cNvCxnSpPr>
            <a:stCxn id="55" idx="2"/>
          </p:cNvCxnSpPr>
          <p:nvPr/>
        </p:nvCxnSpPr>
        <p:spPr>
          <a:xfrm flipH="1">
            <a:off x="3280337" y="3376506"/>
            <a:ext cx="139510" cy="9157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82144" y="2742875"/>
            <a:ext cx="14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 flipH="1">
            <a:off x="5849130" y="3389206"/>
            <a:ext cx="139510" cy="9157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Barrier Synchronization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641850"/>
            <a:ext cx="8353425" cy="2095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Barrier Synchronization: when a thread invokes the barrier primitive, it will block until all other threads have also invoked the barrier primitive.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When the last thread invokes the barrier, all threads can resume execution</a:t>
            </a:r>
          </a:p>
        </p:txBody>
      </p:sp>
      <p:grpSp>
        <p:nvGrpSpPr>
          <p:cNvPr id="8195" name="Group 78"/>
          <p:cNvGrpSpPr>
            <a:grpSpLocks/>
          </p:cNvGrpSpPr>
          <p:nvPr/>
        </p:nvGrpSpPr>
        <p:grpSpPr bwMode="auto">
          <a:xfrm>
            <a:off x="387350" y="1143000"/>
            <a:ext cx="8445500" cy="3124200"/>
            <a:chOff x="244" y="720"/>
            <a:chExt cx="5320" cy="1968"/>
          </a:xfrm>
        </p:grpSpPr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244" y="720"/>
              <a:ext cx="5320" cy="196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3028" y="1108"/>
              <a:ext cx="568" cy="95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3892" y="1108"/>
              <a:ext cx="568" cy="71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1300" y="1108"/>
              <a:ext cx="568" cy="80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2164" y="1108"/>
              <a:ext cx="568" cy="4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2308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2308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2308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992" y="1920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3149" y="192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3149" y="18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3149" y="172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3149" y="163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3149" y="153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3149" y="144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3149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3149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3149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7" name="Rectangle 25"/>
            <p:cNvSpPr>
              <a:spLocks noChangeArrowheads="1"/>
            </p:cNvSpPr>
            <p:nvPr/>
          </p:nvSpPr>
          <p:spPr bwMode="auto">
            <a:xfrm>
              <a:off x="3879" y="1632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18" name="Line 26"/>
            <p:cNvSpPr>
              <a:spLocks noChangeShapeType="1"/>
            </p:cNvSpPr>
            <p:nvPr/>
          </p:nvSpPr>
          <p:spPr bwMode="auto">
            <a:xfrm>
              <a:off x="4036" y="163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9" name="Line 27"/>
            <p:cNvSpPr>
              <a:spLocks noChangeShapeType="1"/>
            </p:cNvSpPr>
            <p:nvPr/>
          </p:nvSpPr>
          <p:spPr bwMode="auto">
            <a:xfrm>
              <a:off x="4036" y="153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>
              <a:off x="4036" y="144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1" name="Line 29"/>
            <p:cNvSpPr>
              <a:spLocks noChangeShapeType="1"/>
            </p:cNvSpPr>
            <p:nvPr/>
          </p:nvSpPr>
          <p:spPr bwMode="auto">
            <a:xfrm>
              <a:off x="4036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2" name="Line 30"/>
            <p:cNvSpPr>
              <a:spLocks noChangeShapeType="1"/>
            </p:cNvSpPr>
            <p:nvPr/>
          </p:nvSpPr>
          <p:spPr bwMode="auto">
            <a:xfrm>
              <a:off x="4036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>
              <a:off x="4036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8221" name="Group 32"/>
            <p:cNvGrpSpPr>
              <a:grpSpLocks/>
            </p:cNvGrpSpPr>
            <p:nvPr/>
          </p:nvGrpSpPr>
          <p:grpSpPr bwMode="auto">
            <a:xfrm>
              <a:off x="1287" y="1152"/>
              <a:ext cx="640" cy="786"/>
              <a:chOff x="1095" y="1200"/>
              <a:chExt cx="640" cy="786"/>
            </a:xfrm>
          </p:grpSpPr>
          <p:sp>
            <p:nvSpPr>
              <p:cNvPr id="161825" name="Rectangle 33"/>
              <p:cNvSpPr>
                <a:spLocks noChangeArrowheads="1"/>
              </p:cNvSpPr>
              <p:nvPr/>
            </p:nvSpPr>
            <p:spPr bwMode="auto">
              <a:xfrm>
                <a:off x="1095" y="1776"/>
                <a:ext cx="64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cs typeface="+mn-cs"/>
                  </a:rPr>
                  <a:t>- barrier -</a:t>
                </a:r>
              </a:p>
            </p:txBody>
          </p:sp>
          <p:sp>
            <p:nvSpPr>
              <p:cNvPr id="161826" name="Line 34"/>
              <p:cNvSpPr>
                <a:spLocks noChangeShapeType="1"/>
              </p:cNvSpPr>
              <p:nvPr/>
            </p:nvSpPr>
            <p:spPr bwMode="auto">
              <a:xfrm>
                <a:off x="1252" y="177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7" name="Line 35"/>
              <p:cNvSpPr>
                <a:spLocks noChangeShapeType="1"/>
              </p:cNvSpPr>
              <p:nvPr/>
            </p:nvSpPr>
            <p:spPr bwMode="auto">
              <a:xfrm>
                <a:off x="1252" y="168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8" name="Line 36"/>
              <p:cNvSpPr>
                <a:spLocks noChangeShapeType="1"/>
              </p:cNvSpPr>
              <p:nvPr/>
            </p:nvSpPr>
            <p:spPr bwMode="auto">
              <a:xfrm>
                <a:off x="1252" y="158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9" name="Line 37"/>
              <p:cNvSpPr>
                <a:spLocks noChangeShapeType="1"/>
              </p:cNvSpPr>
              <p:nvPr/>
            </p:nvSpPr>
            <p:spPr bwMode="auto">
              <a:xfrm>
                <a:off x="1252" y="148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0" name="Line 38"/>
              <p:cNvSpPr>
                <a:spLocks noChangeShapeType="1"/>
              </p:cNvSpPr>
              <p:nvPr/>
            </p:nvSpPr>
            <p:spPr bwMode="auto">
              <a:xfrm>
                <a:off x="1252" y="139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>
                <a:off x="1252" y="129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>
                <a:off x="1252" y="120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161833" name="Line 41"/>
            <p:cNvSpPr>
              <a:spLocks noChangeShapeType="1"/>
            </p:cNvSpPr>
            <p:nvPr/>
          </p:nvSpPr>
          <p:spPr bwMode="auto">
            <a:xfrm flipH="1">
              <a:off x="1200" y="2112"/>
              <a:ext cx="336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34" name="Rectangle 42"/>
            <p:cNvSpPr>
              <a:spLocks noChangeArrowheads="1"/>
            </p:cNvSpPr>
            <p:nvPr/>
          </p:nvSpPr>
          <p:spPr bwMode="auto">
            <a:xfrm>
              <a:off x="2164" y="1540"/>
              <a:ext cx="568" cy="52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35" name="Rectangle 43"/>
            <p:cNvSpPr>
              <a:spLocks noChangeArrowheads="1"/>
            </p:cNvSpPr>
            <p:nvPr/>
          </p:nvSpPr>
          <p:spPr bwMode="auto">
            <a:xfrm>
              <a:off x="1300" y="1924"/>
              <a:ext cx="568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sp>
          <p:nvSpPr>
            <p:cNvPr id="161836" name="Rectangle 44"/>
            <p:cNvSpPr>
              <a:spLocks noChangeArrowheads="1"/>
            </p:cNvSpPr>
            <p:nvPr/>
          </p:nvSpPr>
          <p:spPr bwMode="auto">
            <a:xfrm>
              <a:off x="3892" y="1828"/>
              <a:ext cx="568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sp>
          <p:nvSpPr>
            <p:cNvPr id="161837" name="Rectangle 45"/>
            <p:cNvSpPr>
              <a:spLocks noChangeArrowheads="1"/>
            </p:cNvSpPr>
            <p:nvPr/>
          </p:nvSpPr>
          <p:spPr bwMode="auto">
            <a:xfrm>
              <a:off x="2253" y="1680"/>
              <a:ext cx="3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grpSp>
          <p:nvGrpSpPr>
            <p:cNvPr id="8227" name="Group 46"/>
            <p:cNvGrpSpPr>
              <a:grpSpLocks/>
            </p:cNvGrpSpPr>
            <p:nvPr/>
          </p:nvGrpSpPr>
          <p:grpSpPr bwMode="auto">
            <a:xfrm>
              <a:off x="2164" y="2164"/>
              <a:ext cx="568" cy="376"/>
              <a:chOff x="1972" y="2212"/>
              <a:chExt cx="568" cy="376"/>
            </a:xfrm>
          </p:grpSpPr>
          <p:sp>
            <p:nvSpPr>
              <p:cNvPr id="161839" name="Rectangle 47"/>
              <p:cNvSpPr>
                <a:spLocks noChangeArrowheads="1"/>
              </p:cNvSpPr>
              <p:nvPr/>
            </p:nvSpPr>
            <p:spPr bwMode="auto">
              <a:xfrm>
                <a:off x="1972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0" name="Line 48"/>
              <p:cNvSpPr>
                <a:spLocks noChangeShapeType="1"/>
              </p:cNvSpPr>
              <p:nvPr/>
            </p:nvSpPr>
            <p:spPr bwMode="auto">
              <a:xfrm>
                <a:off x="2116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1" name="Line 49"/>
              <p:cNvSpPr>
                <a:spLocks noChangeShapeType="1"/>
              </p:cNvSpPr>
              <p:nvPr/>
            </p:nvSpPr>
            <p:spPr bwMode="auto">
              <a:xfrm>
                <a:off x="2116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2" name="Line 50"/>
              <p:cNvSpPr>
                <a:spLocks noChangeShapeType="1"/>
              </p:cNvSpPr>
              <p:nvPr/>
            </p:nvSpPr>
            <p:spPr bwMode="auto">
              <a:xfrm>
                <a:off x="2116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3" name="Line 51"/>
              <p:cNvSpPr>
                <a:spLocks noChangeShapeType="1"/>
              </p:cNvSpPr>
              <p:nvPr/>
            </p:nvSpPr>
            <p:spPr bwMode="auto">
              <a:xfrm>
                <a:off x="2116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28" name="Group 52"/>
            <p:cNvGrpSpPr>
              <a:grpSpLocks/>
            </p:cNvGrpSpPr>
            <p:nvPr/>
          </p:nvGrpSpPr>
          <p:grpSpPr bwMode="auto">
            <a:xfrm>
              <a:off x="1300" y="2164"/>
              <a:ext cx="568" cy="376"/>
              <a:chOff x="1108" y="2212"/>
              <a:chExt cx="568" cy="376"/>
            </a:xfrm>
          </p:grpSpPr>
          <p:sp>
            <p:nvSpPr>
              <p:cNvPr id="161845" name="Rectangle 53"/>
              <p:cNvSpPr>
                <a:spLocks noChangeArrowheads="1"/>
              </p:cNvSpPr>
              <p:nvPr/>
            </p:nvSpPr>
            <p:spPr bwMode="auto">
              <a:xfrm>
                <a:off x="1108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6" name="Line 54"/>
              <p:cNvSpPr>
                <a:spLocks noChangeShapeType="1"/>
              </p:cNvSpPr>
              <p:nvPr/>
            </p:nvSpPr>
            <p:spPr bwMode="auto">
              <a:xfrm>
                <a:off x="1252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7" name="Line 55"/>
              <p:cNvSpPr>
                <a:spLocks noChangeShapeType="1"/>
              </p:cNvSpPr>
              <p:nvPr/>
            </p:nvSpPr>
            <p:spPr bwMode="auto">
              <a:xfrm>
                <a:off x="1252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8" name="Line 56"/>
              <p:cNvSpPr>
                <a:spLocks noChangeShapeType="1"/>
              </p:cNvSpPr>
              <p:nvPr/>
            </p:nvSpPr>
            <p:spPr bwMode="auto">
              <a:xfrm>
                <a:off x="1252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9" name="Line 57"/>
              <p:cNvSpPr>
                <a:spLocks noChangeShapeType="1"/>
              </p:cNvSpPr>
              <p:nvPr/>
            </p:nvSpPr>
            <p:spPr bwMode="auto">
              <a:xfrm>
                <a:off x="1252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29" name="Group 58"/>
            <p:cNvGrpSpPr>
              <a:grpSpLocks/>
            </p:cNvGrpSpPr>
            <p:nvPr/>
          </p:nvGrpSpPr>
          <p:grpSpPr bwMode="auto">
            <a:xfrm>
              <a:off x="3028" y="2164"/>
              <a:ext cx="568" cy="376"/>
              <a:chOff x="2836" y="2212"/>
              <a:chExt cx="568" cy="376"/>
            </a:xfrm>
          </p:grpSpPr>
          <p:sp>
            <p:nvSpPr>
              <p:cNvPr id="161851" name="Rectangle 59"/>
              <p:cNvSpPr>
                <a:spLocks noChangeArrowheads="1"/>
              </p:cNvSpPr>
              <p:nvPr/>
            </p:nvSpPr>
            <p:spPr bwMode="auto">
              <a:xfrm>
                <a:off x="2836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2" name="Line 60"/>
              <p:cNvSpPr>
                <a:spLocks noChangeShapeType="1"/>
              </p:cNvSpPr>
              <p:nvPr/>
            </p:nvSpPr>
            <p:spPr bwMode="auto">
              <a:xfrm>
                <a:off x="2980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3" name="Line 61"/>
              <p:cNvSpPr>
                <a:spLocks noChangeShapeType="1"/>
              </p:cNvSpPr>
              <p:nvPr/>
            </p:nvSpPr>
            <p:spPr bwMode="auto">
              <a:xfrm>
                <a:off x="2980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4" name="Line 62"/>
              <p:cNvSpPr>
                <a:spLocks noChangeShapeType="1"/>
              </p:cNvSpPr>
              <p:nvPr/>
            </p:nvSpPr>
            <p:spPr bwMode="auto">
              <a:xfrm>
                <a:off x="2980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5" name="Line 63"/>
              <p:cNvSpPr>
                <a:spLocks noChangeShapeType="1"/>
              </p:cNvSpPr>
              <p:nvPr/>
            </p:nvSpPr>
            <p:spPr bwMode="auto">
              <a:xfrm>
                <a:off x="2980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30" name="Group 64"/>
            <p:cNvGrpSpPr>
              <a:grpSpLocks/>
            </p:cNvGrpSpPr>
            <p:nvPr/>
          </p:nvGrpSpPr>
          <p:grpSpPr bwMode="auto">
            <a:xfrm>
              <a:off x="3892" y="2164"/>
              <a:ext cx="568" cy="376"/>
              <a:chOff x="3700" y="2212"/>
              <a:chExt cx="568" cy="376"/>
            </a:xfrm>
          </p:grpSpPr>
          <p:sp>
            <p:nvSpPr>
              <p:cNvPr id="161857" name="Rectangle 65"/>
              <p:cNvSpPr>
                <a:spLocks noChangeArrowheads="1"/>
              </p:cNvSpPr>
              <p:nvPr/>
            </p:nvSpPr>
            <p:spPr bwMode="auto">
              <a:xfrm>
                <a:off x="3700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8" name="Line 66"/>
              <p:cNvSpPr>
                <a:spLocks noChangeShapeType="1"/>
              </p:cNvSpPr>
              <p:nvPr/>
            </p:nvSpPr>
            <p:spPr bwMode="auto">
              <a:xfrm>
                <a:off x="3844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9" name="Line 67"/>
              <p:cNvSpPr>
                <a:spLocks noChangeShapeType="1"/>
              </p:cNvSpPr>
              <p:nvPr/>
            </p:nvSpPr>
            <p:spPr bwMode="auto">
              <a:xfrm>
                <a:off x="3844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60" name="Line 68"/>
              <p:cNvSpPr>
                <a:spLocks noChangeShapeType="1"/>
              </p:cNvSpPr>
              <p:nvPr/>
            </p:nvSpPr>
            <p:spPr bwMode="auto">
              <a:xfrm>
                <a:off x="3844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61" name="Line 69"/>
              <p:cNvSpPr>
                <a:spLocks noChangeShapeType="1"/>
              </p:cNvSpPr>
              <p:nvPr/>
            </p:nvSpPr>
            <p:spPr bwMode="auto">
              <a:xfrm>
                <a:off x="3844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161862" name="Rectangle 70"/>
            <p:cNvSpPr>
              <a:spLocks noChangeArrowheads="1"/>
            </p:cNvSpPr>
            <p:nvPr/>
          </p:nvSpPr>
          <p:spPr bwMode="auto">
            <a:xfrm>
              <a:off x="2151" y="1344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63" name="Rectangle 71"/>
            <p:cNvSpPr>
              <a:spLocks noChangeArrowheads="1"/>
            </p:cNvSpPr>
            <p:nvPr/>
          </p:nvSpPr>
          <p:spPr bwMode="auto">
            <a:xfrm>
              <a:off x="1279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1</a:t>
              </a:r>
            </a:p>
          </p:txBody>
        </p:sp>
        <p:sp>
          <p:nvSpPr>
            <p:cNvPr id="161864" name="Rectangle 72"/>
            <p:cNvSpPr>
              <a:spLocks noChangeArrowheads="1"/>
            </p:cNvSpPr>
            <p:nvPr/>
          </p:nvSpPr>
          <p:spPr bwMode="auto">
            <a:xfrm>
              <a:off x="2143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2</a:t>
              </a:r>
            </a:p>
          </p:txBody>
        </p:sp>
        <p:sp>
          <p:nvSpPr>
            <p:cNvPr id="161865" name="Rectangle 73"/>
            <p:cNvSpPr>
              <a:spLocks noChangeArrowheads="1"/>
            </p:cNvSpPr>
            <p:nvPr/>
          </p:nvSpPr>
          <p:spPr bwMode="auto">
            <a:xfrm>
              <a:off x="3007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3</a:t>
              </a:r>
            </a:p>
          </p:txBody>
        </p:sp>
        <p:sp>
          <p:nvSpPr>
            <p:cNvPr id="161866" name="Rectangle 74"/>
            <p:cNvSpPr>
              <a:spLocks noChangeArrowheads="1"/>
            </p:cNvSpPr>
            <p:nvPr/>
          </p:nvSpPr>
          <p:spPr bwMode="auto">
            <a:xfrm>
              <a:off x="3871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4</a:t>
              </a:r>
            </a:p>
          </p:txBody>
        </p:sp>
        <p:sp>
          <p:nvSpPr>
            <p:cNvPr id="161867" name="Line 75"/>
            <p:cNvSpPr>
              <a:spLocks noChangeShapeType="1"/>
            </p:cNvSpPr>
            <p:nvPr/>
          </p:nvSpPr>
          <p:spPr bwMode="auto">
            <a:xfrm>
              <a:off x="912" y="105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68" name="Text Box 76"/>
            <p:cNvSpPr txBox="1">
              <a:spLocks noChangeArrowheads="1"/>
            </p:cNvSpPr>
            <p:nvPr/>
          </p:nvSpPr>
          <p:spPr bwMode="auto">
            <a:xfrm>
              <a:off x="252" y="1470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>
                  <a:cs typeface="+mn-cs"/>
                </a:rPr>
                <a:t>wallclock</a:t>
              </a:r>
            </a:p>
            <a:p>
              <a:pPr algn="ctr">
                <a:defRPr/>
              </a:pPr>
              <a:r>
                <a:rPr lang="en-US" sz="1800">
                  <a:cs typeface="+mn-cs"/>
                </a:rPr>
                <a:t>time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Barrier Synchronization in Open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94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OpenMP</a:t>
            </a:r>
            <a:r>
              <a:rPr lang="en-US" dirty="0"/>
              <a:t> provides a simple barrier primitive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50" y="2333685"/>
            <a:ext cx="836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parallel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&lt;computation 1&gt;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# pragma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barrier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&lt;computation 2&gt;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automatically inserts a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barrier </a:t>
            </a:r>
            <a:r>
              <a:rPr lang="en-US" sz="2800">
                <a:latin typeface="Courier" charset="0"/>
                <a:ea typeface="Courier" charset="0"/>
                <a:cs typeface="Courier" charset="0"/>
              </a:rPr>
              <a:t>at the end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of the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parallel pragma</a:t>
            </a:r>
          </a:p>
        </p:txBody>
      </p:sp>
    </p:spTree>
    <p:extLst>
      <p:ext uri="{BB962C8B-B14F-4D97-AF65-F5344CB8AC3E}">
        <p14:creationId xmlns:p14="http://schemas.microsoft.com/office/powerpoint/2010/main" val="3977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Overview</a:t>
            </a:r>
          </a:p>
          <a:p>
            <a:r>
              <a:rPr lang="en-US" dirty="0">
                <a:solidFill>
                  <a:srgbClr val="BFBFBF"/>
                </a:solidFill>
              </a:rPr>
              <a:t>Threads and How to Create Them</a:t>
            </a:r>
          </a:p>
          <a:p>
            <a:r>
              <a:rPr lang="en-US" dirty="0">
                <a:solidFill>
                  <a:srgbClr val="BFBFBF"/>
                </a:solidFill>
              </a:rPr>
              <a:t>Shared and Private Variables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Barriers</a:t>
            </a:r>
          </a:p>
          <a:p>
            <a:pPr lvl="1"/>
            <a:r>
              <a:rPr lang="en-US" dirty="0"/>
              <a:t>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926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EB4C-DC50-9946-A3B3-5C1F509E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Concurrent Access to 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83FF-D6C5-F447-B727-413022DA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5" y="4197591"/>
            <a:ext cx="8513179" cy="238727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Incorrect results can occur when more than one thread concurrently modifies shared variables</a:t>
            </a:r>
          </a:p>
          <a:p>
            <a:r>
              <a:rPr lang="en-US" sz="2800" dirty="0"/>
              <a:t>Such errors called “race conditions”</a:t>
            </a:r>
          </a:p>
          <a:p>
            <a:pPr lvl="1"/>
            <a:r>
              <a:rPr lang="en-US" sz="2400" dirty="0"/>
              <a:t>Execution is often </a:t>
            </a:r>
            <a:r>
              <a:rPr lang="en-US" sz="2400" i="1" dirty="0"/>
              <a:t>not</a:t>
            </a:r>
            <a:r>
              <a:rPr lang="en-US" sz="2400" dirty="0"/>
              <a:t> repeatable</a:t>
            </a:r>
          </a:p>
          <a:p>
            <a:pPr lvl="1"/>
            <a:r>
              <a:rPr lang="en-US" sz="2400" dirty="0"/>
              <a:t>Bugs due to race conditions can be very difficult to detect/fix</a:t>
            </a:r>
          </a:p>
          <a:p>
            <a:r>
              <a:rPr lang="en-US" sz="2800" dirty="0"/>
              <a:t>Need a mechanism to guarantee “one at a time” access to shared data structures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345084-C33B-694E-822C-E8D736F5C91B}"/>
              </a:ext>
            </a:extLst>
          </p:cNvPr>
          <p:cNvSpPr txBox="1">
            <a:spLocks/>
          </p:cNvSpPr>
          <p:nvPr/>
        </p:nvSpPr>
        <p:spPr>
          <a:xfrm>
            <a:off x="104654" y="1409544"/>
            <a:ext cx="4451350" cy="89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Thread 1</a:t>
            </a:r>
          </a:p>
          <a:p>
            <a:pPr marL="0" indent="0" algn="ctr">
              <a:buFont typeface="Arial"/>
              <a:buNone/>
            </a:pPr>
            <a:r>
              <a:rPr lang="en-US" sz="2000" dirty="0"/>
              <a:t>Insert into linked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34040-A797-6E4E-AE9F-1F677D2F7DF9}"/>
              </a:ext>
            </a:extLst>
          </p:cNvPr>
          <p:cNvSpPr txBox="1">
            <a:spLocks/>
          </p:cNvSpPr>
          <p:nvPr/>
        </p:nvSpPr>
        <p:spPr>
          <a:xfrm>
            <a:off x="5549486" y="1436450"/>
            <a:ext cx="3495153" cy="114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Thread 2</a:t>
            </a:r>
          </a:p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Insert into linked list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239DF0-1BAC-B048-95ED-D6E2B8D82A7A}"/>
              </a:ext>
            </a:extLst>
          </p:cNvPr>
          <p:cNvCxnSpPr>
            <a:cxnSpLocks/>
          </p:cNvCxnSpPr>
          <p:nvPr/>
        </p:nvCxnSpPr>
        <p:spPr>
          <a:xfrm>
            <a:off x="943095" y="1353277"/>
            <a:ext cx="0" cy="231589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8DE06B-FD0A-8048-A3D1-9AB9A24A3C1B}"/>
              </a:ext>
            </a:extLst>
          </p:cNvPr>
          <p:cNvSpPr txBox="1"/>
          <p:nvPr/>
        </p:nvSpPr>
        <p:spPr>
          <a:xfrm>
            <a:off x="1007400" y="353804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81325D-A3AD-B54F-BF76-A29A702C248C}"/>
              </a:ext>
            </a:extLst>
          </p:cNvPr>
          <p:cNvGrpSpPr/>
          <p:nvPr/>
        </p:nvGrpSpPr>
        <p:grpSpPr>
          <a:xfrm>
            <a:off x="3886087" y="2921782"/>
            <a:ext cx="1838965" cy="274437"/>
            <a:chOff x="3375449" y="3373044"/>
            <a:chExt cx="1838965" cy="2744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48B96-FB32-D44F-A92E-49AB604D201F}"/>
                </a:ext>
              </a:extLst>
            </p:cNvPr>
            <p:cNvSpPr/>
            <p:nvPr/>
          </p:nvSpPr>
          <p:spPr>
            <a:xfrm>
              <a:off x="3375449" y="3373044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54B7A-1368-1B40-809E-80FA16F4820F}"/>
                </a:ext>
              </a:extLst>
            </p:cNvPr>
            <p:cNvSpPr/>
            <p:nvPr/>
          </p:nvSpPr>
          <p:spPr>
            <a:xfrm>
              <a:off x="4109737" y="3382941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05E43-1452-4A4F-BCCA-740D4C38BDE5}"/>
                </a:ext>
              </a:extLst>
            </p:cNvPr>
            <p:cNvSpPr/>
            <p:nvPr/>
          </p:nvSpPr>
          <p:spPr>
            <a:xfrm>
              <a:off x="4844025" y="3392838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F3F99F-ED65-E149-A99F-D9D1D414424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745838" y="3500366"/>
              <a:ext cx="363899" cy="9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8F0B58-2B27-7E45-9B76-5A5AFF66F791}"/>
                </a:ext>
              </a:extLst>
            </p:cNvPr>
            <p:cNvCxnSpPr/>
            <p:nvPr/>
          </p:nvCxnSpPr>
          <p:spPr>
            <a:xfrm>
              <a:off x="4480126" y="3486514"/>
              <a:ext cx="363899" cy="9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427A1D8-971A-654E-8C29-EBA075A81105}"/>
              </a:ext>
            </a:extLst>
          </p:cNvPr>
          <p:cNvSpPr/>
          <p:nvPr/>
        </p:nvSpPr>
        <p:spPr>
          <a:xfrm rot="2155075">
            <a:off x="3408218" y="2339440"/>
            <a:ext cx="748146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7630264-B91F-B74E-91A6-066E1C4E12ED}"/>
              </a:ext>
            </a:extLst>
          </p:cNvPr>
          <p:cNvSpPr/>
          <p:nvPr/>
        </p:nvSpPr>
        <p:spPr>
          <a:xfrm rot="19444925" flipH="1">
            <a:off x="5270665" y="2396836"/>
            <a:ext cx="748146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section: A section of code where it is guaranteed that at most one thread can be executing in a critical section at one time</a:t>
            </a:r>
          </a:p>
          <a:p>
            <a:r>
              <a:rPr lang="en-US" dirty="0">
                <a:solidFill>
                  <a:srgbClr val="FF0000"/>
                </a:solidFill>
              </a:rPr>
              <a:t>Code that accesses and modifies shared variables, should be placed within a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1071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9062"/>
            <a:ext cx="8229600" cy="1143000"/>
          </a:xfrm>
        </p:spPr>
        <p:txBody>
          <a:bodyPr/>
          <a:lstStyle/>
          <a:p>
            <a:r>
              <a:rPr lang="en-US" dirty="0"/>
              <a:t>Critical Sections in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07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code for critical section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12801"/>
            <a:ext cx="8547100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Use </a:t>
            </a:r>
            <a:r>
              <a:rPr lang="en-US" sz="2800" dirty="0" err="1"/>
              <a:t>OpenMP</a:t>
            </a:r>
            <a:r>
              <a:rPr lang="en-US" sz="2800" dirty="0"/>
              <a:t> “critical” primitive to create critical sections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02000"/>
            <a:ext cx="68199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"/>
              </a:rPr>
              <a:t>Example</a:t>
            </a:r>
          </a:p>
          <a:p>
            <a:r>
              <a:rPr lang="en-US" sz="2800" dirty="0">
                <a:latin typeface="Courier"/>
                <a:cs typeface="Courier"/>
              </a:rPr>
              <a:t>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parallel</a:t>
            </a:r>
          </a:p>
          <a:p>
            <a:r>
              <a:rPr lang="en-US" sz="2800" dirty="0">
                <a:latin typeface="Courier"/>
                <a:cs typeface="Courier"/>
              </a:rPr>
              <a:t>{</a:t>
            </a:r>
          </a:p>
          <a:p>
            <a:r>
              <a:rPr lang="en-US" sz="2800" dirty="0">
                <a:latin typeface="Courier"/>
                <a:cs typeface="Courier"/>
              </a:rPr>
              <a:t>	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critical</a:t>
            </a:r>
          </a:p>
          <a:p>
            <a:r>
              <a:rPr lang="en-US" sz="2800" dirty="0">
                <a:latin typeface="Courier"/>
                <a:cs typeface="Courier"/>
              </a:rPr>
              <a:t>	{</a:t>
            </a:r>
          </a:p>
          <a:p>
            <a:r>
              <a:rPr lang="en-US" sz="2800" dirty="0">
                <a:latin typeface="Courier"/>
                <a:cs typeface="Courier"/>
              </a:rPr>
              <a:t>		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 =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 + 1;</a:t>
            </a:r>
          </a:p>
          <a:p>
            <a:r>
              <a:rPr lang="en-US" sz="2800" dirty="0"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9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671512"/>
          </a:xfrm>
        </p:spPr>
        <p:txBody>
          <a:bodyPr>
            <a:normAutofit fontScale="90000"/>
          </a:bodyPr>
          <a:lstStyle/>
          <a:p>
            <a:r>
              <a:rPr lang="en-US" dirty="0"/>
              <a:t>Dot Product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762000"/>
            <a:ext cx="8585200" cy="6007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double A[NUM_ELEM], B[NUM_ELEM];	// inputs to computation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double Result=0.0;                // final result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{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nthreads</a:t>
            </a:r>
            <a:r>
              <a:rPr lang="en-US" sz="1600" dirty="0">
                <a:latin typeface="Courier"/>
                <a:cs typeface="Courier"/>
              </a:rPr>
              <a:t>;			// shared variables 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#pragma </a:t>
            </a:r>
            <a:r>
              <a:rPr lang="en-US" sz="1600" dirty="0" err="1">
                <a:latin typeface="Courier"/>
                <a:cs typeface="Courier"/>
              </a:rPr>
              <a:t>omp</a:t>
            </a:r>
            <a:r>
              <a:rPr lang="en-US" sz="16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id, 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double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id = </a:t>
            </a:r>
            <a:r>
              <a:rPr lang="en-US" sz="1600" dirty="0" err="1">
                <a:latin typeface="Courier"/>
                <a:cs typeface="Courier"/>
              </a:rPr>
              <a:t>omp_get_thread_num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omp_get_num_threads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=id,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=0.0;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&lt;NUM_ELEM;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+=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)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 += A[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]*B[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// above, no other threads modify A[] and B[]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// critical section to sum up results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#pragma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omp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	Result +=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41400" y="4495800"/>
            <a:ext cx="8102600" cy="1447983"/>
            <a:chOff x="1041400" y="4495800"/>
            <a:chExt cx="8102600" cy="1447983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4558788"/>
              <a:ext cx="4343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Sum collectively computed by the threads</a:t>
              </a:r>
            </a:p>
            <a:p>
              <a:r>
                <a:rPr lang="en-US" sz="2800" dirty="0">
                  <a:solidFill>
                    <a:srgbClr val="FF0000"/>
                  </a:solidFill>
                </a:rPr>
                <a:t>Note: critical section needed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041400" y="4495800"/>
              <a:ext cx="3340100" cy="13589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81500" y="5251286"/>
              <a:ext cx="41910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2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multiple threads can concurrently access and modify one or more common, shared variables or data structures, a critical section is needed!</a:t>
            </a:r>
          </a:p>
          <a:p>
            <a:r>
              <a:rPr lang="en-US" dirty="0"/>
              <a:t>Failure to do this can lead to very difficult-to-fix bugs that often cannot be easily be reproduced (race condition)!</a:t>
            </a:r>
          </a:p>
        </p:txBody>
      </p:sp>
    </p:spTree>
    <p:extLst>
      <p:ext uri="{BB962C8B-B14F-4D97-AF65-F5344CB8AC3E}">
        <p14:creationId xmlns:p14="http://schemas.microsoft.com/office/powerpoint/2010/main" val="21765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12800"/>
            <a:ext cx="8877300" cy="5918200"/>
          </a:xfrm>
        </p:spPr>
        <p:txBody>
          <a:bodyPr>
            <a:noAutofit/>
          </a:bodyPr>
          <a:lstStyle/>
          <a:p>
            <a:r>
              <a:rPr lang="en-US" sz="2800" dirty="0"/>
              <a:t>Threads</a:t>
            </a:r>
            <a:endParaRPr lang="en-US" sz="2400" dirty="0"/>
          </a:p>
          <a:p>
            <a:pPr lvl="1"/>
            <a:r>
              <a:rPr lang="en-US" sz="2400" dirty="0"/>
              <a:t>Key aspect of parallelization is deciding how to distribute the computation across multiple threads</a:t>
            </a:r>
          </a:p>
          <a:p>
            <a:pPr lvl="1"/>
            <a:r>
              <a:rPr lang="en-US" sz="2400" dirty="0"/>
              <a:t>Tradeoff between number of threads (parallelism), computation per thread (shared variables, synchronization overheads)</a:t>
            </a:r>
          </a:p>
          <a:p>
            <a:r>
              <a:rPr lang="en-US" sz="2800" dirty="0"/>
              <a:t>Shared and private variables</a:t>
            </a:r>
          </a:p>
          <a:p>
            <a:pPr lvl="1"/>
            <a:r>
              <a:rPr lang="en-US" sz="2400" dirty="0"/>
              <a:t>Critical to understand which variables are private, which are shared, both for correctness and performance</a:t>
            </a:r>
          </a:p>
          <a:p>
            <a:pPr lvl="1"/>
            <a:r>
              <a:rPr lang="en-US" sz="2400" dirty="0"/>
              <a:t>Use private variables whenever possible for best performance</a:t>
            </a:r>
          </a:p>
          <a:p>
            <a:r>
              <a:rPr lang="en-US" sz="2800" dirty="0"/>
              <a:t>Synchronization</a:t>
            </a:r>
            <a:endParaRPr lang="en-US" sz="2400" dirty="0"/>
          </a:p>
          <a:p>
            <a:pPr lvl="1"/>
            <a:r>
              <a:rPr lang="en-US" sz="2400" dirty="0"/>
              <a:t>Barriers separate parallel computations in time</a:t>
            </a:r>
          </a:p>
          <a:p>
            <a:pPr lvl="1"/>
            <a:r>
              <a:rPr lang="en-US" sz="2400" dirty="0"/>
              <a:t>Critical sections for access to shared variables</a:t>
            </a:r>
          </a:p>
          <a:p>
            <a:pPr lvl="1"/>
            <a:r>
              <a:rPr lang="en-US" sz="2400" dirty="0"/>
              <a:t>Synchronization time consuming; use sparingly</a:t>
            </a:r>
          </a:p>
        </p:txBody>
      </p:sp>
    </p:spTree>
    <p:extLst>
      <p:ext uri="{BB962C8B-B14F-4D97-AF65-F5344CB8AC3E}">
        <p14:creationId xmlns:p14="http://schemas.microsoft.com/office/powerpoint/2010/main" val="13636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220"/>
            <a:ext cx="8229600" cy="531984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OpenMP</a:t>
            </a:r>
            <a:r>
              <a:rPr lang="en-US" dirty="0"/>
              <a:t> a widely used parallel programming environment for shared memory multiprocessors</a:t>
            </a:r>
          </a:p>
          <a:p>
            <a:r>
              <a:rPr lang="en-US" dirty="0"/>
              <a:t>Supports C, C++, FORTRAN</a:t>
            </a:r>
          </a:p>
          <a:p>
            <a:r>
              <a:rPr lang="en-US" dirty="0" err="1"/>
              <a:t>OpenMP</a:t>
            </a:r>
            <a:r>
              <a:rPr lang="en-US" dirty="0"/>
              <a:t> primitives for</a:t>
            </a:r>
          </a:p>
          <a:p>
            <a:pPr lvl="1"/>
            <a:r>
              <a:rPr lang="en-US" dirty="0"/>
              <a:t>Creating and executing “threads”</a:t>
            </a:r>
          </a:p>
          <a:p>
            <a:pPr lvl="1"/>
            <a:r>
              <a:rPr lang="en-US" dirty="0"/>
              <a:t>Shared and private variables</a:t>
            </a:r>
          </a:p>
          <a:p>
            <a:pPr lvl="1"/>
            <a:r>
              <a:rPr lang="en-US" dirty="0"/>
              <a:t>Synchronization to order operations among concurrent threads</a:t>
            </a:r>
          </a:p>
          <a:p>
            <a:pPr lvl="1"/>
            <a:r>
              <a:rPr lang="en-US" dirty="0"/>
              <a:t>Other features to improve </a:t>
            </a:r>
            <a:r>
              <a:rPr lang="en-US" dirty="0" err="1"/>
              <a:t>programability</a:t>
            </a:r>
            <a:r>
              <a:rPr lang="en-US" dirty="0"/>
              <a:t> and/or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356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C programs with </a:t>
            </a:r>
            <a:r>
              <a:rPr lang="en-US" dirty="0" err="1"/>
              <a:t>OpenMP</a:t>
            </a:r>
            <a:r>
              <a:rPr lang="en-US" dirty="0"/>
              <a:t> primitives</a:t>
            </a:r>
          </a:p>
          <a:p>
            <a:pPr lvl="1"/>
            <a:r>
              <a:rPr lang="en-US" dirty="0"/>
              <a:t>Compiler directives (#pragma) to support parallel execution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library including functions to manage execution</a:t>
            </a:r>
          </a:p>
          <a:p>
            <a:r>
              <a:rPr lang="en-US" dirty="0"/>
              <a:t>Compiler extension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foo.c</a:t>
            </a:r>
            <a:r>
              <a:rPr lang="en-US" dirty="0">
                <a:latin typeface="Courier"/>
                <a:cs typeface="Courier"/>
              </a:rPr>
              <a:t> –o foo -</a:t>
            </a:r>
            <a:r>
              <a:rPr lang="en-US" dirty="0" err="1">
                <a:latin typeface="Courier"/>
                <a:cs typeface="Courier"/>
              </a:rPr>
              <a:t>fopenmp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190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Steps:</a:t>
            </a:r>
          </a:p>
          <a:p>
            <a:r>
              <a:rPr lang="en-US" dirty="0"/>
              <a:t>Develop a strategy for what parts of the computation will execute in parallel</a:t>
            </a:r>
          </a:p>
          <a:p>
            <a:r>
              <a:rPr lang="en-US" dirty="0"/>
              <a:t>Develop sequential code for the computation, roughly structured around the parallelization strategy (e.g., anticipating parallelization of loops)</a:t>
            </a:r>
          </a:p>
          <a:p>
            <a:r>
              <a:rPr lang="en-US" dirty="0"/>
              <a:t>Modify code, adding </a:t>
            </a:r>
            <a:r>
              <a:rPr lang="en-US" dirty="0" err="1"/>
              <a:t>OpenMP</a:t>
            </a:r>
            <a:r>
              <a:rPr lang="en-US" dirty="0"/>
              <a:t> primitives</a:t>
            </a:r>
          </a:p>
          <a:p>
            <a:r>
              <a:rPr lang="en-US" dirty="0"/>
              <a:t>Measure and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15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MP-Sta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84998"/>
            <a:ext cx="565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T. Mattson, “A ‘Hands-on’ Introduction to </a:t>
            </a:r>
            <a:r>
              <a:rPr lang="en-US" dirty="0" err="1">
                <a:solidFill>
                  <a:schemeClr val="bg1"/>
                </a:solidFill>
              </a:rPr>
              <a:t>OpenMP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405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/>
              <a:t>Structured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5588000"/>
          </a:xfrm>
        </p:spPr>
        <p:txBody>
          <a:bodyPr>
            <a:normAutofit/>
          </a:bodyPr>
          <a:lstStyle/>
          <a:p>
            <a:r>
              <a:rPr lang="en-US" dirty="0"/>
              <a:t>Used in most </a:t>
            </a:r>
            <a:r>
              <a:rPr lang="en-US" dirty="0" err="1"/>
              <a:t>OpenMP</a:t>
            </a:r>
            <a:r>
              <a:rPr lang="en-US" dirty="0"/>
              <a:t> constructs</a:t>
            </a:r>
          </a:p>
          <a:p>
            <a:r>
              <a:rPr lang="en-US" dirty="0"/>
              <a:t>Structured Block: one or more statements that have one point of entry at the top, and one point of exit at the bottom</a:t>
            </a:r>
          </a:p>
          <a:p>
            <a:pPr lvl="1"/>
            <a:r>
              <a:rPr lang="en-US" dirty="0"/>
              <a:t>In C, code within braces: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 C code }</a:t>
            </a:r>
          </a:p>
          <a:p>
            <a:pPr lvl="1"/>
            <a:r>
              <a:rPr lang="en-US" dirty="0"/>
              <a:t>Function calls within block are allowed</a:t>
            </a:r>
          </a:p>
          <a:p>
            <a:r>
              <a:rPr lang="en-US" dirty="0"/>
              <a:t>Branches into or leaving the block at locations other that the start or end are not allowed</a:t>
            </a:r>
          </a:p>
          <a:p>
            <a:r>
              <a:rPr lang="en-US" dirty="0"/>
              <a:t>Exception: may call </a:t>
            </a:r>
            <a:r>
              <a:rPr lang="en-US" dirty="0">
                <a:latin typeface="Courier"/>
                <a:cs typeface="Courier"/>
              </a:rPr>
              <a:t>exit()</a:t>
            </a:r>
            <a:r>
              <a:rPr lang="en-US" dirty="0"/>
              <a:t> within the structured block</a:t>
            </a:r>
          </a:p>
        </p:txBody>
      </p:sp>
    </p:spTree>
    <p:extLst>
      <p:ext uri="{BB962C8B-B14F-4D97-AF65-F5344CB8AC3E}">
        <p14:creationId xmlns:p14="http://schemas.microsoft.com/office/powerpoint/2010/main" val="38355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6884"/>
            <a:ext cx="8229600" cy="962040"/>
          </a:xfrm>
        </p:spPr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8177"/>
            <a:ext cx="8229600" cy="1859823"/>
          </a:xfrm>
        </p:spPr>
        <p:txBody>
          <a:bodyPr/>
          <a:lstStyle/>
          <a:p>
            <a:r>
              <a:rPr lang="en-US" dirty="0"/>
              <a:t>Thread: sequentially executing program</a:t>
            </a:r>
          </a:p>
          <a:p>
            <a:r>
              <a:rPr lang="en-US" dirty="0"/>
              <a:t>Private variables: only visible within thread</a:t>
            </a:r>
          </a:p>
          <a:p>
            <a:r>
              <a:rPr lang="en-US" dirty="0"/>
              <a:t>Shared variables: visible across all threads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934352"/>
            <a:ext cx="8491548" cy="4063825"/>
            <a:chOff x="457200" y="934352"/>
            <a:chExt cx="8491548" cy="4063825"/>
          </a:xfrm>
        </p:grpSpPr>
        <p:sp>
          <p:nvSpPr>
            <p:cNvPr id="16" name="Rectangle 15"/>
            <p:cNvSpPr/>
            <p:nvPr/>
          </p:nvSpPr>
          <p:spPr>
            <a:xfrm>
              <a:off x="457200" y="934352"/>
              <a:ext cx="8491548" cy="4063825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47415" y="1217507"/>
              <a:ext cx="1240857" cy="1956300"/>
              <a:chOff x="2525503" y="1562120"/>
              <a:chExt cx="1240857" cy="19563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02688" y="1217507"/>
              <a:ext cx="1240857" cy="1956300"/>
              <a:chOff x="2525503" y="1562120"/>
              <a:chExt cx="1240857" cy="19563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187907" y="1991265"/>
              <a:ext cx="1240857" cy="1956300"/>
              <a:chOff x="2525503" y="1562120"/>
              <a:chExt cx="1240857" cy="19563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34616" y="2584067"/>
              <a:ext cx="1240857" cy="1956300"/>
              <a:chOff x="2525503" y="1562120"/>
              <a:chExt cx="1240857" cy="19563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51730" y="4282706"/>
              <a:ext cx="29312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Shared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0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1786</Words>
  <Application>Microsoft Macintosh PowerPoint</Application>
  <PresentationFormat>On-screen Show (4:3)</PresentationFormat>
  <Paragraphs>416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</vt:lpstr>
      <vt:lpstr>Office Theme</vt:lpstr>
      <vt:lpstr>Parallel Programming Using OpenMP</vt:lpstr>
      <vt:lpstr>References</vt:lpstr>
      <vt:lpstr>Outline</vt:lpstr>
      <vt:lpstr>Introduction</vt:lpstr>
      <vt:lpstr>OpenMP Overview</vt:lpstr>
      <vt:lpstr>Approach to Parallelization</vt:lpstr>
      <vt:lpstr>PowerPoint Presentation</vt:lpstr>
      <vt:lpstr>Structured Block</vt:lpstr>
      <vt:lpstr>Programming Model</vt:lpstr>
      <vt:lpstr>Processes and Threads</vt:lpstr>
      <vt:lpstr>Parallel Hello World</vt:lpstr>
      <vt:lpstr>Creating (Forking) Threads</vt:lpstr>
      <vt:lpstr>Hello World Code</vt:lpstr>
      <vt:lpstr>Compiling and Running</vt:lpstr>
      <vt:lpstr>Output from Parallel Hello World</vt:lpstr>
      <vt:lpstr>Outline</vt:lpstr>
      <vt:lpstr>Shared and Private Variables</vt:lpstr>
      <vt:lpstr>Memory Map</vt:lpstr>
      <vt:lpstr>Example: Dot Product</vt:lpstr>
      <vt:lpstr>Allocation of Iterations to Threads</vt:lpstr>
      <vt:lpstr>Example: Parallel Dot Product</vt:lpstr>
      <vt:lpstr>Private vs. Shared Variables</vt:lpstr>
      <vt:lpstr>Example: Parallel Dot Product</vt:lpstr>
      <vt:lpstr>Outline</vt:lpstr>
      <vt:lpstr>Sequence of Parallel Computations</vt:lpstr>
      <vt:lpstr>Barrier Synchronization</vt:lpstr>
      <vt:lpstr>Barrier Synchronization in Open MP</vt:lpstr>
      <vt:lpstr>Outline</vt:lpstr>
      <vt:lpstr>Problem: Concurrent Access to Shared Variables</vt:lpstr>
      <vt:lpstr>Critical Sections</vt:lpstr>
      <vt:lpstr>Critical Sections in OpenMP</vt:lpstr>
      <vt:lpstr>Dot Product Revisited</vt:lpstr>
      <vt:lpstr>Key Point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Richard Fujimoto</dc:creator>
  <cp:lastModifiedBy>Microsoft Office User</cp:lastModifiedBy>
  <cp:revision>206</cp:revision>
  <dcterms:created xsi:type="dcterms:W3CDTF">2014-10-06T18:42:08Z</dcterms:created>
  <dcterms:modified xsi:type="dcterms:W3CDTF">2018-10-16T13:36:35Z</dcterms:modified>
</cp:coreProperties>
</file>