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21.png" ContentType="image/png"/>
  <Override PartName="/ppt/media/image6.jpeg" ContentType="image/jpeg"/>
  <Override PartName="/ppt/media/image9.png" ContentType="image/png"/>
  <Override PartName="/ppt/media/image7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200" y="2253600"/>
            <a:ext cx="11240640" cy="18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NGHIÊN CỨU GIẢI PHÁP ĐỒNG BỘ DỮ LIỆU REAL-TIME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GIỮA SQL VÀ ELASTICSEARCH ĐÁP ỨNG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TÌM KIẾM DỮ LIỆU LỚN CHO CÁC SẢN PHẨM CỦA MISA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038040" y="4230720"/>
            <a:ext cx="6114960" cy="17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</a:rPr>
              <a:t>Team: Dream Chaser From CRM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Roboto"/>
                <a:ea typeface="Roboto"/>
              </a:rPr>
              <a:t>3. GIẢI PHÁP ĐỀ XUẤT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964080" y="2154240"/>
            <a:ext cx="2063160" cy="1205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Ứng dụng Elasticsearch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286440" y="2572560"/>
            <a:ext cx="298440" cy="38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 w="9360"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3844440" y="2163240"/>
            <a:ext cx="3648240" cy="1205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Đồng bộ dữ liệu real-time DB gốc sang DB tìm kiếm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8309880" y="2163240"/>
            <a:ext cx="3485160" cy="1205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round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Chuyển nghiệp vụ tìm kiếm sang DB tìm kiếm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7751880" y="2572560"/>
            <a:ext cx="298440" cy="38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 w="9360"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6" name="Picture 16" descr=""/>
          <p:cNvPicPr/>
          <p:nvPr/>
        </p:nvPicPr>
        <p:blipFill>
          <a:blip r:embed="rId1"/>
          <a:stretch/>
        </p:blipFill>
        <p:spPr>
          <a:xfrm>
            <a:off x="9241560" y="3560760"/>
            <a:ext cx="1621800" cy="1621800"/>
          </a:xfrm>
          <a:prstGeom prst="rect">
            <a:avLst/>
          </a:prstGeom>
          <a:ln>
            <a:noFill/>
          </a:ln>
        </p:spPr>
      </p:pic>
      <p:pic>
        <p:nvPicPr>
          <p:cNvPr id="337" name="Picture 18" descr=""/>
          <p:cNvPicPr/>
          <p:nvPr/>
        </p:nvPicPr>
        <p:blipFill>
          <a:blip r:embed="rId2"/>
          <a:stretch/>
        </p:blipFill>
        <p:spPr>
          <a:xfrm>
            <a:off x="4807800" y="3624840"/>
            <a:ext cx="1721520" cy="1721520"/>
          </a:xfrm>
          <a:prstGeom prst="rect">
            <a:avLst/>
          </a:prstGeom>
          <a:ln>
            <a:noFill/>
          </a:ln>
        </p:spPr>
      </p:pic>
      <p:pic>
        <p:nvPicPr>
          <p:cNvPr id="338" name="Picture 20" descr=""/>
          <p:cNvPicPr/>
          <p:nvPr/>
        </p:nvPicPr>
        <p:blipFill>
          <a:blip r:embed="rId3"/>
          <a:stretch/>
        </p:blipFill>
        <p:spPr>
          <a:xfrm>
            <a:off x="1104840" y="3696840"/>
            <a:ext cx="1550880" cy="155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399680" y="2103480"/>
            <a:ext cx="9392040" cy="18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2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Roboto"/>
                <a:ea typeface="Roboto"/>
              </a:rPr>
              <a:t>ĐỊNH HƯỚNG NGHIÊN CỨU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Roboto"/>
                <a:ea typeface="Roboto"/>
              </a:rPr>
              <a:t>4. ĐỊNH HƯỚNG NGHIÊN CỨU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So sánh các search engine</a:t>
            </a:r>
            <a:endParaRPr b="0" lang="en-US" sz="18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Seach SQL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Seach MongoDB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Search Elasticsearch</a:t>
            </a: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6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Các phương pháp đồng bộ dữ liệu real-time giữa DB gốc và DB tìm kiếm: Debezium Kafka</a:t>
            </a:r>
            <a:endParaRPr b="0" lang="en-US" sz="1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Đảm bảo tính toàn vẹn dữ liệu</a:t>
            </a:r>
            <a:endParaRPr b="0" lang="en-US" sz="1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endParaRPr b="0" lang="en-US" sz="1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- Thống kê số liệu sự cố liên quan tại MISA (kế toán, …)</a:t>
            </a:r>
            <a:endParaRPr b="0" lang="en-US" sz="1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- Thông kê lại các giải pháp về engine search</a:t>
            </a:r>
            <a:endParaRPr b="0" lang="en-US" sz="1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- Các phương pháp sync db: tool đồng bộ, mess bus, ưu nhược điểm là gì</a:t>
            </a:r>
            <a:endParaRPr b="0" lang="en-US" sz="1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- Đo đếm lại hiệu năng đồng bộ các phương pháp hiện tại</a:t>
            </a:r>
            <a:endParaRPr b="0" lang="en-US" sz="18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- Mục tiêu cụ thể của đề tài, thách thức là gì,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119040" y="2516760"/>
            <a:ext cx="7107840" cy="18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2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TRÂN TRỌNG CẢM ƠN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43" name="Group 2"/>
          <p:cNvGrpSpPr/>
          <p:nvPr/>
        </p:nvGrpSpPr>
        <p:grpSpPr>
          <a:xfrm>
            <a:off x="3119040" y="3588120"/>
            <a:ext cx="1042560" cy="915480"/>
            <a:chOff x="3119040" y="3588120"/>
            <a:chExt cx="1042560" cy="915480"/>
          </a:xfrm>
        </p:grpSpPr>
        <p:sp>
          <p:nvSpPr>
            <p:cNvPr id="344" name="CustomShape 3"/>
            <p:cNvSpPr/>
            <p:nvPr/>
          </p:nvSpPr>
          <p:spPr>
            <a:xfrm>
              <a:off x="3119040" y="3588120"/>
              <a:ext cx="1042560" cy="9154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4"/>
            <p:cNvSpPr/>
            <p:nvPr/>
          </p:nvSpPr>
          <p:spPr>
            <a:xfrm>
              <a:off x="3209760" y="3822480"/>
              <a:ext cx="808200" cy="508680"/>
            </a:xfrm>
            <a:custGeom>
              <a:avLst/>
              <a:gdLst/>
              <a:ahLst/>
              <a:rect l="l" t="t" r="r" b="b"/>
              <a:pathLst>
                <a:path w="276" h="198">
                  <a:moveTo>
                    <a:pt x="0" y="75"/>
                  </a:moveTo>
                  <a:lnTo>
                    <a:pt x="276" y="0"/>
                  </a:lnTo>
                  <a:lnTo>
                    <a:pt x="157" y="198"/>
                  </a:lnTo>
                  <a:lnTo>
                    <a:pt x="95" y="131"/>
                  </a:lnTo>
                  <a:lnTo>
                    <a:pt x="82" y="155"/>
                  </a:lnTo>
                  <a:lnTo>
                    <a:pt x="90" y="86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5"/>
            <p:cNvSpPr/>
            <p:nvPr/>
          </p:nvSpPr>
          <p:spPr>
            <a:xfrm>
              <a:off x="3450240" y="3822480"/>
              <a:ext cx="567720" cy="398160"/>
            </a:xfrm>
            <a:custGeom>
              <a:avLst/>
              <a:gdLst/>
              <a:ahLst/>
              <a:rect l="l" t="t" r="r" b="b"/>
              <a:pathLst>
                <a:path w="194" h="155">
                  <a:moveTo>
                    <a:pt x="10" y="85"/>
                  </a:moveTo>
                  <a:lnTo>
                    <a:pt x="194" y="0"/>
                  </a:lnTo>
                  <a:lnTo>
                    <a:pt x="13" y="131"/>
                  </a:lnTo>
                  <a:lnTo>
                    <a:pt x="0" y="155"/>
                  </a:lnTo>
                  <a:lnTo>
                    <a:pt x="8" y="86"/>
                  </a:lnTo>
                  <a:lnTo>
                    <a:pt x="10" y="85"/>
                  </a:lnTo>
                  <a:close/>
                </a:path>
              </a:pathLst>
            </a:custGeom>
            <a:solidFill>
              <a:srgbClr val="cdc8c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6"/>
            <p:cNvSpPr/>
            <p:nvPr/>
          </p:nvSpPr>
          <p:spPr>
            <a:xfrm>
              <a:off x="3450240" y="4159440"/>
              <a:ext cx="57960" cy="61200"/>
            </a:xfrm>
            <a:custGeom>
              <a:avLst/>
              <a:gdLst/>
              <a:ahLst/>
              <a:rect l="l" t="t" r="r" b="b"/>
              <a:pathLst>
                <a:path w="20" h="24">
                  <a:moveTo>
                    <a:pt x="13" y="0"/>
                  </a:moveTo>
                  <a:lnTo>
                    <a:pt x="20" y="8"/>
                  </a:lnTo>
                  <a:lnTo>
                    <a:pt x="0" y="2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8" name="CustomShape 7"/>
          <p:cNvSpPr/>
          <p:nvPr/>
        </p:nvSpPr>
        <p:spPr>
          <a:xfrm>
            <a:off x="4311720" y="3703320"/>
            <a:ext cx="4730760" cy="7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Montserrat"/>
              </a:rPr>
              <a:t>Câu hỏi và thảo luận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Roboto"/>
                <a:ea typeface="Roboto"/>
              </a:rPr>
              <a:t>NỘI DUNG TRÌNH BÀY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082160" y="1482120"/>
            <a:ext cx="4550040" cy="39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360">
              <a:lnSpc>
                <a:spcPct val="200000"/>
              </a:lnSpc>
              <a:buSzPct val="100051"/>
              <a:buBlip>
                <a:blip r:embed="rId1"/>
              </a:buBlip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Đặt vấn đề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Thực trạng tại CRM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3"/>
              </a:buBlip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Giải pháp đề xuất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4"/>
              </a:buBlip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Định hướng nghiên cứu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523880" y="2086920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2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Roboto"/>
                <a:ea typeface="Roboto"/>
              </a:rPr>
              <a:t>ĐẶT VẤN ĐỀ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275120" y="3704760"/>
            <a:ext cx="939204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“</a:t>
            </a:r>
            <a:r>
              <a:rPr b="0" i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Tìm kiếm dữ liệu lớn là bài toán quan trọng trong việc tối ưu hiệu năng tại MISA”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Roboto"/>
                <a:ea typeface="Roboto"/>
              </a:rPr>
              <a:t>1. ĐẶT VẤN ĐỀ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MISA đang có một kho sản phẩm với dữ liệu khách hàng lớn</a:t>
            </a:r>
            <a:endParaRPr b="0" lang="en-US" sz="18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SME 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CRM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MeInvoice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Nghiệp vụ luôn cho phép tìm kiếm dữ liệu tại hầu hết các sản phẩm</a:t>
            </a:r>
            <a:endParaRPr b="0" lang="en-US" sz="18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Dữ liệu thường được lưu dạng quan hệ (SQL)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Kiến trúc DB Multi-Tenant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12" name="Picture 1" descr=""/>
          <p:cNvPicPr/>
          <p:nvPr/>
        </p:nvPicPr>
        <p:blipFill>
          <a:blip r:embed="rId1"/>
          <a:stretch/>
        </p:blipFill>
        <p:spPr>
          <a:xfrm>
            <a:off x="6600240" y="4407840"/>
            <a:ext cx="4752720" cy="1707120"/>
          </a:xfrm>
          <a:prstGeom prst="rect">
            <a:avLst/>
          </a:prstGeom>
          <a:ln>
            <a:noFill/>
          </a:ln>
        </p:spPr>
      </p:pic>
      <p:sp>
        <p:nvSpPr>
          <p:cNvPr id="313" name="CustomShape 3"/>
          <p:cNvSpPr/>
          <p:nvPr/>
        </p:nvSpPr>
        <p:spPr>
          <a:xfrm>
            <a:off x="1019520" y="4873320"/>
            <a:ext cx="4571280" cy="63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55680" indent="-354960" algn="just">
              <a:lnSpc>
                <a:spcPct val="100000"/>
              </a:lnSpc>
              <a:buSzPct val="100045"/>
              <a:buBlip>
                <a:blip r:embed="rId2"/>
              </a:buBlip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Tìm kiếm dữ liệu tốn nhiều thời gian khi dữ liệu đủ lớn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4" name="Picture 3" descr=""/>
          <p:cNvPicPr/>
          <p:nvPr/>
        </p:nvPicPr>
        <p:blipFill>
          <a:blip r:embed="rId3"/>
          <a:stretch/>
        </p:blipFill>
        <p:spPr>
          <a:xfrm>
            <a:off x="9375840" y="1101240"/>
            <a:ext cx="1977120" cy="306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Roboto"/>
                <a:ea typeface="Roboto"/>
              </a:rPr>
              <a:t>1. ĐẶT VẤN ĐỀ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Kết quả khảo sát</a:t>
            </a:r>
            <a:endParaRPr b="0" lang="en-US" sz="18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Tổng số câu trả lời: 11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Các câu trả lời đến từ: EMIS học sinh, ACT2, Bumas, MISA SME 2022, C&amp;b teamsa, 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17" name="Hình ảnh 5" descr=""/>
          <p:cNvPicPr/>
          <p:nvPr/>
        </p:nvPicPr>
        <p:blipFill>
          <a:blip r:embed="rId1"/>
          <a:stretch/>
        </p:blipFill>
        <p:spPr>
          <a:xfrm>
            <a:off x="597600" y="2926080"/>
            <a:ext cx="6089400" cy="2559960"/>
          </a:xfrm>
          <a:prstGeom prst="rect">
            <a:avLst/>
          </a:prstGeom>
          <a:ln>
            <a:noFill/>
          </a:ln>
        </p:spPr>
      </p:pic>
      <p:pic>
        <p:nvPicPr>
          <p:cNvPr id="318" name="Hình ảnh 6" descr=""/>
          <p:cNvPicPr/>
          <p:nvPr/>
        </p:nvPicPr>
        <p:blipFill>
          <a:blip r:embed="rId2"/>
          <a:stretch/>
        </p:blipFill>
        <p:spPr>
          <a:xfrm>
            <a:off x="6236280" y="2926080"/>
            <a:ext cx="5443200" cy="24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Roboto"/>
                <a:ea typeface="Roboto"/>
              </a:rPr>
              <a:t>1. ĐẶT VẤN ĐỀ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Kết quả khảo sát</a:t>
            </a:r>
            <a:endParaRPr b="0" lang="en-US" sz="18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Tổng số câu trả lời: 11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Các câu trả lời đến từ: EMIS học sinh, ACT2, Bumas, MISA SME 2022, C&amp;b teamsa, 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21" name="Hình ảnh 7" descr=""/>
          <p:cNvPicPr/>
          <p:nvPr/>
        </p:nvPicPr>
        <p:blipFill>
          <a:blip r:embed="rId1"/>
          <a:stretch/>
        </p:blipFill>
        <p:spPr>
          <a:xfrm>
            <a:off x="628200" y="2834640"/>
            <a:ext cx="5645520" cy="2559960"/>
          </a:xfrm>
          <a:prstGeom prst="rect">
            <a:avLst/>
          </a:prstGeom>
          <a:ln>
            <a:noFill/>
          </a:ln>
        </p:spPr>
      </p:pic>
      <p:pic>
        <p:nvPicPr>
          <p:cNvPr id="322" name="Hình ảnh 8" descr=""/>
          <p:cNvPicPr/>
          <p:nvPr/>
        </p:nvPicPr>
        <p:blipFill>
          <a:blip r:embed="rId2"/>
          <a:stretch/>
        </p:blipFill>
        <p:spPr>
          <a:xfrm>
            <a:off x="6181920" y="2834640"/>
            <a:ext cx="5242320" cy="23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523880" y="1305360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Roboto"/>
                <a:ea typeface="Roboto"/>
              </a:rPr>
              <a:t>THỰC TRẠNG TẠI CRM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523880" y="3142440"/>
            <a:ext cx="914328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“</a:t>
            </a:r>
            <a:r>
              <a:rPr b="0" i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Trung bình 2.000.000 bản ghi trên một phân hệ tại CRM”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Roboto"/>
                <a:ea typeface="Roboto"/>
              </a:rPr>
              <a:t>2. THỰC TRẠNG TẠI CRM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CRM cho kinh doanh của MISA:</a:t>
            </a:r>
            <a:endParaRPr b="0" lang="en-US" sz="18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Có khoảng 1000 – 2000 nhân viên kinh doanh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Tháng 6/2022: Phân hệ đơn hàng có 3.800.000 bản ghi</a:t>
            </a:r>
            <a:endParaRPr b="0" lang="en-US" sz="1600" spc="-1" strike="noStrike">
              <a:latin typeface="Arial"/>
            </a:endParaRPr>
          </a:p>
          <a:p>
            <a:pPr lvl="1" marL="685800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Dữ liệu ban đầu được lưu trữ trên SQL</a:t>
            </a: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1363680" y="2925720"/>
            <a:ext cx="6638760" cy="36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55680" indent="-354960" algn="just">
              <a:lnSpc>
                <a:spcPct val="100000"/>
              </a:lnSpc>
              <a:buSzPct val="100045"/>
              <a:buBlip>
                <a:blip r:embed="rId1"/>
              </a:buBlip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Tìm kiếm lâu, treo server khi có nhiều truy vấn cùng lúc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523880" y="1396800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Roboto"/>
                <a:ea typeface="Roboto"/>
              </a:rPr>
              <a:t>GIẢI PHÁP ĐỀ XUẤT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523880" y="3233880"/>
            <a:ext cx="9143280" cy="10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“</a:t>
            </a:r>
            <a:r>
              <a:rPr b="0" i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Ứng dụng Elasticsearch, Sphinx Engine, ..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Đồng bộ real-time giữa DB gốc và DB tìm kiếm”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LibreOffice/6.3.0.4$Windows_X86_64 LibreOffice_project/057fc023c990d676a43019934386b85b21a9ee99</Application>
  <Words>333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2022-01-17T08:45:16Z</dcterms:created>
  <dc:creator>Tuan Bui</dc:creator>
  <dc:description/>
  <dc:language>en-US</dc:language>
  <cp:lastModifiedBy/>
  <dcterms:modified xsi:type="dcterms:W3CDTF">2022-08-05T16:10:36Z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