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7" r:id="rId4"/>
    <p:sldId id="257" r:id="rId5"/>
    <p:sldId id="276" r:id="rId6"/>
    <p:sldId id="270" r:id="rId7"/>
    <p:sldId id="271" r:id="rId8"/>
    <p:sldId id="272" r:id="rId9"/>
    <p:sldId id="278" r:id="rId10"/>
    <p:sldId id="273" r:id="rId11"/>
    <p:sldId id="279" r:id="rId12"/>
    <p:sldId id="274" r:id="rId13"/>
    <p:sldId id="280" r:id="rId14"/>
    <p:sldId id="275" r:id="rId15"/>
    <p:sldId id="281" r:id="rId16"/>
    <p:sldId id="268" r:id="rId1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8AE"/>
    <a:srgbClr val="03DDA3"/>
    <a:srgbClr val="01D69E"/>
    <a:srgbClr val="2883B8"/>
    <a:srgbClr val="03DDA0"/>
    <a:srgbClr val="269DC8"/>
    <a:srgbClr val="2D74B4"/>
    <a:srgbClr val="4988BB"/>
    <a:srgbClr val="4988BC"/>
    <a:srgbClr val="167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08F901-C41F-474F-9D2F-2035ED9EC42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D4B031-9600-4AB9-8151-25882FEC5085}">
      <dgm:prSet custT="1"/>
      <dgm:spPr>
        <a:solidFill>
          <a:srgbClr val="01D69E"/>
        </a:solidFill>
      </dgm:spPr>
      <dgm:t>
        <a:bodyPr/>
        <a:lstStyle/>
        <a:p>
          <a:pPr algn="l" rtl="0"/>
          <a:r>
            <a:rPr lang="en-US" sz="2800" dirty="0" err="1" smtClean="0">
              <a:latin typeface="Roboto"/>
            </a:rPr>
            <a:t>Vấn</a:t>
          </a:r>
          <a:r>
            <a:rPr lang="en-US" sz="2800" dirty="0" smtClean="0">
              <a:latin typeface="Roboto"/>
            </a:rPr>
            <a:t> </a:t>
          </a:r>
          <a:r>
            <a:rPr lang="en-US" sz="2800" dirty="0" err="1" smtClean="0">
              <a:latin typeface="Roboto"/>
            </a:rPr>
            <a:t>đề</a:t>
          </a:r>
          <a:r>
            <a:rPr lang="en-US" sz="2800" dirty="0" smtClean="0">
              <a:latin typeface="Roboto"/>
            </a:rPr>
            <a:t> </a:t>
          </a:r>
          <a:r>
            <a:rPr lang="en-US" sz="2800" dirty="0" err="1" smtClean="0">
              <a:latin typeface="Roboto"/>
            </a:rPr>
            <a:t>đặt</a:t>
          </a:r>
          <a:r>
            <a:rPr lang="en-US" sz="2800" dirty="0" smtClean="0">
              <a:latin typeface="Roboto"/>
            </a:rPr>
            <a:t> </a:t>
          </a:r>
          <a:r>
            <a:rPr lang="en-US" sz="2800" dirty="0" err="1" smtClean="0">
              <a:latin typeface="Roboto"/>
            </a:rPr>
            <a:t>ra</a:t>
          </a:r>
          <a:endParaRPr lang="en-US" sz="2800" dirty="0">
            <a:latin typeface="Roboto"/>
          </a:endParaRPr>
        </a:p>
      </dgm:t>
    </dgm:pt>
    <dgm:pt modelId="{0CAEF519-59A9-4940-9B9D-1AEFB34EC5B4}" type="parTrans" cxnId="{4F1E411C-CE9E-4585-9E7D-3A1A4780CFE7}">
      <dgm:prSet/>
      <dgm:spPr/>
      <dgm:t>
        <a:bodyPr/>
        <a:lstStyle/>
        <a:p>
          <a:endParaRPr lang="en-US"/>
        </a:p>
      </dgm:t>
    </dgm:pt>
    <dgm:pt modelId="{E2378909-F1ED-4866-9F54-15436376169B}" type="sibTrans" cxnId="{4F1E411C-CE9E-4585-9E7D-3A1A4780CFE7}">
      <dgm:prSet/>
      <dgm:spPr/>
      <dgm:t>
        <a:bodyPr/>
        <a:lstStyle/>
        <a:p>
          <a:endParaRPr lang="en-US"/>
        </a:p>
      </dgm:t>
    </dgm:pt>
    <dgm:pt modelId="{E5566029-7B9D-4A8B-8E2C-CAA5F2F29450}">
      <dgm:prSet custT="1"/>
      <dgm:spPr>
        <a:solidFill>
          <a:srgbClr val="01D69E"/>
        </a:solidFill>
      </dgm:spPr>
      <dgm:t>
        <a:bodyPr/>
        <a:lstStyle/>
        <a:p>
          <a:pPr algn="l" rtl="0"/>
          <a:r>
            <a:rPr lang="en-US" sz="2800" dirty="0" err="1" smtClean="0">
              <a:latin typeface="Roboto"/>
            </a:rPr>
            <a:t>Thực</a:t>
          </a:r>
          <a:r>
            <a:rPr lang="en-US" sz="2800" dirty="0" smtClean="0">
              <a:latin typeface="Roboto"/>
            </a:rPr>
            <a:t> </a:t>
          </a:r>
          <a:r>
            <a:rPr lang="en-US" sz="2800" dirty="0" err="1" smtClean="0">
              <a:latin typeface="Roboto"/>
            </a:rPr>
            <a:t>trạng</a:t>
          </a:r>
          <a:r>
            <a:rPr lang="en-US" sz="2800" dirty="0" smtClean="0">
              <a:latin typeface="Roboto"/>
            </a:rPr>
            <a:t> KSX</a:t>
          </a:r>
          <a:endParaRPr lang="en-US" sz="2800" dirty="0">
            <a:latin typeface="Roboto"/>
          </a:endParaRPr>
        </a:p>
      </dgm:t>
    </dgm:pt>
    <dgm:pt modelId="{CEFE47D0-C092-447A-BFF5-712F59F4198E}" type="parTrans" cxnId="{5D0FA61F-0E70-4AB6-B01D-10E0F7C4412C}">
      <dgm:prSet/>
      <dgm:spPr/>
      <dgm:t>
        <a:bodyPr/>
        <a:lstStyle/>
        <a:p>
          <a:endParaRPr lang="en-US"/>
        </a:p>
      </dgm:t>
    </dgm:pt>
    <dgm:pt modelId="{7F4E53A4-9708-4193-B10B-A15663F30B61}" type="sibTrans" cxnId="{5D0FA61F-0E70-4AB6-B01D-10E0F7C4412C}">
      <dgm:prSet/>
      <dgm:spPr/>
      <dgm:t>
        <a:bodyPr/>
        <a:lstStyle/>
        <a:p>
          <a:endParaRPr lang="en-US"/>
        </a:p>
      </dgm:t>
    </dgm:pt>
    <dgm:pt modelId="{5EB395DB-2794-481F-BF16-35746AD650FC}">
      <dgm:prSet custT="1"/>
      <dgm:spPr>
        <a:solidFill>
          <a:srgbClr val="01D69E"/>
        </a:solidFill>
      </dgm:spPr>
      <dgm:t>
        <a:bodyPr/>
        <a:lstStyle/>
        <a:p>
          <a:pPr algn="l" rtl="0"/>
          <a:r>
            <a:rPr lang="en-US" sz="2800" dirty="0" err="1" smtClean="0">
              <a:latin typeface="Roboto"/>
            </a:rPr>
            <a:t>Giải</a:t>
          </a:r>
          <a:r>
            <a:rPr lang="en-US" sz="2800" dirty="0" smtClean="0">
              <a:latin typeface="Roboto"/>
            </a:rPr>
            <a:t> </a:t>
          </a:r>
          <a:r>
            <a:rPr lang="en-US" sz="2800" dirty="0" err="1" smtClean="0">
              <a:latin typeface="Roboto"/>
            </a:rPr>
            <a:t>pháp</a:t>
          </a:r>
          <a:endParaRPr lang="en-US" sz="2800" dirty="0">
            <a:latin typeface="Roboto"/>
          </a:endParaRPr>
        </a:p>
      </dgm:t>
    </dgm:pt>
    <dgm:pt modelId="{73F35710-AD87-46E7-8B75-A33A60B77721}" type="parTrans" cxnId="{D69F54E4-22AE-453E-8A2C-AB92D2E24381}">
      <dgm:prSet/>
      <dgm:spPr/>
      <dgm:t>
        <a:bodyPr/>
        <a:lstStyle/>
        <a:p>
          <a:endParaRPr lang="en-US"/>
        </a:p>
      </dgm:t>
    </dgm:pt>
    <dgm:pt modelId="{6D0E816A-8B00-484E-B1BF-6EC6CE2AA7E3}" type="sibTrans" cxnId="{D69F54E4-22AE-453E-8A2C-AB92D2E24381}">
      <dgm:prSet/>
      <dgm:spPr/>
      <dgm:t>
        <a:bodyPr/>
        <a:lstStyle/>
        <a:p>
          <a:endParaRPr lang="en-US"/>
        </a:p>
      </dgm:t>
    </dgm:pt>
    <dgm:pt modelId="{EA4F7F06-2621-4795-B52D-831F436504F3}">
      <dgm:prSet custT="1"/>
      <dgm:spPr>
        <a:solidFill>
          <a:srgbClr val="01D69E"/>
        </a:solidFill>
      </dgm:spPr>
      <dgm:t>
        <a:bodyPr/>
        <a:lstStyle/>
        <a:p>
          <a:pPr algn="l" rtl="0"/>
          <a:r>
            <a:rPr lang="en-US" sz="2800" dirty="0" err="1" smtClean="0">
              <a:latin typeface="Roboto"/>
            </a:rPr>
            <a:t>Định</a:t>
          </a:r>
          <a:r>
            <a:rPr lang="en-US" sz="2800" dirty="0" smtClean="0">
              <a:latin typeface="Roboto"/>
            </a:rPr>
            <a:t> </a:t>
          </a:r>
          <a:r>
            <a:rPr lang="en-US" sz="2800" dirty="0" err="1" smtClean="0">
              <a:latin typeface="Roboto"/>
            </a:rPr>
            <a:t>hướng</a:t>
          </a:r>
          <a:r>
            <a:rPr lang="en-US" sz="2800" dirty="0" smtClean="0">
              <a:latin typeface="Roboto"/>
            </a:rPr>
            <a:t> </a:t>
          </a:r>
          <a:r>
            <a:rPr lang="en-US" sz="2800" dirty="0" err="1" smtClean="0">
              <a:latin typeface="Roboto"/>
            </a:rPr>
            <a:t>nghiên</a:t>
          </a:r>
          <a:r>
            <a:rPr lang="en-US" sz="2800" dirty="0" smtClean="0">
              <a:latin typeface="Roboto"/>
            </a:rPr>
            <a:t> </a:t>
          </a:r>
          <a:r>
            <a:rPr lang="en-US" sz="2800" dirty="0" err="1" smtClean="0">
              <a:latin typeface="Roboto"/>
            </a:rPr>
            <a:t>cứu</a:t>
          </a:r>
          <a:endParaRPr lang="en-US" sz="2800" dirty="0">
            <a:latin typeface="Roboto"/>
          </a:endParaRPr>
        </a:p>
      </dgm:t>
    </dgm:pt>
    <dgm:pt modelId="{41C10016-8FEE-4BD3-9FB5-B66E665A92B4}" type="parTrans" cxnId="{90FCBF5B-B051-42F9-8D21-3E2461A2CF7F}">
      <dgm:prSet/>
      <dgm:spPr/>
      <dgm:t>
        <a:bodyPr/>
        <a:lstStyle/>
        <a:p>
          <a:endParaRPr lang="en-US"/>
        </a:p>
      </dgm:t>
    </dgm:pt>
    <dgm:pt modelId="{716C3F23-5B45-4E15-B569-0AE0CC8D1217}" type="sibTrans" cxnId="{90FCBF5B-B051-42F9-8D21-3E2461A2CF7F}">
      <dgm:prSet/>
      <dgm:spPr/>
      <dgm:t>
        <a:bodyPr/>
        <a:lstStyle/>
        <a:p>
          <a:endParaRPr lang="en-US"/>
        </a:p>
      </dgm:t>
    </dgm:pt>
    <dgm:pt modelId="{2DE99FC3-AC23-43D4-8405-BB08D3858B58}" type="pres">
      <dgm:prSet presAssocID="{1E08F901-C41F-474F-9D2F-2035ED9EC42B}" presName="linearFlow" presStyleCnt="0">
        <dgm:presLayoutVars>
          <dgm:dir/>
          <dgm:resizeHandles val="exact"/>
        </dgm:presLayoutVars>
      </dgm:prSet>
      <dgm:spPr/>
    </dgm:pt>
    <dgm:pt modelId="{3C4DCCC9-22C5-405C-A5E5-194A12941B47}" type="pres">
      <dgm:prSet presAssocID="{55D4B031-9600-4AB9-8151-25882FEC5085}" presName="composite" presStyleCnt="0"/>
      <dgm:spPr/>
    </dgm:pt>
    <dgm:pt modelId="{E783C78A-E792-4018-B4F3-6843BFA6E358}" type="pres">
      <dgm:prSet presAssocID="{55D4B031-9600-4AB9-8151-25882FEC5085}" presName="imgShp" presStyleLbl="fgImgPlace1" presStyleIdx="0" presStyleCnt="4"/>
      <dgm:spPr>
        <a:solidFill>
          <a:srgbClr val="03DDA3"/>
        </a:solidFill>
      </dgm:spPr>
      <dgm:t>
        <a:bodyPr/>
        <a:lstStyle/>
        <a:p>
          <a:endParaRPr lang="en-US"/>
        </a:p>
      </dgm:t>
    </dgm:pt>
    <dgm:pt modelId="{14ACE048-848B-4EFC-A16B-748E32BC407A}" type="pres">
      <dgm:prSet presAssocID="{55D4B031-9600-4AB9-8151-25882FEC5085}" presName="txShp" presStyleLbl="node1" presStyleIdx="0" presStyleCnt="4">
        <dgm:presLayoutVars>
          <dgm:bulletEnabled val="1"/>
        </dgm:presLayoutVars>
      </dgm:prSet>
      <dgm:spPr/>
    </dgm:pt>
    <dgm:pt modelId="{CDDDA511-8E59-4F0A-8DD2-F68C85EBACC1}" type="pres">
      <dgm:prSet presAssocID="{E2378909-F1ED-4866-9F54-15436376169B}" presName="spacing" presStyleCnt="0"/>
      <dgm:spPr/>
    </dgm:pt>
    <dgm:pt modelId="{D1B7E41F-D978-4CAC-9D0E-194C8B131C88}" type="pres">
      <dgm:prSet presAssocID="{E5566029-7B9D-4A8B-8E2C-CAA5F2F29450}" presName="composite" presStyleCnt="0"/>
      <dgm:spPr/>
    </dgm:pt>
    <dgm:pt modelId="{D3499646-30A1-4B33-B368-4E37A0A6461A}" type="pres">
      <dgm:prSet presAssocID="{E5566029-7B9D-4A8B-8E2C-CAA5F2F29450}" presName="imgShp" presStyleLbl="fgImgPlace1" presStyleIdx="1" presStyleCnt="4"/>
      <dgm:spPr>
        <a:solidFill>
          <a:srgbClr val="03DDA3"/>
        </a:solidFill>
      </dgm:spPr>
    </dgm:pt>
    <dgm:pt modelId="{0B0BD713-3BE5-4F35-8C39-49708902C308}" type="pres">
      <dgm:prSet presAssocID="{E5566029-7B9D-4A8B-8E2C-CAA5F2F29450}" presName="txShp" presStyleLbl="node1" presStyleIdx="1" presStyleCnt="4">
        <dgm:presLayoutVars>
          <dgm:bulletEnabled val="1"/>
        </dgm:presLayoutVars>
      </dgm:prSet>
      <dgm:spPr/>
    </dgm:pt>
    <dgm:pt modelId="{DF521589-0096-4236-9730-CFEC88D6F6CA}" type="pres">
      <dgm:prSet presAssocID="{7F4E53A4-9708-4193-B10B-A15663F30B61}" presName="spacing" presStyleCnt="0"/>
      <dgm:spPr/>
    </dgm:pt>
    <dgm:pt modelId="{B2701BA1-794F-4E2A-80CE-932CF26FB0F4}" type="pres">
      <dgm:prSet presAssocID="{5EB395DB-2794-481F-BF16-35746AD650FC}" presName="composite" presStyleCnt="0"/>
      <dgm:spPr/>
    </dgm:pt>
    <dgm:pt modelId="{EF9C5EE8-A9C6-4FEA-A566-E00CB0C5FAB0}" type="pres">
      <dgm:prSet presAssocID="{5EB395DB-2794-481F-BF16-35746AD650FC}" presName="imgShp" presStyleLbl="fgImgPlace1" presStyleIdx="2" presStyleCnt="4"/>
      <dgm:spPr>
        <a:solidFill>
          <a:srgbClr val="03DDA3"/>
        </a:solidFill>
      </dgm:spPr>
    </dgm:pt>
    <dgm:pt modelId="{E3D525A3-0078-4870-964C-49129686A6EA}" type="pres">
      <dgm:prSet presAssocID="{5EB395DB-2794-481F-BF16-35746AD650FC}" presName="txShp" presStyleLbl="node1" presStyleIdx="2" presStyleCnt="4">
        <dgm:presLayoutVars>
          <dgm:bulletEnabled val="1"/>
        </dgm:presLayoutVars>
      </dgm:prSet>
      <dgm:spPr/>
    </dgm:pt>
    <dgm:pt modelId="{5A3B21FC-A807-41FA-8EB2-24C6FDBEA61F}" type="pres">
      <dgm:prSet presAssocID="{6D0E816A-8B00-484E-B1BF-6EC6CE2AA7E3}" presName="spacing" presStyleCnt="0"/>
      <dgm:spPr/>
    </dgm:pt>
    <dgm:pt modelId="{15EC2299-0A25-4415-8E6E-18736611FE0E}" type="pres">
      <dgm:prSet presAssocID="{EA4F7F06-2621-4795-B52D-831F436504F3}" presName="composite" presStyleCnt="0"/>
      <dgm:spPr/>
    </dgm:pt>
    <dgm:pt modelId="{59BBFD42-F356-4548-88D4-308D8089C7F2}" type="pres">
      <dgm:prSet presAssocID="{EA4F7F06-2621-4795-B52D-831F436504F3}" presName="imgShp" presStyleLbl="fgImgPlace1" presStyleIdx="3" presStyleCnt="4"/>
      <dgm:spPr>
        <a:solidFill>
          <a:srgbClr val="03DDA3"/>
        </a:solidFill>
      </dgm:spPr>
    </dgm:pt>
    <dgm:pt modelId="{FF4E4E53-3444-4BB0-A8C5-FEE80EA8A36E}" type="pres">
      <dgm:prSet presAssocID="{EA4F7F06-2621-4795-B52D-831F436504F3}" presName="txShp" presStyleLbl="node1" presStyleIdx="3" presStyleCnt="4">
        <dgm:presLayoutVars>
          <dgm:bulletEnabled val="1"/>
        </dgm:presLayoutVars>
      </dgm:prSet>
      <dgm:spPr/>
    </dgm:pt>
  </dgm:ptLst>
  <dgm:cxnLst>
    <dgm:cxn modelId="{4D53780A-FD59-4920-8D51-C611CDCD1651}" type="presOf" srcId="{1E08F901-C41F-474F-9D2F-2035ED9EC42B}" destId="{2DE99FC3-AC23-43D4-8405-BB08D3858B58}" srcOrd="0" destOrd="0" presId="urn:microsoft.com/office/officeart/2005/8/layout/vList3"/>
    <dgm:cxn modelId="{5D0FA61F-0E70-4AB6-B01D-10E0F7C4412C}" srcId="{1E08F901-C41F-474F-9D2F-2035ED9EC42B}" destId="{E5566029-7B9D-4A8B-8E2C-CAA5F2F29450}" srcOrd="1" destOrd="0" parTransId="{CEFE47D0-C092-447A-BFF5-712F59F4198E}" sibTransId="{7F4E53A4-9708-4193-B10B-A15663F30B61}"/>
    <dgm:cxn modelId="{D45EEF82-46F4-4050-90ED-9CC3D1C3BC45}" type="presOf" srcId="{5EB395DB-2794-481F-BF16-35746AD650FC}" destId="{E3D525A3-0078-4870-964C-49129686A6EA}" srcOrd="0" destOrd="0" presId="urn:microsoft.com/office/officeart/2005/8/layout/vList3"/>
    <dgm:cxn modelId="{21AD502F-3CFD-4386-BD47-6A2F1EE62D19}" type="presOf" srcId="{55D4B031-9600-4AB9-8151-25882FEC5085}" destId="{14ACE048-848B-4EFC-A16B-748E32BC407A}" srcOrd="0" destOrd="0" presId="urn:microsoft.com/office/officeart/2005/8/layout/vList3"/>
    <dgm:cxn modelId="{D69F54E4-22AE-453E-8A2C-AB92D2E24381}" srcId="{1E08F901-C41F-474F-9D2F-2035ED9EC42B}" destId="{5EB395DB-2794-481F-BF16-35746AD650FC}" srcOrd="2" destOrd="0" parTransId="{73F35710-AD87-46E7-8B75-A33A60B77721}" sibTransId="{6D0E816A-8B00-484E-B1BF-6EC6CE2AA7E3}"/>
    <dgm:cxn modelId="{F8F93F6C-8D7A-48BB-B569-1C305492B89E}" type="presOf" srcId="{E5566029-7B9D-4A8B-8E2C-CAA5F2F29450}" destId="{0B0BD713-3BE5-4F35-8C39-49708902C308}" srcOrd="0" destOrd="0" presId="urn:microsoft.com/office/officeart/2005/8/layout/vList3"/>
    <dgm:cxn modelId="{4F1E411C-CE9E-4585-9E7D-3A1A4780CFE7}" srcId="{1E08F901-C41F-474F-9D2F-2035ED9EC42B}" destId="{55D4B031-9600-4AB9-8151-25882FEC5085}" srcOrd="0" destOrd="0" parTransId="{0CAEF519-59A9-4940-9B9D-1AEFB34EC5B4}" sibTransId="{E2378909-F1ED-4866-9F54-15436376169B}"/>
    <dgm:cxn modelId="{90FCBF5B-B051-42F9-8D21-3E2461A2CF7F}" srcId="{1E08F901-C41F-474F-9D2F-2035ED9EC42B}" destId="{EA4F7F06-2621-4795-B52D-831F436504F3}" srcOrd="3" destOrd="0" parTransId="{41C10016-8FEE-4BD3-9FB5-B66E665A92B4}" sibTransId="{716C3F23-5B45-4E15-B569-0AE0CC8D1217}"/>
    <dgm:cxn modelId="{BD2D5CB6-CCE9-4A3C-9790-FD2E61370286}" type="presOf" srcId="{EA4F7F06-2621-4795-B52D-831F436504F3}" destId="{FF4E4E53-3444-4BB0-A8C5-FEE80EA8A36E}" srcOrd="0" destOrd="0" presId="urn:microsoft.com/office/officeart/2005/8/layout/vList3"/>
    <dgm:cxn modelId="{BF17A30D-F4C1-4FAC-A809-EEA46476749B}" type="presParOf" srcId="{2DE99FC3-AC23-43D4-8405-BB08D3858B58}" destId="{3C4DCCC9-22C5-405C-A5E5-194A12941B47}" srcOrd="0" destOrd="0" presId="urn:microsoft.com/office/officeart/2005/8/layout/vList3"/>
    <dgm:cxn modelId="{A53482F4-14D8-4E4D-9D97-F00C4732FBD8}" type="presParOf" srcId="{3C4DCCC9-22C5-405C-A5E5-194A12941B47}" destId="{E783C78A-E792-4018-B4F3-6843BFA6E358}" srcOrd="0" destOrd="0" presId="urn:microsoft.com/office/officeart/2005/8/layout/vList3"/>
    <dgm:cxn modelId="{D8EAEFC0-719F-4DDC-A880-7158AE6B96CD}" type="presParOf" srcId="{3C4DCCC9-22C5-405C-A5E5-194A12941B47}" destId="{14ACE048-848B-4EFC-A16B-748E32BC407A}" srcOrd="1" destOrd="0" presId="urn:microsoft.com/office/officeart/2005/8/layout/vList3"/>
    <dgm:cxn modelId="{5C3083B9-0C0D-4AF5-837F-031F75868AF0}" type="presParOf" srcId="{2DE99FC3-AC23-43D4-8405-BB08D3858B58}" destId="{CDDDA511-8E59-4F0A-8DD2-F68C85EBACC1}" srcOrd="1" destOrd="0" presId="urn:microsoft.com/office/officeart/2005/8/layout/vList3"/>
    <dgm:cxn modelId="{FD1B3AEB-26DD-4C28-A6A8-BA996A3A5153}" type="presParOf" srcId="{2DE99FC3-AC23-43D4-8405-BB08D3858B58}" destId="{D1B7E41F-D978-4CAC-9D0E-194C8B131C88}" srcOrd="2" destOrd="0" presId="urn:microsoft.com/office/officeart/2005/8/layout/vList3"/>
    <dgm:cxn modelId="{392F29C0-8A86-4CA8-85B1-7CC96FD8DAEC}" type="presParOf" srcId="{D1B7E41F-D978-4CAC-9D0E-194C8B131C88}" destId="{D3499646-30A1-4B33-B368-4E37A0A6461A}" srcOrd="0" destOrd="0" presId="urn:microsoft.com/office/officeart/2005/8/layout/vList3"/>
    <dgm:cxn modelId="{F4D5E3B0-3AF5-4730-95A4-40C61393C929}" type="presParOf" srcId="{D1B7E41F-D978-4CAC-9D0E-194C8B131C88}" destId="{0B0BD713-3BE5-4F35-8C39-49708902C308}" srcOrd="1" destOrd="0" presId="urn:microsoft.com/office/officeart/2005/8/layout/vList3"/>
    <dgm:cxn modelId="{4140A7BD-BB28-4289-813B-46144EF81251}" type="presParOf" srcId="{2DE99FC3-AC23-43D4-8405-BB08D3858B58}" destId="{DF521589-0096-4236-9730-CFEC88D6F6CA}" srcOrd="3" destOrd="0" presId="urn:microsoft.com/office/officeart/2005/8/layout/vList3"/>
    <dgm:cxn modelId="{C0644F23-B656-4DD1-81CF-9EC8226334D2}" type="presParOf" srcId="{2DE99FC3-AC23-43D4-8405-BB08D3858B58}" destId="{B2701BA1-794F-4E2A-80CE-932CF26FB0F4}" srcOrd="4" destOrd="0" presId="urn:microsoft.com/office/officeart/2005/8/layout/vList3"/>
    <dgm:cxn modelId="{9886BE3E-911D-48AE-B0D1-179128462E73}" type="presParOf" srcId="{B2701BA1-794F-4E2A-80CE-932CF26FB0F4}" destId="{EF9C5EE8-A9C6-4FEA-A566-E00CB0C5FAB0}" srcOrd="0" destOrd="0" presId="urn:microsoft.com/office/officeart/2005/8/layout/vList3"/>
    <dgm:cxn modelId="{A7644E93-4A1D-4C3D-ABE2-51D4D557A763}" type="presParOf" srcId="{B2701BA1-794F-4E2A-80CE-932CF26FB0F4}" destId="{E3D525A3-0078-4870-964C-49129686A6EA}" srcOrd="1" destOrd="0" presId="urn:microsoft.com/office/officeart/2005/8/layout/vList3"/>
    <dgm:cxn modelId="{27A01462-A406-4795-B76D-AD92910F6B90}" type="presParOf" srcId="{2DE99FC3-AC23-43D4-8405-BB08D3858B58}" destId="{5A3B21FC-A807-41FA-8EB2-24C6FDBEA61F}" srcOrd="5" destOrd="0" presId="urn:microsoft.com/office/officeart/2005/8/layout/vList3"/>
    <dgm:cxn modelId="{FEB816F6-10F1-47F0-807A-7FE34057A5CC}" type="presParOf" srcId="{2DE99FC3-AC23-43D4-8405-BB08D3858B58}" destId="{15EC2299-0A25-4415-8E6E-18736611FE0E}" srcOrd="6" destOrd="0" presId="urn:microsoft.com/office/officeart/2005/8/layout/vList3"/>
    <dgm:cxn modelId="{FA9C5F1E-12CA-4D4B-8861-13AE32F603CE}" type="presParOf" srcId="{15EC2299-0A25-4415-8E6E-18736611FE0E}" destId="{59BBFD42-F356-4548-88D4-308D8089C7F2}" srcOrd="0" destOrd="0" presId="urn:microsoft.com/office/officeart/2005/8/layout/vList3"/>
    <dgm:cxn modelId="{972D93A5-44C6-4C6B-AAF3-895533D5F838}" type="presParOf" srcId="{15EC2299-0A25-4415-8E6E-18736611FE0E}" destId="{FF4E4E53-3444-4BB0-A8C5-FEE80EA8A36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CE048-848B-4EFC-A16B-748E32BC407A}">
      <dsp:nvSpPr>
        <dsp:cNvPr id="0" name=""/>
        <dsp:cNvSpPr/>
      </dsp:nvSpPr>
      <dsp:spPr>
        <a:xfrm rot="10800000">
          <a:off x="1387381" y="1082"/>
          <a:ext cx="4890793" cy="621960"/>
        </a:xfrm>
        <a:prstGeom prst="homePlate">
          <a:avLst/>
        </a:prstGeom>
        <a:solidFill>
          <a:srgbClr val="01D6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267" tIns="106680" rIns="199136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Roboto"/>
            </a:rPr>
            <a:t>Vấn</a:t>
          </a:r>
          <a:r>
            <a:rPr lang="en-US" sz="2800" kern="1200" dirty="0" smtClean="0">
              <a:latin typeface="Roboto"/>
            </a:rPr>
            <a:t> </a:t>
          </a:r>
          <a:r>
            <a:rPr lang="en-US" sz="2800" kern="1200" dirty="0" err="1" smtClean="0">
              <a:latin typeface="Roboto"/>
            </a:rPr>
            <a:t>đề</a:t>
          </a:r>
          <a:r>
            <a:rPr lang="en-US" sz="2800" kern="1200" dirty="0" smtClean="0">
              <a:latin typeface="Roboto"/>
            </a:rPr>
            <a:t> </a:t>
          </a:r>
          <a:r>
            <a:rPr lang="en-US" sz="2800" kern="1200" dirty="0" err="1" smtClean="0">
              <a:latin typeface="Roboto"/>
            </a:rPr>
            <a:t>đặt</a:t>
          </a:r>
          <a:r>
            <a:rPr lang="en-US" sz="2800" kern="1200" dirty="0" smtClean="0">
              <a:latin typeface="Roboto"/>
            </a:rPr>
            <a:t> </a:t>
          </a:r>
          <a:r>
            <a:rPr lang="en-US" sz="2800" kern="1200" dirty="0" err="1" smtClean="0">
              <a:latin typeface="Roboto"/>
            </a:rPr>
            <a:t>ra</a:t>
          </a:r>
          <a:endParaRPr lang="en-US" sz="2800" kern="1200" dirty="0">
            <a:latin typeface="Roboto"/>
          </a:endParaRPr>
        </a:p>
      </dsp:txBody>
      <dsp:txXfrm rot="10800000">
        <a:off x="1542871" y="1082"/>
        <a:ext cx="4735303" cy="621960"/>
      </dsp:txXfrm>
    </dsp:sp>
    <dsp:sp modelId="{E783C78A-E792-4018-B4F3-6843BFA6E358}">
      <dsp:nvSpPr>
        <dsp:cNvPr id="0" name=""/>
        <dsp:cNvSpPr/>
      </dsp:nvSpPr>
      <dsp:spPr>
        <a:xfrm>
          <a:off x="1076401" y="1082"/>
          <a:ext cx="621960" cy="621960"/>
        </a:xfrm>
        <a:prstGeom prst="ellipse">
          <a:avLst/>
        </a:prstGeom>
        <a:solidFill>
          <a:srgbClr val="03DDA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BD713-3BE5-4F35-8C39-49708902C308}">
      <dsp:nvSpPr>
        <dsp:cNvPr id="0" name=""/>
        <dsp:cNvSpPr/>
      </dsp:nvSpPr>
      <dsp:spPr>
        <a:xfrm rot="10800000">
          <a:off x="1387381" y="808703"/>
          <a:ext cx="4890793" cy="621960"/>
        </a:xfrm>
        <a:prstGeom prst="homePlate">
          <a:avLst/>
        </a:prstGeom>
        <a:solidFill>
          <a:srgbClr val="01D6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267" tIns="106680" rIns="199136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Roboto"/>
            </a:rPr>
            <a:t>Thực</a:t>
          </a:r>
          <a:r>
            <a:rPr lang="en-US" sz="2800" kern="1200" dirty="0" smtClean="0">
              <a:latin typeface="Roboto"/>
            </a:rPr>
            <a:t> </a:t>
          </a:r>
          <a:r>
            <a:rPr lang="en-US" sz="2800" kern="1200" dirty="0" err="1" smtClean="0">
              <a:latin typeface="Roboto"/>
            </a:rPr>
            <a:t>trạng</a:t>
          </a:r>
          <a:r>
            <a:rPr lang="en-US" sz="2800" kern="1200" dirty="0" smtClean="0">
              <a:latin typeface="Roboto"/>
            </a:rPr>
            <a:t> KSX</a:t>
          </a:r>
          <a:endParaRPr lang="en-US" sz="2800" kern="1200" dirty="0">
            <a:latin typeface="Roboto"/>
          </a:endParaRPr>
        </a:p>
      </dsp:txBody>
      <dsp:txXfrm rot="10800000">
        <a:off x="1542871" y="808703"/>
        <a:ext cx="4735303" cy="621960"/>
      </dsp:txXfrm>
    </dsp:sp>
    <dsp:sp modelId="{D3499646-30A1-4B33-B368-4E37A0A6461A}">
      <dsp:nvSpPr>
        <dsp:cNvPr id="0" name=""/>
        <dsp:cNvSpPr/>
      </dsp:nvSpPr>
      <dsp:spPr>
        <a:xfrm>
          <a:off x="1076401" y="808703"/>
          <a:ext cx="621960" cy="621960"/>
        </a:xfrm>
        <a:prstGeom prst="ellipse">
          <a:avLst/>
        </a:prstGeom>
        <a:solidFill>
          <a:srgbClr val="03DDA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525A3-0078-4870-964C-49129686A6EA}">
      <dsp:nvSpPr>
        <dsp:cNvPr id="0" name=""/>
        <dsp:cNvSpPr/>
      </dsp:nvSpPr>
      <dsp:spPr>
        <a:xfrm rot="10800000">
          <a:off x="1387381" y="1616323"/>
          <a:ext cx="4890793" cy="621960"/>
        </a:xfrm>
        <a:prstGeom prst="homePlate">
          <a:avLst/>
        </a:prstGeom>
        <a:solidFill>
          <a:srgbClr val="01D6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267" tIns="106680" rIns="199136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Roboto"/>
            </a:rPr>
            <a:t>Giải</a:t>
          </a:r>
          <a:r>
            <a:rPr lang="en-US" sz="2800" kern="1200" dirty="0" smtClean="0">
              <a:latin typeface="Roboto"/>
            </a:rPr>
            <a:t> </a:t>
          </a:r>
          <a:r>
            <a:rPr lang="en-US" sz="2800" kern="1200" dirty="0" err="1" smtClean="0">
              <a:latin typeface="Roboto"/>
            </a:rPr>
            <a:t>pháp</a:t>
          </a:r>
          <a:endParaRPr lang="en-US" sz="2800" kern="1200" dirty="0">
            <a:latin typeface="Roboto"/>
          </a:endParaRPr>
        </a:p>
      </dsp:txBody>
      <dsp:txXfrm rot="10800000">
        <a:off x="1542871" y="1616323"/>
        <a:ext cx="4735303" cy="621960"/>
      </dsp:txXfrm>
    </dsp:sp>
    <dsp:sp modelId="{EF9C5EE8-A9C6-4FEA-A566-E00CB0C5FAB0}">
      <dsp:nvSpPr>
        <dsp:cNvPr id="0" name=""/>
        <dsp:cNvSpPr/>
      </dsp:nvSpPr>
      <dsp:spPr>
        <a:xfrm>
          <a:off x="1076401" y="1616323"/>
          <a:ext cx="621960" cy="621960"/>
        </a:xfrm>
        <a:prstGeom prst="ellipse">
          <a:avLst/>
        </a:prstGeom>
        <a:solidFill>
          <a:srgbClr val="03DDA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E4E53-3444-4BB0-A8C5-FEE80EA8A36E}">
      <dsp:nvSpPr>
        <dsp:cNvPr id="0" name=""/>
        <dsp:cNvSpPr/>
      </dsp:nvSpPr>
      <dsp:spPr>
        <a:xfrm rot="10800000">
          <a:off x="1387381" y="2423944"/>
          <a:ext cx="4890793" cy="621960"/>
        </a:xfrm>
        <a:prstGeom prst="homePlate">
          <a:avLst/>
        </a:prstGeom>
        <a:solidFill>
          <a:srgbClr val="01D6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267" tIns="106680" rIns="199136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Roboto"/>
            </a:rPr>
            <a:t>Định</a:t>
          </a:r>
          <a:r>
            <a:rPr lang="en-US" sz="2800" kern="1200" dirty="0" smtClean="0">
              <a:latin typeface="Roboto"/>
            </a:rPr>
            <a:t> </a:t>
          </a:r>
          <a:r>
            <a:rPr lang="en-US" sz="2800" kern="1200" dirty="0" err="1" smtClean="0">
              <a:latin typeface="Roboto"/>
            </a:rPr>
            <a:t>hướng</a:t>
          </a:r>
          <a:r>
            <a:rPr lang="en-US" sz="2800" kern="1200" dirty="0" smtClean="0">
              <a:latin typeface="Roboto"/>
            </a:rPr>
            <a:t> </a:t>
          </a:r>
          <a:r>
            <a:rPr lang="en-US" sz="2800" kern="1200" dirty="0" err="1" smtClean="0">
              <a:latin typeface="Roboto"/>
            </a:rPr>
            <a:t>nghiên</a:t>
          </a:r>
          <a:r>
            <a:rPr lang="en-US" sz="2800" kern="1200" dirty="0" smtClean="0">
              <a:latin typeface="Roboto"/>
            </a:rPr>
            <a:t> </a:t>
          </a:r>
          <a:r>
            <a:rPr lang="en-US" sz="2800" kern="1200" dirty="0" err="1" smtClean="0">
              <a:latin typeface="Roboto"/>
            </a:rPr>
            <a:t>cứu</a:t>
          </a:r>
          <a:endParaRPr lang="en-US" sz="2800" kern="1200" dirty="0">
            <a:latin typeface="Roboto"/>
          </a:endParaRPr>
        </a:p>
      </dsp:txBody>
      <dsp:txXfrm rot="10800000">
        <a:off x="1542871" y="2423944"/>
        <a:ext cx="4735303" cy="621960"/>
      </dsp:txXfrm>
    </dsp:sp>
    <dsp:sp modelId="{59BBFD42-F356-4548-88D4-308D8089C7F2}">
      <dsp:nvSpPr>
        <dsp:cNvPr id="0" name=""/>
        <dsp:cNvSpPr/>
      </dsp:nvSpPr>
      <dsp:spPr>
        <a:xfrm>
          <a:off x="1076401" y="2423944"/>
          <a:ext cx="621960" cy="621960"/>
        </a:xfrm>
        <a:prstGeom prst="ellipse">
          <a:avLst/>
        </a:prstGeom>
        <a:solidFill>
          <a:srgbClr val="03DDA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75200" y="1822777"/>
            <a:ext cx="11240640" cy="183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Roboto"/>
                <a:ea typeface="Roboto"/>
              </a:rPr>
              <a:t>NGHIÊN CỨU GIẢI PHÁP ĐỒNG BỘ DỮ </a:t>
            </a:r>
            <a:r>
              <a:rPr lang="en-US" sz="3200" b="1" strike="noStrike" spc="-1" dirty="0" smtClean="0">
                <a:solidFill>
                  <a:srgbClr val="FFFFFF"/>
                </a:solidFill>
                <a:latin typeface="Roboto"/>
                <a:ea typeface="Roboto"/>
              </a:rPr>
              <a:t>LIỆU PHỤC VỤ</a:t>
            </a:r>
            <a:r>
              <a:rPr b="1" dirty="0"/>
              <a:t/>
            </a:r>
            <a:br>
              <a:rPr b="1" dirty="0"/>
            </a:br>
            <a:r>
              <a:rPr lang="en-US" sz="3200" b="1" strike="noStrike" spc="-1" dirty="0">
                <a:solidFill>
                  <a:srgbClr val="FFFFFF"/>
                </a:solidFill>
                <a:latin typeface="Roboto"/>
                <a:ea typeface="Roboto"/>
              </a:rPr>
              <a:t>TÌM KIẾM DỮ LIỆU LỚN CHO CÁC SẢN PHẨM CỦA MISA</a:t>
            </a:r>
            <a:endParaRPr lang="en-US" sz="3200" b="1" strike="noStrike" spc="-1" dirty="0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3056512" y="3903784"/>
            <a:ext cx="6114960" cy="4907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Roboto"/>
              </a:rPr>
              <a:t>Dream </a:t>
            </a:r>
            <a:r>
              <a:rPr lang="en-US" sz="2000" b="0" strike="noStrike" spc="-1" dirty="0">
                <a:solidFill>
                  <a:srgbClr val="FFFFFF"/>
                </a:solidFill>
                <a:latin typeface="Roboto"/>
              </a:rPr>
              <a:t>Chaser From CRM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70023" y="2651803"/>
            <a:ext cx="3722942" cy="9979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5400" b="1" strike="noStrike" spc="-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</a:rPr>
              <a:t>GIẢI PHÁP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7" t="10815" r="6253" b="5331"/>
          <a:stretch/>
        </p:blipFill>
        <p:spPr>
          <a:xfrm>
            <a:off x="6345383" y="1200728"/>
            <a:ext cx="4704313" cy="45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826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693891" y="3641881"/>
            <a:ext cx="3511563" cy="1992212"/>
          </a:xfrm>
          <a:prstGeom prst="rect">
            <a:avLst/>
          </a:prstGeom>
          <a:solidFill>
            <a:srgbClr val="4988BC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82328" y="3641881"/>
            <a:ext cx="3511563" cy="1992212"/>
          </a:xfrm>
          <a:prstGeom prst="rect">
            <a:avLst/>
          </a:prstGeom>
          <a:solidFill>
            <a:srgbClr val="167AB6"/>
          </a:solidFill>
        </p:spPr>
        <p:txBody>
          <a:bodyPr wrap="square" rtlCol="0">
            <a:noAutofit/>
          </a:bodyPr>
          <a:lstStyle/>
          <a:p>
            <a:pPr algn="ctr">
              <a:lnSpc>
                <a:spcPct val="100000"/>
              </a:lnSpc>
            </a:pPr>
            <a:endParaRPr lang="en-US" spc="-1" dirty="0"/>
          </a:p>
        </p:txBody>
      </p:sp>
      <p:sp>
        <p:nvSpPr>
          <p:cNvPr id="2" name="TextBox 1"/>
          <p:cNvSpPr txBox="1"/>
          <p:nvPr/>
        </p:nvSpPr>
        <p:spPr>
          <a:xfrm>
            <a:off x="969966" y="3641881"/>
            <a:ext cx="3212362" cy="1992212"/>
          </a:xfrm>
          <a:prstGeom prst="rect">
            <a:avLst/>
          </a:prstGeom>
          <a:solidFill>
            <a:srgbClr val="259CC7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80293" y="458404"/>
            <a:ext cx="6840803" cy="7330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vi-VN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Ứng dụng Elasticsearch, Sphinx Engine, ..</a:t>
            </a:r>
          </a:p>
          <a:p>
            <a:pPr marL="72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vi-VN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Đồng bộ real-time giữa DB gốc và DB tìm kiếm</a:t>
            </a:r>
          </a:p>
        </p:txBody>
      </p:sp>
      <p:pic>
        <p:nvPicPr>
          <p:cNvPr id="15" name="Picture 16"/>
          <p:cNvPicPr preferRelativeResize="0">
            <a:picLocks noChangeAspect="1"/>
          </p:cNvPicPr>
          <p:nvPr/>
        </p:nvPicPr>
        <p:blipFill>
          <a:blip r:embed="rId2"/>
          <a:stretch/>
        </p:blipFill>
        <p:spPr>
          <a:xfrm>
            <a:off x="10091467" y="4180787"/>
            <a:ext cx="914400" cy="914400"/>
          </a:xfrm>
          <a:prstGeom prst="rect">
            <a:avLst/>
          </a:prstGeom>
          <a:ln>
            <a:noFill/>
          </a:ln>
        </p:spPr>
      </p:pic>
      <p:pic>
        <p:nvPicPr>
          <p:cNvPr id="16" name="Picture 18"/>
          <p:cNvPicPr preferRelativeResize="0">
            <a:picLocks noChangeAspect="1"/>
          </p:cNvPicPr>
          <p:nvPr/>
        </p:nvPicPr>
        <p:blipFill>
          <a:blip r:embed="rId3"/>
          <a:stretch/>
        </p:blipFill>
        <p:spPr>
          <a:xfrm>
            <a:off x="6579904" y="4182238"/>
            <a:ext cx="914400" cy="912949"/>
          </a:xfrm>
          <a:prstGeom prst="rect">
            <a:avLst/>
          </a:prstGeom>
          <a:ln>
            <a:noFill/>
          </a:ln>
        </p:spPr>
      </p:pic>
      <p:pic>
        <p:nvPicPr>
          <p:cNvPr id="18" name="Picture 20"/>
          <p:cNvPicPr preferRelativeResize="0">
            <a:picLocks noChangeAspect="1"/>
          </p:cNvPicPr>
          <p:nvPr/>
        </p:nvPicPr>
        <p:blipFill>
          <a:blip r:embed="rId4"/>
          <a:stretch/>
        </p:blipFill>
        <p:spPr>
          <a:xfrm>
            <a:off x="3103417" y="4180787"/>
            <a:ext cx="914400" cy="914400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458973" y="4202093"/>
            <a:ext cx="2018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chemeClr val="bg1"/>
                </a:solidFill>
              </a:rPr>
              <a:t>Đồng</a:t>
            </a:r>
            <a:r>
              <a:rPr lang="en-US" sz="1600" spc="-1" dirty="0">
                <a:solidFill>
                  <a:schemeClr val="bg1"/>
                </a:solidFill>
              </a:rPr>
              <a:t> </a:t>
            </a:r>
            <a:r>
              <a:rPr lang="en-US" sz="1600" spc="-1" dirty="0" err="1">
                <a:solidFill>
                  <a:schemeClr val="bg1"/>
                </a:solidFill>
              </a:rPr>
              <a:t>bộ</a:t>
            </a:r>
            <a:r>
              <a:rPr lang="en-US" sz="1600" spc="-1" dirty="0">
                <a:solidFill>
                  <a:schemeClr val="bg1"/>
                </a:solidFill>
              </a:rPr>
              <a:t> </a:t>
            </a:r>
            <a:r>
              <a:rPr lang="en-US" sz="1600" spc="-1" dirty="0" err="1">
                <a:solidFill>
                  <a:schemeClr val="bg1"/>
                </a:solidFill>
              </a:rPr>
              <a:t>dữ</a:t>
            </a:r>
            <a:r>
              <a:rPr lang="en-US" sz="1600" spc="-1" dirty="0">
                <a:solidFill>
                  <a:schemeClr val="bg1"/>
                </a:solidFill>
              </a:rPr>
              <a:t> </a:t>
            </a:r>
            <a:r>
              <a:rPr lang="en-US" sz="1600" spc="-1" dirty="0" err="1">
                <a:solidFill>
                  <a:schemeClr val="bg1"/>
                </a:solidFill>
              </a:rPr>
              <a:t>liệu</a:t>
            </a:r>
            <a:r>
              <a:rPr lang="en-US" sz="1600" spc="-1" dirty="0">
                <a:solidFill>
                  <a:schemeClr val="bg1"/>
                </a:solidFill>
              </a:rPr>
              <a:t> real-time DB </a:t>
            </a:r>
            <a:r>
              <a:rPr lang="en-US" sz="1600" spc="-1" dirty="0" err="1">
                <a:solidFill>
                  <a:schemeClr val="bg1"/>
                </a:solidFill>
              </a:rPr>
              <a:t>gốc</a:t>
            </a:r>
            <a:r>
              <a:rPr lang="en-US" sz="1600" spc="-1" dirty="0">
                <a:solidFill>
                  <a:schemeClr val="bg1"/>
                </a:solidFill>
              </a:rPr>
              <a:t> </a:t>
            </a:r>
            <a:r>
              <a:rPr lang="en-US" sz="1600" spc="-1" dirty="0" smtClean="0">
                <a:solidFill>
                  <a:schemeClr val="bg1"/>
                </a:solidFill>
              </a:rPr>
              <a:t>sang DB </a:t>
            </a:r>
            <a:r>
              <a:rPr lang="en-US" sz="1600" spc="-1" dirty="0" err="1">
                <a:solidFill>
                  <a:schemeClr val="bg1"/>
                </a:solidFill>
              </a:rPr>
              <a:t>tìm</a:t>
            </a:r>
            <a:r>
              <a:rPr lang="en-US" sz="1600" spc="-1" dirty="0">
                <a:solidFill>
                  <a:schemeClr val="bg1"/>
                </a:solidFill>
              </a:rPr>
              <a:t> </a:t>
            </a:r>
            <a:r>
              <a:rPr lang="en-US" sz="1600" spc="-1" dirty="0" err="1">
                <a:solidFill>
                  <a:schemeClr val="bg1"/>
                </a:solidFill>
              </a:rPr>
              <a:t>kiếm</a:t>
            </a:r>
            <a:endParaRPr lang="en-US" sz="1600" spc="-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851" y="4336216"/>
            <a:ext cx="173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" dirty="0" err="1">
                <a:solidFill>
                  <a:schemeClr val="bg1"/>
                </a:solidFill>
              </a:rPr>
              <a:t>Ứng</a:t>
            </a:r>
            <a:r>
              <a:rPr lang="en-US" spc="-1" dirty="0">
                <a:solidFill>
                  <a:schemeClr val="bg1"/>
                </a:solidFill>
              </a:rPr>
              <a:t> </a:t>
            </a:r>
            <a:r>
              <a:rPr lang="en-US" spc="-1" dirty="0" err="1">
                <a:solidFill>
                  <a:schemeClr val="bg1"/>
                </a:solidFill>
              </a:rPr>
              <a:t>dụng</a:t>
            </a:r>
            <a:r>
              <a:rPr lang="en-US" spc="-1" dirty="0">
                <a:solidFill>
                  <a:schemeClr val="bg1"/>
                </a:solidFill>
              </a:rPr>
              <a:t> </a:t>
            </a:r>
            <a:r>
              <a:rPr lang="en-US" spc="-1" dirty="0" err="1" smtClean="0">
                <a:solidFill>
                  <a:schemeClr val="bg1"/>
                </a:solidFill>
              </a:rPr>
              <a:t>Elasticsearch</a:t>
            </a:r>
            <a:endParaRPr lang="en-US" spc="-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3478" y="4180787"/>
            <a:ext cx="1821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" dirty="0" err="1">
                <a:solidFill>
                  <a:schemeClr val="bg1"/>
                </a:solidFill>
              </a:rPr>
              <a:t>Chuyển</a:t>
            </a:r>
            <a:r>
              <a:rPr lang="en-US" sz="1600" spc="-1" dirty="0">
                <a:solidFill>
                  <a:schemeClr val="bg1"/>
                </a:solidFill>
              </a:rPr>
              <a:t> </a:t>
            </a:r>
            <a:r>
              <a:rPr lang="en-US" sz="1600" spc="-1" dirty="0" err="1">
                <a:solidFill>
                  <a:schemeClr val="bg1"/>
                </a:solidFill>
              </a:rPr>
              <a:t>nghiệp</a:t>
            </a:r>
            <a:r>
              <a:rPr lang="en-US" sz="1600" spc="-1" dirty="0">
                <a:solidFill>
                  <a:schemeClr val="bg1"/>
                </a:solidFill>
              </a:rPr>
              <a:t> </a:t>
            </a:r>
            <a:r>
              <a:rPr lang="en-US" sz="1600" spc="-1" dirty="0" err="1">
                <a:solidFill>
                  <a:schemeClr val="bg1"/>
                </a:solidFill>
              </a:rPr>
              <a:t>vụ</a:t>
            </a:r>
            <a:r>
              <a:rPr lang="en-US" sz="1600" spc="-1" dirty="0">
                <a:solidFill>
                  <a:schemeClr val="bg1"/>
                </a:solidFill>
              </a:rPr>
              <a:t> </a:t>
            </a:r>
            <a:r>
              <a:rPr lang="en-US" sz="1600" spc="-1" dirty="0" err="1">
                <a:solidFill>
                  <a:schemeClr val="bg1"/>
                </a:solidFill>
              </a:rPr>
              <a:t>tìm</a:t>
            </a:r>
            <a:r>
              <a:rPr lang="en-US" sz="1600" spc="-1" dirty="0">
                <a:solidFill>
                  <a:schemeClr val="bg1"/>
                </a:solidFill>
              </a:rPr>
              <a:t> </a:t>
            </a:r>
            <a:r>
              <a:rPr lang="en-US" sz="1600" spc="-1" dirty="0" err="1">
                <a:solidFill>
                  <a:schemeClr val="bg1"/>
                </a:solidFill>
              </a:rPr>
              <a:t>kiếm</a:t>
            </a:r>
            <a:r>
              <a:rPr lang="en-US" sz="1600" spc="-1" dirty="0">
                <a:solidFill>
                  <a:schemeClr val="bg1"/>
                </a:solidFill>
              </a:rPr>
              <a:t> sang DB </a:t>
            </a:r>
            <a:r>
              <a:rPr lang="en-US" sz="1600" spc="-1" dirty="0" err="1">
                <a:solidFill>
                  <a:schemeClr val="bg1"/>
                </a:solidFill>
              </a:rPr>
              <a:t>tìm</a:t>
            </a:r>
            <a:r>
              <a:rPr lang="en-US" sz="1600" spc="-1" dirty="0">
                <a:solidFill>
                  <a:schemeClr val="bg1"/>
                </a:solidFill>
              </a:rPr>
              <a:t> </a:t>
            </a:r>
            <a:r>
              <a:rPr lang="en-US" sz="1600" spc="-1" dirty="0" err="1" smtClean="0">
                <a:solidFill>
                  <a:schemeClr val="bg1"/>
                </a:solidFill>
              </a:rPr>
              <a:t>kiếm</a:t>
            </a:r>
            <a:endParaRPr lang="en-US" sz="1600" spc="-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59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66237" y="2245403"/>
            <a:ext cx="4263025" cy="1783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vi-VN" sz="4800" b="1" strike="noStrike" spc="-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</a:rPr>
              <a:t>ĐỊNH HƯỚNG</a:t>
            </a:r>
            <a:endParaRPr lang="en-US" sz="4800" b="1" strike="noStrike" spc="-1" dirty="0" smtClean="0">
              <a:solidFill>
                <a:schemeClr val="accent1">
                  <a:lumMod val="75000"/>
                </a:schemeClr>
              </a:solidFill>
              <a:latin typeface="Roboto"/>
              <a:ea typeface="Roboto"/>
            </a:endParaRPr>
          </a:p>
          <a:p>
            <a:pPr algn="ctr">
              <a:lnSpc>
                <a:spcPct val="120000"/>
              </a:lnSpc>
            </a:pPr>
            <a:r>
              <a:rPr lang="vi-VN" sz="4800" b="1" strike="noStrike" spc="-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</a:rPr>
              <a:t>NGHIÊN CỨU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582" y="1581728"/>
            <a:ext cx="3632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566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2390" y="5565228"/>
            <a:ext cx="56622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" algn="just">
              <a:lnSpc>
                <a:spcPct val="100000"/>
              </a:lnSpc>
              <a:buSzPct val="100045"/>
            </a:pP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Tìm</a:t>
            </a:r>
            <a:r>
              <a:rPr lang="en-US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kiếm</a:t>
            </a:r>
            <a:r>
              <a:rPr lang="en-US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dữ</a:t>
            </a:r>
            <a:r>
              <a:rPr lang="en-US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liệu</a:t>
            </a:r>
            <a:r>
              <a:rPr lang="en-US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tốn</a:t>
            </a:r>
            <a:r>
              <a:rPr lang="en-US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nhiều</a:t>
            </a:r>
            <a:r>
              <a:rPr lang="en-US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thời</a:t>
            </a:r>
            <a:r>
              <a:rPr lang="en-US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gian</a:t>
            </a:r>
            <a:r>
              <a:rPr lang="en-US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khi</a:t>
            </a:r>
            <a:r>
              <a:rPr lang="en-US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dữ</a:t>
            </a:r>
            <a:r>
              <a:rPr lang="en-US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liệu</a:t>
            </a:r>
            <a:r>
              <a:rPr lang="en-US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đủ</a:t>
            </a:r>
            <a:r>
              <a:rPr lang="en-US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lớn</a:t>
            </a:r>
            <a:endParaRPr lang="en-US" spc="-1" dirty="0">
              <a:solidFill>
                <a:schemeClr val="tx1">
                  <a:lumMod val="95000"/>
                  <a:lumOff val="5000"/>
                </a:schemeClr>
              </a:solidFill>
              <a:latin typeface="Robot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92390" y="560003"/>
            <a:ext cx="6840803" cy="3606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endParaRPr lang="vi-VN" sz="1600" spc="-1" dirty="0" smtClean="0">
              <a:solidFill>
                <a:schemeClr val="tx1">
                  <a:lumMod val="65000"/>
                  <a:lumOff val="35000"/>
                </a:schemeClr>
              </a:solidFill>
              <a:latin typeface="Roboto"/>
              <a:ea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2633" y="1572392"/>
            <a:ext cx="9393159" cy="370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So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sánh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các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search engine</a:t>
            </a:r>
            <a:endParaRPr lang="en-US" sz="1400" spc="-1" dirty="0"/>
          </a:p>
          <a:p>
            <a:pPr marL="685800" lvl="1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en-US" sz="14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Seach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SQL</a:t>
            </a:r>
            <a:endParaRPr lang="en-US" sz="1400" spc="-1" dirty="0"/>
          </a:p>
          <a:p>
            <a:pPr marL="685800" lvl="1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en-US" sz="14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Seach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MongoDB</a:t>
            </a:r>
            <a:endParaRPr lang="en-US" sz="1400" spc="-1" dirty="0"/>
          </a:p>
          <a:p>
            <a:pPr marL="685800" lvl="1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Search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Elasticsearch</a:t>
            </a:r>
            <a:endParaRPr lang="en-US" sz="1400" spc="-1" dirty="0"/>
          </a:p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Các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phương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pháp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đồng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bộ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dữ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liệu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real-time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giữa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DB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gốc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và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DB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tìm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kiếm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: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Debezium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Kafka</a:t>
            </a:r>
            <a:endParaRPr lang="en-US" sz="1400" spc="-1" dirty="0"/>
          </a:p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Đảm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bảo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tính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toàn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vẹn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dữ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 smtClean="0">
                <a:solidFill>
                  <a:srgbClr val="000000"/>
                </a:solidFill>
                <a:latin typeface="Roboto"/>
                <a:ea typeface="Roboto"/>
              </a:rPr>
              <a:t>liệu</a:t>
            </a:r>
            <a:endParaRPr lang="en-US" sz="1400" spc="-1" dirty="0"/>
          </a:p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Thống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kê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số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liệu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sự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cố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liên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quan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tại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MISA (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kế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toán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, …)</a:t>
            </a:r>
            <a:endParaRPr lang="en-US" sz="1400" spc="-1" dirty="0"/>
          </a:p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400" spc="-1" dirty="0" err="1" smtClean="0">
                <a:solidFill>
                  <a:srgbClr val="000000"/>
                </a:solidFill>
                <a:latin typeface="Roboto"/>
                <a:ea typeface="Roboto"/>
              </a:rPr>
              <a:t>Thông</a:t>
            </a:r>
            <a:r>
              <a:rPr lang="en-US" sz="1400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kê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lại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các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giải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pháp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về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engine search</a:t>
            </a:r>
            <a:endParaRPr lang="en-US" sz="1400" spc="-1" dirty="0"/>
          </a:p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400" spc="-1" dirty="0" err="1" smtClean="0">
                <a:solidFill>
                  <a:srgbClr val="000000"/>
                </a:solidFill>
                <a:latin typeface="Roboto"/>
                <a:ea typeface="Roboto"/>
              </a:rPr>
              <a:t>Các</a:t>
            </a:r>
            <a:r>
              <a:rPr lang="en-US" sz="1400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phương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pháp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sync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db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: tool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đồng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bộ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, mess bus,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ưu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nhược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điểm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là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gì</a:t>
            </a:r>
            <a:endParaRPr lang="en-US" sz="1400" spc="-1" dirty="0"/>
          </a:p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400" spc="-1" dirty="0" err="1" smtClean="0">
                <a:solidFill>
                  <a:srgbClr val="000000"/>
                </a:solidFill>
                <a:latin typeface="Roboto"/>
                <a:ea typeface="Roboto"/>
              </a:rPr>
              <a:t>Đo</a:t>
            </a:r>
            <a:r>
              <a:rPr lang="en-US" sz="1400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đếm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lại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hiệu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năng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đồng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bộ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các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phương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pháp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hiện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tại</a:t>
            </a:r>
            <a:endParaRPr lang="en-US" sz="1400" spc="-1" dirty="0"/>
          </a:p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400" spc="-1" dirty="0" err="1" smtClean="0">
                <a:solidFill>
                  <a:srgbClr val="000000"/>
                </a:solidFill>
                <a:latin typeface="Roboto"/>
                <a:ea typeface="Roboto"/>
              </a:rPr>
              <a:t>Mục</a:t>
            </a:r>
            <a:r>
              <a:rPr lang="en-US" sz="1400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tiêu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cụ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thể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của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đề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tài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,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thách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thức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là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gì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, </a:t>
            </a:r>
            <a:endParaRPr lang="en-US" sz="1400" spc="-1" dirty="0"/>
          </a:p>
        </p:txBody>
      </p:sp>
    </p:spTree>
    <p:extLst>
      <p:ext uri="{BB962C8B-B14F-4D97-AF65-F5344CB8AC3E}">
        <p14:creationId xmlns:p14="http://schemas.microsoft.com/office/powerpoint/2010/main" val="14175318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153" y="2697986"/>
            <a:ext cx="3830472" cy="8972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b="1" spc="-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</a:rPr>
              <a:t>THANK YOU</a:t>
            </a:r>
            <a:endParaRPr lang="vi-VN" sz="4800" b="1" strike="noStrike" spc="-1" dirty="0" smtClean="0">
              <a:solidFill>
                <a:schemeClr val="accent1">
                  <a:lumMod val="75000"/>
                </a:schemeClr>
              </a:solidFill>
              <a:latin typeface="Roboto"/>
              <a:ea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43" y="952231"/>
            <a:ext cx="4684303" cy="468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44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7784" y="2513888"/>
            <a:ext cx="4123593" cy="769441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Roboto"/>
              </a:rPr>
              <a:t>Q &amp; A</a:t>
            </a:r>
            <a:endParaRPr lang="en-US" sz="4400" dirty="0">
              <a:solidFill>
                <a:schemeClr val="bg1"/>
              </a:solidFill>
              <a:latin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7738" y="2703757"/>
            <a:ext cx="3646127" cy="9979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5400" b="1" spc="-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</a:rPr>
              <a:t>NỘI DUNG</a:t>
            </a:r>
            <a:endParaRPr lang="en-US" sz="5400" b="1" spc="-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074" y="1302326"/>
            <a:ext cx="3800764" cy="380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445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454443" y="1682411"/>
            <a:ext cx="7354576" cy="3046988"/>
            <a:chOff x="108407" y="1155938"/>
            <a:chExt cx="9700611" cy="3046988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041810965"/>
                </p:ext>
              </p:extLst>
            </p:nvPr>
          </p:nvGraphicFramePr>
          <p:xfrm>
            <a:off x="108407" y="1155938"/>
            <a:ext cx="9700611" cy="30469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745674" y="1302325"/>
              <a:ext cx="378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45674" y="2096656"/>
              <a:ext cx="30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45674" y="2909458"/>
              <a:ext cx="378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5674" y="3694546"/>
              <a:ext cx="30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017" y="1123976"/>
            <a:ext cx="4003963" cy="40039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0941" y="2128409"/>
            <a:ext cx="2992230" cy="199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5400" b="1" spc="-1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</a:rPr>
              <a:t>VẤN ĐỀ </a:t>
            </a:r>
            <a:endParaRPr lang="en-US" sz="5400" b="1" spc="-1" dirty="0" smtClean="0">
              <a:solidFill>
                <a:schemeClr val="accent1">
                  <a:lumMod val="75000"/>
                </a:schemeClr>
              </a:solidFill>
              <a:latin typeface="Roboto"/>
              <a:ea typeface="Roboto"/>
            </a:endParaRPr>
          </a:p>
          <a:p>
            <a:pPr algn="ctr">
              <a:lnSpc>
                <a:spcPct val="120000"/>
              </a:lnSpc>
            </a:pPr>
            <a:r>
              <a:rPr lang="en-US" sz="5400" b="1" spc="-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</a:rPr>
              <a:t>ĐẶT </a:t>
            </a:r>
            <a:r>
              <a:rPr lang="en-US" sz="5400" b="1" spc="-1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</a:rPr>
              <a:t>RA</a:t>
            </a:r>
            <a:endParaRPr lang="en-US" sz="5400" b="1" spc="-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515586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2"/>
          <p:cNvSpPr/>
          <p:nvPr/>
        </p:nvSpPr>
        <p:spPr>
          <a:xfrm>
            <a:off x="9524111" y="2761007"/>
            <a:ext cx="1925517" cy="1310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685800" lvl="1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SME </a:t>
            </a:r>
            <a:endParaRPr lang="en-US" sz="1600" b="0" strike="noStrike" spc="-1" dirty="0">
              <a:latin typeface="Arial"/>
            </a:endParaRPr>
          </a:p>
          <a:p>
            <a:pPr marL="685800" lvl="1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en-US" sz="16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CRM</a:t>
            </a:r>
            <a:endParaRPr lang="en-US" sz="1600" b="0" strike="noStrike" spc="-1" dirty="0">
              <a:latin typeface="Arial"/>
            </a:endParaRPr>
          </a:p>
          <a:p>
            <a:pPr marL="685800" lvl="1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en-US" sz="1600" b="0" strike="noStrike" spc="-1" dirty="0" err="1">
                <a:solidFill>
                  <a:srgbClr val="000000"/>
                </a:solidFill>
                <a:latin typeface="Roboto"/>
                <a:ea typeface="Roboto"/>
              </a:rPr>
              <a:t>MeInvoice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 marL="4572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0" name="Picture 1"/>
          <p:cNvPicPr/>
          <p:nvPr/>
        </p:nvPicPr>
        <p:blipFill>
          <a:blip r:embed="rId2"/>
          <a:stretch/>
        </p:blipFill>
        <p:spPr>
          <a:xfrm>
            <a:off x="4296276" y="2631698"/>
            <a:ext cx="4752720" cy="1707120"/>
          </a:xfrm>
          <a:prstGeom prst="rect">
            <a:avLst/>
          </a:prstGeom>
          <a:ln>
            <a:noFill/>
          </a:ln>
        </p:spPr>
      </p:pic>
      <p:pic>
        <p:nvPicPr>
          <p:cNvPr id="11" name="Picture 3"/>
          <p:cNvPicPr/>
          <p:nvPr/>
        </p:nvPicPr>
        <p:blipFill>
          <a:blip r:embed="rId3"/>
          <a:stretch/>
        </p:blipFill>
        <p:spPr>
          <a:xfrm>
            <a:off x="966767" y="1882848"/>
            <a:ext cx="2748755" cy="4117808"/>
          </a:xfrm>
          <a:prstGeom prst="rect">
            <a:avLst/>
          </a:prstGeom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2998767" y="609883"/>
            <a:ext cx="6840803" cy="6560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MISA </a:t>
            </a:r>
            <a:r>
              <a:rPr lang="en-US" sz="16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đang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r>
              <a:rPr lang="en-US" sz="16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có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r>
              <a:rPr lang="en-US" sz="16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một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r>
              <a:rPr lang="en-US" sz="16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kho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r>
              <a:rPr lang="en-US" sz="16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sản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r>
              <a:rPr lang="en-US" sz="16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phẩm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r>
              <a:rPr lang="en-US" sz="16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với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r>
              <a:rPr lang="en-US" sz="16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dữ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r>
              <a:rPr lang="en-US" sz="16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liệu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r>
              <a:rPr lang="en-US" sz="16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khách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r>
              <a:rPr lang="en-US" sz="16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hàng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r>
              <a:rPr lang="en-US" sz="16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lớn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, t</a:t>
            </a:r>
            <a:r>
              <a:rPr lang="vi-VN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ìm kiếm dữ liệu lớn là bài toán quan trọng trong việc tối ưu hiệu năng tại MISA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endParaRPr lang="en-US" sz="1600" spc="-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4182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80824" y="5189077"/>
            <a:ext cx="5662246" cy="36933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" algn="just">
              <a:lnSpc>
                <a:spcPct val="100000"/>
              </a:lnSpc>
              <a:buSzPct val="100045"/>
            </a:pP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Tìm</a:t>
            </a:r>
            <a:r>
              <a:rPr lang="en-US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kiếm</a:t>
            </a:r>
            <a:r>
              <a:rPr lang="en-US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dữ</a:t>
            </a:r>
            <a:r>
              <a:rPr lang="en-US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liệu</a:t>
            </a:r>
            <a:r>
              <a:rPr lang="en-US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tốn</a:t>
            </a:r>
            <a:r>
              <a:rPr lang="en-US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nhiều</a:t>
            </a:r>
            <a:r>
              <a:rPr lang="en-US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thời</a:t>
            </a:r>
            <a:r>
              <a:rPr lang="en-US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gian</a:t>
            </a:r>
            <a:r>
              <a:rPr lang="en-US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khi</a:t>
            </a:r>
            <a:r>
              <a:rPr lang="en-US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dữ</a:t>
            </a:r>
            <a:r>
              <a:rPr lang="en-US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liệu</a:t>
            </a:r>
            <a:r>
              <a:rPr lang="en-US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đủ</a:t>
            </a:r>
            <a:r>
              <a:rPr lang="en-US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lớn</a:t>
            </a:r>
            <a:endParaRPr lang="en-US" spc="-1" dirty="0">
              <a:solidFill>
                <a:schemeClr val="accent2">
                  <a:lumMod val="60000"/>
                  <a:lumOff val="40000"/>
                </a:schemeClr>
              </a:solidFill>
              <a:latin typeface="Roboto"/>
            </a:endParaRPr>
          </a:p>
        </p:txBody>
      </p:sp>
      <p:pic>
        <p:nvPicPr>
          <p:cNvPr id="15" name="Hình ảnh 5"/>
          <p:cNvPicPr/>
          <p:nvPr/>
        </p:nvPicPr>
        <p:blipFill rotWithShape="1">
          <a:blip r:embed="rId2"/>
          <a:srcRect r="11775"/>
          <a:stretch/>
        </p:blipFill>
        <p:spPr>
          <a:xfrm>
            <a:off x="828733" y="1999625"/>
            <a:ext cx="5372377" cy="2559960"/>
          </a:xfrm>
          <a:prstGeom prst="rect">
            <a:avLst/>
          </a:prstGeom>
          <a:ln>
            <a:noFill/>
          </a:ln>
        </p:spPr>
      </p:pic>
      <p:pic>
        <p:nvPicPr>
          <p:cNvPr id="16" name="Hình ảnh 6"/>
          <p:cNvPicPr/>
          <p:nvPr/>
        </p:nvPicPr>
        <p:blipFill>
          <a:blip r:embed="rId3"/>
          <a:stretch/>
        </p:blipFill>
        <p:spPr>
          <a:xfrm>
            <a:off x="6311947" y="1999625"/>
            <a:ext cx="5443200" cy="2468520"/>
          </a:xfrm>
          <a:prstGeom prst="rect">
            <a:avLst/>
          </a:prstGeom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2780709" y="560002"/>
            <a:ext cx="6840803" cy="11326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vi-VN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Nghiệp vụ luôn cho phép tìm kiếm dữ liệu tại hầu hết các sản phẩm</a:t>
            </a:r>
          </a:p>
          <a:p>
            <a:pPr marL="72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vi-VN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Dữ liệu thường được lưu dạng quan hệ (SQL)</a:t>
            </a:r>
          </a:p>
          <a:p>
            <a:pPr marL="72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vi-VN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Kiến trúc DB Multi-Tenant</a:t>
            </a:r>
          </a:p>
        </p:txBody>
      </p:sp>
    </p:spTree>
    <p:extLst>
      <p:ext uri="{BB962C8B-B14F-4D97-AF65-F5344CB8AC3E}">
        <p14:creationId xmlns:p14="http://schemas.microsoft.com/office/powerpoint/2010/main" val="2989104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2477" y="2572134"/>
            <a:ext cx="56622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" algn="just">
              <a:lnSpc>
                <a:spcPct val="100000"/>
              </a:lnSpc>
              <a:buSzPct val="100045"/>
            </a:pP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Tìm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kiếm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dữ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liệu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tốn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nhiều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thời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gian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khi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dữ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liệu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đủ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lớn</a:t>
            </a:r>
            <a:endParaRPr lang="en-US" spc="-1" dirty="0">
              <a:solidFill>
                <a:schemeClr val="tx1">
                  <a:lumMod val="95000"/>
                  <a:lumOff val="5000"/>
                </a:schemeClr>
              </a:solidFill>
              <a:latin typeface="Robot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32512" y="532293"/>
            <a:ext cx="6840803" cy="7602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vi-VN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Nghiệp vụ luôn cho phép tìm kiếm dữ liệu tại hầu hết các sản phẩm</a:t>
            </a:r>
          </a:p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vi-VN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Kiến trúc DB Multi-Tenant</a:t>
            </a:r>
          </a:p>
        </p:txBody>
      </p:sp>
      <p:pic>
        <p:nvPicPr>
          <p:cNvPr id="7" name="Hình ảnh 7"/>
          <p:cNvPicPr/>
          <p:nvPr/>
        </p:nvPicPr>
        <p:blipFill>
          <a:blip r:embed="rId2"/>
          <a:stretch/>
        </p:blipFill>
        <p:spPr>
          <a:xfrm>
            <a:off x="838080" y="3349925"/>
            <a:ext cx="5645520" cy="2559960"/>
          </a:xfrm>
          <a:prstGeom prst="rect">
            <a:avLst/>
          </a:prstGeom>
          <a:ln>
            <a:noFill/>
          </a:ln>
        </p:spPr>
      </p:pic>
      <p:pic>
        <p:nvPicPr>
          <p:cNvPr id="8" name="Hình ảnh 8"/>
          <p:cNvPicPr/>
          <p:nvPr/>
        </p:nvPicPr>
        <p:blipFill>
          <a:blip r:embed="rId3"/>
          <a:stretch/>
        </p:blipFill>
        <p:spPr>
          <a:xfrm>
            <a:off x="6344059" y="3349925"/>
            <a:ext cx="5242320" cy="2377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866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52390" y="2664304"/>
            <a:ext cx="4835299" cy="9979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5400" b="1" spc="-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THỰC TRẠNG</a:t>
            </a:r>
            <a:endParaRPr lang="en-US" sz="5400" b="1" spc="-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91" y="1217846"/>
            <a:ext cx="3890818" cy="389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669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1655" y="3857404"/>
            <a:ext cx="59699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" algn="just">
              <a:lnSpc>
                <a:spcPct val="100000"/>
              </a:lnSpc>
              <a:buSzPct val="100045"/>
            </a:pPr>
            <a:r>
              <a:rPr lang="en-US" spc="-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Tìm kiếm lâu, treo server khi có nhiều truy vấn cùng lúc</a:t>
            </a:r>
            <a:endParaRPr lang="en-US" spc="-1" dirty="0">
              <a:solidFill>
                <a:schemeClr val="tx1">
                  <a:lumMod val="95000"/>
                  <a:lumOff val="5000"/>
                </a:schemeClr>
              </a:solidFill>
              <a:latin typeface="Robot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8720" y="537991"/>
            <a:ext cx="5342911" cy="3877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vi-VN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Trung bình 2.000.000 bản ghi trên một phân hệ tại CRM</a:t>
            </a:r>
          </a:p>
        </p:txBody>
      </p:sp>
      <p:sp>
        <p:nvSpPr>
          <p:cNvPr id="2" name="Rectangle 1"/>
          <p:cNvSpPr/>
          <p:nvPr/>
        </p:nvSpPr>
        <p:spPr>
          <a:xfrm>
            <a:off x="2618643" y="1818416"/>
            <a:ext cx="6096000" cy="19143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lang="en-US" spc="-1" dirty="0" smtClean="0">
                <a:solidFill>
                  <a:srgbClr val="000000"/>
                </a:solidFill>
                <a:latin typeface="Roboto"/>
                <a:ea typeface="Roboto"/>
              </a:rPr>
              <a:t>CRM </a:t>
            </a:r>
            <a:r>
              <a:rPr lang="en-US" spc="-1" dirty="0" err="1">
                <a:solidFill>
                  <a:srgbClr val="000000"/>
                </a:solidFill>
                <a:latin typeface="Roboto"/>
                <a:ea typeface="Roboto"/>
              </a:rPr>
              <a:t>cho</a:t>
            </a:r>
            <a:r>
              <a:rPr lang="en-US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Roboto"/>
                <a:ea typeface="Roboto"/>
              </a:rPr>
              <a:t>kinh</a:t>
            </a:r>
            <a:r>
              <a:rPr lang="en-US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Roboto"/>
                <a:ea typeface="Roboto"/>
              </a:rPr>
              <a:t>doanh</a:t>
            </a:r>
            <a:r>
              <a:rPr lang="en-US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Roboto"/>
                <a:ea typeface="Roboto"/>
              </a:rPr>
              <a:t>của</a:t>
            </a:r>
            <a:r>
              <a:rPr lang="en-US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latin typeface="Roboto"/>
                <a:ea typeface="Roboto"/>
              </a:rPr>
              <a:t>MISA</a:t>
            </a:r>
            <a:endParaRPr lang="en-US" spc="-1" dirty="0"/>
          </a:p>
          <a:p>
            <a:pPr marL="685800" lvl="1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Có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khoảng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1000 – 2000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nhân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viên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kinh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doanh</a:t>
            </a:r>
            <a:endParaRPr lang="en-US" sz="1600" spc="-1" dirty="0"/>
          </a:p>
          <a:p>
            <a:pPr marL="685800" lvl="1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Tháng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6/2022: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Phân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hệ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đơn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hàng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có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3.800.000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bản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ghi</a:t>
            </a:r>
            <a:endParaRPr lang="en-US" sz="1600" spc="-1" dirty="0"/>
          </a:p>
          <a:p>
            <a:pPr marL="685800" lvl="1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Dữ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liệu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ban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đầu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được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lưu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trữ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trên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SQL</a:t>
            </a:r>
            <a:endParaRPr lang="en-US" sz="1600" spc="-1" dirty="0"/>
          </a:p>
          <a:p>
            <a:pPr marL="4572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spc="-1" dirty="0"/>
          </a:p>
        </p:txBody>
      </p:sp>
    </p:spTree>
    <p:extLst>
      <p:ext uri="{BB962C8B-B14F-4D97-AF65-F5344CB8AC3E}">
        <p14:creationId xmlns:p14="http://schemas.microsoft.com/office/powerpoint/2010/main" val="16861317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343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DejaVu Sans</vt:lpstr>
      <vt:lpstr>Roboto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Tuan Bui</dc:creator>
  <dc:description/>
  <cp:lastModifiedBy>Admin</cp:lastModifiedBy>
  <cp:revision>87</cp:revision>
  <dcterms:created xsi:type="dcterms:W3CDTF">2022-01-17T08:45:16Z</dcterms:created>
  <dcterms:modified xsi:type="dcterms:W3CDTF">2022-08-23T15:33:43Z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