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8"/>
  </p:notesMasterIdLst>
  <p:sldIdLst>
    <p:sldId id="257" r:id="rId2"/>
    <p:sldId id="328" r:id="rId3"/>
    <p:sldId id="329" r:id="rId4"/>
    <p:sldId id="330" r:id="rId5"/>
    <p:sldId id="331" r:id="rId6"/>
    <p:sldId id="332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C000"/>
    <a:srgbClr val="A22628"/>
    <a:srgbClr val="EFE8E7"/>
    <a:srgbClr val="DECDCC"/>
    <a:srgbClr val="DFBA70"/>
    <a:srgbClr val="731E00"/>
    <a:srgbClr val="9A1F2C"/>
    <a:srgbClr val="052569"/>
    <a:srgbClr val="991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0" autoAdjust="0"/>
    <p:restoredTop sz="95755"/>
  </p:normalViewPr>
  <p:slideViewPr>
    <p:cSldViewPr snapToGrid="0">
      <p:cViewPr varScale="1">
        <p:scale>
          <a:sx n="88" d="100"/>
          <a:sy n="88" d="100"/>
        </p:scale>
        <p:origin x="216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0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42295-681B-4E26-BA69-480DDBEC640F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104870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707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0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0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B853D-D61B-4063-A37D-912DE7DF87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29DF-03A5-407C-9729-76C1FF9FB44C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72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7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311F-8AAE-423F-B986-76E70EBF0A82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104867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61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6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BDAC-71EC-461C-AB13-7C14324DF739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104866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ECAD-0472-4133-8A9D-4B2F6237AC58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10486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48612" name="矩形 6"/>
          <p:cNvSpPr/>
          <p:nvPr userDrawn="1"/>
        </p:nvSpPr>
        <p:spPr>
          <a:xfrm>
            <a:off x="0" y="779714"/>
            <a:ext cx="12192000" cy="52627"/>
          </a:xfrm>
          <a:prstGeom prst="rect">
            <a:avLst/>
          </a:prstGeom>
          <a:solidFill>
            <a:srgbClr val="9A1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48613" name="标题 1"/>
          <p:cNvSpPr>
            <a:spLocks noGrp="1"/>
          </p:cNvSpPr>
          <p:nvPr>
            <p:ph type="title" hasCustomPrompt="1"/>
          </p:nvPr>
        </p:nvSpPr>
        <p:spPr>
          <a:xfrm>
            <a:off x="382239" y="357693"/>
            <a:ext cx="10515600" cy="365126"/>
          </a:xfrm>
        </p:spPr>
        <p:txBody>
          <a:bodyPr>
            <a:normAutofit/>
          </a:bodyPr>
          <a:lstStyle>
            <a:lvl1pPr>
              <a:defRPr sz="2600" b="1"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单击此处标题样式</a:t>
            </a:r>
          </a:p>
        </p:txBody>
      </p:sp>
      <p:grpSp>
        <p:nvGrpSpPr>
          <p:cNvPr id="30" name="组合 10"/>
          <p:cNvGrpSpPr/>
          <p:nvPr userDrawn="1"/>
        </p:nvGrpSpPr>
        <p:grpSpPr>
          <a:xfrm>
            <a:off x="374740" y="6328194"/>
            <a:ext cx="1848765" cy="421438"/>
            <a:chOff x="1029765" y="388347"/>
            <a:chExt cx="3219985" cy="734016"/>
          </a:xfrm>
        </p:grpSpPr>
        <p:pic>
          <p:nvPicPr>
            <p:cNvPr id="2097156" name="图片 11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t="57856"/>
            <a:stretch>
              <a:fillRect/>
            </a:stretch>
          </p:blipFill>
          <p:spPr>
            <a:xfrm>
              <a:off x="1804467" y="388347"/>
              <a:ext cx="2445283" cy="681740"/>
            </a:xfrm>
            <a:prstGeom prst="rect">
              <a:avLst/>
            </a:prstGeom>
          </p:spPr>
        </p:pic>
        <p:pic>
          <p:nvPicPr>
            <p:cNvPr id="2097157" name="图片 12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l="31400" r="28637" b="42144"/>
            <a:stretch>
              <a:fillRect/>
            </a:stretch>
          </p:blipFill>
          <p:spPr>
            <a:xfrm>
              <a:off x="1029765" y="440623"/>
              <a:ext cx="711833" cy="68174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标题 1"/>
          <p:cNvSpPr>
            <a:spLocks noGrp="1"/>
          </p:cNvSpPr>
          <p:nvPr>
            <p:ph type="title" hasCustomPrompt="1"/>
          </p:nvPr>
        </p:nvSpPr>
        <p:spPr>
          <a:xfrm>
            <a:off x="831851" y="656837"/>
            <a:ext cx="10515600" cy="453597"/>
          </a:xfrm>
        </p:spPr>
        <p:txBody>
          <a:bodyPr anchor="ctr">
            <a:normAutofit/>
          </a:bodyPr>
          <a:lstStyle>
            <a:lvl1pPr>
              <a:defRPr sz="2000"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单击此处添加正文</a:t>
            </a:r>
          </a:p>
        </p:txBody>
      </p:sp>
      <p:sp>
        <p:nvSpPr>
          <p:cNvPr id="1048677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7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653E-0E76-45E8-AC51-561DC4160245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104867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82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83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8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2FF4-E3C9-4FED-A074-F6108E0BE98A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104868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48688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89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90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91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9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2296-8D74-4941-AB42-AF46D431AF0E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104869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标题 1"/>
          <p:cNvSpPr>
            <a:spLocks noGrp="1"/>
          </p:cNvSpPr>
          <p:nvPr>
            <p:ph type="title" hasCustomPrompt="1"/>
          </p:nvPr>
        </p:nvSpPr>
        <p:spPr>
          <a:xfrm>
            <a:off x="382239" y="357693"/>
            <a:ext cx="10515600" cy="365126"/>
          </a:xfrm>
        </p:spPr>
        <p:txBody>
          <a:bodyPr>
            <a:normAutofit/>
          </a:bodyPr>
          <a:lstStyle>
            <a:lvl1pPr>
              <a:defRPr sz="2600" b="1"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单击此处标题样式</a:t>
            </a:r>
          </a:p>
        </p:txBody>
      </p:sp>
      <p:sp>
        <p:nvSpPr>
          <p:cNvPr id="104865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66D2-0067-43FC-9A74-550BFB2F7B58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104865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B480-D82D-495A-B952-1CFC82EC6661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104869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99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0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0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1108-36D2-4557-BA39-961837054A5B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104870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66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1048667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6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C538-F123-4B43-87C2-556BD6C65E41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104866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2CE78-5F0E-461E-AC7D-A1145CE5D324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8"/>
          <p:cNvGrpSpPr/>
          <p:nvPr/>
        </p:nvGrpSpPr>
        <p:grpSpPr>
          <a:xfrm>
            <a:off x="229789" y="397456"/>
            <a:ext cx="3219985" cy="734016"/>
            <a:chOff x="1029765" y="388347"/>
            <a:chExt cx="3219985" cy="734016"/>
          </a:xfrm>
        </p:grpSpPr>
        <p:pic>
          <p:nvPicPr>
            <p:cNvPr id="2097152" name="图片 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t="57856"/>
            <a:stretch>
              <a:fillRect/>
            </a:stretch>
          </p:blipFill>
          <p:spPr>
            <a:xfrm>
              <a:off x="1804467" y="388347"/>
              <a:ext cx="2445283" cy="681740"/>
            </a:xfrm>
            <a:prstGeom prst="rect">
              <a:avLst/>
            </a:prstGeom>
          </p:spPr>
        </p:pic>
        <p:pic>
          <p:nvPicPr>
            <p:cNvPr id="2097153" name="图片 7"/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l="31400" r="28637" b="42144"/>
            <a:stretch>
              <a:fillRect/>
            </a:stretch>
          </p:blipFill>
          <p:spPr>
            <a:xfrm>
              <a:off x="1029765" y="440623"/>
              <a:ext cx="711833" cy="681740"/>
            </a:xfrm>
            <a:prstGeom prst="rect">
              <a:avLst/>
            </a:prstGeom>
          </p:spPr>
        </p:pic>
      </p:grpSp>
      <p:sp>
        <p:nvSpPr>
          <p:cNvPr id="1048586" name="矩形 9"/>
          <p:cNvSpPr/>
          <p:nvPr/>
        </p:nvSpPr>
        <p:spPr>
          <a:xfrm>
            <a:off x="0" y="2492671"/>
            <a:ext cx="12192000" cy="13354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期末项目</a:t>
            </a:r>
          </a:p>
        </p:txBody>
      </p:sp>
      <p:sp>
        <p:nvSpPr>
          <p:cNvPr id="1048587" name="文本框 11"/>
          <p:cNvSpPr txBox="1"/>
          <p:nvPr/>
        </p:nvSpPr>
        <p:spPr>
          <a:xfrm>
            <a:off x="3067456" y="4825566"/>
            <a:ext cx="630921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张沛渊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2022202619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588" name="文本框 12"/>
          <p:cNvSpPr txBox="1"/>
          <p:nvPr/>
        </p:nvSpPr>
        <p:spPr>
          <a:xfrm>
            <a:off x="5154157" y="5473392"/>
            <a:ext cx="1883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2025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DE1A021-E4D0-978B-2B3F-E2CCFB5E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8D775A5-BCB4-C1E0-DB62-DF9C6F07C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6416"/>
            <a:ext cx="10515600" cy="365126"/>
          </a:xfrm>
        </p:spPr>
        <p:txBody>
          <a:bodyPr>
            <a:noAutofit/>
          </a:bodyPr>
          <a:lstStyle/>
          <a:p>
            <a:r>
              <a:rPr lang="zh-CN" altLang="en-US" sz="29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900" dirty="0">
                <a:solidFill>
                  <a:srgbClr val="A22628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回应期中项目的反馈：</a:t>
            </a:r>
            <a:endParaRPr lang="zh-CN" altLang="en-US" sz="2900" dirty="0">
              <a:latin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2418EF-75C8-C8A3-9C50-30126095CA9C}"/>
              </a:ext>
            </a:extLst>
          </p:cNvPr>
          <p:cNvSpPr txBox="1"/>
          <p:nvPr/>
        </p:nvSpPr>
        <p:spPr>
          <a:xfrm>
            <a:off x="-523695" y="801542"/>
            <a:ext cx="12817295" cy="3883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95300" algn="just">
              <a:lnSpc>
                <a:spcPct val="150000"/>
              </a:lnSpc>
            </a:pPr>
            <a:r>
              <a:rPr lang="zh-CN" altLang="en-US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一、问题：期中项目未使用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details</a:t>
            </a:r>
            <a:r>
              <a:rPr lang="zh-CN" altLang="en-US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rent</a:t>
            </a:r>
            <a:r>
              <a:rPr lang="zh-CN" altLang="en-US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数据集，没有利用小区名字和租金等潜在有效信息提升预测精度。</a:t>
            </a:r>
            <a:endParaRPr lang="en-US" altLang="zh-CN" sz="2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95300" algn="just">
              <a:lnSpc>
                <a:spcPct val="150000"/>
              </a:lnSpc>
            </a:pPr>
            <a:r>
              <a:rPr lang="zh-CN" altLang="en-US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二、措施：</a:t>
            </a:r>
            <a:endParaRPr lang="en-US" altLang="zh-CN" sz="2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95300" algn="just">
              <a:lnSpc>
                <a:spcPct val="150000"/>
              </a:lnSpc>
            </a:pPr>
            <a:r>
              <a:rPr lang="en-US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在特征中</a:t>
            </a:r>
            <a:r>
              <a:rPr lang="zh-CN" altLang="en-US" sz="24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加入独立的小区详细信息（小区名字、绿化率、物业费等）</a:t>
            </a:r>
          </a:p>
          <a:p>
            <a:pPr marL="495300" algn="just">
              <a:lnSpc>
                <a:spcPct val="150000"/>
              </a:lnSpc>
            </a:pPr>
            <a:r>
              <a:rPr lang="en-US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解析租金数据中的户型字段，提取卧室数</a:t>
            </a:r>
            <a:endParaRPr lang="en-US" altLang="zh-CN" sz="2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95300" algn="just">
              <a:lnSpc>
                <a:spcPct val="150000"/>
              </a:lnSpc>
            </a:pPr>
            <a:r>
              <a:rPr lang="en-US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聚合计算小区租金的均值、中位数、标准差、样本数</a:t>
            </a:r>
            <a:endParaRPr lang="en-US" altLang="zh-CN" sz="2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95300" algn="just">
              <a:lnSpc>
                <a:spcPct val="150000"/>
              </a:lnSpc>
            </a:pPr>
            <a:r>
              <a:rPr lang="en-US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en-US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引入新特征：</a:t>
            </a:r>
            <a:r>
              <a:rPr lang="en-US" altLang="zh-CN" sz="2400" kern="1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price_to_rent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zh-CN" altLang="en-US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售价 </a:t>
            </a:r>
            <a:r>
              <a:rPr lang="en-US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 </a:t>
            </a:r>
            <a:r>
              <a:rPr lang="zh-CN" altLang="en-US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年租金，用作房价合理性反映指标。</a:t>
            </a:r>
            <a:endParaRPr lang="en-US" altLang="zh-CN" sz="2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9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B776818-A965-8CD2-0AA4-37EBB67D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EC38979-6670-77F6-326A-CA34BB62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9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创新点：使用</a:t>
            </a:r>
            <a:r>
              <a:rPr lang="en-US" altLang="zh-CN" sz="29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zh-CN" altLang="en-US" sz="29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将多字段文本转化为结构化特征</a:t>
            </a:r>
            <a:endParaRPr lang="zh-CN" altLang="en-US" sz="29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67ED17-63F6-3284-8D0C-989E05021596}"/>
              </a:ext>
            </a:extLst>
          </p:cNvPr>
          <p:cNvSpPr txBox="1"/>
          <p:nvPr/>
        </p:nvSpPr>
        <p:spPr>
          <a:xfrm>
            <a:off x="-372533" y="851933"/>
            <a:ext cx="12462933" cy="4454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95300" algn="just">
              <a:lnSpc>
                <a:spcPct val="150000"/>
              </a:lnSpc>
            </a:pPr>
            <a:r>
              <a:rPr lang="en-US" altLang="zh-CN" sz="2400" b="0" i="0" dirty="0">
                <a:solidFill>
                  <a:srgbClr val="191919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400" b="0" i="0" dirty="0">
                <a:solidFill>
                  <a:srgbClr val="191919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文本字段融合：将“房屋优势”“核心卖点”“户型介绍”“周边配套”“交通出行”等 </a:t>
            </a:r>
            <a:r>
              <a:rPr lang="en-US" altLang="zh-CN" sz="2400" b="0" i="0" dirty="0">
                <a:solidFill>
                  <a:srgbClr val="191919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5 </a:t>
            </a:r>
            <a:r>
              <a:rPr lang="zh-CN" altLang="en-US" sz="2400" b="0" i="0" dirty="0">
                <a:solidFill>
                  <a:srgbClr val="191919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个文本字段合并为一</a:t>
            </a:r>
            <a:r>
              <a:rPr lang="zh-CN" altLang="en-US" sz="2400" dirty="0">
                <a:solidFill>
                  <a:srgbClr val="19191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列，构成完整房源语义描述。</a:t>
            </a:r>
            <a:endParaRPr lang="en-US" altLang="zh-CN" sz="2400" b="0" i="0" dirty="0">
              <a:solidFill>
                <a:srgbClr val="191919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95300" algn="just">
              <a:lnSpc>
                <a:spcPct val="150000"/>
              </a:lnSpc>
            </a:pPr>
            <a:r>
              <a:rPr lang="en-US" altLang="zh-CN" sz="2400" dirty="0">
                <a:solidFill>
                  <a:srgbClr val="19191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19191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TF-IDF</a:t>
            </a:r>
            <a:r>
              <a:rPr lang="zh-CN" altLang="en-US" sz="2400" dirty="0">
                <a:solidFill>
                  <a:srgbClr val="19191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编码转换：使用</a:t>
            </a:r>
            <a:r>
              <a:rPr lang="en-US" altLang="zh-CN" sz="2400" dirty="0" err="1">
                <a:solidFill>
                  <a:srgbClr val="19191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TfidfVectorizer</a:t>
            </a:r>
            <a:r>
              <a:rPr lang="zh-CN" altLang="en-US" sz="2400" dirty="0">
                <a:solidFill>
                  <a:srgbClr val="19191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提取中文文本特征</a:t>
            </a:r>
            <a:endParaRPr lang="en-US" altLang="zh-CN" sz="2400" dirty="0">
              <a:solidFill>
                <a:srgbClr val="19191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95300" algn="just">
              <a:lnSpc>
                <a:spcPct val="150000"/>
              </a:lnSpc>
            </a:pPr>
            <a:r>
              <a:rPr lang="en-US" altLang="zh-CN" sz="2400" dirty="0">
                <a:solidFill>
                  <a:srgbClr val="19191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 </a:t>
            </a:r>
            <a:r>
              <a:rPr lang="zh-CN" altLang="en-US" sz="2400" dirty="0">
                <a:solidFill>
                  <a:srgbClr val="19191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设置：</a:t>
            </a:r>
            <a:r>
              <a:rPr lang="en-US" altLang="zh-CN" sz="2400" dirty="0" err="1">
                <a:solidFill>
                  <a:srgbClr val="19191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max_features</a:t>
            </a:r>
            <a:r>
              <a:rPr lang="en-US" altLang="zh-CN" sz="2400" dirty="0">
                <a:solidFill>
                  <a:srgbClr val="19191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=100</a:t>
            </a:r>
            <a:r>
              <a:rPr lang="zh-CN" altLang="en-US" sz="2400" dirty="0">
                <a:solidFill>
                  <a:srgbClr val="19191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19191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限制输出为</a:t>
            </a:r>
            <a:r>
              <a:rPr lang="en-US" altLang="zh-CN" sz="2400" dirty="0">
                <a:solidFill>
                  <a:srgbClr val="19191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sz="2400" dirty="0">
                <a:solidFill>
                  <a:srgbClr val="19191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维；</a:t>
            </a:r>
            <a:endParaRPr lang="en-US" altLang="zh-CN" sz="2400" dirty="0">
              <a:solidFill>
                <a:srgbClr val="19191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95300" algn="just">
              <a:lnSpc>
                <a:spcPct val="150000"/>
              </a:lnSpc>
            </a:pPr>
            <a:r>
              <a:rPr lang="en-US" altLang="zh-CN" sz="2400" dirty="0">
                <a:solidFill>
                  <a:srgbClr val="19191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 </a:t>
            </a:r>
            <a:r>
              <a:rPr lang="en-US" altLang="zh-CN" sz="2400" dirty="0" err="1">
                <a:solidFill>
                  <a:srgbClr val="19191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stop_words</a:t>
            </a:r>
            <a:r>
              <a:rPr lang="zh-CN" altLang="en-US" sz="2400" dirty="0">
                <a:solidFill>
                  <a:srgbClr val="19191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：排除常见停用词（如“的”“了”“是”等）；</a:t>
            </a:r>
            <a:endParaRPr lang="en-US" altLang="zh-CN" sz="2400" dirty="0">
              <a:solidFill>
                <a:srgbClr val="19191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95300" algn="just">
              <a:lnSpc>
                <a:spcPct val="150000"/>
              </a:lnSpc>
            </a:pPr>
            <a:r>
              <a:rPr lang="en-US" altLang="zh-CN" sz="2400" dirty="0">
                <a:solidFill>
                  <a:srgbClr val="19191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 </a:t>
            </a:r>
            <a:r>
              <a:rPr lang="en-US" altLang="zh-CN" sz="2400" dirty="0" err="1">
                <a:solidFill>
                  <a:srgbClr val="19191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ngram_range</a:t>
            </a:r>
            <a:r>
              <a:rPr lang="en-US" altLang="zh-CN" sz="2400" dirty="0">
                <a:solidFill>
                  <a:srgbClr val="19191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=(1,2)</a:t>
            </a:r>
            <a:r>
              <a:rPr lang="zh-CN" altLang="en-US" sz="2400" dirty="0">
                <a:solidFill>
                  <a:srgbClr val="19191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：同时提取词语和短语（</a:t>
            </a:r>
            <a:r>
              <a:rPr lang="en-US" altLang="zh-CN" sz="2400" dirty="0">
                <a:solidFill>
                  <a:srgbClr val="19191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1-gram</a:t>
            </a:r>
            <a:r>
              <a:rPr lang="zh-CN" altLang="en-US" sz="2400" dirty="0">
                <a:solidFill>
                  <a:srgbClr val="19191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rgbClr val="19191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2-gram</a:t>
            </a:r>
            <a:r>
              <a:rPr lang="zh-CN" altLang="en-US" sz="2400" dirty="0">
                <a:solidFill>
                  <a:srgbClr val="19191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95300" algn="just">
              <a:lnSpc>
                <a:spcPct val="150000"/>
              </a:lnSpc>
            </a:pPr>
            <a:r>
              <a:rPr lang="en-US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在训练集上拟合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TF-IDF</a:t>
            </a:r>
            <a:r>
              <a:rPr lang="en-US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：结构化输出将得到的稀疏矩阵转换为 </a:t>
            </a:r>
            <a:r>
              <a:rPr lang="en-US" altLang="zh-CN" sz="2400" kern="1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DataFrame</a:t>
            </a:r>
            <a:r>
              <a:rPr lang="zh-CN" altLang="en-US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，并生成特征名 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tfidf_0 ~ tfidf_99</a:t>
            </a:r>
            <a:r>
              <a:rPr lang="zh-CN" altLang="en-US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，便于与其他特征拼接输入模型。</a:t>
            </a:r>
            <a:endParaRPr lang="en-US" altLang="zh-CN" sz="2400" kern="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4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AA226CD-11BF-53CC-22AA-7D5B05BE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2EBA4A-C2EE-2F03-2EA5-B8F3CD1D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9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 </a:t>
            </a:r>
            <a:r>
              <a:rPr lang="en-US" altLang="zh-CN" sz="29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  <a:r>
              <a:rPr lang="zh-CN" altLang="en-US" sz="29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r>
              <a:rPr lang="en-US" altLang="zh-CN" sz="29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9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提取深度语义特征、</a:t>
            </a:r>
            <a:r>
              <a:rPr lang="en-US" altLang="zh-CN" sz="29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r>
              <a:rPr lang="zh-CN" altLang="en-US" sz="29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进行降维</a:t>
            </a:r>
            <a:endParaRPr lang="zh-CN" altLang="en-US" sz="29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D13C55-AA1E-2114-B7EC-3E41D3CB4CCD}"/>
              </a:ext>
            </a:extLst>
          </p:cNvPr>
          <p:cNvSpPr txBox="1"/>
          <p:nvPr/>
        </p:nvSpPr>
        <p:spPr>
          <a:xfrm>
            <a:off x="-455960" y="874093"/>
            <a:ext cx="12569584" cy="3883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95300" algn="just">
              <a:lnSpc>
                <a:spcPct val="150000"/>
              </a:lnSpc>
            </a:pPr>
            <a:r>
              <a:rPr lang="en-US" altLang="zh-CN" sz="2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将合并后的 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combined_text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输入中文预训练模型 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bert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-base-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chinese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95300" algn="just">
              <a:lnSpc>
                <a:spcPct val="150000"/>
              </a:lnSpc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截取每条文本的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[CLS]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向量作为文本语义表示（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768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维）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95300" algn="just">
              <a:lnSpc>
                <a:spcPct val="150000"/>
              </a:lnSpc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利用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transformers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和 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AutoTokenizer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对原始房源描述进行分词与编码对训练集和测试集分别提取向量，形成结构化语义特征矩阵。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95300" algn="just">
              <a:lnSpc>
                <a:spcPct val="150000"/>
              </a:lnSpc>
            </a:pPr>
            <a:r>
              <a:rPr lang="en-US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en-US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原始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BERT</a:t>
            </a:r>
            <a:r>
              <a:rPr lang="zh-CN" altLang="en-US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输出维度高达</a:t>
            </a:r>
            <a:r>
              <a:rPr lang="en-US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768</a:t>
            </a:r>
            <a:r>
              <a:rPr lang="zh-CN" altLang="en-US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，维度过高易引发过拟合、计算慢；</a:t>
            </a:r>
            <a:endParaRPr lang="en-US" altLang="zh-CN" sz="2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95300" algn="just">
              <a:lnSpc>
                <a:spcPct val="150000"/>
              </a:lnSpc>
            </a:pPr>
            <a:r>
              <a:rPr lang="en-US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en-US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使用 </a:t>
            </a:r>
            <a:r>
              <a:rPr lang="en-US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PCA(</a:t>
            </a:r>
            <a:r>
              <a:rPr lang="en-US" altLang="zh-CN" sz="2400" kern="1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n_components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=50</a:t>
            </a:r>
            <a:r>
              <a:rPr lang="en-US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将文本特征降维至 </a:t>
            </a:r>
            <a:r>
              <a:rPr lang="en-US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50 </a:t>
            </a:r>
            <a:r>
              <a:rPr lang="zh-CN" altLang="en-US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维；保留主要语义信息的同时大幅度减少冗余特征，提高模型效率与稳定性；</a:t>
            </a:r>
            <a:endParaRPr lang="en-US" altLang="zh-CN" sz="2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37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FC36D05-B57F-1A4B-AD55-C1B86A4D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2BDBBC-49EB-13DF-8E09-D01BAA92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28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 </a:t>
            </a:r>
            <a:r>
              <a:rPr lang="en-US" altLang="zh-CN" sz="2800" dirty="0" err="1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Optuna</a:t>
            </a:r>
            <a:r>
              <a:rPr lang="en-US" altLang="zh-CN" sz="28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自动优化模型超参数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D939AE-F111-F356-B2D0-7D76BA85C3E1}"/>
              </a:ext>
            </a:extLst>
          </p:cNvPr>
          <p:cNvSpPr txBox="1"/>
          <p:nvPr/>
        </p:nvSpPr>
        <p:spPr>
          <a:xfrm>
            <a:off x="-319316" y="857006"/>
            <a:ext cx="12424229" cy="277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95300" algn="just">
              <a:lnSpc>
                <a:spcPct val="150000"/>
              </a:lnSpc>
            </a:pPr>
            <a:r>
              <a:rPr lang="en-US" altLang="zh-CN" sz="2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调参目标：通过自动搜索最优超参数组合，最小化交叉验证下的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RMSE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95300">
              <a:lnSpc>
                <a:spcPct val="150000"/>
              </a:lnSpc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模型构建与验证过程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使用当前超参数构建随机森林；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95300"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    进行六折交叉验证，确保评估结果稳定；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95300">
              <a:lnSpc>
                <a:spcPct val="150000"/>
              </a:lnSpc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 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在每一折中训练模型并预测验证集，计算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RMSE</a:t>
            </a:r>
          </a:p>
          <a:p>
            <a:pPr marL="495300" algn="just">
              <a:lnSpc>
                <a:spcPct val="150000"/>
              </a:lnSpc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每次试验返回该组参数在验证集下的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RMSE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均值，供 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Optuna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选择最优组合。</a:t>
            </a:r>
            <a:endParaRPr lang="en-US" altLang="zh-CN" sz="2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620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4D11B76-3542-EF64-711A-FFBB25A8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B097059-FC05-4AD5-41E3-33D42300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5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结果</a:t>
            </a:r>
            <a:endParaRPr lang="zh-CN" altLang="en-US" sz="25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A1C8B9-CC0E-64E0-4831-27456173C0C2}"/>
              </a:ext>
            </a:extLst>
          </p:cNvPr>
          <p:cNvSpPr txBox="1"/>
          <p:nvPr/>
        </p:nvSpPr>
        <p:spPr>
          <a:xfrm>
            <a:off x="-466559" y="791762"/>
            <a:ext cx="10848190" cy="1689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95300" algn="just">
              <a:lnSpc>
                <a:spcPct val="150000"/>
              </a:lnSpc>
            </a:pPr>
            <a:r>
              <a:rPr lang="en-US" altLang="zh-CN" sz="18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模型性能表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95300" algn="just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95300" algn="just">
              <a:lnSpc>
                <a:spcPct val="150000"/>
              </a:lnSpc>
            </a:pPr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95300" algn="just">
              <a:lnSpc>
                <a:spcPct val="150000"/>
              </a:lnSpc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特征重要性表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" name="图片 9" descr="手机屏幕的截图&#10;&#10;AI 生成的内容可能不正确。">
            <a:extLst>
              <a:ext uri="{FF2B5EF4-FFF2-40B4-BE49-F238E27FC236}">
                <a16:creationId xmlns:a16="http://schemas.microsoft.com/office/drawing/2014/main" id="{D5479157-57E7-6474-41DE-C598A75F2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718" y="2144203"/>
            <a:ext cx="2500144" cy="3657788"/>
          </a:xfrm>
          <a:prstGeom prst="rect">
            <a:avLst/>
          </a:prstGeom>
        </p:spPr>
      </p:pic>
      <p:pic>
        <p:nvPicPr>
          <p:cNvPr id="12" name="图片 11" descr="图表&#10;&#10;AI 生成的内容可能不正确。">
            <a:extLst>
              <a:ext uri="{FF2B5EF4-FFF2-40B4-BE49-F238E27FC236}">
                <a16:creationId xmlns:a16="http://schemas.microsoft.com/office/drawing/2014/main" id="{04A555B8-2EAA-B5BF-E245-BC8A395F6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356" y="2092764"/>
            <a:ext cx="5910942" cy="39406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C301E76-0964-8C65-47BF-D9F68F687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18" y="958995"/>
            <a:ext cx="78962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92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2cbd07d-a9fa-49e0-b87d-f120bc111822"/>
  <p:tag name="COMMONDATA" val="eyJoZGlkIjoiOWQyMjJkYzcwOGQ4YzBhZjcyOTg1MzllMDU3ZWJiOD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8695;#71243;"/>
</p:tagLst>
</file>

<file path=ppt/theme/theme1.xml><?xml version="1.0" encoding="utf-8"?>
<a:theme xmlns:a="http://schemas.openxmlformats.org/drawingml/2006/main" name="Office 主题​​">
  <a:themeElements>
    <a:clrScheme name="橙红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>
            <a:latin typeface="Arial" panose="020B0604020202020204" pitchFamily="34" charset="0"/>
            <a:ea typeface="楷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510</Words>
  <Application>Microsoft Office PowerPoint</Application>
  <PresentationFormat>宽屏</PresentationFormat>
  <Paragraphs>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楷体</vt:lpstr>
      <vt:lpstr>Arial</vt:lpstr>
      <vt:lpstr>Times New Roman</vt:lpstr>
      <vt:lpstr>Office 主题​​</vt:lpstr>
      <vt:lpstr>PowerPoint 演示文稿</vt:lpstr>
      <vt:lpstr>    回应期中项目的反馈：</vt:lpstr>
      <vt:lpstr>创新点：使用TF-IDF将多字段文本转化为结构化特征</vt:lpstr>
      <vt:lpstr>使用 BERT模型 提取深度语义特征、PCA进行降维</vt:lpstr>
      <vt:lpstr>使用 Optuna 自动优化模型超参数</vt:lpstr>
      <vt:lpstr>结果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Angelica_zzy@126.com</dc:creator>
  <cp:lastModifiedBy>沛渊 张</cp:lastModifiedBy>
  <cp:revision>20</cp:revision>
  <dcterms:created xsi:type="dcterms:W3CDTF">2023-03-21T11:13:00Z</dcterms:created>
  <dcterms:modified xsi:type="dcterms:W3CDTF">2025-06-04T15:02:52Z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20BEB9D7B1F8474AACE98841EFF9A76E_13</vt:lpwstr>
  </property>
  <property fmtid="{D5CDD505-2E9C-101B-9397-08002B2CF9AE}" pid="3" name="KSOProductBuildVer">
    <vt:lpwstr>2052-12.1.0.17140</vt:lpwstr>
  </property>
</Properties>
</file>