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60" r:id="rId4"/>
    <p:sldId id="261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2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房价预测</a:t>
            </a:r>
            <a:r>
              <a:rPr lang="zh-CN" altLang="zh-CN"/>
              <a:t>模型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zh-CN" altLang="en-US"/>
              <a:t>邱丹绮</a:t>
            </a:r>
            <a:endParaRPr lang="zh-CN" altLang="en-US"/>
          </a:p>
          <a:p>
            <a:r>
              <a:rPr lang="en-US" altLang="zh-CN"/>
              <a:t>2025</a:t>
            </a:r>
            <a:r>
              <a:rPr lang="zh-CN" altLang="en-US"/>
              <a:t>年</a:t>
            </a:r>
            <a:r>
              <a:rPr lang="en-US" altLang="zh-CN"/>
              <a:t>4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429965"/>
            <a:ext cx="10969200" cy="705600"/>
          </a:xfrm>
        </p:spPr>
        <p:txBody>
          <a:bodyPr/>
          <a:p>
            <a:r>
              <a:rPr lang="zh-CN" altLang="en-US"/>
              <a:t>问题背景与方法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135435"/>
            <a:ext cx="10969200" cy="4759200"/>
          </a:xfrm>
        </p:spPr>
        <p:txBody>
          <a:bodyPr>
            <a:noAutofit/>
          </a:bodyPr>
          <a:p>
            <a:pPr>
              <a:lnSpc>
                <a:spcPct val="110000"/>
              </a:lnSpc>
            </a:pPr>
            <a:r>
              <a:rPr lang="zh-CN" altLang="en-US" sz="1400"/>
              <a:t>问题背景</a:t>
            </a:r>
            <a:r>
              <a:rPr lang="en-US" altLang="zh-CN" sz="1400"/>
              <a:t>:</a:t>
            </a:r>
            <a:endParaRPr lang="en-US" altLang="zh-CN" sz="1400"/>
          </a:p>
          <a:p>
            <a:pPr lvl="1">
              <a:lnSpc>
                <a:spcPct val="110000"/>
              </a:lnSpc>
            </a:pPr>
            <a:r>
              <a:rPr lang="zh-CN" altLang="en-US" sz="1200"/>
              <a:t>目标</a:t>
            </a:r>
            <a:r>
              <a:rPr lang="en-US" altLang="zh-CN" sz="1200"/>
              <a:t>: </a:t>
            </a:r>
            <a:r>
              <a:rPr lang="zh-CN" altLang="en-US" sz="1200"/>
              <a:t>根据一系列特征（如房屋面积、位置、装修情况等）预测房价。</a:t>
            </a:r>
            <a:endParaRPr lang="zh-CN" altLang="en-US" sz="1200"/>
          </a:p>
          <a:p>
            <a:pPr lvl="1">
              <a:lnSpc>
                <a:spcPct val="110000"/>
              </a:lnSpc>
            </a:pPr>
            <a:r>
              <a:rPr lang="zh-CN" altLang="en-US" sz="1200"/>
              <a:t>数据来源</a:t>
            </a:r>
            <a:r>
              <a:rPr lang="en-US" altLang="zh-CN" sz="1200"/>
              <a:t>: </a:t>
            </a:r>
            <a:r>
              <a:rPr lang="zh-CN" altLang="en-US" sz="1200"/>
              <a:t>包含房屋的各种特征，如面积、建筑年限、房屋类型、地理位置等。</a:t>
            </a:r>
            <a:endParaRPr lang="zh-CN" altLang="en-US" sz="1200"/>
          </a:p>
          <a:p>
            <a:pPr lvl="1">
              <a:lnSpc>
                <a:spcPct val="110000"/>
              </a:lnSpc>
            </a:pPr>
            <a:r>
              <a:rPr lang="zh-CN" altLang="en-US" sz="1200"/>
              <a:t>目标变量</a:t>
            </a:r>
            <a:r>
              <a:rPr lang="en-US" altLang="zh-CN" sz="1200"/>
              <a:t>: </a:t>
            </a:r>
            <a:r>
              <a:rPr lang="zh-CN" altLang="en-US" sz="1200"/>
              <a:t>预测房屋的价格（对价格进行对数变换，以处理右偏分布）。</a:t>
            </a:r>
            <a:endParaRPr lang="zh-CN" altLang="en-US" sz="1200"/>
          </a:p>
          <a:p>
            <a:pPr>
              <a:lnSpc>
                <a:spcPct val="110000"/>
              </a:lnSpc>
            </a:pPr>
            <a:r>
              <a:rPr lang="zh-CN" altLang="en-US" sz="1400"/>
              <a:t>方法概述</a:t>
            </a:r>
            <a:r>
              <a:rPr lang="en-US" altLang="zh-CN" sz="1400"/>
              <a:t>:</a:t>
            </a:r>
            <a:endParaRPr lang="en-US" altLang="zh-CN" sz="1400"/>
          </a:p>
          <a:p>
            <a:pPr lvl="1">
              <a:lnSpc>
                <a:spcPct val="110000"/>
              </a:lnSpc>
            </a:pPr>
            <a:r>
              <a:rPr lang="zh-CN" altLang="en-US" sz="1200"/>
              <a:t>数据预处理</a:t>
            </a:r>
            <a:r>
              <a:rPr lang="en-US" altLang="zh-CN" sz="1200"/>
              <a:t>:</a:t>
            </a:r>
            <a:endParaRPr lang="en-US" altLang="zh-CN" sz="1200"/>
          </a:p>
          <a:p>
            <a:pPr lvl="2">
              <a:lnSpc>
                <a:spcPct val="110000"/>
              </a:lnSpc>
            </a:pPr>
            <a:r>
              <a:rPr lang="zh-CN" altLang="en-US" sz="1200"/>
              <a:t>处理异常值</a:t>
            </a:r>
            <a:r>
              <a:rPr lang="en-US" altLang="zh-CN" sz="1200"/>
              <a:t>（1.5</a:t>
            </a:r>
            <a:r>
              <a:rPr lang="en-US" altLang="en-US" sz="1200"/>
              <a:t>×</a:t>
            </a:r>
            <a:r>
              <a:rPr lang="en-US" altLang="zh-CN" sz="1200"/>
              <a:t>IQR ）</a:t>
            </a: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endParaRPr lang="zh-CN" altLang="en-US" sz="1200"/>
          </a:p>
          <a:p>
            <a:pPr lvl="2">
              <a:lnSpc>
                <a:spcPct val="110000"/>
              </a:lnSpc>
            </a:pPr>
            <a:r>
              <a:rPr lang="zh-CN" altLang="en-US" sz="1200">
                <a:sym typeface="+mn-ea"/>
              </a:rPr>
              <a:t>缺失值</a:t>
            </a:r>
            <a:r>
              <a:rPr lang="en-US" altLang="zh-CN" sz="1200">
                <a:sym typeface="+mn-ea"/>
              </a:rPr>
              <a:t>：</a:t>
            </a:r>
            <a:r>
              <a:rPr lang="zh-CN" altLang="en-US" sz="1200">
                <a:sym typeface="+mn-ea"/>
              </a:rPr>
              <a:t>删除缺失过多列</a:t>
            </a:r>
            <a:r>
              <a:rPr lang="en-US" altLang="zh-CN" sz="1200">
                <a:sym typeface="+mn-ea"/>
              </a:rPr>
              <a:t>，</a:t>
            </a:r>
            <a:r>
              <a:rPr lang="zh-CN" altLang="en-US" sz="1200">
                <a:sym typeface="+mn-ea"/>
              </a:rPr>
              <a:t>根据变量情况填充均值</a:t>
            </a:r>
            <a:r>
              <a:rPr lang="en-US" altLang="zh-CN" sz="1200">
                <a:sym typeface="+mn-ea"/>
              </a:rPr>
              <a:t>、</a:t>
            </a:r>
            <a:r>
              <a:rPr lang="zh-CN" altLang="en-US" sz="1200">
                <a:sym typeface="+mn-ea"/>
              </a:rPr>
              <a:t>众数</a:t>
            </a:r>
            <a:r>
              <a:rPr lang="en-US" altLang="zh-CN" sz="1200">
                <a:sym typeface="+mn-ea"/>
              </a:rPr>
              <a:t>、75</a:t>
            </a:r>
            <a:r>
              <a:rPr lang="zh-CN" altLang="en-US" sz="1200">
                <a:sym typeface="+mn-ea"/>
              </a:rPr>
              <a:t>分位数等</a:t>
            </a:r>
            <a:endParaRPr lang="zh-CN" altLang="en-US" sz="1200"/>
          </a:p>
          <a:p>
            <a:pPr marL="914400" lvl="2" indent="0">
              <a:lnSpc>
                <a:spcPct val="110000"/>
              </a:lnSpc>
              <a:buNone/>
            </a:pPr>
            <a:endParaRPr lang="zh-CN" altLang="en-US" sz="1200"/>
          </a:p>
        </p:txBody>
      </p:sp>
      <p:pic>
        <p:nvPicPr>
          <p:cNvPr id="4" name="图片 3" descr="截屏2025-04-03 12.24.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2940" y="1332230"/>
            <a:ext cx="2453005" cy="1598930"/>
          </a:xfrm>
          <a:prstGeom prst="rect">
            <a:avLst/>
          </a:prstGeom>
        </p:spPr>
      </p:pic>
      <p:pic>
        <p:nvPicPr>
          <p:cNvPr id="5" name="图片 4" descr="截屏2025-04-03 14.14.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715" y="3270885"/>
            <a:ext cx="6829425" cy="191389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92805"/>
            <a:ext cx="10969200" cy="705600"/>
          </a:xfrm>
        </p:spPr>
        <p:txBody>
          <a:bodyPr/>
          <a:p>
            <a:r>
              <a:rPr lang="zh-CN" altLang="en-US"/>
              <a:t>特征</a:t>
            </a:r>
            <a:r>
              <a:rPr lang="zh-CN" altLang="en-US"/>
              <a:t>工程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250" y="880110"/>
            <a:ext cx="9086850" cy="4759325"/>
          </a:xfrm>
        </p:spPr>
        <p:txBody>
          <a:bodyPr/>
          <a:p>
            <a:pPr lvl="1"/>
            <a:r>
              <a:rPr lang="zh-CN" altLang="en-US" sz="1400"/>
              <a:t>核心特征如面积、楼层数、距离各类设施的距离（如医院、学校、地铁等）。</a:t>
            </a:r>
            <a:endParaRPr lang="zh-CN" altLang="en-US" sz="1400"/>
          </a:p>
          <a:p>
            <a:pPr lvl="1"/>
            <a:r>
              <a:rPr lang="zh-CN" altLang="en-US" sz="1400"/>
              <a:t>交互项（房屋年限</a:t>
            </a:r>
            <a:r>
              <a:rPr lang="en-US" altLang="zh-CN" sz="1400"/>
              <a:t> * </a:t>
            </a:r>
            <a:r>
              <a:rPr lang="zh-CN" altLang="en-US" sz="1400"/>
              <a:t>产权类型）。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地理编码技术：经纬坐标</a:t>
            </a:r>
            <a:r>
              <a:rPr lang="en-US" altLang="en-US" sz="1400">
                <a:sym typeface="+mn-ea"/>
              </a:rPr>
              <a:t>→</a:t>
            </a:r>
            <a:r>
              <a:rPr lang="zh-CN" altLang="en-US" sz="1400">
                <a:sym typeface="+mn-ea"/>
              </a:rPr>
              <a:t>城市中心距离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通过添加交互项和非线性特征，模型能更好地捕捉到变量间的复杂关系。如引入“房屋年限与产权类型”的交互项，确保模型能反映出影响价格的特定动态。</a:t>
            </a:r>
            <a:endParaRPr lang="zh-CN" altLang="en-US" sz="1400"/>
          </a:p>
          <a:p>
            <a:pPr lvl="1"/>
            <a:r>
              <a:rPr lang="zh-CN" altLang="en-US" sz="1400">
                <a:sym typeface="+mn-ea"/>
              </a:rPr>
              <a:t>对变量维度进行赋分</a:t>
            </a:r>
            <a:endParaRPr lang="zh-CN" altLang="en-US" sz="1400">
              <a:sym typeface="+mn-ea"/>
            </a:endParaRPr>
          </a:p>
          <a:p>
            <a:pPr marL="457200" lvl="1" indent="0">
              <a:buNone/>
            </a:pPr>
            <a:endParaRPr lang="zh-CN" altLang="en-US" sz="1400"/>
          </a:p>
          <a:p>
            <a:pPr marL="457200" lvl="1" indent="0">
              <a:buNone/>
            </a:pPr>
            <a:endParaRPr lang="zh-CN" altLang="en-US" sz="1400"/>
          </a:p>
          <a:p>
            <a:pPr marL="0" lvl="0" indent="0">
              <a:buNone/>
            </a:pPr>
            <a:endParaRPr lang="zh-CN" altLang="en-US" sz="1400"/>
          </a:p>
        </p:txBody>
      </p:sp>
      <p:pic>
        <p:nvPicPr>
          <p:cNvPr id="6" name="图片 5" descr="截屏2025-04-03 12.49.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38615" y="1413510"/>
            <a:ext cx="2953385" cy="3516630"/>
          </a:xfrm>
          <a:prstGeom prst="rect">
            <a:avLst/>
          </a:prstGeom>
        </p:spPr>
      </p:pic>
      <p:pic>
        <p:nvPicPr>
          <p:cNvPr id="7" name="图片 6" descr="截屏2025-04-03 12.51.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8435" y="2817495"/>
            <a:ext cx="3585845" cy="1632585"/>
          </a:xfrm>
          <a:prstGeom prst="rect">
            <a:avLst/>
          </a:prstGeom>
        </p:spPr>
      </p:pic>
      <p:pic>
        <p:nvPicPr>
          <p:cNvPr id="8" name="图片 7" descr="截屏2025-04-03 12.49.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845" y="186055"/>
            <a:ext cx="2491740" cy="112839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21005" y="2817495"/>
            <a:ext cx="7424420" cy="319468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建筑面积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"——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去除单位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房屋朝向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"——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文本包含“南”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装修情况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配备电梯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", "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别墅类型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","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房屋年限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", "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交易权属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梯户比例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"——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中文数字提取计算比例</a:t>
            </a:r>
            <a:endParaRPr lang="zh-CN" altLang="en-US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所在楼层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——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“总楼层数”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 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</a:t>
            </a: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楼层位置分数</a:t>
            </a: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"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  <a:p>
            <a:pPr marL="0" indent="0">
              <a:lnSpc>
                <a:spcPts val="2100"/>
              </a:lnSpc>
            </a:pPr>
            <a:r>
              <a:rPr lang="zh-CN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环线</a:t>
            </a:r>
            <a:endParaRPr lang="en-US" altLang="zh-CN" sz="120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  <a:sym typeface="+mn-ea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产权分数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房屋用途分数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环线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建筑结构分数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室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厅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厨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卫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总楼层数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交易时间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——"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持有年限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是否快速交易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"（&lt;2),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周边配套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——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文本提取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、dummy"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医院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公园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超市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商场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银行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学校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地铁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公交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",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：dummy"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_1" ,"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_2" 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_3",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_4",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_5", 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城市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_6",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  <a:p>
            <a:pPr marL="0" indent="0">
              <a:lnSpc>
                <a:spcPts val="2100"/>
              </a:lnSpc>
            </a:pPr>
            <a:r>
              <a:rPr lang="en-US" alt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  <a:sym typeface="+mn-ea"/>
              </a:rPr>
              <a:t> "lon", "lat" →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距市中心距离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_</a:t>
            </a:r>
            <a:r>
              <a:rPr lang="zh-CN" altLang="en-US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公里</a:t>
            </a:r>
            <a:r>
              <a:rPr lang="en-US" altLang="zh-CN" sz="1200" b="0" i="0">
                <a:solidFill>
                  <a:schemeClr val="tx1">
                    <a:lumMod val="50000"/>
                    <a:lumOff val="50000"/>
                  </a:schemeClr>
                </a:solidFill>
                <a:latin typeface="黑体" charset="0"/>
                <a:ea typeface="黑体" charset="0"/>
                <a:cs typeface="黑体" charset="0"/>
              </a:rPr>
              <a:t>"</a:t>
            </a:r>
            <a:endParaRPr lang="en-US" altLang="zh-CN" sz="1200" b="0" i="0">
              <a:solidFill>
                <a:schemeClr val="tx1">
                  <a:lumMod val="50000"/>
                  <a:lumOff val="50000"/>
                </a:schemeClr>
              </a:solidFill>
              <a:latin typeface="黑体" charset="0"/>
              <a:ea typeface="黑体" charset="0"/>
              <a:cs typeface="黑体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878260"/>
            <a:ext cx="10969200" cy="4759200"/>
          </a:xfrm>
        </p:spPr>
        <p:txBody>
          <a:bodyPr/>
          <a:p>
            <a:pPr lvl="0"/>
            <a:r>
              <a:rPr lang="zh-CN" altLang="en-US" sz="2000">
                <a:sym typeface="+mn-ea"/>
              </a:rPr>
              <a:t>模型开发：</a:t>
            </a:r>
            <a:endParaRPr lang="zh-CN" altLang="en-US" sz="2000"/>
          </a:p>
          <a:p>
            <a:pPr>
              <a:lnSpc>
                <a:spcPct val="110000"/>
              </a:lnSpc>
            </a:pPr>
            <a:r>
              <a:rPr lang="zh-CN" altLang="en-US" sz="1600">
                <a:sym typeface="+mn-ea"/>
              </a:rPr>
              <a:t>模型选择</a:t>
            </a:r>
            <a:r>
              <a:rPr lang="en-US" altLang="zh-CN" sz="1600">
                <a:sym typeface="+mn-ea"/>
              </a:rPr>
              <a:t>:</a:t>
            </a:r>
            <a:endParaRPr lang="en-US" altLang="zh-CN" sz="1600"/>
          </a:p>
          <a:p>
            <a:pPr marL="0" lvl="1">
              <a:lnSpc>
                <a:spcPct val="110000"/>
              </a:lnSpc>
            </a:pPr>
            <a:r>
              <a:rPr lang="zh-CN" altLang="en-US">
                <a:sym typeface="+mn-ea"/>
              </a:rPr>
              <a:t>候选模型：</a:t>
            </a:r>
            <a:r>
              <a:rPr lang="en-US" altLang="zh-CN">
                <a:sym typeface="+mn-ea"/>
              </a:rPr>
              <a:t>OLS、</a:t>
            </a:r>
            <a:r>
              <a:rPr lang="en-US" altLang="zh-CN">
                <a:sym typeface="+mn-ea"/>
              </a:rPr>
              <a:t>Ridge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Lasso</a:t>
            </a:r>
            <a:r>
              <a:rPr lang="en-US" altLang="zh-CN">
                <a:sym typeface="+mn-ea"/>
              </a:rPr>
              <a:t>、ElasticNet</a:t>
            </a:r>
            <a:endParaRPr lang="en-US" altLang="zh-CN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评估指标：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MAE</a:t>
            </a:r>
            <a:r>
              <a:rPr lang="zh-CN" altLang="en-US">
                <a:sym typeface="+mn-ea"/>
              </a:rPr>
              <a:t>（平均绝对误差）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RMSE</a:t>
            </a:r>
            <a:r>
              <a:rPr lang="zh-CN" altLang="en-US">
                <a:sym typeface="+mn-ea"/>
              </a:rPr>
              <a:t>（均方根误差）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en-US" altLang="zh-CN">
                <a:sym typeface="+mn-ea"/>
              </a:rPr>
              <a:t>Median AE</a:t>
            </a:r>
            <a:r>
              <a:rPr lang="zh-CN" altLang="en-US">
                <a:sym typeface="+mn-ea"/>
              </a:rPr>
              <a:t>（中位数绝对误差）</a:t>
            </a:r>
            <a:endParaRPr lang="zh-CN" altLang="en-US"/>
          </a:p>
          <a:p>
            <a:pPr marL="914400" lvl="3">
              <a:lnSpc>
                <a:spcPct val="110000"/>
              </a:lnSpc>
            </a:pPr>
            <a:r>
              <a:rPr lang="zh-CN" altLang="en-US">
                <a:sym typeface="+mn-ea"/>
              </a:rPr>
              <a:t>采用</a:t>
            </a:r>
            <a:r>
              <a:rPr lang="en-US" altLang="zh-CN">
                <a:sym typeface="+mn-ea"/>
              </a:rPr>
              <a:t> 6</a:t>
            </a:r>
            <a:r>
              <a:rPr lang="zh-CN" altLang="en-US">
                <a:sym typeface="+mn-ea"/>
              </a:rPr>
              <a:t>折交叉验证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来选择最佳的正则化强度，防止过拟合。</a:t>
            </a:r>
            <a:endParaRPr lang="zh-CN" altLang="en-US"/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选择标准：基于测试集上的</a:t>
            </a:r>
            <a:r>
              <a:rPr lang="en-US" altLang="zh-CN">
                <a:sym typeface="+mn-ea"/>
              </a:rPr>
              <a:t> MAE </a:t>
            </a:r>
            <a:r>
              <a:rPr lang="zh-CN" altLang="en-US">
                <a:sym typeface="+mn-ea"/>
              </a:rPr>
              <a:t>最小值，选择了</a:t>
            </a:r>
            <a:r>
              <a:rPr lang="en-US" altLang="zh-CN">
                <a:sym typeface="+mn-ea"/>
              </a:rPr>
              <a:t> Ridge </a:t>
            </a:r>
            <a:r>
              <a:rPr lang="zh-CN" altLang="en-US">
                <a:sym typeface="+mn-ea"/>
              </a:rPr>
              <a:t>作为最佳模型。</a:t>
            </a:r>
            <a:endParaRPr lang="zh-CN" altLang="en-US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zh-CN" altLang="en-US">
                <a:sym typeface="+mn-ea"/>
              </a:rPr>
              <a:t>使用最佳模型对</a:t>
            </a:r>
            <a:r>
              <a:rPr lang="zh-CN" altLang="en-US">
                <a:sym typeface="+mn-ea"/>
              </a:rPr>
              <a:t>测试集进行预测</a:t>
            </a:r>
            <a:endParaRPr lang="zh-CN" altLang="en-US" sz="1600">
              <a:sym typeface="+mn-ea"/>
            </a:endParaRPr>
          </a:p>
          <a:p>
            <a:r>
              <a:rPr lang="zh-CN" altLang="en-US" sz="1600">
                <a:sym typeface="+mn-ea"/>
              </a:rPr>
              <a:t>模型结果：</a:t>
            </a:r>
            <a:endParaRPr lang="en-US" altLang="zh-CN" sz="1600"/>
          </a:p>
          <a:p>
            <a:endParaRPr lang="en-US" altLang="zh-CN" sz="1600"/>
          </a:p>
        </p:txBody>
      </p:sp>
      <p:pic>
        <p:nvPicPr>
          <p:cNvPr id="9" name="图片 8" descr="截屏2025-04-03 13.52.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0" y="4793615"/>
            <a:ext cx="2919095" cy="1590040"/>
          </a:xfrm>
          <a:prstGeom prst="rect">
            <a:avLst/>
          </a:prstGeom>
        </p:spPr>
      </p:pic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08400" y="292805"/>
            <a:ext cx="10969200" cy="705600"/>
          </a:xfrm>
        </p:spPr>
        <p:txBody>
          <a:bodyPr/>
          <a:p>
            <a:r>
              <a:rPr lang="zh-CN" altLang="en-US"/>
              <a:t>模型与</a:t>
            </a:r>
            <a:r>
              <a:rPr lang="zh-CN" altLang="en-US"/>
              <a:t>结果</a:t>
            </a:r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1885632" y="5195888"/>
          <a:ext cx="6654165" cy="1076325"/>
        </p:xfrm>
        <a:graphic>
          <a:graphicData uri="http://schemas.openxmlformats.org/drawingml/2006/table">
            <a:tbl>
              <a:tblPr/>
              <a:tblGrid>
                <a:gridCol w="685800"/>
                <a:gridCol w="1227455"/>
                <a:gridCol w="1397000"/>
                <a:gridCol w="1456055"/>
                <a:gridCol w="1887855"/>
              </a:tblGrid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Model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In-sample MAE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Out-of-sample MAE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Cross-validation MAE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Datahub Score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OLS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0.2382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0.2423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0.2384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61.87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LASSO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0.4961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0.4954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0.4962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57.4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3360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宋体"/>
                          <a:ea typeface="宋体"/>
                        </a:rPr>
                        <a:t>Ridge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宋体"/>
                          <a:ea typeface="宋体"/>
                        </a:rPr>
                        <a:t>0.2381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宋体"/>
                          <a:ea typeface="宋体"/>
                        </a:rPr>
                        <a:t>0.2422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宋体"/>
                          <a:ea typeface="宋体"/>
                        </a:rPr>
                        <a:t>0.2383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chemeClr val="tx1"/>
                          </a:solidFill>
                          <a:latin typeface="宋体"/>
                          <a:ea typeface="宋体"/>
                        </a:rPr>
                        <a:t>62.925</a:t>
                      </a:r>
                      <a:endParaRPr lang="en-US" altLang="zh-CN" sz="1200" b="0" i="0">
                        <a:solidFill>
                          <a:schemeClr val="tx1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222885"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ElasticNet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>
                      <a:noFill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0.4881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0.4879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0.4885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200" b="0" i="0">
                          <a:solidFill>
                            <a:srgbClr val="000000"/>
                          </a:solidFill>
                          <a:latin typeface="宋体"/>
                          <a:ea typeface="宋体"/>
                        </a:rPr>
                        <a:t>56.34</a:t>
                      </a:r>
                      <a:endParaRPr lang="en-US" altLang="zh-CN" sz="1200" b="0" i="0">
                        <a:solidFill>
                          <a:srgbClr val="000000"/>
                        </a:solidFill>
                        <a:latin typeface="宋体"/>
                        <a:ea typeface="宋体"/>
                      </a:endParaRPr>
                    </a:p>
                  </a:txBody>
                  <a:tcPr marL="13017" marR="13017" marT="1301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1033</Words>
  <Application>WPS 文字</Application>
  <PresentationFormat>宽屏</PresentationFormat>
  <Paragraphs>116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Apple Color Emoji</vt:lpstr>
      <vt:lpstr>宋体</vt:lpstr>
      <vt:lpstr>一只喵的碎碎念</vt:lpstr>
      <vt:lpstr>Times New Roman Regular</vt:lpstr>
      <vt:lpstr>SourceCodePro-Regular</vt:lpstr>
      <vt:lpstr>Thonburi</vt:lpstr>
      <vt:lpstr>PingFang SC</vt:lpstr>
      <vt:lpstr>SourceCodePro-Regular</vt:lpstr>
      <vt:lpstr>方正小标宋简体</vt:lpstr>
      <vt:lpstr>Heiti SC Light</vt:lpstr>
      <vt:lpstr>黑体</vt:lpstr>
      <vt:lpstr>汉仪中黑KW</vt:lpstr>
      <vt:lpstr>WPS</vt:lpstr>
      <vt:lpstr>PowerPoint 演示文稿</vt:lpstr>
      <vt:lpstr>PowerPoint 演示文稿</vt:lpstr>
      <vt:lpstr>PowerPoint 演示文稿</vt:lpstr>
      <vt:lpstr>特征工程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QdQ</cp:lastModifiedBy>
  <cp:revision>220</cp:revision>
  <dcterms:created xsi:type="dcterms:W3CDTF">2025-04-03T06:53:11Z</dcterms:created>
  <dcterms:modified xsi:type="dcterms:W3CDTF">2025-04-03T06:53:11Z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2052-7.2.2.8955</vt:lpwstr>
  </property>
  <property fmtid="{D5CDD505-2E9C-101B-9397-08002B2CF9AE}" pid="3" name="ICV">
    <vt:lpwstr>5EB39470D991713EA9FFED67D5DAD084_41</vt:lpwstr>
  </property>
</Properties>
</file>