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75" d="100"/>
          <a:sy n="75" d="100"/>
        </p:scale>
        <p:origin x="64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EC34-BEAF-477F-96BF-7F6F50111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E4F7-71FC-46FC-A17F-12811F442E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8815" y="139700"/>
            <a:ext cx="5402580" cy="657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7615" y="139700"/>
            <a:ext cx="2948305" cy="3362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63025" y="3655695"/>
            <a:ext cx="3011805" cy="2749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3840" y="2094230"/>
            <a:ext cx="2633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异常值</a:t>
            </a:r>
            <a:r>
              <a:rPr lang="zh-CN" altLang="en-US"/>
              <a:t>处理：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使用阈值</a:t>
            </a:r>
            <a:r>
              <a:rPr lang="en-US" altLang="zh-CN"/>
              <a:t>3.5</a:t>
            </a:r>
            <a:r>
              <a:rPr lang="zh-CN" altLang="en-US"/>
              <a:t>倍</a:t>
            </a:r>
            <a:r>
              <a:rPr lang="en-US" altLang="zh-CN"/>
              <a:t>IQR</a:t>
            </a:r>
            <a:r>
              <a:rPr lang="zh-CN" altLang="en-US"/>
              <a:t>，在训练集中识别并移除了部分异常值样本。在</a:t>
            </a:r>
            <a:r>
              <a:rPr lang="en-US" altLang="zh-CN"/>
              <a:t>67306</a:t>
            </a:r>
            <a:r>
              <a:rPr lang="zh-CN" altLang="en-US"/>
              <a:t>个样本中识别出</a:t>
            </a:r>
            <a:r>
              <a:rPr lang="en-US" altLang="zh-CN"/>
              <a:t>2393</a:t>
            </a:r>
            <a:r>
              <a:rPr lang="zh-CN" altLang="en-US"/>
              <a:t>个异常值并移除，样本量为</a:t>
            </a:r>
            <a:r>
              <a:rPr lang="en-US" altLang="zh-CN"/>
              <a:t>64913.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86130" y="262255"/>
            <a:ext cx="492696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特征筛选</a:t>
            </a:r>
            <a:r>
              <a:rPr lang="zh-CN" altLang="en-US" sz="2000"/>
              <a:t>思路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方差过滤：</a:t>
            </a:r>
            <a:r>
              <a:rPr lang="en-US" altLang="zh-CN" sz="2000"/>
              <a:t>0.008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相关性筛选：</a:t>
            </a:r>
            <a:r>
              <a:rPr lang="en-US" altLang="zh-CN" sz="2000"/>
              <a:t>0.70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随机森林与梯度提升树计算特征权重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OLS</a:t>
            </a:r>
            <a:r>
              <a:rPr lang="zh-CN" altLang="en-US" sz="2000"/>
              <a:t>模型额外增加计算</a:t>
            </a:r>
            <a:r>
              <a:rPr lang="en-US" altLang="zh-CN" sz="2000"/>
              <a:t>vif</a:t>
            </a:r>
            <a:r>
              <a:rPr lang="zh-CN" altLang="en-US" sz="2000"/>
              <a:t>值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380" y="412115"/>
            <a:ext cx="4567555" cy="30168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165" y="3610610"/>
            <a:ext cx="4382770" cy="27692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2435" y="3348355"/>
            <a:ext cx="6637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方差筛选后的特征数量</a:t>
            </a:r>
            <a:r>
              <a:rPr lang="en-US" altLang="zh-CN"/>
              <a:t>: 148</a:t>
            </a:r>
            <a:r>
              <a:rPr lang="zh-CN" altLang="en-US"/>
              <a:t>。移除了</a:t>
            </a:r>
            <a:r>
              <a:rPr lang="en-US" altLang="zh-CN"/>
              <a:t> 1106 </a:t>
            </a:r>
            <a:r>
              <a:rPr lang="zh-CN" altLang="en-US"/>
              <a:t>个低方差特征。</a:t>
            </a:r>
            <a:endParaRPr lang="zh-CN" altLang="en-US"/>
          </a:p>
          <a:p>
            <a:r>
              <a:rPr lang="zh-CN" altLang="en-US"/>
              <a:t>相关性筛选将移除</a:t>
            </a:r>
            <a:r>
              <a:rPr lang="en-US" altLang="zh-CN"/>
              <a:t> 31 </a:t>
            </a:r>
            <a:r>
              <a:rPr lang="zh-CN" altLang="en-US"/>
              <a:t>个高度相关的特征：初步筛选后的最终特征数量</a:t>
            </a:r>
            <a:r>
              <a:rPr lang="en-US" altLang="zh-CN"/>
              <a:t>: 117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随机森林与梯度提升树计算特征权重，</a:t>
            </a:r>
            <a:r>
              <a:rPr lang="zh-CN" altLang="en-US"/>
              <a:t>最终保留的</a:t>
            </a:r>
            <a:r>
              <a:rPr lang="en-US" altLang="zh-CN"/>
              <a:t>23</a:t>
            </a:r>
            <a:r>
              <a:rPr lang="zh-CN" altLang="en-US"/>
              <a:t>个</a:t>
            </a:r>
            <a:r>
              <a:rPr lang="zh-CN" altLang="en-US"/>
              <a:t>特征：</a:t>
            </a:r>
            <a:endParaRPr lang="zh-CN" altLang="en-US"/>
          </a:p>
          <a:p>
            <a:r>
              <a:rPr lang="zh-CN" altLang="en-US"/>
              <a:t>每平米月租金中位数</a:t>
            </a:r>
            <a:r>
              <a:rPr lang="en-US" altLang="zh-CN"/>
              <a:t>,poly_</a:t>
            </a:r>
            <a:r>
              <a:rPr lang="zh-CN" altLang="en-US"/>
              <a:t>室</a:t>
            </a:r>
            <a:r>
              <a:rPr lang="en-US" altLang="zh-CN"/>
              <a:t>,</a:t>
            </a:r>
            <a:r>
              <a:rPr lang="zh-CN" altLang="en-US"/>
              <a:t>卫</a:t>
            </a:r>
            <a:r>
              <a:rPr lang="en-US" altLang="zh-CN"/>
              <a:t>,</a:t>
            </a:r>
            <a:r>
              <a:rPr lang="zh-CN" altLang="en-US"/>
              <a:t>城市</a:t>
            </a:r>
            <a:r>
              <a:rPr lang="en-US" altLang="zh-CN"/>
              <a:t>_5,</a:t>
            </a:r>
            <a:r>
              <a:rPr lang="zh-CN" altLang="en-US"/>
              <a:t>城市</a:t>
            </a:r>
            <a:r>
              <a:rPr lang="en-US" altLang="zh-CN"/>
              <a:t>_2,</a:t>
            </a:r>
            <a:r>
              <a:rPr lang="zh-CN" altLang="en-US"/>
              <a:t>楼层数值</a:t>
            </a:r>
            <a:r>
              <a:rPr lang="en-US" altLang="zh-CN"/>
              <a:t>,</a:t>
            </a:r>
            <a:r>
              <a:rPr lang="zh-CN" altLang="en-US"/>
              <a:t>环线</a:t>
            </a:r>
            <a:r>
              <a:rPr lang="en-US" altLang="zh-CN"/>
              <a:t>_</a:t>
            </a:r>
            <a:r>
              <a:rPr lang="zh-CN" altLang="en-US"/>
              <a:t>五至六环</a:t>
            </a:r>
            <a:r>
              <a:rPr lang="en-US" altLang="zh-CN"/>
              <a:t>,</a:t>
            </a:r>
            <a:r>
              <a:rPr lang="zh-CN" altLang="en-US"/>
              <a:t>停车费用数值</a:t>
            </a:r>
            <a:r>
              <a:rPr lang="en-US" altLang="zh-CN"/>
              <a:t>,</a:t>
            </a:r>
            <a:r>
              <a:rPr lang="zh-CN" altLang="en-US"/>
              <a:t>总层数</a:t>
            </a:r>
            <a:r>
              <a:rPr lang="en-US" altLang="zh-CN"/>
              <a:t>,</a:t>
            </a:r>
            <a:r>
              <a:rPr lang="zh-CN" altLang="en-US"/>
              <a:t>梯户比例</a:t>
            </a:r>
            <a:r>
              <a:rPr lang="en-US" altLang="zh-CN"/>
              <a:t>,</a:t>
            </a:r>
            <a:r>
              <a:rPr lang="zh-CN" altLang="en-US"/>
              <a:t>房本满五年</a:t>
            </a:r>
            <a:r>
              <a:rPr lang="en-US" altLang="zh-CN"/>
              <a:t>,</a:t>
            </a:r>
            <a:r>
              <a:rPr lang="zh-CN" altLang="en-US"/>
              <a:t>城市</a:t>
            </a:r>
            <a:r>
              <a:rPr lang="en-US" altLang="zh-CN"/>
              <a:t>_3,</a:t>
            </a:r>
            <a:r>
              <a:rPr lang="zh-CN" altLang="en-US"/>
              <a:t>城市</a:t>
            </a:r>
            <a:r>
              <a:rPr lang="en-US" altLang="zh-CN"/>
              <a:t>_6,</a:t>
            </a:r>
            <a:r>
              <a:rPr lang="zh-CN" altLang="en-US"/>
              <a:t>区域</a:t>
            </a:r>
            <a:r>
              <a:rPr lang="en-US" altLang="zh-CN"/>
              <a:t>_45.0,</a:t>
            </a:r>
            <a:r>
              <a:rPr lang="zh-CN" altLang="en-US"/>
              <a:t>楼龄</a:t>
            </a:r>
            <a:r>
              <a:rPr lang="en-US" altLang="zh-CN"/>
              <a:t>,</a:t>
            </a:r>
            <a:r>
              <a:rPr lang="zh-CN" altLang="en-US"/>
              <a:t>城市</a:t>
            </a:r>
            <a:r>
              <a:rPr lang="en-US" altLang="zh-CN"/>
              <a:t>_4,</a:t>
            </a:r>
            <a:r>
              <a:rPr lang="zh-CN" altLang="en-US"/>
              <a:t>容积率数值</a:t>
            </a:r>
            <a:r>
              <a:rPr lang="en-US" altLang="zh-CN"/>
              <a:t>,</a:t>
            </a:r>
            <a:r>
              <a:rPr lang="zh-CN" altLang="en-US"/>
              <a:t>区域</a:t>
            </a:r>
            <a:r>
              <a:rPr lang="en-US" altLang="zh-CN"/>
              <a:t>_62.0,</a:t>
            </a:r>
            <a:r>
              <a:rPr lang="zh-CN" altLang="en-US"/>
              <a:t>停车位数值</a:t>
            </a:r>
            <a:r>
              <a:rPr lang="en-US" altLang="zh-CN"/>
              <a:t>,</a:t>
            </a:r>
            <a:r>
              <a:rPr lang="zh-CN" altLang="en-US"/>
              <a:t>房屋总数数值</a:t>
            </a:r>
            <a:r>
              <a:rPr lang="en-US" altLang="zh-CN"/>
              <a:t>,</a:t>
            </a:r>
            <a:r>
              <a:rPr lang="zh-CN" altLang="en-US"/>
              <a:t>环线</a:t>
            </a:r>
            <a:r>
              <a:rPr lang="en-US" altLang="zh-CN"/>
              <a:t>_</a:t>
            </a:r>
            <a:r>
              <a:rPr lang="zh-CN" altLang="en-US"/>
              <a:t>四至五环</a:t>
            </a:r>
            <a:r>
              <a:rPr lang="en-US" altLang="zh-CN"/>
              <a:t>,</a:t>
            </a:r>
            <a:r>
              <a:rPr lang="zh-CN" altLang="en-US"/>
              <a:t>楼栋总数数值</a:t>
            </a:r>
            <a:r>
              <a:rPr lang="en-US" altLang="zh-CN"/>
              <a:t>,</a:t>
            </a:r>
            <a:r>
              <a:rPr lang="zh-CN" altLang="en-US"/>
              <a:t>绿化率数值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AF9F5">
                  <a:alpha val="100000"/>
                </a:srgbClr>
              </a:clrFrom>
              <a:clrTo>
                <a:srgbClr val="FAF9F5">
                  <a:alpha val="100000"/>
                  <a:alpha val="0"/>
                </a:srgbClr>
              </a:clrTo>
            </a:clrChange>
          </a:blip>
          <a:srcRect t="8226"/>
          <a:stretch>
            <a:fillRect/>
          </a:stretch>
        </p:blipFill>
        <p:spPr>
          <a:xfrm>
            <a:off x="271780" y="827405"/>
            <a:ext cx="11649075" cy="4073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340" y="5214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最佳模型</a:t>
            </a:r>
            <a:r>
              <a:rPr lang="en-US" altLang="zh-CN"/>
              <a:t>datahub</a:t>
            </a:r>
            <a:r>
              <a:rPr lang="zh-CN" altLang="en-US"/>
              <a:t>分数为：</a:t>
            </a:r>
            <a:r>
              <a:rPr lang="en-US" altLang="zh-CN"/>
              <a:t>58.75800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34340" y="4438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模型结果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妙 含笑</dc:creator>
  <cp:lastModifiedBy>мягкое освещение</cp:lastModifiedBy>
  <cp:revision>5</cp:revision>
  <dcterms:created xsi:type="dcterms:W3CDTF">2025-04-03T03:47:00Z</dcterms:created>
  <dcterms:modified xsi:type="dcterms:W3CDTF">2025-04-03T16:45:50Z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15D7C3C198AD4B03A2D205B8B4AE4A2D_12</vt:lpwstr>
  </property>
  <property fmtid="{D5CDD505-2E9C-101B-9397-08002B2CF9AE}" pid="3" name="KSOProductBuildVer">
    <vt:lpwstr>2052-12.1.0.20305</vt:lpwstr>
  </property>
</Properties>
</file>