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C2D4D-9890-A728-0B25-1CA3F736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93D201-263A-3996-99D9-7BFE5EDF4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D4D7A7-63B0-649B-A221-11EE2AAE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2714C4-D788-42E3-9B7A-03219377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3A300B-C503-3105-0246-60F31D76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51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DE951-275F-6AEA-1483-1BF1AF48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61C73A-5483-5BB2-F858-F93664B3D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BCDCD-8540-1172-035B-753E91DCE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644E7-A700-8766-4B7C-32E705CB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C69779-3A96-26F5-642E-7E5D1CADA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172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13819C9-34BD-24CC-0080-77FFD14EA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3CF84-5E49-0281-BA2D-27B4B3BB6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F3B8D6-AF6F-4FB9-8E44-9B7C8F17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53BC31-0723-8BF6-130A-7F02DA0E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45D751-9CA2-2F19-5B0C-7D9582EB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69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0CF5E-B490-8313-B298-B59C3CFD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46BEA-D8D6-14A8-436B-19F5D6A7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62FC0-A32C-2C56-AA28-CDD3A50F2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7AC754-E678-7085-0416-08B83305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1EF30F-E1A3-DE34-2408-164D05F4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2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49AA32-270A-F6A0-A0BF-3B573A626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9C3DF9-F9F7-0ABA-0973-1A3BC5CE4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B95293-0AA2-E070-D81A-E49506A7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020D68-8152-5B4D-D8F2-72DFE697C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07D5AD-92C0-E3DF-F3BB-0DBCD9A1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94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A426F-545D-B0E2-7A69-2266E12A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A33D07-2408-0D1C-509E-89CDA7E50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4FE08D-8667-259F-E05F-1E0DEB223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DE7FE3-4D3B-580B-708E-67412FE80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B26D23-21FB-530F-2BF5-FF0A7D83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3AA776-3E6A-EDEB-13EB-90E235FE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007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31FD5-75AF-8D6B-2F4F-EA650E8D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FF4C10-7F6D-7197-86DE-24828828A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82CA1-7EB8-E506-BBD0-C4BC28A5A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47AF2C-D773-ED4E-FCB6-91150D720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BA7ADE-219C-B7E1-066D-598170DFA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0DEFE7-BAFF-24B5-59CA-F5EB713F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4961F0-BAAF-95F5-C578-407EF7D3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AF7EB75-6CCF-B939-85E8-641534AB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11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C35DF-EDB8-FCA5-446C-D13F9DBA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B393F4-5705-4408-FCBD-CD1B1FFD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7C3554-5AB4-1005-C8F2-1D5FCC8DF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010E0EA-66D4-B500-2800-283DD9A65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454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60F461-C7ED-5EEF-E78F-3D01240BC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ABCC6D-384A-14A5-510A-2945C3F71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AA5F2E-7CB5-508A-5B43-977D7179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69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E9751-DA01-C276-B6A1-32F388E0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2B485-33B7-557B-F021-320614D2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B1E00C-CFA8-010C-C644-9912C84C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18193E-4204-6D3F-FBCA-491E7265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063EC4-2C88-69A5-B732-8F86AC12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24D2BB-E45A-BF48-216D-D4FBF1094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24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D150C-4FC1-FEB8-2E01-F3B0BAF48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B8196B-3B2F-8205-31A8-CF05F317E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7049A-2526-32AF-BD53-A22B67A91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FFFD07-4106-63AD-9E29-721A2B2A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1CF345-62B1-3372-8A6A-0BFE8FA2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78C835-6C3D-5421-CA77-B0BE9840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74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A0C2AD-957B-CF3B-4EE6-5D5F000A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BD5E38-F6CD-407D-BA3B-BE9E9BDB4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A6651-0404-62F5-61C6-4735C94FB7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94511-DE31-4FF5-B5BA-388AE91E932E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D767D-ECD6-5E22-0810-2B655704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AAC537-BA86-D6BA-2207-96716CE06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5B405-6EF0-433F-A86A-CF281AD09A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28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30248-463C-44FC-D2F9-B32531B47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房产价格预测汇报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FF049-2A05-6FF7-5F6A-04154D228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8672"/>
            <a:ext cx="9144000" cy="1655762"/>
          </a:xfrm>
        </p:spPr>
        <p:txBody>
          <a:bodyPr/>
          <a:lstStyle/>
          <a:p>
            <a:r>
              <a:rPr lang="en-US" altLang="zh-CN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2025</a:t>
            </a:r>
            <a:r>
              <a:rPr lang="zh-CN" altLang="en-US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年</a:t>
            </a:r>
            <a:r>
              <a:rPr lang="en-US" altLang="zh-CN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4</a:t>
            </a:r>
            <a:r>
              <a:rPr lang="zh-CN" altLang="en-US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月</a:t>
            </a:r>
            <a:r>
              <a:rPr lang="en-US" altLang="zh-CN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3</a:t>
            </a:r>
            <a:r>
              <a:rPr lang="zh-CN" altLang="en-US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65787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D000F62-74E9-359F-284B-E351CAFEB81A}"/>
              </a:ext>
            </a:extLst>
          </p:cNvPr>
          <p:cNvSpPr txBox="1"/>
          <p:nvPr/>
        </p:nvSpPr>
        <p:spPr>
          <a:xfrm>
            <a:off x="-1439917" y="3990152"/>
            <a:ext cx="11382703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3200" b="1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  <a:p>
            <a:pPr>
              <a:lnSpc>
                <a:spcPct val="125000"/>
              </a:lnSpc>
            </a:pPr>
            <a:endParaRPr lang="en-US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571500" indent="-5715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altLang="zh-CN" sz="32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A8D157E-EB59-77FE-F656-BE7F00F19C82}"/>
              </a:ext>
            </a:extLst>
          </p:cNvPr>
          <p:cNvSpPr txBox="1"/>
          <p:nvPr/>
        </p:nvSpPr>
        <p:spPr>
          <a:xfrm>
            <a:off x="704193" y="1849820"/>
            <a:ext cx="10615447" cy="3331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方法</a:t>
            </a:r>
            <a:endParaRPr lang="en-US" altLang="zh-CN" sz="2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结合市场情况</a:t>
            </a:r>
            <a:r>
              <a:rPr lang="en-US" altLang="zh-CN" sz="26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数据可得性初步筛选变量；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371600" lvl="2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变量分类：区位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房屋特征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环境与配套设施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处理缺失值、异常值，构建二次项、交互项；通过逐步回归选取特征；</a:t>
            </a: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914400" lvl="1" indent="-457200">
              <a:lnSpc>
                <a:spcPct val="125000"/>
              </a:lnSpc>
              <a:buFont typeface="Wingdings" panose="05000000000000000000" pitchFamily="2" charset="2"/>
              <a:buChar char="ü"/>
            </a:pP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 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OLS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sz="2600" dirty="0">
                <a:latin typeface="宋体" panose="02010600030101010101" pitchFamily="2" charset="-122"/>
                <a:ea typeface="宋体" panose="02010600030101010101" pitchFamily="2" charset="-122"/>
              </a:rPr>
              <a:t>等建模，并使用网格搜索优化超参数。</a:t>
            </a:r>
          </a:p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D6151FE-2E13-E7E0-6C95-16AAAD16246F}"/>
              </a:ext>
            </a:extLst>
          </p:cNvPr>
          <p:cNvSpPr txBox="1"/>
          <p:nvPr/>
        </p:nvSpPr>
        <p:spPr>
          <a:xfrm>
            <a:off x="441434" y="397941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研究概述</a:t>
            </a:r>
            <a:endParaRPr lang="en-US" altLang="zh-CN" sz="3200" b="1" dirty="0"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9251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354C94-57B1-E2D9-00FB-447997B76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80" y="112222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重点处理特征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FC3A11-FFD6-53AB-E317-A4B9FC087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65" y="1352089"/>
            <a:ext cx="7790790" cy="15902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区位因素：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区域、板块：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Target encoding</a:t>
            </a:r>
          </a:p>
          <a:p>
            <a:pPr marL="0" indent="0"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城市、环线：构建组合变量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 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One hot encoding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DB8157-3732-3F41-BDB3-A27B92B4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909" y="3615789"/>
            <a:ext cx="4330263" cy="31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63243C4-9251-A358-C63B-5A52B27868BE}"/>
              </a:ext>
            </a:extLst>
          </p:cNvPr>
          <p:cNvSpPr txBox="1"/>
          <p:nvPr/>
        </p:nvSpPr>
        <p:spPr>
          <a:xfrm>
            <a:off x="333709" y="2677652"/>
            <a:ext cx="6603120" cy="4532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altLang="zh-CN" dirty="0"/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房屋特征：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楼层：计算楼层占比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+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划分多层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高层住宅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房龄：提取建筑年份→计算房龄→通过多层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高层分类计算中位数填充缺失值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5000"/>
              </a:lnSpc>
              <a:buNone/>
            </a:pPr>
            <a:endParaRPr lang="en-US" altLang="zh-CN" sz="2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配套设施：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45720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设置关键词字典，分为学区、交通、配套、税费等类型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989F41-2F90-6D89-6275-2C880E749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122" y="523569"/>
            <a:ext cx="5152298" cy="301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0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A0739B-1A2F-0A7C-20A3-695D55E88223}"/>
              </a:ext>
            </a:extLst>
          </p:cNvPr>
          <p:cNvSpPr txBox="1"/>
          <p:nvPr/>
        </p:nvSpPr>
        <p:spPr>
          <a:xfrm>
            <a:off x="186560" y="338233"/>
            <a:ext cx="3026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方正粗黑宋简体" panose="02000000000000000000" pitchFamily="2" charset="-122"/>
                <a:ea typeface="方正粗黑宋简体" panose="02000000000000000000" pitchFamily="2" charset="-122"/>
                <a:cs typeface="+mn-cs"/>
              </a:rPr>
              <a:t>结果展示</a:t>
            </a:r>
            <a:endParaRPr lang="zh-CN" altLang="en-US" sz="3200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FEE4B85E-AAC2-3768-5837-BB26DDC9C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0" y="923008"/>
            <a:ext cx="11574515" cy="3042777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5000"/>
              </a:lnSpc>
              <a:buFont typeface="Wingdings" panose="05000000000000000000" pitchFamily="2" charset="2"/>
              <a:buChar char="Ø"/>
            </a:pPr>
            <a:r>
              <a:rPr lang="zh-CN" altLang="en-US" sz="4200" b="1" dirty="0">
                <a:latin typeface="宋体" panose="02010600030101010101" pitchFamily="2" charset="-122"/>
                <a:ea typeface="宋体" panose="02010600030101010101" pitchFamily="2" charset="-122"/>
              </a:rPr>
              <a:t> 超参数优化：</a:t>
            </a:r>
            <a:endParaRPr lang="en-US" altLang="zh-CN" sz="4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45000"/>
              </a:lnSpc>
              <a:buNone/>
            </a:pPr>
            <a:r>
              <a:rPr lang="en-US" altLang="zh-CN" sz="3400" b="1" dirty="0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r>
              <a:rPr lang="en-US" altLang="zh-CN" sz="3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Ridge</a:t>
            </a:r>
            <a:r>
              <a:rPr lang="zh-CN" altLang="en-US" sz="3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使用 </a:t>
            </a:r>
            <a:r>
              <a:rPr lang="en-US" altLang="zh-CN" sz="3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RidgeCV</a:t>
            </a: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lang="en-US" altLang="zh-CN" sz="3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KFold</a:t>
            </a: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折交叉验证下搜索最佳</a:t>
            </a:r>
            <a:r>
              <a:rPr lang="en-US" altLang="zh-CN" sz="3400" dirty="0">
                <a:latin typeface="宋体" panose="02010600030101010101" pitchFamily="2" charset="-122"/>
                <a:ea typeface="宋体" panose="02010600030101010101" pitchFamily="2" charset="-122"/>
              </a:rPr>
              <a:t>L2</a:t>
            </a:r>
            <a:r>
              <a:rPr lang="zh-CN" altLang="en-US" sz="3400" dirty="0">
                <a:latin typeface="宋体" panose="02010600030101010101" pitchFamily="2" charset="-122"/>
                <a:ea typeface="宋体" panose="02010600030101010101" pitchFamily="2" charset="-122"/>
              </a:rPr>
              <a:t>正则化强度，选择最优 </a:t>
            </a: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alpha</a:t>
            </a:r>
          </a:p>
          <a:p>
            <a:pPr>
              <a:lnSpc>
                <a:spcPct val="145000"/>
              </a:lnSpc>
            </a:pPr>
            <a:r>
              <a:rPr lang="en-US" altLang="zh-CN" sz="3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Lasso</a:t>
            </a:r>
            <a:r>
              <a:rPr lang="zh-CN" altLang="en-US" sz="3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回归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：基于</a:t>
            </a:r>
            <a:r>
              <a:rPr lang="en-US" altLang="zh-CN" sz="3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GridSearchCV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暴力搜索</a:t>
            </a: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折交叉验证），结合坐标下降法实现特征选择；</a:t>
            </a:r>
          </a:p>
          <a:p>
            <a:pPr>
              <a:lnSpc>
                <a:spcPct val="145000"/>
              </a:lnSpc>
            </a:pPr>
            <a:r>
              <a:rPr lang="zh-CN" altLang="en-US" sz="3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弹性网络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：使用</a:t>
            </a:r>
            <a:r>
              <a:rPr lang="en-US" altLang="zh-CN" sz="34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ElasticNetCV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联合优化</a:t>
            </a: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α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L1/L2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混合比例（</a:t>
            </a:r>
            <a:r>
              <a:rPr lang="en-US" altLang="zh-CN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l1_ratio</a:t>
            </a:r>
            <a:r>
              <a:rPr lang="zh-CN" altLang="en-US" sz="34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34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F66DFB-6D5C-41B8-5B22-AF36E563E079}"/>
              </a:ext>
            </a:extLst>
          </p:cNvPr>
          <p:cNvSpPr txBox="1"/>
          <p:nvPr/>
        </p:nvSpPr>
        <p:spPr>
          <a:xfrm>
            <a:off x="186560" y="3104722"/>
            <a:ext cx="50975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600" b="1" dirty="0">
                <a:latin typeface="宋体" panose="02010600030101010101" pitchFamily="2" charset="-122"/>
                <a:ea typeface="宋体" panose="02010600030101010101" pitchFamily="2" charset="-122"/>
              </a:rPr>
              <a:t>结果展示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E95222-061F-65DA-E14B-42DA1A9F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129" y="3623408"/>
            <a:ext cx="7564106" cy="31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9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231</Words>
  <Application>Microsoft Office PowerPoint</Application>
  <PresentationFormat>宽屏</PresentationFormat>
  <Paragraphs>26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等线</vt:lpstr>
      <vt:lpstr>等线 Light</vt:lpstr>
      <vt:lpstr>方正粗黑宋简体</vt:lpstr>
      <vt:lpstr>仿宋</vt:lpstr>
      <vt:lpstr>楷体</vt:lpstr>
      <vt:lpstr>宋体</vt:lpstr>
      <vt:lpstr>Arial</vt:lpstr>
      <vt:lpstr>Times New Roman</vt:lpstr>
      <vt:lpstr>Wingdings</vt:lpstr>
      <vt:lpstr>Office 主题​​</vt:lpstr>
      <vt:lpstr>房产价格预测汇报</vt:lpstr>
      <vt:lpstr>PowerPoint 演示文稿</vt:lpstr>
      <vt:lpstr>重点处理特征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1941326648@qq.com</dc:creator>
  <cp:lastModifiedBy>1941326648@qq.com</cp:lastModifiedBy>
  <cp:revision>3</cp:revision>
  <dcterms:created xsi:type="dcterms:W3CDTF">2025-04-02T14:53:33Z</dcterms:created>
  <dcterms:modified xsi:type="dcterms:W3CDTF">2025-04-03T05:01:49Z</dcterms:modified>
</cp:coreProperties>
</file>