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0BB0-0DD2-4EDE-B492-7F8C1C164432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691E5-1912-4A58-B829-7261331CA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92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691E5-1912-4A58-B829-7261331CA4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0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E543-75EF-E9DD-812B-2E56352A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915233-8FF4-41F0-DFC4-7C5B9223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01E7C-F12F-E73A-7D39-8E015288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993-1933-4609-90DA-AAD6EEC6B5CE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BAE16-8420-29D8-B30C-5370D4B4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600C2-C144-B11F-4431-CF1E3DED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68D1B-89CC-A2C7-F4F6-D8AF96A6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4F28D-5129-9A43-2CB8-3A323290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4C8EA-8284-8A5B-4F1C-F8C0068E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B75D-CCD8-46CA-82C1-48847283060F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E6B8-58A9-176A-16BE-9BFBC756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AB6E5-983A-62C3-2A79-E2BC4CCC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2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9EA66D-1C7D-1E58-D3E3-2C8B1DF66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79DA9-2719-DE60-8936-AC83AF80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33C55-E7AF-5F99-85B0-201D38DC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4246-C948-4033-87C1-4C01E1A6DC4D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A3A8-F0A0-1C52-D9F1-16B35787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2F416-9F0D-2ED6-3A80-9114CBCF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9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矩形 13"/>
            <p:cNvSpPr/>
            <p:nvPr/>
          </p:nvSpPr>
          <p:spPr>
            <a:xfrm flipH="1"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50000"/>
              </a:blip>
              <a:srcRect/>
              <a:stretch>
                <a:fillRect l="-45313" t="-20718" r="-4343" b="-61276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660399" y="5155700"/>
              <a:ext cx="10858500" cy="1080000"/>
              <a:chOff x="660399" y="5155700"/>
              <a:chExt cx="10858500" cy="1080000"/>
            </a:xfrm>
          </p:grpSpPr>
          <p:sp>
            <p:nvSpPr>
              <p:cNvPr id="80" name="矩形: 圆角 79"/>
              <p:cNvSpPr/>
              <p:nvPr/>
            </p:nvSpPr>
            <p:spPr>
              <a:xfrm>
                <a:off x="660399" y="5155700"/>
                <a:ext cx="10858500" cy="1080000"/>
              </a:xfrm>
              <a:prstGeom prst="roundRect">
                <a:avLst>
                  <a:gd name="adj" fmla="val 14298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1"/>
              </a:gradFill>
              <a:ln w="0">
                <a:noFill/>
              </a:ln>
              <a:effectLst>
                <a:outerShdw blurRad="2540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1109160" y="5461700"/>
                <a:ext cx="468000" cy="468000"/>
                <a:chOff x="714992" y="5332352"/>
                <a:chExt cx="468000" cy="468000"/>
              </a:xfrm>
            </p:grpSpPr>
            <p:sp>
              <p:nvSpPr>
                <p:cNvPr id="85" name="椭圆 84"/>
                <p:cNvSpPr>
                  <a:spLocks noChangeAspect="1"/>
                </p:cNvSpPr>
                <p:nvPr/>
              </p:nvSpPr>
              <p:spPr>
                <a:xfrm>
                  <a:off x="714992" y="5332352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rgbClr val="FFFFFF"/>
                  </a:solidFill>
                </a:ln>
                <a:effectLst>
                  <a:outerShdw blurRad="254000" dist="127000" dir="2700000" algn="tl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endParaRPr lang="zh-CN" altLang="en-US" dirty="0"/>
                </a:p>
              </p:txBody>
            </p:sp>
            <p:sp>
              <p:nvSpPr>
                <p:cNvPr id="86" name="任意多边形: 形状 85"/>
                <p:cNvSpPr>
                  <a:spLocks noChangeAspect="1"/>
                </p:cNvSpPr>
                <p:nvPr/>
              </p:nvSpPr>
              <p:spPr>
                <a:xfrm>
                  <a:off x="859693" y="5461584"/>
                  <a:ext cx="178598" cy="209537"/>
                </a:xfrm>
                <a:custGeom>
                  <a:avLst/>
                  <a:gdLst>
                    <a:gd name="T0" fmla="*/ 481 w 481"/>
                    <a:gd name="T1" fmla="*/ 443 h 565"/>
                    <a:gd name="T2" fmla="*/ 479 w 481"/>
                    <a:gd name="T3" fmla="*/ 449 h 565"/>
                    <a:gd name="T4" fmla="*/ 274 w 481"/>
                    <a:gd name="T5" fmla="*/ 565 h 565"/>
                    <a:gd name="T6" fmla="*/ 273 w 481"/>
                    <a:gd name="T7" fmla="*/ 565 h 565"/>
                    <a:gd name="T8" fmla="*/ 269 w 481"/>
                    <a:gd name="T9" fmla="*/ 563 h 565"/>
                    <a:gd name="T10" fmla="*/ 267 w 481"/>
                    <a:gd name="T11" fmla="*/ 558 h 565"/>
                    <a:gd name="T12" fmla="*/ 286 w 481"/>
                    <a:gd name="T13" fmla="*/ 370 h 565"/>
                    <a:gd name="T14" fmla="*/ 283 w 481"/>
                    <a:gd name="T15" fmla="*/ 375 h 565"/>
                    <a:gd name="T16" fmla="*/ 280 w 481"/>
                    <a:gd name="T17" fmla="*/ 376 h 565"/>
                    <a:gd name="T18" fmla="*/ 277 w 481"/>
                    <a:gd name="T19" fmla="*/ 375 h 565"/>
                    <a:gd name="T20" fmla="*/ 260 w 481"/>
                    <a:gd name="T21" fmla="*/ 365 h 565"/>
                    <a:gd name="T22" fmla="*/ 222 w 481"/>
                    <a:gd name="T23" fmla="*/ 365 h 565"/>
                    <a:gd name="T24" fmla="*/ 204 w 481"/>
                    <a:gd name="T25" fmla="*/ 375 h 565"/>
                    <a:gd name="T26" fmla="*/ 198 w 481"/>
                    <a:gd name="T27" fmla="*/ 375 h 565"/>
                    <a:gd name="T28" fmla="*/ 195 w 481"/>
                    <a:gd name="T29" fmla="*/ 370 h 565"/>
                    <a:gd name="T30" fmla="*/ 214 w 481"/>
                    <a:gd name="T31" fmla="*/ 558 h 565"/>
                    <a:gd name="T32" fmla="*/ 212 w 481"/>
                    <a:gd name="T33" fmla="*/ 563 h 565"/>
                    <a:gd name="T34" fmla="*/ 208 w 481"/>
                    <a:gd name="T35" fmla="*/ 565 h 565"/>
                    <a:gd name="T36" fmla="*/ 207 w 481"/>
                    <a:gd name="T37" fmla="*/ 565 h 565"/>
                    <a:gd name="T38" fmla="*/ 2 w 481"/>
                    <a:gd name="T39" fmla="*/ 449 h 565"/>
                    <a:gd name="T40" fmla="*/ 0 w 481"/>
                    <a:gd name="T41" fmla="*/ 443 h 565"/>
                    <a:gd name="T42" fmla="*/ 118 w 481"/>
                    <a:gd name="T43" fmla="*/ 262 h 565"/>
                    <a:gd name="T44" fmla="*/ 126 w 481"/>
                    <a:gd name="T45" fmla="*/ 263 h 565"/>
                    <a:gd name="T46" fmla="*/ 184 w 481"/>
                    <a:gd name="T47" fmla="*/ 301 h 565"/>
                    <a:gd name="T48" fmla="*/ 188 w 481"/>
                    <a:gd name="T49" fmla="*/ 307 h 565"/>
                    <a:gd name="T50" fmla="*/ 194 w 481"/>
                    <a:gd name="T51" fmla="*/ 368 h 565"/>
                    <a:gd name="T52" fmla="*/ 194 w 481"/>
                    <a:gd name="T53" fmla="*/ 324 h 565"/>
                    <a:gd name="T54" fmla="*/ 198 w 481"/>
                    <a:gd name="T55" fmla="*/ 318 h 565"/>
                    <a:gd name="T56" fmla="*/ 204 w 481"/>
                    <a:gd name="T57" fmla="*/ 318 h 565"/>
                    <a:gd name="T58" fmla="*/ 221 w 481"/>
                    <a:gd name="T59" fmla="*/ 327 h 565"/>
                    <a:gd name="T60" fmla="*/ 260 w 481"/>
                    <a:gd name="T61" fmla="*/ 327 h 565"/>
                    <a:gd name="T62" fmla="*/ 277 w 481"/>
                    <a:gd name="T63" fmla="*/ 318 h 565"/>
                    <a:gd name="T64" fmla="*/ 283 w 481"/>
                    <a:gd name="T65" fmla="*/ 318 h 565"/>
                    <a:gd name="T66" fmla="*/ 287 w 481"/>
                    <a:gd name="T67" fmla="*/ 324 h 565"/>
                    <a:gd name="T68" fmla="*/ 287 w 481"/>
                    <a:gd name="T69" fmla="*/ 368 h 565"/>
                    <a:gd name="T70" fmla="*/ 293 w 481"/>
                    <a:gd name="T71" fmla="*/ 307 h 565"/>
                    <a:gd name="T72" fmla="*/ 297 w 481"/>
                    <a:gd name="T73" fmla="*/ 301 h 565"/>
                    <a:gd name="T74" fmla="*/ 355 w 481"/>
                    <a:gd name="T75" fmla="*/ 263 h 565"/>
                    <a:gd name="T76" fmla="*/ 363 w 481"/>
                    <a:gd name="T77" fmla="*/ 262 h 565"/>
                    <a:gd name="T78" fmla="*/ 481 w 481"/>
                    <a:gd name="T79" fmla="*/ 443 h 565"/>
                    <a:gd name="T80" fmla="*/ 241 w 481"/>
                    <a:gd name="T81" fmla="*/ 273 h 565"/>
                    <a:gd name="T82" fmla="*/ 377 w 481"/>
                    <a:gd name="T83" fmla="*/ 137 h 565"/>
                    <a:gd name="T84" fmla="*/ 241 w 481"/>
                    <a:gd name="T85" fmla="*/ 0 h 565"/>
                    <a:gd name="T86" fmla="*/ 104 w 481"/>
                    <a:gd name="T87" fmla="*/ 137 h 565"/>
                    <a:gd name="T88" fmla="*/ 241 w 481"/>
                    <a:gd name="T89" fmla="*/ 273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81" h="565">
                      <a:moveTo>
                        <a:pt x="481" y="443"/>
                      </a:moveTo>
                      <a:cubicBezTo>
                        <a:pt x="481" y="445"/>
                        <a:pt x="480" y="447"/>
                        <a:pt x="479" y="449"/>
                      </a:cubicBezTo>
                      <a:cubicBezTo>
                        <a:pt x="424" y="515"/>
                        <a:pt x="351" y="556"/>
                        <a:pt x="274" y="565"/>
                      </a:cubicBezTo>
                      <a:cubicBezTo>
                        <a:pt x="274" y="565"/>
                        <a:pt x="274" y="565"/>
                        <a:pt x="273" y="565"/>
                      </a:cubicBezTo>
                      <a:cubicBezTo>
                        <a:pt x="272" y="565"/>
                        <a:pt x="270" y="564"/>
                        <a:pt x="269" y="563"/>
                      </a:cubicBezTo>
                      <a:cubicBezTo>
                        <a:pt x="267" y="562"/>
                        <a:pt x="267" y="560"/>
                        <a:pt x="267" y="558"/>
                      </a:cubicBezTo>
                      <a:lnTo>
                        <a:pt x="286" y="370"/>
                      </a:lnTo>
                      <a:cubicBezTo>
                        <a:pt x="286" y="372"/>
                        <a:pt x="285" y="374"/>
                        <a:pt x="283" y="375"/>
                      </a:cubicBezTo>
                      <a:cubicBezTo>
                        <a:pt x="282" y="375"/>
                        <a:pt x="281" y="376"/>
                        <a:pt x="280" y="376"/>
                      </a:cubicBezTo>
                      <a:cubicBezTo>
                        <a:pt x="279" y="376"/>
                        <a:pt x="278" y="375"/>
                        <a:pt x="277" y="375"/>
                      </a:cubicBezTo>
                      <a:lnTo>
                        <a:pt x="260" y="365"/>
                      </a:lnTo>
                      <a:cubicBezTo>
                        <a:pt x="250" y="375"/>
                        <a:pt x="231" y="375"/>
                        <a:pt x="222" y="365"/>
                      </a:cubicBezTo>
                      <a:lnTo>
                        <a:pt x="204" y="375"/>
                      </a:lnTo>
                      <a:cubicBezTo>
                        <a:pt x="202" y="376"/>
                        <a:pt x="200" y="376"/>
                        <a:pt x="198" y="375"/>
                      </a:cubicBezTo>
                      <a:cubicBezTo>
                        <a:pt x="196" y="374"/>
                        <a:pt x="195" y="372"/>
                        <a:pt x="195" y="370"/>
                      </a:cubicBezTo>
                      <a:lnTo>
                        <a:pt x="214" y="558"/>
                      </a:lnTo>
                      <a:cubicBezTo>
                        <a:pt x="214" y="560"/>
                        <a:pt x="214" y="562"/>
                        <a:pt x="212" y="563"/>
                      </a:cubicBezTo>
                      <a:cubicBezTo>
                        <a:pt x="211" y="564"/>
                        <a:pt x="209" y="565"/>
                        <a:pt x="208" y="565"/>
                      </a:cubicBezTo>
                      <a:cubicBezTo>
                        <a:pt x="207" y="565"/>
                        <a:pt x="207" y="565"/>
                        <a:pt x="207" y="565"/>
                      </a:cubicBezTo>
                      <a:cubicBezTo>
                        <a:pt x="130" y="556"/>
                        <a:pt x="57" y="514"/>
                        <a:pt x="2" y="449"/>
                      </a:cubicBezTo>
                      <a:cubicBezTo>
                        <a:pt x="1" y="447"/>
                        <a:pt x="0" y="445"/>
                        <a:pt x="0" y="443"/>
                      </a:cubicBezTo>
                      <a:cubicBezTo>
                        <a:pt x="13" y="363"/>
                        <a:pt x="55" y="299"/>
                        <a:pt x="118" y="262"/>
                      </a:cubicBezTo>
                      <a:cubicBezTo>
                        <a:pt x="121" y="260"/>
                        <a:pt x="124" y="261"/>
                        <a:pt x="126" y="263"/>
                      </a:cubicBezTo>
                      <a:cubicBezTo>
                        <a:pt x="142" y="280"/>
                        <a:pt x="162" y="293"/>
                        <a:pt x="184" y="301"/>
                      </a:cubicBezTo>
                      <a:cubicBezTo>
                        <a:pt x="186" y="302"/>
                        <a:pt x="188" y="304"/>
                        <a:pt x="188" y="307"/>
                      </a:cubicBezTo>
                      <a:lnTo>
                        <a:pt x="194" y="368"/>
                      </a:lnTo>
                      <a:lnTo>
                        <a:pt x="194" y="324"/>
                      </a:lnTo>
                      <a:cubicBezTo>
                        <a:pt x="194" y="321"/>
                        <a:pt x="196" y="319"/>
                        <a:pt x="198" y="318"/>
                      </a:cubicBezTo>
                      <a:cubicBezTo>
                        <a:pt x="200" y="317"/>
                        <a:pt x="202" y="317"/>
                        <a:pt x="204" y="318"/>
                      </a:cubicBezTo>
                      <a:lnTo>
                        <a:pt x="221" y="327"/>
                      </a:lnTo>
                      <a:cubicBezTo>
                        <a:pt x="231" y="317"/>
                        <a:pt x="250" y="317"/>
                        <a:pt x="260" y="327"/>
                      </a:cubicBezTo>
                      <a:lnTo>
                        <a:pt x="277" y="318"/>
                      </a:lnTo>
                      <a:cubicBezTo>
                        <a:pt x="279" y="317"/>
                        <a:pt x="281" y="317"/>
                        <a:pt x="283" y="318"/>
                      </a:cubicBezTo>
                      <a:cubicBezTo>
                        <a:pt x="285" y="319"/>
                        <a:pt x="287" y="321"/>
                        <a:pt x="287" y="324"/>
                      </a:cubicBezTo>
                      <a:lnTo>
                        <a:pt x="287" y="368"/>
                      </a:lnTo>
                      <a:lnTo>
                        <a:pt x="293" y="307"/>
                      </a:lnTo>
                      <a:cubicBezTo>
                        <a:pt x="293" y="304"/>
                        <a:pt x="295" y="302"/>
                        <a:pt x="297" y="301"/>
                      </a:cubicBezTo>
                      <a:cubicBezTo>
                        <a:pt x="319" y="293"/>
                        <a:pt x="339" y="280"/>
                        <a:pt x="355" y="263"/>
                      </a:cubicBezTo>
                      <a:cubicBezTo>
                        <a:pt x="357" y="261"/>
                        <a:pt x="360" y="260"/>
                        <a:pt x="363" y="262"/>
                      </a:cubicBezTo>
                      <a:cubicBezTo>
                        <a:pt x="427" y="299"/>
                        <a:pt x="468" y="363"/>
                        <a:pt x="481" y="443"/>
                      </a:cubicBezTo>
                      <a:close/>
                      <a:moveTo>
                        <a:pt x="241" y="273"/>
                      </a:moveTo>
                      <a:cubicBezTo>
                        <a:pt x="316" y="273"/>
                        <a:pt x="377" y="212"/>
                        <a:pt x="377" y="137"/>
                      </a:cubicBezTo>
                      <a:cubicBezTo>
                        <a:pt x="377" y="61"/>
                        <a:pt x="316" y="0"/>
                        <a:pt x="241" y="0"/>
                      </a:cubicBezTo>
                      <a:cubicBezTo>
                        <a:pt x="165" y="0"/>
                        <a:pt x="104" y="61"/>
                        <a:pt x="104" y="137"/>
                      </a:cubicBezTo>
                      <a:cubicBezTo>
                        <a:pt x="104" y="212"/>
                        <a:pt x="165" y="273"/>
                        <a:pt x="241" y="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4550257" y="5461700"/>
                <a:ext cx="468000" cy="468000"/>
                <a:chOff x="4654839" y="5332352"/>
                <a:chExt cx="468000" cy="468000"/>
              </a:xfrm>
            </p:grpSpPr>
            <p:sp>
              <p:nvSpPr>
                <p:cNvPr id="83" name="椭圆 82"/>
                <p:cNvSpPr>
                  <a:spLocks noChangeAspect="1"/>
                </p:cNvSpPr>
                <p:nvPr/>
              </p:nvSpPr>
              <p:spPr>
                <a:xfrm>
                  <a:off x="4654839" y="5332352"/>
                  <a:ext cx="468000" cy="468000"/>
                </a:xfrm>
                <a:prstGeom prst="ellipse">
                  <a:avLst/>
                </a:prstGeom>
                <a:noFill/>
                <a:ln w="12700">
                  <a:solidFill>
                    <a:srgbClr val="FFFFFF"/>
                  </a:solidFill>
                </a:ln>
                <a:effectLst>
                  <a:outerShdw blurRad="254000" dist="1270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endParaRPr lang="zh-CN" altLang="en-US" dirty="0"/>
                </a:p>
              </p:txBody>
            </p:sp>
            <p:sp>
              <p:nvSpPr>
                <p:cNvPr id="84" name="任意多边形: 形状 83"/>
                <p:cNvSpPr>
                  <a:spLocks noChangeAspect="1"/>
                </p:cNvSpPr>
                <p:nvPr/>
              </p:nvSpPr>
              <p:spPr>
                <a:xfrm>
                  <a:off x="4771839" y="5494837"/>
                  <a:ext cx="234000" cy="143030"/>
                </a:xfrm>
                <a:custGeom>
                  <a:avLst/>
                  <a:gdLst>
                    <a:gd name="T0" fmla="*/ 1319 w 2718"/>
                    <a:gd name="T1" fmla="*/ 873 h 1664"/>
                    <a:gd name="T2" fmla="*/ 55 w 2718"/>
                    <a:gd name="T3" fmla="*/ 510 h 1664"/>
                    <a:gd name="T4" fmla="*/ 0 w 2718"/>
                    <a:gd name="T5" fmla="*/ 437 h 1664"/>
                    <a:gd name="T6" fmla="*/ 55 w 2718"/>
                    <a:gd name="T7" fmla="*/ 364 h 1664"/>
                    <a:gd name="T8" fmla="*/ 1314 w 2718"/>
                    <a:gd name="T9" fmla="*/ 3 h 1664"/>
                    <a:gd name="T10" fmla="*/ 1335 w 2718"/>
                    <a:gd name="T11" fmla="*/ 0 h 1664"/>
                    <a:gd name="T12" fmla="*/ 1358 w 2718"/>
                    <a:gd name="T13" fmla="*/ 3 h 1664"/>
                    <a:gd name="T14" fmla="*/ 2664 w 2718"/>
                    <a:gd name="T15" fmla="*/ 411 h 1664"/>
                    <a:gd name="T16" fmla="*/ 2717 w 2718"/>
                    <a:gd name="T17" fmla="*/ 487 h 1664"/>
                    <a:gd name="T18" fmla="*/ 2659 w 2718"/>
                    <a:gd name="T19" fmla="*/ 559 h 1664"/>
                    <a:gd name="T20" fmla="*/ 1358 w 2718"/>
                    <a:gd name="T21" fmla="*/ 874 h 1664"/>
                    <a:gd name="T22" fmla="*/ 1319 w 2718"/>
                    <a:gd name="T23" fmla="*/ 873 h 1664"/>
                    <a:gd name="T24" fmla="*/ 1389 w 2718"/>
                    <a:gd name="T25" fmla="*/ 1003 h 1664"/>
                    <a:gd name="T26" fmla="*/ 1340 w 2718"/>
                    <a:gd name="T27" fmla="*/ 1009 h 1664"/>
                    <a:gd name="T28" fmla="*/ 1282 w 2718"/>
                    <a:gd name="T29" fmla="*/ 1001 h 1664"/>
                    <a:gd name="T30" fmla="*/ 410 w 2718"/>
                    <a:gd name="T31" fmla="*/ 751 h 1664"/>
                    <a:gd name="T32" fmla="*/ 410 w 2718"/>
                    <a:gd name="T33" fmla="*/ 1354 h 1664"/>
                    <a:gd name="T34" fmla="*/ 427 w 2718"/>
                    <a:gd name="T35" fmla="*/ 1398 h 1664"/>
                    <a:gd name="T36" fmla="*/ 1359 w 2718"/>
                    <a:gd name="T37" fmla="*/ 1664 h 1664"/>
                    <a:gd name="T38" fmla="*/ 2265 w 2718"/>
                    <a:gd name="T39" fmla="*/ 1395 h 1664"/>
                    <a:gd name="T40" fmla="*/ 2278 w 2718"/>
                    <a:gd name="T41" fmla="*/ 1354 h 1664"/>
                    <a:gd name="T42" fmla="*/ 2278 w 2718"/>
                    <a:gd name="T43" fmla="*/ 788 h 1664"/>
                    <a:gd name="T44" fmla="*/ 1389 w 2718"/>
                    <a:gd name="T45" fmla="*/ 100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718" h="1664">
                      <a:moveTo>
                        <a:pt x="1319" y="873"/>
                      </a:moveTo>
                      <a:lnTo>
                        <a:pt x="55" y="510"/>
                      </a:lnTo>
                      <a:cubicBezTo>
                        <a:pt x="4" y="496"/>
                        <a:pt x="0" y="451"/>
                        <a:pt x="0" y="437"/>
                      </a:cubicBezTo>
                      <a:cubicBezTo>
                        <a:pt x="0" y="424"/>
                        <a:pt x="4" y="378"/>
                        <a:pt x="55" y="364"/>
                      </a:cubicBezTo>
                      <a:lnTo>
                        <a:pt x="1314" y="3"/>
                      </a:lnTo>
                      <a:cubicBezTo>
                        <a:pt x="1321" y="1"/>
                        <a:pt x="1328" y="0"/>
                        <a:pt x="1335" y="0"/>
                      </a:cubicBezTo>
                      <a:cubicBezTo>
                        <a:pt x="1343" y="0"/>
                        <a:pt x="1350" y="1"/>
                        <a:pt x="1358" y="3"/>
                      </a:cubicBezTo>
                      <a:lnTo>
                        <a:pt x="2664" y="411"/>
                      </a:lnTo>
                      <a:cubicBezTo>
                        <a:pt x="2704" y="424"/>
                        <a:pt x="2718" y="459"/>
                        <a:pt x="2717" y="487"/>
                      </a:cubicBezTo>
                      <a:cubicBezTo>
                        <a:pt x="2716" y="515"/>
                        <a:pt x="2700" y="548"/>
                        <a:pt x="2659" y="559"/>
                      </a:cubicBezTo>
                      <a:lnTo>
                        <a:pt x="1358" y="874"/>
                      </a:lnTo>
                      <a:cubicBezTo>
                        <a:pt x="1345" y="877"/>
                        <a:pt x="1331" y="877"/>
                        <a:pt x="1319" y="873"/>
                      </a:cubicBezTo>
                      <a:close/>
                      <a:moveTo>
                        <a:pt x="1389" y="1003"/>
                      </a:moveTo>
                      <a:cubicBezTo>
                        <a:pt x="1373" y="1007"/>
                        <a:pt x="1356" y="1009"/>
                        <a:pt x="1340" y="1009"/>
                      </a:cubicBezTo>
                      <a:cubicBezTo>
                        <a:pt x="1320" y="1009"/>
                        <a:pt x="1301" y="1006"/>
                        <a:pt x="1282" y="1001"/>
                      </a:cubicBezTo>
                      <a:lnTo>
                        <a:pt x="410" y="751"/>
                      </a:lnTo>
                      <a:lnTo>
                        <a:pt x="410" y="1354"/>
                      </a:lnTo>
                      <a:cubicBezTo>
                        <a:pt x="410" y="1370"/>
                        <a:pt x="416" y="1386"/>
                        <a:pt x="427" y="1398"/>
                      </a:cubicBezTo>
                      <a:cubicBezTo>
                        <a:pt x="436" y="1409"/>
                        <a:pt x="667" y="1664"/>
                        <a:pt x="1359" y="1664"/>
                      </a:cubicBezTo>
                      <a:cubicBezTo>
                        <a:pt x="2053" y="1664"/>
                        <a:pt x="2256" y="1406"/>
                        <a:pt x="2265" y="1395"/>
                      </a:cubicBezTo>
                      <a:cubicBezTo>
                        <a:pt x="2274" y="1383"/>
                        <a:pt x="2278" y="1369"/>
                        <a:pt x="2278" y="1354"/>
                      </a:cubicBezTo>
                      <a:lnTo>
                        <a:pt x="2278" y="788"/>
                      </a:lnTo>
                      <a:lnTo>
                        <a:pt x="1389" y="10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8" name="组合 87"/>
            <p:cNvGrpSpPr/>
            <p:nvPr/>
          </p:nvGrpSpPr>
          <p:grpSpPr>
            <a:xfrm>
              <a:off x="782053" y="678073"/>
              <a:ext cx="288000" cy="96252"/>
              <a:chOff x="1094874" y="562938"/>
              <a:chExt cx="288000" cy="96252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094874" y="562938"/>
                <a:ext cx="288000" cy="0"/>
              </a:xfrm>
              <a:prstGeom prst="line">
                <a:avLst/>
              </a:prstGeom>
              <a:ln w="317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1094874" y="659190"/>
                <a:ext cx="144000" cy="0"/>
              </a:xfrm>
              <a:prstGeom prst="line">
                <a:avLst/>
              </a:prstGeom>
              <a:ln w="317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标题 50"/>
          <p:cNvSpPr>
            <a:spLocks noGrp="1"/>
          </p:cNvSpPr>
          <p:nvPr>
            <p:ph type="ctrTitle" hasCustomPrompt="1"/>
          </p:nvPr>
        </p:nvSpPr>
        <p:spPr>
          <a:xfrm>
            <a:off x="1049650" y="1028700"/>
            <a:ext cx="10080000" cy="25200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52" name="副标题 51"/>
          <p:cNvSpPr>
            <a:spLocks noGrp="1"/>
          </p:cNvSpPr>
          <p:nvPr>
            <p:ph type="subTitle" sz="quarter" idx="1" hasCustomPrompt="1"/>
          </p:nvPr>
        </p:nvSpPr>
        <p:spPr>
          <a:xfrm>
            <a:off x="1049650" y="3640844"/>
            <a:ext cx="10080000" cy="900000"/>
          </a:xfrm>
          <a:prstGeom prst="round2DiagRect">
            <a:avLst>
              <a:gd name="adj1" fmla="val 0"/>
              <a:gd name="adj2" fmla="val 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strike="noStrike" spc="3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1667946" y="5299700"/>
            <a:ext cx="2520000" cy="79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14" hasCustomPrompt="1"/>
          </p:nvPr>
        </p:nvSpPr>
        <p:spPr>
          <a:xfrm>
            <a:off x="5109043" y="5299700"/>
            <a:ext cx="2520000" cy="79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wrap="none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20XX.XX.XX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23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4F9C-05F7-EABA-FCC9-97B298C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E678-9BB4-6F05-2C45-091973C5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C3154-9BE4-09A5-938E-A22126F9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C6A2-D955-4CDE-A713-9D274AC165A5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E717D-D24D-0EFF-35E9-1517D0B6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CC8B3-9815-C1A8-CFC9-F6ABB199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1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6C5D-6C69-9A8C-33A7-0A358E0F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2A1FC-1975-3D11-8D69-744E29BE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00097-6229-1658-6F00-51095444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40F-25EE-4B8A-A445-57294DC9A61B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D0DC2-D7AA-CCA5-1E56-21649768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007C5-0EBE-97BA-34AB-944A56B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86CF-1F5A-DA10-F80F-6B8B93DC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A82A2-3810-2A55-BC77-293A4350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2AA33-BCBB-D9E5-D388-20E70FB7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AB5D5-BF57-2B7E-4578-7D73C013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66EB-9BC5-41B6-AFC0-0ACDBFC87665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19A96F-D3DA-7359-F33C-E5778339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78CCC-32A9-F8D1-8760-D5FDBDE5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1CD6-D7F4-F75B-03E6-1805F418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AC95D-50B7-344C-1029-2CFD3B5B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2B2B71-92AA-4E72-60C0-A7C941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CD1AD-FEA4-F61A-176C-9BBFA8A95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512A8F-EF3A-FEAE-6681-B9DDEAF59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07B09-DFE3-25AB-7620-87684282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DBA9-7CED-4DAB-8F9F-F98C66E56CCB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C7D59D-ED64-755F-0C71-BCCD66DE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36AD1F-66D2-B8EB-E7C5-2BE7F8FD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A7ACF-E56D-30F5-2A02-DE7D834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D11F4B-3575-D123-1220-9267584E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3AD3-61DD-467D-AED9-6CB05B91C31D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2055D-CE91-B4E9-E388-41D7EF67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DD7890-BBA7-0032-1FEA-000429F5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7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425CD-71C1-7A2A-F7AD-AEA39286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6826-C983-4714-BA6B-5149CBD6283C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1AAF5E-CEB3-000E-3240-E01B2CB9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05687-AB8C-46AD-964B-55389E71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6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8B91-2DCE-259F-180E-63953939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6CAFB-CA4C-D68A-1D0E-7A3ABACD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37B-97C3-AC3C-E8F6-507D0DFB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BED8A-B2EA-645D-BEAA-DCB06D05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DAF6F-1F59-4338-999B-3F361C28F473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5BA28-9D65-1A64-94D7-3B36EB38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C4AC0-2163-3284-F2DC-92C1A89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8703-BEA4-81D6-7C75-E1E57E6B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AE01EF-6A59-C8B5-47CF-AC24452BC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073C16-A9A8-446E-D199-8A57E7E5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AB407-8D78-F0D3-43EB-767E6323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B6D1-049B-47A0-8EE7-900279F5D783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047733-115C-749A-C4C5-08D57323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2ECF8-47CC-FB4D-1A08-93D909D0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4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2162D-4048-1A06-33D3-AE9AC717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95E68-00CE-6428-91FD-3D2D5CE2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9F37A-6A6C-3B1E-B859-C532429E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651B-0618-4AA9-A1E1-E3C59F999962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F8DC5-18EA-C7B6-F46A-BE909D901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A9C74-7C47-F167-8B7A-83141D880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2B3C-B07A-471A-BD09-807EE7444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9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50"/>
          <p:cNvSpPr>
            <a:spLocks noGrp="1"/>
          </p:cNvSpPr>
          <p:nvPr>
            <p:ph type="ctrTitle" hasCustomPrompt="1"/>
          </p:nvPr>
        </p:nvSpPr>
        <p:spPr>
          <a:xfrm>
            <a:off x="1049650" y="909000"/>
            <a:ext cx="10080000" cy="2520000"/>
          </a:xfrm>
        </p:spPr>
        <p:txBody>
          <a:bodyPr/>
          <a:lstStyle/>
          <a:p>
            <a:pPr lvl="0"/>
            <a:r>
              <a:rPr lang="zh-CN" altLang="en-US" dirty="0"/>
              <a:t>房价预测模型汇报</a:t>
            </a:r>
            <a:endParaRPr lang="en-US" dirty="0"/>
          </a:p>
        </p:txBody>
      </p:sp>
      <p:sp>
        <p:nvSpPr>
          <p:cNvPr id="52" name="副标题 51"/>
          <p:cNvSpPr>
            <a:spLocks noGrp="1"/>
          </p:cNvSpPr>
          <p:nvPr>
            <p:ph type="subTitle" sz="quarter"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数据处理与机器学习</a:t>
            </a:r>
            <a:endParaRPr lang="en-US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王锦川</a:t>
            </a:r>
            <a:endParaRPr lang="en-US" sz="1800" dirty="0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学号：</a:t>
            </a:r>
            <a:r>
              <a:rPr lang="en-US" sz="1800" dirty="0"/>
              <a:t>2023200579</a:t>
            </a:r>
          </a:p>
        </p:txBody>
      </p:sp>
      <p:sp>
        <p:nvSpPr>
          <p:cNvPr id="2" name="文本占位符 53">
            <a:extLst>
              <a:ext uri="{FF2B5EF4-FFF2-40B4-BE49-F238E27FC236}">
                <a16:creationId xmlns:a16="http://schemas.microsoft.com/office/drawing/2014/main" id="{BDAA132B-3A4B-18E5-8346-53D1D83C9055}"/>
              </a:ext>
            </a:extLst>
          </p:cNvPr>
          <p:cNvSpPr txBox="1">
            <a:spLocks/>
          </p:cNvSpPr>
          <p:nvPr/>
        </p:nvSpPr>
        <p:spPr>
          <a:xfrm>
            <a:off x="8978304" y="5299700"/>
            <a:ext cx="2520000" cy="79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汇报时间：</a:t>
            </a:r>
            <a:r>
              <a:rPr lang="en-US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D1F1A2-B902-1407-D23C-A619F2632062}"/>
              </a:ext>
            </a:extLst>
          </p:cNvPr>
          <p:cNvSpPr txBox="1"/>
          <p:nvPr/>
        </p:nvSpPr>
        <p:spPr>
          <a:xfrm>
            <a:off x="356911" y="4616598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！</a:t>
            </a:r>
          </a:p>
        </p:txBody>
      </p:sp>
      <p:sp>
        <p:nvSpPr>
          <p:cNvPr id="1027" name="标注: 右箭头 1026">
            <a:extLst>
              <a:ext uri="{FF2B5EF4-FFF2-40B4-BE49-F238E27FC236}">
                <a16:creationId xmlns:a16="http://schemas.microsoft.com/office/drawing/2014/main" id="{9863CB1B-DB8B-CD8C-187C-ABD18EBFA7D8}"/>
              </a:ext>
            </a:extLst>
          </p:cNvPr>
          <p:cNvSpPr/>
          <p:nvPr/>
        </p:nvSpPr>
        <p:spPr>
          <a:xfrm>
            <a:off x="4752976" y="1145749"/>
            <a:ext cx="4400550" cy="3371821"/>
          </a:xfrm>
          <a:prstGeom prst="rightArrowCallout">
            <a:avLst>
              <a:gd name="adj1" fmla="val 21809"/>
              <a:gd name="adj2" fmla="val 22606"/>
              <a:gd name="adj3" fmla="val 12766"/>
              <a:gd name="adj4" fmla="val 830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注: 右箭头 3">
            <a:extLst>
              <a:ext uri="{FF2B5EF4-FFF2-40B4-BE49-F238E27FC236}">
                <a16:creationId xmlns:a16="http://schemas.microsoft.com/office/drawing/2014/main" id="{B6B8DAD9-1099-60E7-29F5-D61FF3DD486D}"/>
              </a:ext>
            </a:extLst>
          </p:cNvPr>
          <p:cNvSpPr/>
          <p:nvPr/>
        </p:nvSpPr>
        <p:spPr>
          <a:xfrm>
            <a:off x="257175" y="1151608"/>
            <a:ext cx="4400550" cy="3371821"/>
          </a:xfrm>
          <a:prstGeom prst="rightArrowCallout">
            <a:avLst>
              <a:gd name="adj1" fmla="val 21809"/>
              <a:gd name="adj2" fmla="val 22606"/>
              <a:gd name="adj3" fmla="val 12766"/>
              <a:gd name="adj4" fmla="val 83096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A88AA-BB38-614E-8C61-C4D238EBDD95}"/>
              </a:ext>
            </a:extLst>
          </p:cNvPr>
          <p:cNvSpPr txBox="1"/>
          <p:nvPr/>
        </p:nvSpPr>
        <p:spPr>
          <a:xfrm>
            <a:off x="422131" y="1313503"/>
            <a:ext cx="287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了解数据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D685A4-A1F7-0488-E520-5CDB2C40A19D}"/>
              </a:ext>
            </a:extLst>
          </p:cNvPr>
          <p:cNvSpPr txBox="1"/>
          <p:nvPr/>
        </p:nvSpPr>
        <p:spPr>
          <a:xfrm>
            <a:off x="388731" y="1789783"/>
            <a:ext cx="313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数据概览</a:t>
            </a:r>
            <a:r>
              <a:rPr lang="en-US" altLang="zh-CN" dirty="0"/>
              <a:t>+</a:t>
            </a:r>
            <a:r>
              <a:rPr lang="zh-CN" altLang="en-US" dirty="0"/>
              <a:t>数据描述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df.info() /describe() /head()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可视化方法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87CE0B-F724-0BCF-C233-C88E803B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9" y="2689068"/>
            <a:ext cx="2781299" cy="13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857CB8-F299-2317-3F3E-D9C3937E1B0A}"/>
              </a:ext>
            </a:extLst>
          </p:cNvPr>
          <p:cNvSpPr txBox="1"/>
          <p:nvPr/>
        </p:nvSpPr>
        <p:spPr>
          <a:xfrm>
            <a:off x="5039682" y="1373661"/>
            <a:ext cx="287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Step2: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处理数据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9B7FDA-2A3C-6651-2F64-1B8AF4EA5361}"/>
              </a:ext>
            </a:extLst>
          </p:cNvPr>
          <p:cNvSpPr txBox="1"/>
          <p:nvPr/>
        </p:nvSpPr>
        <p:spPr>
          <a:xfrm>
            <a:off x="4921710" y="1905800"/>
            <a:ext cx="31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填补空值</a:t>
            </a:r>
            <a:endParaRPr lang="en-US" altLang="zh-CN" dirty="0"/>
          </a:p>
          <a:p>
            <a:r>
              <a:rPr lang="en-US" altLang="zh-CN" dirty="0"/>
              <a:t>     *</a:t>
            </a:r>
            <a:r>
              <a:rPr lang="zh-CN" altLang="en-US" dirty="0"/>
              <a:t>使用</a:t>
            </a:r>
            <a:r>
              <a:rPr lang="en-US" altLang="zh-CN" dirty="0"/>
              <a:t>train</a:t>
            </a:r>
            <a:r>
              <a:rPr lang="zh-CN" altLang="en-US" dirty="0"/>
              <a:t>数据填充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处理离群值</a:t>
            </a:r>
            <a:endParaRPr lang="en-US" altLang="zh-CN" dirty="0"/>
          </a:p>
          <a:p>
            <a:r>
              <a:rPr lang="en-US" altLang="zh-CN" dirty="0"/>
              <a:t>     *</a:t>
            </a:r>
            <a:r>
              <a:rPr lang="zh-CN" altLang="en-US" dirty="0"/>
              <a:t>常识判断</a:t>
            </a:r>
            <a:r>
              <a:rPr lang="en-US" altLang="zh-CN" dirty="0"/>
              <a:t>+</a:t>
            </a:r>
            <a:r>
              <a:rPr lang="zh-CN" altLang="en-US" dirty="0"/>
              <a:t>分位数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数据类型转换（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提取特征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9AA09C-A035-0993-9DB1-093C142DBE83}"/>
              </a:ext>
            </a:extLst>
          </p:cNvPr>
          <p:cNvSpPr/>
          <p:nvPr/>
        </p:nvSpPr>
        <p:spPr>
          <a:xfrm>
            <a:off x="1774451" y="4647749"/>
            <a:ext cx="2400299" cy="20534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FAE2D2-645A-B1E2-F6CF-C112347B5D66}"/>
              </a:ext>
            </a:extLst>
          </p:cNvPr>
          <p:cNvSpPr txBox="1"/>
          <p:nvPr/>
        </p:nvSpPr>
        <p:spPr>
          <a:xfrm>
            <a:off x="6562725" y="5265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95C205-152C-B1E5-7D54-E639C7A227C8}"/>
              </a:ext>
            </a:extLst>
          </p:cNvPr>
          <p:cNvSpPr txBox="1"/>
          <p:nvPr/>
        </p:nvSpPr>
        <p:spPr>
          <a:xfrm>
            <a:off x="1946858" y="4701639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rent</a:t>
            </a:r>
            <a:endParaRPr lang="zh-CN" alt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543195-BDEE-200B-84D6-EF143F054A47}"/>
              </a:ext>
            </a:extLst>
          </p:cNvPr>
          <p:cNvSpPr txBox="1"/>
          <p:nvPr/>
        </p:nvSpPr>
        <p:spPr>
          <a:xfrm>
            <a:off x="1839331" y="5323630"/>
            <a:ext cx="211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计算每个小区的平均租金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detail</a:t>
            </a:r>
            <a:r>
              <a:rPr lang="zh-CN" altLang="en-US" dirty="0"/>
              <a:t>（小区信息）</a:t>
            </a:r>
            <a:r>
              <a:rPr lang="zh-CN" altLang="en-US" dirty="0">
                <a:solidFill>
                  <a:srgbClr val="FF0000"/>
                </a:solidFill>
              </a:rPr>
              <a:t>匹配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89C098-B308-C1E3-B532-46CC39BD03D2}"/>
              </a:ext>
            </a:extLst>
          </p:cNvPr>
          <p:cNvSpPr/>
          <p:nvPr/>
        </p:nvSpPr>
        <p:spPr>
          <a:xfrm>
            <a:off x="4347157" y="4671687"/>
            <a:ext cx="2400299" cy="20534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F6E48B-2A76-55C5-2E7E-F2936A24C79E}"/>
              </a:ext>
            </a:extLst>
          </p:cNvPr>
          <p:cNvSpPr txBox="1"/>
          <p:nvPr/>
        </p:nvSpPr>
        <p:spPr>
          <a:xfrm>
            <a:off x="4519564" y="4725577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detail</a:t>
            </a:r>
            <a:endParaRPr lang="zh-CN" alt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6F5025-5E44-B99A-CB23-C3438934D582}"/>
              </a:ext>
            </a:extLst>
          </p:cNvPr>
          <p:cNvSpPr txBox="1"/>
          <p:nvPr/>
        </p:nvSpPr>
        <p:spPr>
          <a:xfrm>
            <a:off x="4519564" y="5401429"/>
            <a:ext cx="209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寻找可用信息；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 </a:t>
            </a:r>
            <a:r>
              <a:rPr lang="en-US" altLang="zh-CN" dirty="0" err="1"/>
              <a:t>fullData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匹配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D0955E-406A-D4C0-A4DF-2AD85E675D0A}"/>
              </a:ext>
            </a:extLst>
          </p:cNvPr>
          <p:cNvSpPr/>
          <p:nvPr/>
        </p:nvSpPr>
        <p:spPr>
          <a:xfrm>
            <a:off x="6919863" y="4647749"/>
            <a:ext cx="4863962" cy="205342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AE5238-76BC-5247-2BCE-961E35467411}"/>
              </a:ext>
            </a:extLst>
          </p:cNvPr>
          <p:cNvSpPr txBox="1"/>
          <p:nvPr/>
        </p:nvSpPr>
        <p:spPr>
          <a:xfrm>
            <a:off x="7057851" y="4746659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train + test = </a:t>
            </a:r>
            <a:r>
              <a:rPr lang="en-US" altLang="zh-CN" sz="3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fullData</a:t>
            </a:r>
            <a:endParaRPr lang="zh-CN" alt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400C16-F205-2E85-0D72-D6464247C636}"/>
              </a:ext>
            </a:extLst>
          </p:cNvPr>
          <p:cNvSpPr txBox="1"/>
          <p:nvPr/>
        </p:nvSpPr>
        <p:spPr>
          <a:xfrm>
            <a:off x="7152511" y="5351548"/>
            <a:ext cx="409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合并之后利于进行同样的特征处理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rent</a:t>
            </a:r>
            <a:r>
              <a:rPr lang="zh-CN" altLang="en-US" dirty="0"/>
              <a:t>、</a:t>
            </a:r>
            <a:r>
              <a:rPr lang="en-US" altLang="zh-CN" dirty="0"/>
              <a:t>detail</a:t>
            </a:r>
            <a:r>
              <a:rPr lang="zh-CN" altLang="en-US" dirty="0"/>
              <a:t>添加数据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补充数据：环线位置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EA6CD0A-A80F-A55F-7AAA-12ED0228DCF2}"/>
              </a:ext>
            </a:extLst>
          </p:cNvPr>
          <p:cNvSpPr/>
          <p:nvPr/>
        </p:nvSpPr>
        <p:spPr>
          <a:xfrm>
            <a:off x="4000011" y="5371908"/>
            <a:ext cx="570739" cy="64633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F9F3832-1477-F79C-A388-B4771F32EAB9}"/>
              </a:ext>
            </a:extLst>
          </p:cNvPr>
          <p:cNvSpPr/>
          <p:nvPr/>
        </p:nvSpPr>
        <p:spPr>
          <a:xfrm>
            <a:off x="6548290" y="5382765"/>
            <a:ext cx="570739" cy="64633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1AFF869A-5B40-2914-FE11-46A5CEE9C8FE}"/>
              </a:ext>
            </a:extLst>
          </p:cNvPr>
          <p:cNvSpPr txBox="1"/>
          <p:nvPr/>
        </p:nvSpPr>
        <p:spPr>
          <a:xfrm>
            <a:off x="153459" y="5265368"/>
            <a:ext cx="157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匹配方法：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名称匹配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经纬度匹配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29" name="矩形 1028">
            <a:extLst>
              <a:ext uri="{FF2B5EF4-FFF2-40B4-BE49-F238E27FC236}">
                <a16:creationId xmlns:a16="http://schemas.microsoft.com/office/drawing/2014/main" id="{CFA883DF-B414-657D-22A9-5AD90641004B}"/>
              </a:ext>
            </a:extLst>
          </p:cNvPr>
          <p:cNvSpPr/>
          <p:nvPr/>
        </p:nvSpPr>
        <p:spPr>
          <a:xfrm>
            <a:off x="9248777" y="1153004"/>
            <a:ext cx="2762247" cy="33718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97E60444-8534-8511-B3AE-7D986BF62726}"/>
              </a:ext>
            </a:extLst>
          </p:cNvPr>
          <p:cNvSpPr txBox="1"/>
          <p:nvPr/>
        </p:nvSpPr>
        <p:spPr>
          <a:xfrm>
            <a:off x="9440232" y="1373661"/>
            <a:ext cx="287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Step3: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模型训练</a:t>
            </a:r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D16E998D-3A8F-2BC4-5E41-57C37F106222}"/>
              </a:ext>
            </a:extLst>
          </p:cNvPr>
          <p:cNvSpPr txBox="1"/>
          <p:nvPr/>
        </p:nvSpPr>
        <p:spPr>
          <a:xfrm>
            <a:off x="9440232" y="1905800"/>
            <a:ext cx="31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划分</a:t>
            </a:r>
            <a:r>
              <a:rPr lang="en-US" altLang="zh-CN" dirty="0"/>
              <a:t>train</a:t>
            </a:r>
            <a:r>
              <a:rPr lang="zh-CN" altLang="en-US" dirty="0"/>
              <a:t>和</a:t>
            </a:r>
            <a:r>
              <a:rPr lang="en-US" altLang="zh-CN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不同线性回归</a:t>
            </a:r>
            <a:endParaRPr lang="en-US" altLang="zh-CN" dirty="0"/>
          </a:p>
          <a:p>
            <a:r>
              <a:rPr lang="en-US" altLang="zh-CN" dirty="0"/>
              <a:t>     *Linear</a:t>
            </a:r>
          </a:p>
          <a:p>
            <a:r>
              <a:rPr lang="en-US" altLang="zh-CN" dirty="0"/>
              <a:t>     *Lasso</a:t>
            </a:r>
          </a:p>
          <a:p>
            <a:r>
              <a:rPr lang="en-US" altLang="zh-CN" dirty="0"/>
              <a:t>     *Ridge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结果提交</a:t>
            </a:r>
          </a:p>
        </p:txBody>
      </p:sp>
      <p:sp>
        <p:nvSpPr>
          <p:cNvPr id="1032" name="灯片编号占位符 1031">
            <a:extLst>
              <a:ext uri="{FF2B5EF4-FFF2-40B4-BE49-F238E27FC236}">
                <a16:creationId xmlns:a16="http://schemas.microsoft.com/office/drawing/2014/main" id="{4BB217A0-54EE-430F-B53D-D4E87983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4025" y="6340279"/>
            <a:ext cx="2743200" cy="365125"/>
          </a:xfrm>
        </p:spPr>
        <p:txBody>
          <a:bodyPr/>
          <a:lstStyle/>
          <a:p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  <a:endParaRPr lang="zh-CN" alt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E09432EE-D337-4714-C8A8-864E8F4C3F63}"/>
              </a:ext>
            </a:extLst>
          </p:cNvPr>
          <p:cNvSpPr/>
          <p:nvPr/>
        </p:nvSpPr>
        <p:spPr>
          <a:xfrm>
            <a:off x="257176" y="17502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建模流程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C881F5-90C7-B575-51DC-483F3461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936" y="5674713"/>
            <a:ext cx="4095266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mode_floor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84132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'总楼层数'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()[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3BC013-7372-289E-7CB1-B5E16055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56" y="4100255"/>
            <a:ext cx="3211831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"价格"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log1p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"价格"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0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031">
            <a:extLst>
              <a:ext uri="{FF2B5EF4-FFF2-40B4-BE49-F238E27FC236}">
                <a16:creationId xmlns:a16="http://schemas.microsoft.com/office/drawing/2014/main" id="{3F26BA50-2713-4D2A-237C-571D46884EB2}"/>
              </a:ext>
            </a:extLst>
          </p:cNvPr>
          <p:cNvSpPr txBox="1">
            <a:spLocks/>
          </p:cNvSpPr>
          <p:nvPr/>
        </p:nvSpPr>
        <p:spPr>
          <a:xfrm>
            <a:off x="9344025" y="6340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endParaRPr lang="zh-CN" alt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4ECCB994-006F-9A0A-78D2-2B5803335D77}"/>
              </a:ext>
            </a:extLst>
          </p:cNvPr>
          <p:cNvSpPr/>
          <p:nvPr/>
        </p:nvSpPr>
        <p:spPr>
          <a:xfrm>
            <a:off x="333375" y="304800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数据拆分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FE6E7-1917-845B-ED3F-4784CFCD1F7C}"/>
              </a:ext>
            </a:extLst>
          </p:cNvPr>
          <p:cNvSpPr txBox="1"/>
          <p:nvPr/>
        </p:nvSpPr>
        <p:spPr>
          <a:xfrm>
            <a:off x="333375" y="895350"/>
            <a:ext cx="3276600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a.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房屋户型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正则化处理：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b.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楼层处理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提取总楼层数：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计算楼层比例</a:t>
            </a:r>
            <a:r>
              <a:rPr lang="en-US" altLang="zh-CN" dirty="0"/>
              <a:t>+</a:t>
            </a:r>
            <a:r>
              <a:rPr lang="zh-CN" altLang="en-US" dirty="0"/>
              <a:t>具体楼层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3E9ADFC-196F-3E16-6036-C5616B94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" y="1838008"/>
            <a:ext cx="383857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F050202020403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F0502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F0502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 panose="020F0502020204030204" pitchFamily="49" charset="0"/>
              </a:rPr>
              <a:t>r'(\d+)室|(\d+)房间|(\d+)厅|(\d+)厨|(\d+)卫'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F0502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49C35F-0437-1523-7D23-F8B57E59B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057665"/>
            <a:ext cx="3162300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total_floor_match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Source Code Pro" panose="020B0509030403020204" pitchFamily="49" charset="0"/>
              </a:rPr>
              <a:t>r'共(\d+)层'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B050903040302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Source Code Pro" panose="020B0509030403020204" pitchFamily="49" charset="0"/>
              </a:rPr>
              <a:t>)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Source Code Pro" panose="020B0509030403020204" pitchFamily="49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4A449C6-2E3C-FD2C-6A9D-F23A07389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2444"/>
              </p:ext>
            </p:extLst>
          </p:nvPr>
        </p:nvGraphicFramePr>
        <p:xfrm>
          <a:off x="333375" y="3997120"/>
          <a:ext cx="3390904" cy="1723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13">
                  <a:extLst>
                    <a:ext uri="{9D8B030D-6E8A-4147-A177-3AD203B41FA5}">
                      <a16:colId xmlns:a16="http://schemas.microsoft.com/office/drawing/2014/main" val="2410616359"/>
                    </a:ext>
                  </a:extLst>
                </a:gridCol>
                <a:gridCol w="352916">
                  <a:extLst>
                    <a:ext uri="{9D8B030D-6E8A-4147-A177-3AD203B41FA5}">
                      <a16:colId xmlns:a16="http://schemas.microsoft.com/office/drawing/2014/main" val="463318701"/>
                    </a:ext>
                  </a:extLst>
                </a:gridCol>
                <a:gridCol w="484415">
                  <a:extLst>
                    <a:ext uri="{9D8B030D-6E8A-4147-A177-3AD203B41FA5}">
                      <a16:colId xmlns:a16="http://schemas.microsoft.com/office/drawing/2014/main" val="451649834"/>
                    </a:ext>
                  </a:extLst>
                </a:gridCol>
                <a:gridCol w="484415">
                  <a:extLst>
                    <a:ext uri="{9D8B030D-6E8A-4147-A177-3AD203B41FA5}">
                      <a16:colId xmlns:a16="http://schemas.microsoft.com/office/drawing/2014/main" val="252648428"/>
                    </a:ext>
                  </a:extLst>
                </a:gridCol>
                <a:gridCol w="484415">
                  <a:extLst>
                    <a:ext uri="{9D8B030D-6E8A-4147-A177-3AD203B41FA5}">
                      <a16:colId xmlns:a16="http://schemas.microsoft.com/office/drawing/2014/main" val="3275667388"/>
                    </a:ext>
                  </a:extLst>
                </a:gridCol>
                <a:gridCol w="484415">
                  <a:extLst>
                    <a:ext uri="{9D8B030D-6E8A-4147-A177-3AD203B41FA5}">
                      <a16:colId xmlns:a16="http://schemas.microsoft.com/office/drawing/2014/main" val="311118208"/>
                    </a:ext>
                  </a:extLst>
                </a:gridCol>
                <a:gridCol w="484415">
                  <a:extLst>
                    <a:ext uri="{9D8B030D-6E8A-4147-A177-3AD203B41FA5}">
                      <a16:colId xmlns:a16="http://schemas.microsoft.com/office/drawing/2014/main" val="27403597"/>
                    </a:ext>
                  </a:extLst>
                </a:gridCol>
              </a:tblGrid>
              <a:tr h="735255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地下一层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底层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低楼层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中楼层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高楼层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顶层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987278"/>
                  </a:ext>
                </a:extLst>
              </a:tr>
              <a:tr h="988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具体楼层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总楼层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×0.3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总楼层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×0.6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总楼层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×0.9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+mn-ea"/>
                          <a:ea typeface="+mn-ea"/>
                        </a:rPr>
                        <a:t>总楼层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7757833"/>
                  </a:ext>
                </a:extLst>
              </a:tr>
            </a:tbl>
          </a:graphicData>
        </a:graphic>
      </p:graphicFrame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479536E4-8E06-FF5C-A29E-A179248916E9}"/>
              </a:ext>
            </a:extLst>
          </p:cNvPr>
          <p:cNvSpPr/>
          <p:nvPr/>
        </p:nvSpPr>
        <p:spPr>
          <a:xfrm>
            <a:off x="4572000" y="304800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文字描述</a:t>
            </a:r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78F5464B-CA3D-1A17-FF0C-7414D587794F}"/>
              </a:ext>
            </a:extLst>
          </p:cNvPr>
          <p:cNvSpPr/>
          <p:nvPr/>
        </p:nvSpPr>
        <p:spPr>
          <a:xfrm>
            <a:off x="8810625" y="304800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3.Dummy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C1FDBE-84F5-F01C-F159-BA7A4F94EA5A}"/>
              </a:ext>
            </a:extLst>
          </p:cNvPr>
          <p:cNvSpPr txBox="1"/>
          <p:nvPr/>
        </p:nvSpPr>
        <p:spPr>
          <a:xfrm>
            <a:off x="333374" y="5720949"/>
            <a:ext cx="383857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c.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电梯处理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提取电梯数和户数，求每户平均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AC04FC-C973-E9AE-CE12-24640D76C20F}"/>
              </a:ext>
            </a:extLst>
          </p:cNvPr>
          <p:cNvSpPr txBox="1"/>
          <p:nvPr/>
        </p:nvSpPr>
        <p:spPr>
          <a:xfrm>
            <a:off x="4572000" y="895350"/>
            <a:ext cx="3276600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寻找高频词</a:t>
            </a:r>
            <a:endParaRPr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正则化处理：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en-US" b="1" dirty="0"/>
              <a:t>计算高频词出现次数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指定高频词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设置“标识”，防止重复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341D23-3F92-3C27-6B08-369F5F26155B}"/>
              </a:ext>
            </a:extLst>
          </p:cNvPr>
          <p:cNvSpPr txBox="1"/>
          <p:nvPr/>
        </p:nvSpPr>
        <p:spPr>
          <a:xfrm>
            <a:off x="8653462" y="898853"/>
            <a:ext cx="3538537" cy="323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特殊：区域和板块的</a:t>
            </a:r>
            <a:r>
              <a:rPr lang="en-US" altLang="zh-CN" b="1" dirty="0">
                <a:latin typeface="+mn-ea"/>
              </a:rPr>
              <a:t>dummy</a:t>
            </a:r>
            <a:r>
              <a:rPr lang="zh-CN" altLang="en-US" b="1" dirty="0">
                <a:latin typeface="+mn-ea"/>
              </a:rPr>
              <a:t>处理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拼接“区域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板块”</a:t>
            </a:r>
            <a:r>
              <a:rPr lang="en-US" altLang="zh-CN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K-Means</a:t>
            </a:r>
            <a:r>
              <a:rPr lang="zh-CN" altLang="en-US" dirty="0">
                <a:latin typeface="+mn-ea"/>
              </a:rPr>
              <a:t>进行聚类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3.Dummy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FD9AD-99E1-2BC8-D235-6EAB3844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1858154"/>
            <a:ext cx="3629025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'area_block_combined'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'区域'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008000"/>
                </a:solidFill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'板块'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astype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008000"/>
                </a:solidFill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B23E8A-E94C-6A45-5705-0B59B50E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463" y="3136412"/>
            <a:ext cx="3538537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n_clusters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n_clusters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42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encoded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'cluster_label'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labels_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0D8B698-D2E1-092B-54ED-8B82E45D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656" y="1770653"/>
            <a:ext cx="2622513" cy="6040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def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tokenize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):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700" dirty="0">
                <a:solidFill>
                  <a:srgbClr val="333333"/>
                </a:solidFill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findall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r'[\u4e00-\u9fa5]+'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words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DD7B030-8B5E-4C5C-7FAC-69725B03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65195"/>
            <a:ext cx="3741780" cy="1738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extract_high_frequency_words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  <a:ea typeface="Helvetica Neue"/>
              </a:rPr>
              <a:t>'卖点-户型'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top_n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  <a:ea typeface="Helvetica Neue"/>
              </a:rPr>
              <a:t>20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)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Helvetica Neue"/>
              </a:rPr>
              <a:t>[('户型方正', 4890), ('采光好', 3861), ('南北通透', 2743), ('采光充足', 2630), ('视野开阔', 1913), ('楼层好', 1777), ('精装修', 1541), ('中间楼层', 1490), ('全明户型', 1055), ('无遮挡', 907), ('视野好', 896), ('视野宽阔', 885), ('明厨明卫', 871), ('年', 844), ('一梯两户', 798), ('米', 770), ('平米', 766), ('交通便利', 753), ('无浪费面积', 740), ('此房满五唯一', 718)]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2E1D9DEB-8D2E-6536-ADE8-8CA73B56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15974"/>
            <a:ext cx="3590926" cy="106182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</a:rPr>
              <a:t>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pecial_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'户型方正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’,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"采光标识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</a:rPr>
              <a:t>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erge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"采光标识"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: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'采光好'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'采光充足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’]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count_contains_specified_words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'卖点-户型'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md_sw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'卖点-户型_count'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md_me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47F21CE0-3734-F3A4-C4FE-C0607E374E4F}"/>
              </a:ext>
            </a:extLst>
          </p:cNvPr>
          <p:cNvSpPr/>
          <p:nvPr/>
        </p:nvSpPr>
        <p:spPr>
          <a:xfrm>
            <a:off x="8810625" y="4197834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979097-2DEE-852B-DB62-02C19C6EEF20}"/>
              </a:ext>
            </a:extLst>
          </p:cNvPr>
          <p:cNvSpPr txBox="1"/>
          <p:nvPr/>
        </p:nvSpPr>
        <p:spPr>
          <a:xfrm>
            <a:off x="8739187" y="4851736"/>
            <a:ext cx="327660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1.</a:t>
            </a:r>
            <a:r>
              <a:rPr lang="zh-CN" altLang="en-US" b="1" dirty="0">
                <a:latin typeface="+mn-ea"/>
              </a:rPr>
              <a:t>转化为时间类型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en-US" b="1" dirty="0">
                <a:latin typeface="+mn-ea"/>
              </a:rPr>
              <a:t>计算“上次交易间隔”</a:t>
            </a:r>
            <a:endParaRPr lang="en-US" altLang="zh-CN" b="1" dirty="0">
              <a:latin typeface="+mn-ea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F24D43-4C5D-B9C6-76C8-3737418C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073" y="5376943"/>
            <a:ext cx="3590926" cy="2462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to_datetime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'交易时间'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'coerce'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B74942C-8BFC-8C5A-DA35-45BA8581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4" y="6073223"/>
            <a:ext cx="362902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'交易时间'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'上次交易'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0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B0C2-F881-3BF6-2710-80AE201E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031">
            <a:extLst>
              <a:ext uri="{FF2B5EF4-FFF2-40B4-BE49-F238E27FC236}">
                <a16:creationId xmlns:a16="http://schemas.microsoft.com/office/drawing/2014/main" id="{09C1ECEA-E41A-D116-06ED-EFED441F8C83}"/>
              </a:ext>
            </a:extLst>
          </p:cNvPr>
          <p:cNvSpPr txBox="1">
            <a:spLocks/>
          </p:cNvSpPr>
          <p:nvPr/>
        </p:nvSpPr>
        <p:spPr>
          <a:xfrm>
            <a:off x="9344025" y="6340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endParaRPr lang="zh-CN" alt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3E542E-9045-EC1F-1223-72F8E0A3929C}"/>
              </a:ext>
            </a:extLst>
          </p:cNvPr>
          <p:cNvSpPr/>
          <p:nvPr/>
        </p:nvSpPr>
        <p:spPr>
          <a:xfrm>
            <a:off x="257175" y="127401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模型建立</a:t>
            </a:r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0DDF2170-A3DC-4A93-4F1D-35EF7D492E45}"/>
              </a:ext>
            </a:extLst>
          </p:cNvPr>
          <p:cNvSpPr/>
          <p:nvPr/>
        </p:nvSpPr>
        <p:spPr>
          <a:xfrm>
            <a:off x="257175" y="790575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交互项添加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0F6A2D4D-B252-8ADF-C2E8-60DFD1B09C6D}"/>
              </a:ext>
            </a:extLst>
          </p:cNvPr>
          <p:cNvSpPr/>
          <p:nvPr/>
        </p:nvSpPr>
        <p:spPr>
          <a:xfrm>
            <a:off x="4683134" y="790124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相关系数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9D99BEF6-F83B-3141-827B-66334A0A005A}"/>
              </a:ext>
            </a:extLst>
          </p:cNvPr>
          <p:cNvSpPr/>
          <p:nvPr/>
        </p:nvSpPr>
        <p:spPr>
          <a:xfrm>
            <a:off x="8810625" y="790575"/>
            <a:ext cx="3276600" cy="5905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B72EC8-D4FB-3356-1B98-D1A7B239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26" y="2900203"/>
            <a:ext cx="2204689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AE7455E-7AB4-46ED-63FB-48C00040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2" y="2900203"/>
            <a:ext cx="1785788" cy="15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3AED82-692B-9618-9DB5-9EAAFCF2190E}"/>
              </a:ext>
            </a:extLst>
          </p:cNvPr>
          <p:cNvSpPr txBox="1"/>
          <p:nvPr/>
        </p:nvSpPr>
        <p:spPr>
          <a:xfrm>
            <a:off x="257175" y="13811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运用生活常识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相关系数图</a:t>
            </a:r>
            <a:endParaRPr lang="en-US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EA70F-DDD3-44AD-1A0C-9332A461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1" y="1881554"/>
            <a:ext cx="4425959" cy="4955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'交通出行_停车位'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'交通出行_count'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'停车位’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'楼层_电梯'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'实际楼层位置'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'配备电梯_有'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4DC36-7EF1-D271-C9B1-FCA5638F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00" y="2004886"/>
            <a:ext cx="189547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corrDf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9EA1C6-3052-EEF6-B3F3-CD4D589BC87C}"/>
              </a:ext>
            </a:extLst>
          </p:cNvPr>
          <p:cNvSpPr txBox="1"/>
          <p:nvPr/>
        </p:nvSpPr>
        <p:spPr>
          <a:xfrm>
            <a:off x="4590446" y="1478123"/>
            <a:ext cx="39338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计算相关系数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1.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2.</a:t>
            </a:r>
            <a:r>
              <a:rPr lang="zh-CN" altLang="en-US" dirty="0">
                <a:latin typeface="+mn-ea"/>
              </a:rPr>
              <a:t>选择与价格相关系数</a:t>
            </a:r>
            <a:r>
              <a:rPr lang="en-US" altLang="zh-CN" dirty="0">
                <a:highlight>
                  <a:srgbClr val="FFFF00"/>
                </a:highlight>
                <a:latin typeface="+mn-ea"/>
              </a:rPr>
              <a:t>&gt;0.1</a:t>
            </a:r>
            <a:r>
              <a:rPr lang="zh-CN" altLang="en-US" dirty="0">
                <a:latin typeface="+mn-ea"/>
              </a:rPr>
              <a:t>的变量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29E9124-76A4-0C10-D8F8-7D02509A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012" y="2808648"/>
            <a:ext cx="3660259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corrDf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'价格'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][(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corrDf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'价格'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0.1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fullNew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fullData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1EB12F-D8B6-E577-17C1-29525B4D0AFC}"/>
              </a:ext>
            </a:extLst>
          </p:cNvPr>
          <p:cNvSpPr txBox="1"/>
          <p:nvPr/>
        </p:nvSpPr>
        <p:spPr>
          <a:xfrm>
            <a:off x="8618917" y="1478123"/>
            <a:ext cx="393382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准备数据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模型训练</a:t>
            </a:r>
            <a:endParaRPr lang="en-US" altLang="zh-CN" dirty="0"/>
          </a:p>
          <a:p>
            <a:r>
              <a:rPr lang="en-US" altLang="zh-CN" dirty="0"/>
              <a:t>     1. Linear</a:t>
            </a:r>
          </a:p>
          <a:p>
            <a:r>
              <a:rPr lang="en-US" altLang="zh-CN" dirty="0"/>
              <a:t>     2. Lasso</a:t>
            </a:r>
            <a:r>
              <a:rPr lang="zh-CN" altLang="en-US" dirty="0"/>
              <a:t>：数据标准化</a:t>
            </a:r>
            <a:endParaRPr lang="en-US" altLang="zh-CN" dirty="0"/>
          </a:p>
          <a:p>
            <a:r>
              <a:rPr lang="en-US" altLang="zh-CN" dirty="0"/>
              <a:t>     3. Ridge</a:t>
            </a:r>
          </a:p>
          <a:p>
            <a:r>
              <a:rPr lang="en-US" altLang="zh-CN" dirty="0"/>
              <a:t>     4.</a:t>
            </a:r>
            <a:r>
              <a:rPr lang="en-US" altLang="zh-CN" sz="1800" dirty="0"/>
              <a:t> Elastic Net</a:t>
            </a:r>
            <a:endParaRPr lang="en-US" altLang="zh-CN" dirty="0"/>
          </a:p>
          <a:p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模型优化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    1.</a:t>
            </a:r>
            <a:r>
              <a:rPr lang="en-US" altLang="zh-CN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zh-CN" dirty="0" err="1"/>
              <a:t>GridSearchCV</a:t>
            </a:r>
            <a:r>
              <a:rPr lang="zh-CN" altLang="en-US" dirty="0"/>
              <a:t>寻找超参数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en-US" altLang="zh-CN" dirty="0"/>
              <a:t>2.</a:t>
            </a:r>
            <a:r>
              <a:rPr lang="zh-CN" altLang="en-US" dirty="0"/>
              <a:t>都使用标准化的数据</a:t>
            </a:r>
            <a:endParaRPr lang="en-US" altLang="zh-CN" dirty="0"/>
          </a:p>
          <a:p>
            <a:r>
              <a:rPr lang="en-US" altLang="zh-CN" dirty="0"/>
              <a:t>     3.</a:t>
            </a:r>
            <a:r>
              <a:rPr lang="zh-CN" altLang="en-US" dirty="0"/>
              <a:t>非线性模型：</a:t>
            </a:r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zh-CN" altLang="en-US" dirty="0"/>
              <a:t>      （得分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j-lt"/>
              </a:rPr>
              <a:t>74.554</a:t>
            </a:r>
            <a:r>
              <a:rPr lang="zh-CN" altLang="en-US" dirty="0"/>
              <a:t>）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A23EFBF-B8E7-BE6B-F1B2-398A8154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5" y="1881554"/>
            <a:ext cx="3090590" cy="66479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[: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84132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"价格"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])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84133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:]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Source Code Pro" panose="020B0509030403020204" pitchFamily="49" charset="0"/>
              </a:rPr>
              <a:t>"价格"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]) 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fullNew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loc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[: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84132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价格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849F056-A1A6-A15D-2406-324CF1B3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780" y="2690783"/>
            <a:ext cx="3511171" cy="33534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X_train_part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X_val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y_train_part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y_val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test_size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0.2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111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D86F118-D934-98F2-3037-2C3234F6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611" y="4084895"/>
            <a:ext cx="1923604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scaler = StandardScaler()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04D3B60-340C-6D98-45E2-D2EBB29F3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65098"/>
              </p:ext>
            </p:extLst>
          </p:nvPr>
        </p:nvGraphicFramePr>
        <p:xfrm>
          <a:off x="4864012" y="4015952"/>
          <a:ext cx="3580140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028">
                  <a:extLst>
                    <a:ext uri="{9D8B030D-6E8A-4147-A177-3AD203B41FA5}">
                      <a16:colId xmlns:a16="http://schemas.microsoft.com/office/drawing/2014/main" val="2500223113"/>
                    </a:ext>
                  </a:extLst>
                </a:gridCol>
                <a:gridCol w="716028">
                  <a:extLst>
                    <a:ext uri="{9D8B030D-6E8A-4147-A177-3AD203B41FA5}">
                      <a16:colId xmlns:a16="http://schemas.microsoft.com/office/drawing/2014/main" val="2569465352"/>
                    </a:ext>
                  </a:extLst>
                </a:gridCol>
                <a:gridCol w="716028">
                  <a:extLst>
                    <a:ext uri="{9D8B030D-6E8A-4147-A177-3AD203B41FA5}">
                      <a16:colId xmlns:a16="http://schemas.microsoft.com/office/drawing/2014/main" val="1414370923"/>
                    </a:ext>
                  </a:extLst>
                </a:gridCol>
                <a:gridCol w="716028">
                  <a:extLst>
                    <a:ext uri="{9D8B030D-6E8A-4147-A177-3AD203B41FA5}">
                      <a16:colId xmlns:a16="http://schemas.microsoft.com/office/drawing/2014/main" val="337636772"/>
                    </a:ext>
                  </a:extLst>
                </a:gridCol>
                <a:gridCol w="716028">
                  <a:extLst>
                    <a:ext uri="{9D8B030D-6E8A-4147-A177-3AD203B41FA5}">
                      <a16:colId xmlns:a16="http://schemas.microsoft.com/office/drawing/2014/main" val="685909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Metrics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In sample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Out of sample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Cross-validation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Datahub Score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9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Linear Regression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0.3835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64.921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1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LASSO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0.3571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0.3572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0.3901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60.072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0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Ridge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0.3834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64.983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39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Elastic 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0.2749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0.3832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65.01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0517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027A9A8-BA56-F96B-EB69-0546E4E8A931}"/>
              </a:ext>
            </a:extLst>
          </p:cNvPr>
          <p:cNvSpPr txBox="1"/>
          <p:nvPr/>
        </p:nvSpPr>
        <p:spPr>
          <a:xfrm>
            <a:off x="5677676" y="364728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模型结果（</a:t>
            </a:r>
            <a:r>
              <a:rPr lang="en-US" altLang="zh-CN" dirty="0"/>
              <a:t>MAE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388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1006</Words>
  <Application>Microsoft Office PowerPoint</Application>
  <PresentationFormat>宽屏</PresentationFormat>
  <Paragraphs>177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Helvetica Neue</vt:lpstr>
      <vt:lpstr>Menlo</vt:lpstr>
      <vt:lpstr>等线</vt:lpstr>
      <vt:lpstr>等线 Light</vt:lpstr>
      <vt:lpstr>黑体</vt:lpstr>
      <vt:lpstr>Arial</vt:lpstr>
      <vt:lpstr>Source Code Pro</vt:lpstr>
      <vt:lpstr>Office 主题​​</vt:lpstr>
      <vt:lpstr>房价预测模型汇报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锦川 王</dc:creator>
  <cp:lastModifiedBy>锦川 王</cp:lastModifiedBy>
  <cp:revision>54</cp:revision>
  <dcterms:created xsi:type="dcterms:W3CDTF">2025-04-02T13:17:47Z</dcterms:created>
  <dcterms:modified xsi:type="dcterms:W3CDTF">2025-04-03T04:16:47Z</dcterms:modified>
</cp:coreProperties>
</file>