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7" r:id="rId3"/>
    <p:sldId id="261" r:id="rId4"/>
    <p:sldId id="260" r:id="rId5"/>
  </p:sldIdLst>
  <p:sldSz cx="12192000" cy="68580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82" d="100"/>
          <a:sy n="82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5C29DF-03A5-407C-9729-76C1FF9FB44C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B6311F-8AAE-423F-B986-76E70EBF0A82}" type="datetime1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37BDAC-71EC-461C-AB13-7C14324DF739}" type="datetime1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8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4" name="图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5" name="图片 10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20ECAD-0472-4133-8A9D-4B2F6237AC58}" type="datetime1">
              <a:rPr lang="zh-CN" altLang="en-US" smtClean="0"/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8A653E-0E76-45E8-AC51-561DC4160245}" type="datetime1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2FF4-E3C9-4FED-A074-F6108E0BE98A}" type="datetime1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8F62296-8D74-4941-AB42-AF46D431AF0E}" type="datetime1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6266D2-0067-43FC-9A74-550BFB2F7B58}" type="datetime1">
              <a:rPr lang="zh-CN" altLang="en-US" smtClean="0"/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BB480-D82D-495A-B952-1CFC82EC6661}" type="datetime1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D11108-36D2-4557-BA39-961837054A5B}" type="datetime1">
              <a:rPr lang="zh-CN" altLang="en-US" smtClean="0"/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3C538-F123-4B43-87C2-556BD6C65E41}" type="datetime1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房价预测结果展示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2941091" y="4383606"/>
            <a:ext cx="630921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马瑜梓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285105" y="5702300"/>
            <a:ext cx="2065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表现最佳的模型是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lasso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回归模型，未加入交互项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展示</a:t>
            </a:r>
            <a:endParaRPr lang="zh-CN" altLang="en-US" sz="23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" name="表格 0"/>
          <p:cNvGraphicFramePr/>
          <p:nvPr/>
        </p:nvGraphicFramePr>
        <p:xfrm>
          <a:off x="2080895" y="141605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RMSE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 sample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Out of sample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cross-validation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Datahub score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392060.50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392291.13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397301.3650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67.865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1078078.99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1036909.44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1076150.30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70.924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1070426.00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1038320.98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1070193.92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70.825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best 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1078078.99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1036909.44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1076150.30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70.924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2080895" y="353695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 sample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Out of sample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cross-validation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Datahub score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251145.69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253947.38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255007.1672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67.865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430336.42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426132.62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434193.59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70.924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430319.77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426247.06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434164.58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70.825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best model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430336.42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426132.62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 434193.59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70.924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09520" y="5539105"/>
            <a:ext cx="785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去除异常值前的数据量: 84124；去除异常值后: 74588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矩形 4"/>
          <p:cNvSpPr/>
          <p:nvPr/>
        </p:nvSpPr>
        <p:spPr>
          <a:xfrm>
            <a:off x="204638" y="5797763"/>
            <a:ext cx="2202025" cy="57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32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工作：丰富的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特征处理</a:t>
            </a:r>
            <a:endParaRPr lang="zh-CN" altLang="en-US" sz="23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4" name="矩形 13"/>
          <p:cNvSpPr/>
          <p:nvPr/>
        </p:nvSpPr>
        <p:spPr>
          <a:xfrm>
            <a:off x="382239" y="883703"/>
            <a:ext cx="11374331" cy="58377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040745" y="5870577"/>
            <a:ext cx="312420" cy="365125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"/>
          <p:cNvGrpSpPr/>
          <p:nvPr>
            <p:custDataLst>
              <p:tags r:id="rId1"/>
            </p:custDataLst>
          </p:nvPr>
        </p:nvGrpSpPr>
        <p:grpSpPr>
          <a:xfrm>
            <a:off x="966200" y="1231233"/>
            <a:ext cx="10349641" cy="739437"/>
            <a:chOff x="946043" y="2381316"/>
            <a:chExt cx="10349641" cy="739437"/>
          </a:xfrm>
        </p:grpSpPr>
        <p:sp>
          <p:nvSpPr>
            <p:cNvPr id="1048637" name="矩形 11"/>
            <p:cNvSpPr/>
            <p:nvPr>
              <p:custDataLst>
                <p:tags r:id="rId2"/>
              </p:custDataLst>
            </p:nvPr>
          </p:nvSpPr>
          <p:spPr>
            <a:xfrm>
              <a:off x="1968555" y="2541078"/>
              <a:ext cx="9327129" cy="57967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根据相关性进行变量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选择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638" name="圆角矩形 8"/>
            <p:cNvSpPr/>
            <p:nvPr>
              <p:custDataLst>
                <p:tags r:id="rId3"/>
              </p:custDataLst>
            </p:nvPr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特征选择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4" name="组合 27"/>
          <p:cNvGrpSpPr/>
          <p:nvPr>
            <p:custDataLst>
              <p:tags r:id="rId4"/>
            </p:custDataLst>
          </p:nvPr>
        </p:nvGrpSpPr>
        <p:grpSpPr>
          <a:xfrm>
            <a:off x="966200" y="2041965"/>
            <a:ext cx="10349641" cy="1085523"/>
            <a:chOff x="946043" y="2381316"/>
            <a:chExt cx="10349641" cy="1085523"/>
          </a:xfrm>
        </p:grpSpPr>
        <p:sp>
          <p:nvSpPr>
            <p:cNvPr id="1048639" name="矩形 29"/>
            <p:cNvSpPr/>
            <p:nvPr>
              <p:custDataLst>
                <p:tags r:id="rId5"/>
              </p:custDataLst>
            </p:nvPr>
          </p:nvSpPr>
          <p:spPr>
            <a:xfrm>
              <a:off x="1968555" y="2541078"/>
              <a:ext cx="9327129" cy="925761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交互特征、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数学变换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640" name="圆角矩形 28"/>
            <p:cNvSpPr/>
            <p:nvPr>
              <p:custDataLst>
                <p:tags r:id="rId6"/>
              </p:custDataLst>
            </p:nvPr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</a:t>
              </a:r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构造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5" name="组合 30"/>
          <p:cNvGrpSpPr/>
          <p:nvPr>
            <p:custDataLst>
              <p:tags r:id="rId7"/>
            </p:custDataLst>
          </p:nvPr>
        </p:nvGrpSpPr>
        <p:grpSpPr>
          <a:xfrm>
            <a:off x="966200" y="3227876"/>
            <a:ext cx="10349641" cy="739437"/>
            <a:chOff x="946043" y="2381316"/>
            <a:chExt cx="10349641" cy="739437"/>
          </a:xfrm>
        </p:grpSpPr>
        <p:sp>
          <p:nvSpPr>
            <p:cNvPr id="1048641" name="矩形 32"/>
            <p:cNvSpPr/>
            <p:nvPr>
              <p:custDataLst>
                <p:tags r:id="rId8"/>
              </p:custDataLst>
            </p:nvPr>
          </p:nvSpPr>
          <p:spPr>
            <a:xfrm>
              <a:off x="1968555" y="2541078"/>
              <a:ext cx="9327129" cy="57967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标准化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642" name="圆角矩形 31"/>
            <p:cNvSpPr/>
            <p:nvPr>
              <p:custDataLst>
                <p:tags r:id="rId9"/>
              </p:custDataLst>
            </p:nvPr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</a:t>
              </a:r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缩放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6" name="组合 33"/>
          <p:cNvGrpSpPr/>
          <p:nvPr>
            <p:custDataLst>
              <p:tags r:id="rId10"/>
            </p:custDataLst>
          </p:nvPr>
        </p:nvGrpSpPr>
        <p:grpSpPr>
          <a:xfrm>
            <a:off x="966200" y="4037190"/>
            <a:ext cx="10349230" cy="1971675"/>
            <a:chOff x="946043" y="2381316"/>
            <a:chExt cx="10349230" cy="1971675"/>
          </a:xfrm>
        </p:grpSpPr>
        <p:sp>
          <p:nvSpPr>
            <p:cNvPr id="1048643" name="矩形 38"/>
            <p:cNvSpPr/>
            <p:nvPr>
              <p:custDataLst>
                <p:tags r:id="rId11"/>
              </p:custDataLst>
            </p:nvPr>
          </p:nvSpPr>
          <p:spPr>
            <a:xfrm>
              <a:off x="1968393" y="2541336"/>
              <a:ext cx="9326880" cy="181165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将类别型数据转换为数值型数据：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indent="45720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独热编码（One-Hot Encoding）：将类别型变量转换为二进制形式的特征，适用于无序的类别数据。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indent="45720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标签编码（Label Encoding）：将每个类别赋予一个整数值，适用于有序的类别数据。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indent="45720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目标编码（Target Encoding）：使用目标变量的均值对类别进行编码，常用于类别数目较多时。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644" name="圆角矩形 37"/>
            <p:cNvSpPr/>
            <p:nvPr>
              <p:custDataLst>
                <p:tags r:id="rId12"/>
              </p:custDataLst>
            </p:nvPr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特征编码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58695;#71243;"/>
</p:tagLst>
</file>

<file path=ppt/tags/tag10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11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12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13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14.xml><?xml version="1.0" encoding="utf-8"?>
<p:tagLst xmlns:p="http://schemas.openxmlformats.org/presentationml/2006/main">
  <p:tag name="commondata" val="eyJoZGlkIjoiMDc3YWVmM2U3M2IyM2JjZWI0M2JhZGE0ZDFiOGZjMzUifQ=="/>
</p:tagLst>
</file>

<file path=ppt/tags/tag2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3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4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5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6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7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8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ags/tag9.xml><?xml version="1.0" encoding="utf-8"?>
<p:tagLst xmlns:p="http://schemas.openxmlformats.org/presentationml/2006/main">
  <p:tag name="KSO_WM_DIAGRAM_VIRTUALLY_FRAME" val="{&quot;height&quot;:376.82866141732296,&quot;left&quot;:76.12874015748031,&quot;top&quot;:135.19748031496061,&quot;width&quot;:814.9323622047243}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/>
  <Paragraphs>138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楷体</vt:lpstr>
      <vt:lpstr>Times New Roman</vt:lpstr>
      <vt:lpstr>文泉驿等宽正黑</vt:lpstr>
      <vt:lpstr>黑体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Equation.KSEE3</vt:lpstr>
      <vt:lpstr>Equation.KSEE3</vt:lpstr>
      <vt:lpstr>PowerPoint 演示文稿</vt:lpstr>
      <vt:lpstr>输入标题</vt:lpstr>
      <vt:lpstr>输入标题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田宇扬(2022013282)</cp:lastModifiedBy>
  <cp:revision>3</cp:revision>
  <dcterms:created xsi:type="dcterms:W3CDTF">2025-04-03T08:58:15Z</dcterms:created>
  <dcterms:modified xsi:type="dcterms:W3CDTF">2025-04-03T09:02:29Z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7DFBE6F01D6F4EC689F524C02154B2E7_13</vt:lpwstr>
  </property>
  <property fmtid="{D5CDD505-2E9C-101B-9397-08002B2CF9AE}" pid="3" name="KSOProductBuildVer">
    <vt:lpwstr>2052-12.1.0.16412</vt:lpwstr>
  </property>
</Properties>
</file>