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9DB10-A175-4D65-A622-1FA980326B44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0E80-ACD7-4DC5-9310-16609BBAC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1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46684-BDB1-A740-4D2C-F0811A740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A90F6-EC55-295C-4212-D3B293E88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8152C-7229-6BF2-061D-2C930D18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A7F9-7D1B-47DB-8835-925F8833CD6F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4EA-98E2-1D78-6B1E-D9FFBE5B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1A698-05A8-B60E-D2C5-7777EAD7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8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1EAD2-089C-319E-D317-0EF066DF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8BCE1-7A3D-B543-4DF6-49BDB59E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3B0D8-4210-2B78-1A0C-5035D796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31A-DDE2-41E0-941D-CFE1DAE9888A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F93D1-D667-0C67-39EB-CB6D7D96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3182B-CA38-AD64-4976-72A5FDEB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9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A4B55-1DDF-05B9-BFD5-D09F636C4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A6A69-587E-EE5F-B6A6-904A2AFC1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F071A-C5A7-FA2D-E84E-7F4F0B68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2E9C-E734-4481-9694-F7820B58F463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16069-2BA7-76DD-6966-47BC9B4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7DF55-BA0B-8A56-E331-348EC427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11B88-6E0B-B670-9A22-9F7AE778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B8650-A6F5-23C0-BFFB-D64279A9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36B9C-5A53-B7AA-5D77-76958366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E141-5101-4C8C-82C1-BADCC576302C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125FB-837F-C9FC-DF7C-6B77E03C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BD65-D22D-E5FE-6DA7-E9FEDC0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6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B2D3-6F21-F948-A2FB-8455FCDE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8E31D-44DE-42C3-8FF5-57434A51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0E6F6-847C-0426-5951-1538A7D6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6E-59CD-4E76-8407-48D197BF7721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C5AD7-DB21-0012-B48F-2C235EEC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5904F-D415-1EAE-EBF2-1F2714F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FB9F-B6FE-E92B-2518-1927987A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47E3D-1588-EA20-B8D1-C1E17B82F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D8F30-2637-AD0C-3888-60D4DE214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5CECD-F3B5-9A83-9689-44B544DC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9EE3-F426-4EAC-95FE-B953D244DB45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556E2-DB15-EC36-FE32-8DA53ACD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AAEFC-986C-B356-1D2D-4FB8BD4A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831C7-5E35-5BF7-CCCE-0DFA96BD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AD01B-4B95-DA9A-72AE-8AB39582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F1935-2079-342E-3208-0EAF5770E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F76923-88AE-250D-2B0E-07DC8FCCD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BAFAD-0BF2-3F61-18B4-6B1BD614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AE757E-1291-098B-39C7-7B24C105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E8E5-938D-48BC-9D05-13E42AC83179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2BC86D-A190-81C6-7F23-D0C3A4D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BFC6C7-7A2D-D893-62A5-D228BC8A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5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48F66-A41C-1BD8-7D01-DB67E8A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FCB51-DC28-BD37-2369-1477C397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ADF-3130-478E-B54F-0C513B88E438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0AB58-91B7-D28F-4006-F9BA749D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69C15-2325-80D4-1119-731CBEC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3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D4A5B5-07A0-94A2-854B-321456B5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270-7A66-45AE-9352-7CF1035449EB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75CF20-445E-1310-6A7C-96FD8EDE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752D6-1AC8-9742-788E-E5771AAF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5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B52B-0FD9-9D47-3EA6-FD29AF97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0EA82-911A-E092-E03A-CC51C5E5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AA4C3A-4C58-8063-FAED-851B6BCD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A8248-EE68-EB88-E001-0DC5BFE0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DD9-039C-42C4-B39C-0D9995441106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1B4A88-AB3F-B850-5772-836D1FEE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15225-07B3-5530-5D6E-827373D8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6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8C9E4-5A3D-C193-C784-B3A7C733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5817E6-1420-881B-5B99-51C5C6583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33635-35EA-48C7-68B3-288B524C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4B694-7753-27C0-8F61-078FF8E3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C2C1-5993-4BC1-B39F-DA4311E05A5F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CDF74-0D5E-0F84-0036-48C97C3C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30F63-30DD-F0CA-D5F8-CDACA81A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6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29A8A-5A86-3F05-9A1E-A6D149DD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8D1B6-1207-D5FD-CE5B-AA09E8A3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7593C-015F-19A1-A346-1374E800B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1556-CD73-4F0A-941B-F954C58B50AA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48530-ECFA-5A78-8BBC-E9C7B7D4E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1F29-159B-69DF-5530-C5DAFB33B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13E3-F193-4033-9746-3E8858B71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0C909-6BAF-3890-00D5-982B96AFC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93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人工智能与机器学习</a:t>
            </a:r>
            <a:br>
              <a:rPr lang="en-US" altLang="zh-CN" sz="48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房价预测模型报告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0D236-5BEF-A566-EA8D-04825157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300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汇报人：王锦川</a:t>
            </a:r>
            <a:r>
              <a:rPr lang="en-US" altLang="zh-CN" dirty="0"/>
              <a:t>	</a:t>
            </a:r>
            <a:r>
              <a:rPr lang="zh-CN" altLang="en-US" dirty="0"/>
              <a:t>学号：</a:t>
            </a:r>
            <a:r>
              <a:rPr lang="en-US" altLang="zh-CN" dirty="0"/>
              <a:t>2023200579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1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注: 右箭头 3">
            <a:extLst>
              <a:ext uri="{FF2B5EF4-FFF2-40B4-BE49-F238E27FC236}">
                <a16:creationId xmlns:a16="http://schemas.microsoft.com/office/drawing/2014/main" id="{764400E7-5C08-DEC6-E3A0-4A9F701BEB91}"/>
              </a:ext>
            </a:extLst>
          </p:cNvPr>
          <p:cNvSpPr/>
          <p:nvPr/>
        </p:nvSpPr>
        <p:spPr>
          <a:xfrm>
            <a:off x="458887" y="475346"/>
            <a:ext cx="3830015" cy="3249725"/>
          </a:xfrm>
          <a:prstGeom prst="rightArrowCallout">
            <a:avLst>
              <a:gd name="adj1" fmla="val 21809"/>
              <a:gd name="adj2" fmla="val 22606"/>
              <a:gd name="adj3" fmla="val 12766"/>
              <a:gd name="adj4" fmla="val 83096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231FF5-1FB6-D1FF-7C26-C74AA788EB6F}"/>
              </a:ext>
            </a:extLst>
          </p:cNvPr>
          <p:cNvSpPr txBox="1"/>
          <p:nvPr/>
        </p:nvSpPr>
        <p:spPr>
          <a:xfrm>
            <a:off x="746656" y="783184"/>
            <a:ext cx="2500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Step1: </a:t>
            </a: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C29457-2ABC-842F-875C-AD94EF79907A}"/>
              </a:ext>
            </a:extLst>
          </p:cNvPr>
          <p:cNvSpPr txBox="1"/>
          <p:nvPr/>
        </p:nvSpPr>
        <p:spPr>
          <a:xfrm>
            <a:off x="614367" y="1605370"/>
            <a:ext cx="2731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期中的数据处理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新增处理：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使用更多租房的信息</a:t>
            </a:r>
            <a:endParaRPr lang="en-US" altLang="zh-CN" dirty="0"/>
          </a:p>
          <a:p>
            <a:r>
              <a:rPr lang="zh-CN" altLang="en-US" dirty="0"/>
              <a:t>（租金</a:t>
            </a:r>
            <a:r>
              <a:rPr lang="en-US" altLang="zh-CN" dirty="0"/>
              <a:t>+</a:t>
            </a:r>
            <a:r>
              <a:rPr lang="zh-CN" altLang="en-US" dirty="0"/>
              <a:t>面积）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尝试使用大语言模型</a:t>
            </a:r>
          </a:p>
        </p:txBody>
      </p:sp>
      <p:sp>
        <p:nvSpPr>
          <p:cNvPr id="13" name="标注: 右箭头 12">
            <a:extLst>
              <a:ext uri="{FF2B5EF4-FFF2-40B4-BE49-F238E27FC236}">
                <a16:creationId xmlns:a16="http://schemas.microsoft.com/office/drawing/2014/main" id="{0F16ABB2-1089-91B9-A3EA-65E85B6831D2}"/>
              </a:ext>
            </a:extLst>
          </p:cNvPr>
          <p:cNvSpPr/>
          <p:nvPr/>
        </p:nvSpPr>
        <p:spPr>
          <a:xfrm>
            <a:off x="4288902" y="475346"/>
            <a:ext cx="3830015" cy="3249725"/>
          </a:xfrm>
          <a:prstGeom prst="rightArrowCallout">
            <a:avLst>
              <a:gd name="adj1" fmla="val 21809"/>
              <a:gd name="adj2" fmla="val 22606"/>
              <a:gd name="adj3" fmla="val 12766"/>
              <a:gd name="adj4" fmla="val 83096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61AB9-E92B-3580-4768-9CA6C9BBFA42}"/>
              </a:ext>
            </a:extLst>
          </p:cNvPr>
          <p:cNvSpPr txBox="1"/>
          <p:nvPr/>
        </p:nvSpPr>
        <p:spPr>
          <a:xfrm>
            <a:off x="4601432" y="766782"/>
            <a:ext cx="2500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Step2: </a:t>
            </a: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模型建立与参数调整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06260A-9B0B-6761-79F1-ED61FE670418}"/>
              </a:ext>
            </a:extLst>
          </p:cNvPr>
          <p:cNvSpPr txBox="1"/>
          <p:nvPr/>
        </p:nvSpPr>
        <p:spPr>
          <a:xfrm>
            <a:off x="4511300" y="1491070"/>
            <a:ext cx="2731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xgboost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多层感知机（</a:t>
            </a:r>
            <a:r>
              <a:rPr lang="en-US" altLang="zh-CN" dirty="0"/>
              <a:t>MLP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分别使用</a:t>
            </a:r>
            <a:r>
              <a:rPr lang="en-US" altLang="zh-CN" dirty="0" err="1"/>
              <a:t>GridSearchCV</a:t>
            </a:r>
            <a:r>
              <a:rPr lang="zh-CN" altLang="en-US" dirty="0"/>
              <a:t>、</a:t>
            </a:r>
            <a:r>
              <a:rPr lang="en-US" altLang="zh-CN" dirty="0" err="1"/>
              <a:t>optuna</a:t>
            </a:r>
            <a:r>
              <a:rPr lang="zh-CN" altLang="en-US" dirty="0"/>
              <a:t>进行调参</a:t>
            </a:r>
            <a:endParaRPr lang="en-US" altLang="zh-CN" dirty="0"/>
          </a:p>
        </p:txBody>
      </p:sp>
      <p:sp>
        <p:nvSpPr>
          <p:cNvPr id="16" name="标注: 右箭头 15">
            <a:extLst>
              <a:ext uri="{FF2B5EF4-FFF2-40B4-BE49-F238E27FC236}">
                <a16:creationId xmlns:a16="http://schemas.microsoft.com/office/drawing/2014/main" id="{E1F91066-02B9-8A19-E04A-FC68AB036C22}"/>
              </a:ext>
            </a:extLst>
          </p:cNvPr>
          <p:cNvSpPr/>
          <p:nvPr/>
        </p:nvSpPr>
        <p:spPr>
          <a:xfrm>
            <a:off x="8118917" y="475346"/>
            <a:ext cx="3830015" cy="3249725"/>
          </a:xfrm>
          <a:prstGeom prst="rightArrowCallout">
            <a:avLst>
              <a:gd name="adj1" fmla="val 21809"/>
              <a:gd name="adj2" fmla="val 22606"/>
              <a:gd name="adj3" fmla="val 12766"/>
              <a:gd name="adj4" fmla="val 83096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8D91F4-CA02-0E6A-71D6-990BF3FAC0AB}"/>
              </a:ext>
            </a:extLst>
          </p:cNvPr>
          <p:cNvSpPr txBox="1"/>
          <p:nvPr/>
        </p:nvSpPr>
        <p:spPr>
          <a:xfrm>
            <a:off x="8341315" y="766782"/>
            <a:ext cx="277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Step3:</a:t>
            </a: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尝试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Stacking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或者平均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D9A99C-6E01-C2EB-CF08-DA6186D8E0FF}"/>
              </a:ext>
            </a:extLst>
          </p:cNvPr>
          <p:cNvSpPr txBox="1"/>
          <p:nvPr/>
        </p:nvSpPr>
        <p:spPr>
          <a:xfrm>
            <a:off x="8259061" y="1605370"/>
            <a:ext cx="2904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选择分数比较好的模型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Stacking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使用简单的取平均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6897E7-772C-ABA7-BB02-97965613C745}"/>
              </a:ext>
            </a:extLst>
          </p:cNvPr>
          <p:cNvSpPr txBox="1"/>
          <p:nvPr/>
        </p:nvSpPr>
        <p:spPr>
          <a:xfrm>
            <a:off x="458887" y="4032909"/>
            <a:ext cx="6417141" cy="2266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主要挑战与创新：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、根据</a:t>
            </a:r>
            <a:r>
              <a:rPr lang="en-US" altLang="zh-CN" dirty="0"/>
              <a:t>validation report</a:t>
            </a:r>
            <a:r>
              <a:rPr lang="zh-CN" altLang="en-US" dirty="0"/>
              <a:t>改进了数据处理部分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、使用更先进的模型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进行调参</a:t>
            </a:r>
            <a:r>
              <a:rPr lang="zh-CN" altLang="en-US" dirty="0"/>
              <a:t>（新的调参方法：</a:t>
            </a:r>
            <a:r>
              <a:rPr lang="en-US" altLang="zh-CN" dirty="0" err="1"/>
              <a:t>optuna</a:t>
            </a:r>
            <a:r>
              <a:rPr lang="zh-CN" altLang="en-US" dirty="0"/>
              <a:t>；更快的调参方式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、尝试模型的组合</a:t>
            </a:r>
            <a:endParaRPr lang="en-US" altLang="zh-CN" dirty="0"/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F5D8F79C-5F88-2C66-CC50-7AA4B5E2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5620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1731-562C-0059-CF95-C8A71110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8" y="28615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一、数据处理部分的改进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F9B38D-126E-59F9-A0F9-13B44899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00" y="2693085"/>
            <a:ext cx="4363655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'每平米月租金'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lambda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'价格'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'面积'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notna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'面积'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])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Arial Unicode MS"/>
                <a:ea typeface="Source Code Pro"/>
              </a:rPr>
              <a:t>and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'面积'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1856A8-46AE-FCFB-2857-9976AA361AC3}"/>
              </a:ext>
            </a:extLst>
          </p:cNvPr>
          <p:cNvSpPr txBox="1"/>
          <p:nvPr/>
        </p:nvSpPr>
        <p:spPr>
          <a:xfrm>
            <a:off x="803144" y="1459855"/>
            <a:ext cx="6668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、尝试用每个小区的“平均每平米月租金”代替“平均租金”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59FF84-8A98-3148-5C53-61B91261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00" y="3314444"/>
            <a:ext cx="6667018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average_rent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'小区名称'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)[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'每平米月租金'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]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()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reset_index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'平均每平米月租金'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87E1D3-94A2-6766-0F60-2B6FA237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00" y="1896548"/>
            <a:ext cx="5602496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average_rent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'小区名称'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)[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'价格'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reset_index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/>
              </a:rPr>
              <a:t>'平均租金'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/>
              </a:rPr>
              <a:t>)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A1962F53-E2E0-C53B-DFFE-5445C2010343}"/>
              </a:ext>
            </a:extLst>
          </p:cNvPr>
          <p:cNvSpPr/>
          <p:nvPr/>
        </p:nvSpPr>
        <p:spPr>
          <a:xfrm>
            <a:off x="3377388" y="2207227"/>
            <a:ext cx="567160" cy="452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53311D-E65A-3C37-9C8C-5DBEDB774636}"/>
              </a:ext>
            </a:extLst>
          </p:cNvPr>
          <p:cNvSpPr txBox="1"/>
          <p:nvPr/>
        </p:nvSpPr>
        <p:spPr>
          <a:xfrm>
            <a:off x="7810318" y="2369919"/>
            <a:ext cx="4002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结果：分数反而降低了</a:t>
            </a:r>
            <a:endParaRPr lang="en-US" altLang="zh-CN" dirty="0"/>
          </a:p>
          <a:p>
            <a:r>
              <a:rPr lang="zh-CN" altLang="en-US" dirty="0"/>
              <a:t>可能原因：</a:t>
            </a:r>
            <a:r>
              <a:rPr lang="en-US" altLang="zh-CN" dirty="0"/>
              <a:t>rent</a:t>
            </a:r>
            <a:r>
              <a:rPr lang="zh-CN" altLang="en-US" dirty="0"/>
              <a:t>的面积与</a:t>
            </a:r>
            <a:r>
              <a:rPr lang="en-US" altLang="zh-CN" dirty="0"/>
              <a:t>train/test</a:t>
            </a:r>
            <a:r>
              <a:rPr lang="zh-CN" altLang="en-US" dirty="0"/>
              <a:t>的</a:t>
            </a:r>
            <a:r>
              <a:rPr lang="en-US" altLang="zh-CN" dirty="0"/>
              <a:t>	</a:t>
            </a:r>
            <a:r>
              <a:rPr lang="zh-CN" altLang="en-US" dirty="0"/>
              <a:t>面积不匹配，反而平均租</a:t>
            </a:r>
            <a:r>
              <a:rPr lang="en-US" altLang="zh-CN" dirty="0"/>
              <a:t>	</a:t>
            </a:r>
            <a:r>
              <a:rPr lang="zh-CN" altLang="en-US" dirty="0"/>
              <a:t>金能够体现小区的整体特征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E7141-CFE3-2138-45EA-93D013E7EA1A}"/>
              </a:ext>
            </a:extLst>
          </p:cNvPr>
          <p:cNvSpPr txBox="1"/>
          <p:nvPr/>
        </p:nvSpPr>
        <p:spPr>
          <a:xfrm>
            <a:off x="803144" y="3918479"/>
            <a:ext cx="567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+mn-ea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、尝试使用大语言模型</a:t>
            </a:r>
            <a:r>
              <a:rPr lang="en-US" altLang="zh-CN" dirty="0"/>
              <a:t>Bert</a:t>
            </a:r>
            <a:r>
              <a:rPr lang="zh-CN" altLang="en-US" dirty="0"/>
              <a:t>，最后尝试提取词频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5E5BA7-5ED9-7E31-C5E7-D4EB8B318A01}"/>
              </a:ext>
            </a:extLst>
          </p:cNvPr>
          <p:cNvSpPr txBox="1"/>
          <p:nvPr/>
        </p:nvSpPr>
        <p:spPr>
          <a:xfrm>
            <a:off x="1143300" y="4318589"/>
            <a:ext cx="1107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遇见问题：下载的包是</a:t>
            </a:r>
            <a:r>
              <a:rPr lang="en-US" altLang="zh-CN" dirty="0"/>
              <a:t>TensorFlow</a:t>
            </a:r>
            <a:r>
              <a:rPr lang="zh-CN" altLang="en-US" dirty="0"/>
              <a:t>格式（安装</a:t>
            </a:r>
            <a:r>
              <a:rPr lang="en-US" altLang="zh-CN" dirty="0"/>
              <a:t>TensorFlow</a:t>
            </a:r>
            <a:r>
              <a:rPr lang="zh-CN" altLang="en-US" dirty="0"/>
              <a:t>之后报错找不到</a:t>
            </a:r>
            <a:r>
              <a:rPr lang="en-US" altLang="zh-CN" dirty="0"/>
              <a:t>TensorFlow 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尝试转换成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quote-cjk-patch"/>
              </a:rPr>
              <a:t>PyTorch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格式的几种方法也报错了（找不到包）；最后选择更广泛的提取词频，但结果没有更好。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6E43E2B-2A58-E498-9578-9D461242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00" y="5068864"/>
            <a:ext cx="2347163" cy="14250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6E3CCA-DB48-44D0-B063-BAED515B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470" y="5068864"/>
            <a:ext cx="6797629" cy="1417443"/>
          </a:xfrm>
          <a:prstGeom prst="rect">
            <a:avLst/>
          </a:prstGeom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715B31A3-FD47-2933-E934-7771BA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90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40C3048-546F-8B2B-3914-E59E0DA4E706}"/>
              </a:ext>
            </a:extLst>
          </p:cNvPr>
          <p:cNvSpPr txBox="1">
            <a:spLocks/>
          </p:cNvSpPr>
          <p:nvPr/>
        </p:nvSpPr>
        <p:spPr>
          <a:xfrm>
            <a:off x="462988" y="286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二、模型训练：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C3C6B-EFF7-6F3C-759C-C792DBED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3/6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B12218-FA97-66CF-52E8-03CBC4FD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8" y="1392987"/>
            <a:ext cx="2655346" cy="1202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B48940-B970-3BB6-FE9F-D3AAB1F06FCC}"/>
              </a:ext>
            </a:extLst>
          </p:cNvPr>
          <p:cNvSpPr txBox="1"/>
          <p:nvPr/>
        </p:nvSpPr>
        <p:spPr>
          <a:xfrm>
            <a:off x="573878" y="1317896"/>
            <a:ext cx="3661580" cy="92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、创建参数调整范围的字典：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latin typeface="+mn-lt"/>
              </a:rPr>
              <a:t>（某次寻找超参的字典示例→）</a:t>
            </a:r>
            <a:endParaRPr lang="en-US" altLang="zh-CN" sz="1800" b="0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905F10-7899-5E80-CFAD-D2DEAC69E610}"/>
              </a:ext>
            </a:extLst>
          </p:cNvPr>
          <p:cNvSpPr txBox="1"/>
          <p:nvPr/>
        </p:nvSpPr>
        <p:spPr>
          <a:xfrm>
            <a:off x="573878" y="2718550"/>
            <a:ext cx="787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、使用网格搜索进行调参：</a:t>
            </a:r>
            <a:r>
              <a:rPr lang="zh-CN" altLang="en-US" dirty="0"/>
              <a:t>一步步调整字典来寻找更小的</a:t>
            </a:r>
            <a:r>
              <a:rPr lang="en-US" altLang="zh-CN" dirty="0"/>
              <a:t>RMSE</a:t>
            </a:r>
            <a:r>
              <a:rPr lang="zh-CN" altLang="en-US" dirty="0"/>
              <a:t>、</a:t>
            </a:r>
            <a:r>
              <a:rPr lang="en-US" altLang="zh-CN" dirty="0"/>
              <a:t>MAE</a:t>
            </a:r>
            <a:r>
              <a:rPr lang="zh-CN" altLang="en-US" dirty="0"/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C0231E-5FA5-159E-6A6E-956C128B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15" y="3221069"/>
            <a:ext cx="3285949" cy="33215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0D5828-8C2A-71DB-0133-3503556E63BA}"/>
              </a:ext>
            </a:extLst>
          </p:cNvPr>
          <p:cNvSpPr txBox="1"/>
          <p:nvPr/>
        </p:nvSpPr>
        <p:spPr>
          <a:xfrm>
            <a:off x="5480077" y="3371413"/>
            <a:ext cx="6474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（←部分训练结果的记录）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最后选择</a:t>
            </a:r>
            <a:r>
              <a:rPr lang="en-US" altLang="zh-CN" dirty="0"/>
              <a:t>RMSE</a:t>
            </a:r>
            <a:r>
              <a:rPr lang="zh-CN" altLang="en-US" dirty="0"/>
              <a:t>、</a:t>
            </a:r>
            <a:r>
              <a:rPr lang="en-US" altLang="zh-CN" dirty="0"/>
              <a:t>MAE</a:t>
            </a:r>
            <a:r>
              <a:rPr lang="zh-CN" altLang="en-US" dirty="0"/>
              <a:t>都最小的超参进行训练。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随机森林附带的好功能：查看特征重要性，可用于模型解释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4A0AFD-EAA6-4520-BFFC-C15976A993BB}"/>
              </a:ext>
            </a:extLst>
          </p:cNvPr>
          <p:cNvSpPr/>
          <p:nvPr/>
        </p:nvSpPr>
        <p:spPr>
          <a:xfrm>
            <a:off x="1968715" y="5470826"/>
            <a:ext cx="3138178" cy="57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D7E82FC-547E-9F2E-0DEB-F1FC321A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27" y="4347620"/>
            <a:ext cx="4315065" cy="20890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091E2C8-D653-CE99-082F-61D87040E508}"/>
              </a:ext>
            </a:extLst>
          </p:cNvPr>
          <p:cNvSpPr txBox="1"/>
          <p:nvPr/>
        </p:nvSpPr>
        <p:spPr>
          <a:xfrm>
            <a:off x="462988" y="55731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最好的结果→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C2B2A-62BC-10F5-13AB-B46CDFB60B90}"/>
              </a:ext>
            </a:extLst>
          </p:cNvPr>
          <p:cNvSpPr txBox="1"/>
          <p:nvPr/>
        </p:nvSpPr>
        <p:spPr>
          <a:xfrm>
            <a:off x="7048120" y="1671122"/>
            <a:ext cx="470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寻找的超参包括：</a:t>
            </a:r>
            <a:endParaRPr lang="en-US" altLang="zh-CN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3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91A9086-2D48-CE76-07D6-B2D32F85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10" y="3659110"/>
            <a:ext cx="3138178" cy="1727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586CE0-3FFA-EF0C-6EAD-6A4B5F1C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7" y="1454466"/>
            <a:ext cx="2226789" cy="155200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9FFEA44-1294-809A-19EC-37648D95EE3E}"/>
              </a:ext>
            </a:extLst>
          </p:cNvPr>
          <p:cNvSpPr txBox="1">
            <a:spLocks/>
          </p:cNvSpPr>
          <p:nvPr/>
        </p:nvSpPr>
        <p:spPr>
          <a:xfrm>
            <a:off x="462988" y="286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二、模型训练：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6B032-4534-15D2-BF01-0C01A10B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4/6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714F85-4418-637F-4E72-CEB7EDB4CB47}"/>
              </a:ext>
            </a:extLst>
          </p:cNvPr>
          <p:cNvSpPr txBox="1"/>
          <p:nvPr/>
        </p:nvSpPr>
        <p:spPr>
          <a:xfrm>
            <a:off x="573878" y="1506437"/>
            <a:ext cx="3661580" cy="92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、创建参数调整范围的字典：</a:t>
            </a:r>
            <a:endParaRPr lang="en-US" altLang="zh-CN" sz="2000" b="1" dirty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/>
              <a:t>（某次寻找超参的字典示例→）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D6938-48F7-F961-E47D-38B01A6A4FFD}"/>
              </a:ext>
            </a:extLst>
          </p:cNvPr>
          <p:cNvSpPr txBox="1"/>
          <p:nvPr/>
        </p:nvSpPr>
        <p:spPr>
          <a:xfrm>
            <a:off x="573878" y="3120929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、使用网格搜索进行调参：</a:t>
            </a:r>
            <a:r>
              <a:rPr lang="zh-CN" altLang="en-US" dirty="0"/>
              <a:t>一步步调整字典来寻找更小的</a:t>
            </a:r>
            <a:r>
              <a:rPr lang="en-US" altLang="zh-CN" dirty="0"/>
              <a:t>RMSE</a:t>
            </a:r>
            <a:r>
              <a:rPr lang="zh-CN" altLang="en-US" dirty="0"/>
              <a:t>、</a:t>
            </a:r>
            <a:r>
              <a:rPr lang="en-US" altLang="zh-CN" dirty="0"/>
              <a:t>MAE</a:t>
            </a:r>
            <a:r>
              <a:rPr lang="zh-CN" altLang="en-US" dirty="0"/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5C4B3A-7F3D-95F2-0C3E-E2C4B1AC040F}"/>
              </a:ext>
            </a:extLst>
          </p:cNvPr>
          <p:cNvSpPr/>
          <p:nvPr/>
        </p:nvSpPr>
        <p:spPr>
          <a:xfrm>
            <a:off x="1387690" y="4419466"/>
            <a:ext cx="3138178" cy="314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2FD8CE-5E3D-5F03-026F-5DACBC0CDA3F}"/>
              </a:ext>
            </a:extLst>
          </p:cNvPr>
          <p:cNvSpPr txBox="1"/>
          <p:nvPr/>
        </p:nvSpPr>
        <p:spPr>
          <a:xfrm>
            <a:off x="750867" y="3860667"/>
            <a:ext cx="80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最好的结果→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3E489B-5C1B-3A26-051B-4E5ADAA633C1}"/>
              </a:ext>
            </a:extLst>
          </p:cNvPr>
          <p:cNvSpPr txBox="1"/>
          <p:nvPr/>
        </p:nvSpPr>
        <p:spPr>
          <a:xfrm>
            <a:off x="6611741" y="1701568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寻找的超参包括：</a:t>
            </a:r>
            <a:endParaRPr lang="en-US" altLang="zh-CN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colsample_bytree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min_child_weight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97BA70-49C4-3727-8B64-5AEA82070762}"/>
              </a:ext>
            </a:extLst>
          </p:cNvPr>
          <p:cNvSpPr txBox="1"/>
          <p:nvPr/>
        </p:nvSpPr>
        <p:spPr>
          <a:xfrm>
            <a:off x="596348" y="5726694"/>
            <a:ext cx="6841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、尝试使用贝叶斯优化：</a:t>
            </a:r>
            <a:r>
              <a:rPr lang="zh-CN" altLang="en-US" dirty="0"/>
              <a:t>时间因为参数空间较大因此慢很多。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6CF984-0B3C-9766-83D7-1C6661BDF4FC}"/>
              </a:ext>
            </a:extLst>
          </p:cNvPr>
          <p:cNvSpPr txBox="1"/>
          <p:nvPr/>
        </p:nvSpPr>
        <p:spPr>
          <a:xfrm>
            <a:off x="4825231" y="3635497"/>
            <a:ext cx="6382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遇到问题：</a:t>
            </a:r>
            <a:endParaRPr lang="en-US" altLang="zh-CN" dirty="0"/>
          </a:p>
          <a:p>
            <a:pPr marL="342900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虽然有些超参数的</a:t>
            </a:r>
            <a:r>
              <a:rPr lang="en-US" altLang="zh-CN" dirty="0"/>
              <a:t>RMSE</a:t>
            </a:r>
            <a:r>
              <a:rPr lang="zh-CN" altLang="en-US" dirty="0"/>
              <a:t>和</a:t>
            </a:r>
            <a:r>
              <a:rPr lang="en-US" altLang="zh-CN" dirty="0"/>
              <a:t>MAE</a:t>
            </a:r>
            <a:r>
              <a:rPr lang="zh-CN" altLang="en-US" dirty="0"/>
              <a:t>更小，但是评分却不如</a:t>
            </a:r>
            <a:r>
              <a:rPr lang="en-US" altLang="zh-CN" dirty="0"/>
              <a:t>RMSE</a:t>
            </a:r>
            <a:r>
              <a:rPr lang="zh-CN" altLang="en-US" dirty="0"/>
              <a:t>和</a:t>
            </a:r>
            <a:r>
              <a:rPr lang="en-US" altLang="zh-CN" dirty="0"/>
              <a:t>MAE</a:t>
            </a:r>
            <a:r>
              <a:rPr lang="zh-CN" altLang="en-US" dirty="0"/>
              <a:t>更大的。有可能是因为数据过拟合了。</a:t>
            </a:r>
            <a:endParaRPr lang="en-US" altLang="zh-CN" dirty="0"/>
          </a:p>
          <a:p>
            <a:pPr marL="342900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不标准化反而能获得更高的分数：树模型的分裂规则对特征尺度不敏感</a:t>
            </a:r>
            <a:r>
              <a:rPr lang="en-US" altLang="zh-CN" dirty="0"/>
              <a:t>/</a:t>
            </a:r>
            <a:r>
              <a:rPr lang="zh-CN" altLang="en-US" dirty="0"/>
              <a:t>异常值处理不到位</a:t>
            </a:r>
            <a:r>
              <a:rPr lang="en-US" altLang="zh-CN" dirty="0"/>
              <a:t>/……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48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905F602-99BA-FDBC-E579-220A2D9E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223" y="3312673"/>
            <a:ext cx="1762855" cy="2598251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03D61D7E-B465-5306-D815-E8FCCFA30306}"/>
              </a:ext>
            </a:extLst>
          </p:cNvPr>
          <p:cNvSpPr txBox="1">
            <a:spLocks/>
          </p:cNvSpPr>
          <p:nvPr/>
        </p:nvSpPr>
        <p:spPr>
          <a:xfrm>
            <a:off x="462988" y="286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二、模型训练：神经网络（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MLP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9240C-0086-E033-EA6E-A273812D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5/6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7E97C-4525-0151-6237-429C5BC8AC15}"/>
              </a:ext>
            </a:extLst>
          </p:cNvPr>
          <p:cNvSpPr txBox="1"/>
          <p:nvPr/>
        </p:nvSpPr>
        <p:spPr>
          <a:xfrm>
            <a:off x="573878" y="1414398"/>
            <a:ext cx="3350422" cy="92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、参数调整范围：</a:t>
            </a:r>
            <a:endParaRPr lang="en-US" altLang="zh-CN" sz="2000" b="1" dirty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/>
              <a:t>（某次寻找的参数范围示例→）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1D2071-CE2C-132B-41B2-4CC14F55DE76}"/>
              </a:ext>
            </a:extLst>
          </p:cNvPr>
          <p:cNvSpPr txBox="1"/>
          <p:nvPr/>
        </p:nvSpPr>
        <p:spPr>
          <a:xfrm>
            <a:off x="949528" y="3049938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寻找的超参包括：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hidden_layer_sizes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alpha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learning_rate_init</a:t>
            </a:r>
            <a:endParaRPr lang="en-US" altLang="zh-C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E1A893-56BC-6E08-68C3-E8D09157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414398"/>
            <a:ext cx="4508492" cy="16048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698016-71A3-FE91-84A9-18ACD2C543AE}"/>
              </a:ext>
            </a:extLst>
          </p:cNvPr>
          <p:cNvSpPr txBox="1"/>
          <p:nvPr/>
        </p:nvSpPr>
        <p:spPr>
          <a:xfrm>
            <a:off x="8432792" y="147624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←试着给隐藏层设置范围来生成，</a:t>
            </a:r>
            <a:endParaRPr lang="en-US" altLang="zh-CN" dirty="0"/>
          </a:p>
          <a:p>
            <a:r>
              <a:rPr lang="zh-CN" altLang="en-US" dirty="0"/>
              <a:t>    但是由于太复杂，模型跑不动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FFADB7-5D20-4156-A9D9-79DE20CB5740}"/>
              </a:ext>
            </a:extLst>
          </p:cNvPr>
          <p:cNvSpPr txBox="1"/>
          <p:nvPr/>
        </p:nvSpPr>
        <p:spPr>
          <a:xfrm>
            <a:off x="573878" y="3419270"/>
            <a:ext cx="7312822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、使用</a:t>
            </a:r>
            <a:r>
              <a:rPr lang="en-US" altLang="zh-CN" sz="2000" b="1" dirty="0" err="1">
                <a:latin typeface="+mn-ea"/>
              </a:rPr>
              <a:t>optuna</a:t>
            </a:r>
            <a:r>
              <a:rPr lang="zh-CN" altLang="en-US" sz="2000" b="1" dirty="0">
                <a:latin typeface="+mn-ea"/>
              </a:rPr>
              <a:t>进行超参数优化：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1570AD-5189-8729-2A3C-AE9FDFEEE1C8}"/>
              </a:ext>
            </a:extLst>
          </p:cNvPr>
          <p:cNvSpPr txBox="1"/>
          <p:nvPr/>
        </p:nvSpPr>
        <p:spPr>
          <a:xfrm>
            <a:off x="949528" y="4147468"/>
            <a:ext cx="92767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遇到问题：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每次学习至少需要</a:t>
            </a:r>
            <a:r>
              <a:rPr lang="en-US" altLang="zh-CN" dirty="0"/>
              <a:t>30-50</a:t>
            </a:r>
            <a:r>
              <a:rPr lang="zh-CN" altLang="en-US" dirty="0"/>
              <a:t>次，计算量大；（某一次的学习→）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最后训练模型的时候很慢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zh-CN" altLang="en-US" dirty="0"/>
              <a:t>选取部分数据进行训练；选择更小的参数空间；设置早停机制；</a:t>
            </a:r>
            <a:endParaRPr lang="en-US" altLang="zh-CN" dirty="0"/>
          </a:p>
          <a:p>
            <a:r>
              <a:rPr lang="zh-CN" altLang="en-US" dirty="0"/>
              <a:t>设置最大迭代次数；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+mn-ea"/>
              </a:rPr>
              <a:t>添加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verbose=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latin typeface="+mn-ea"/>
              </a:rPr>
              <a:t>来看进度，在</a:t>
            </a:r>
            <a:r>
              <a:rPr lang="en-US" altLang="zh-CN" dirty="0">
                <a:latin typeface="+mn-ea"/>
              </a:rPr>
              <a:t>Validation score</a:t>
            </a:r>
            <a:r>
              <a:rPr lang="zh-CN" altLang="en-US" dirty="0">
                <a:latin typeface="+mn-ea"/>
              </a:rPr>
              <a:t>开始震荡时手动停止；</a:t>
            </a:r>
            <a:endParaRPr lang="en-US" altLang="zh-CN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060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FD4258B-5CAF-CA3A-4132-66C7C26111F8}"/>
              </a:ext>
            </a:extLst>
          </p:cNvPr>
          <p:cNvSpPr txBox="1">
            <a:spLocks/>
          </p:cNvSpPr>
          <p:nvPr/>
        </p:nvSpPr>
        <p:spPr>
          <a:xfrm>
            <a:off x="371548" y="-140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三、最后的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stacking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D89FEA-EE7D-2329-FCD1-D03B09C2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6/6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16B31E-C814-58C2-7928-99F7D503DFF7}"/>
              </a:ext>
            </a:extLst>
          </p:cNvPr>
          <p:cNvSpPr txBox="1">
            <a:spLocks/>
          </p:cNvSpPr>
          <p:nvPr/>
        </p:nvSpPr>
        <p:spPr>
          <a:xfrm>
            <a:off x="371548" y="3219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四、模型结果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6E669C-8D18-6A0C-6233-DABEE604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43" y="1386700"/>
            <a:ext cx="5121084" cy="16155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F53BB9-8EC5-345D-6815-491AC524A8B7}"/>
              </a:ext>
            </a:extLst>
          </p:cNvPr>
          <p:cNvSpPr txBox="1"/>
          <p:nvPr/>
        </p:nvSpPr>
        <p:spPr>
          <a:xfrm>
            <a:off x="691293" y="949886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尝试使用分数较高的两个模型进行堆叠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FB7EAF-F69F-EDD0-C055-DBD606963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22" y="833309"/>
            <a:ext cx="1756925" cy="262178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03D6FE7-10A2-8566-40B7-F3E8FE0DE1BA}"/>
              </a:ext>
            </a:extLst>
          </p:cNvPr>
          <p:cNvSpPr txBox="1"/>
          <p:nvPr/>
        </p:nvSpPr>
        <p:spPr>
          <a:xfrm>
            <a:off x="786543" y="305020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尝试对结果取平均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9FBB5BE-37F1-B717-B631-8600134A9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83104"/>
              </p:ext>
            </p:extLst>
          </p:nvPr>
        </p:nvGraphicFramePr>
        <p:xfrm>
          <a:off x="786543" y="4313872"/>
          <a:ext cx="912519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577">
                  <a:extLst>
                    <a:ext uri="{9D8B030D-6E8A-4147-A177-3AD203B41FA5}">
                      <a16:colId xmlns:a16="http://schemas.microsoft.com/office/drawing/2014/main" val="2494069701"/>
                    </a:ext>
                  </a:extLst>
                </a:gridCol>
                <a:gridCol w="2079499">
                  <a:extLst>
                    <a:ext uri="{9D8B030D-6E8A-4147-A177-3AD203B41FA5}">
                      <a16:colId xmlns:a16="http://schemas.microsoft.com/office/drawing/2014/main" val="4211499112"/>
                    </a:ext>
                  </a:extLst>
                </a:gridCol>
                <a:gridCol w="1825038">
                  <a:extLst>
                    <a:ext uri="{9D8B030D-6E8A-4147-A177-3AD203B41FA5}">
                      <a16:colId xmlns:a16="http://schemas.microsoft.com/office/drawing/2014/main" val="1474123658"/>
                    </a:ext>
                  </a:extLst>
                </a:gridCol>
                <a:gridCol w="1825038">
                  <a:extLst>
                    <a:ext uri="{9D8B030D-6E8A-4147-A177-3AD203B41FA5}">
                      <a16:colId xmlns:a16="http://schemas.microsoft.com/office/drawing/2014/main" val="1407827317"/>
                    </a:ext>
                  </a:extLst>
                </a:gridCol>
                <a:gridCol w="1825038">
                  <a:extLst>
                    <a:ext uri="{9D8B030D-6E8A-4147-A177-3AD203B41FA5}">
                      <a16:colId xmlns:a16="http://schemas.microsoft.com/office/drawing/2014/main" val="205740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Hackthon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9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81.766 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254619.3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1598387.3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5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83.163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163957.8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1584783.3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16826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630265.2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2828246.5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6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61.319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674706.9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1475206.6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1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83.076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29258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90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822</Words>
  <Application>Microsoft Office PowerPoint</Application>
  <PresentationFormat>宽屏</PresentationFormat>
  <Paragraphs>111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quote-cjk-patch</vt:lpstr>
      <vt:lpstr>等线</vt:lpstr>
      <vt:lpstr>等线 Light</vt:lpstr>
      <vt:lpstr>黑体</vt:lpstr>
      <vt:lpstr>楷体</vt:lpstr>
      <vt:lpstr>Arial</vt:lpstr>
      <vt:lpstr>Times New Roman</vt:lpstr>
      <vt:lpstr>Office 主题​​</vt:lpstr>
      <vt:lpstr>人工智能与机器学习 房价预测模型报告</vt:lpstr>
      <vt:lpstr>PowerPoint 演示文稿</vt:lpstr>
      <vt:lpstr>一、数据处理部分的改进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锦川 王</dc:creator>
  <cp:lastModifiedBy>锦川 王</cp:lastModifiedBy>
  <cp:revision>97</cp:revision>
  <dcterms:created xsi:type="dcterms:W3CDTF">2025-06-02T13:47:26Z</dcterms:created>
  <dcterms:modified xsi:type="dcterms:W3CDTF">2025-06-04T13:21:38Z</dcterms:modified>
</cp:coreProperties>
</file>