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3"/>
    <p:sldId id="295" r:id="rId4"/>
    <p:sldId id="299" r:id="rId5"/>
    <p:sldId id="300" r:id="rId6"/>
    <p:sldId id="301" r:id="rId7"/>
    <p:sldId id="284" r:id="rId8"/>
  </p:sldIdLst>
  <p:sldSz cx="12192000" cy="6858000"/>
  <p:notesSz cx="6858000" cy="9144000"/>
  <p:embeddedFontLst>
    <p:embeddedFont>
      <p:font typeface="HarmonyOS Sans SC" panose="00000800000000000000" charset="-122"/>
      <p:bold r:id="rId12"/>
    </p:embeddedFont>
    <p:embeddedFont>
      <p:font typeface="微软雅黑" panose="020B0503020204020204" pitchFamily="34" charset="-122"/>
      <p:regular r:id="rId13"/>
    </p:embeddedFont>
    <p:embeddedFont>
      <p:font typeface="幼圆" panose="02010509060101010101" pitchFamily="49" charset="-122"/>
      <p:regular r:id="rId14"/>
    </p:embeddedFont>
    <p:embeddedFont>
      <p:font typeface="等线" panose="02010600030101010101" charset="-122"/>
      <p:regular r:id="rId15"/>
    </p:embeddedFont>
    <p:embeddedFont>
      <p:font typeface="等线 Light" panose="02010600030101010101" charset="-122"/>
      <p:regular r:id="rId16"/>
    </p:embeddedFont>
  </p:embeddedFontLst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DA8"/>
    <a:srgbClr val="F2F2F2"/>
    <a:srgbClr val="C8BBAC"/>
    <a:srgbClr val="ADB9CA"/>
    <a:srgbClr val="EBD9D0"/>
    <a:srgbClr val="918F9A"/>
    <a:srgbClr val="E6E6E6"/>
    <a:srgbClr val="D2A792"/>
    <a:srgbClr val="8E939A"/>
    <a:srgbClr val="D9B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8" autoAdjust="0"/>
    <p:restoredTop sz="93826" autoAdjust="0"/>
  </p:normalViewPr>
  <p:slideViewPr>
    <p:cSldViewPr snapToGrid="0" showGuides="1">
      <p:cViewPr varScale="1">
        <p:scale>
          <a:sx n="82" d="100"/>
          <a:sy n="82" d="100"/>
        </p:scale>
        <p:origin x="-960" y="-82"/>
      </p:cViewPr>
      <p:guideLst>
        <p:guide orient="horz" pos="2170"/>
        <p:guide pos="3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终止 16"/>
          <p:cNvSpPr/>
          <p:nvPr/>
        </p:nvSpPr>
        <p:spPr>
          <a:xfrm rot="1300356">
            <a:off x="7974667" y="2829139"/>
            <a:ext cx="678357" cy="616835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0" y="0"/>
            <a:ext cx="2414426" cy="2464767"/>
          </a:xfrm>
          <a:custGeom>
            <a:avLst/>
            <a:gdLst>
              <a:gd name="connsiteX0" fmla="*/ 0 w 2414426"/>
              <a:gd name="connsiteY0" fmla="*/ 0 h 2464767"/>
              <a:gd name="connsiteX1" fmla="*/ 2308199 w 2414426"/>
              <a:gd name="connsiteY1" fmla="*/ 0 h 2464767"/>
              <a:gd name="connsiteX2" fmla="*/ 2344130 w 2414426"/>
              <a:gd name="connsiteY2" fmla="*/ 145664 h 2464767"/>
              <a:gd name="connsiteX3" fmla="*/ 2414426 w 2414426"/>
              <a:gd name="connsiteY3" fmla="*/ 915429 h 2464767"/>
              <a:gd name="connsiteX4" fmla="*/ 2232958 w 2414426"/>
              <a:gd name="connsiteY4" fmla="*/ 2057052 h 2464767"/>
              <a:gd name="connsiteX5" fmla="*/ 2227489 w 2414426"/>
              <a:gd name="connsiteY5" fmla="*/ 2068165 h 2464767"/>
              <a:gd name="connsiteX6" fmla="*/ 2223867 w 2414426"/>
              <a:gd name="connsiteY6" fmla="*/ 2095271 h 2464767"/>
              <a:gd name="connsiteX7" fmla="*/ 2143910 w 2414426"/>
              <a:gd name="connsiteY7" fmla="*/ 2213387 h 2464767"/>
              <a:gd name="connsiteX8" fmla="*/ 2130317 w 2414426"/>
              <a:gd name="connsiteY8" fmla="*/ 2224052 h 2464767"/>
              <a:gd name="connsiteX9" fmla="*/ 2125234 w 2414426"/>
              <a:gd name="connsiteY9" fmla="*/ 2230274 h 2464767"/>
              <a:gd name="connsiteX10" fmla="*/ 2044931 w 2414426"/>
              <a:gd name="connsiteY10" fmla="*/ 2285059 h 2464767"/>
              <a:gd name="connsiteX11" fmla="*/ 2037556 w 2414426"/>
              <a:gd name="connsiteY11" fmla="*/ 2286304 h 2464767"/>
              <a:gd name="connsiteX12" fmla="*/ 1980812 w 2414426"/>
              <a:gd name="connsiteY12" fmla="*/ 2314983 h 2464767"/>
              <a:gd name="connsiteX13" fmla="*/ 1140429 w 2414426"/>
              <a:gd name="connsiteY13" fmla="*/ 2464767 h 2464767"/>
              <a:gd name="connsiteX14" fmla="*/ 300046 w 2414426"/>
              <a:gd name="connsiteY14" fmla="*/ 2314983 h 2464767"/>
              <a:gd name="connsiteX15" fmla="*/ 248457 w 2414426"/>
              <a:gd name="connsiteY15" fmla="*/ 2288910 h 2464767"/>
              <a:gd name="connsiteX16" fmla="*/ 225657 w 2414426"/>
              <a:gd name="connsiteY16" fmla="*/ 2285059 h 2464767"/>
              <a:gd name="connsiteX17" fmla="*/ 107541 w 2414426"/>
              <a:gd name="connsiteY17" fmla="*/ 2183981 h 2464767"/>
              <a:gd name="connsiteX18" fmla="*/ 105886 w 2414426"/>
              <a:gd name="connsiteY18" fmla="*/ 2181315 h 2464767"/>
              <a:gd name="connsiteX19" fmla="*/ 100327 w 2414426"/>
              <a:gd name="connsiteY19" fmla="*/ 2175575 h 2464767"/>
              <a:gd name="connsiteX20" fmla="*/ 73492 w 2414426"/>
              <a:gd name="connsiteY20" fmla="*/ 2136134 h 2464767"/>
              <a:gd name="connsiteX21" fmla="*/ 59519 w 2414426"/>
              <a:gd name="connsiteY21" fmla="*/ 2101533 h 2464767"/>
              <a:gd name="connsiteX22" fmla="*/ 37629 w 2414426"/>
              <a:gd name="connsiteY22" fmla="*/ 2057052 h 2464767"/>
              <a:gd name="connsiteX23" fmla="*/ 0 w 2414426"/>
              <a:gd name="connsiteY23" fmla="*/ 1960565 h 2464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14426" h="2464767">
                <a:moveTo>
                  <a:pt x="0" y="0"/>
                </a:moveTo>
                <a:lnTo>
                  <a:pt x="2308199" y="0"/>
                </a:lnTo>
                <a:lnTo>
                  <a:pt x="2344130" y="145664"/>
                </a:lnTo>
                <a:cubicBezTo>
                  <a:pt x="2388510" y="365392"/>
                  <a:pt x="2414426" y="630282"/>
                  <a:pt x="2414426" y="915429"/>
                </a:cubicBezTo>
                <a:cubicBezTo>
                  <a:pt x="2414426" y="1390674"/>
                  <a:pt x="2342438" y="1809651"/>
                  <a:pt x="2232958" y="2057052"/>
                </a:cubicBezTo>
                <a:lnTo>
                  <a:pt x="2227489" y="2068165"/>
                </a:lnTo>
                <a:lnTo>
                  <a:pt x="2223867" y="2095271"/>
                </a:lnTo>
                <a:cubicBezTo>
                  <a:pt x="2212714" y="2136776"/>
                  <a:pt x="2185241" y="2176458"/>
                  <a:pt x="2143910" y="2213387"/>
                </a:cubicBezTo>
                <a:lnTo>
                  <a:pt x="2130317" y="2224052"/>
                </a:lnTo>
                <a:lnTo>
                  <a:pt x="2125234" y="2230274"/>
                </a:lnTo>
                <a:cubicBezTo>
                  <a:pt x="2099460" y="2257090"/>
                  <a:pt x="2072600" y="2275659"/>
                  <a:pt x="2044931" y="2285059"/>
                </a:cubicBezTo>
                <a:lnTo>
                  <a:pt x="2037556" y="2286304"/>
                </a:lnTo>
                <a:lnTo>
                  <a:pt x="1980812" y="2314983"/>
                </a:lnTo>
                <a:cubicBezTo>
                  <a:pt x="1781067" y="2406456"/>
                  <a:pt x="1478775" y="2464767"/>
                  <a:pt x="1140429" y="2464767"/>
                </a:cubicBezTo>
                <a:cubicBezTo>
                  <a:pt x="802082" y="2464767"/>
                  <a:pt x="499790" y="2406456"/>
                  <a:pt x="300046" y="2314983"/>
                </a:cubicBezTo>
                <a:lnTo>
                  <a:pt x="248457" y="2288910"/>
                </a:lnTo>
                <a:lnTo>
                  <a:pt x="225657" y="2285059"/>
                </a:lnTo>
                <a:cubicBezTo>
                  <a:pt x="184152" y="2270959"/>
                  <a:pt x="144470" y="2236229"/>
                  <a:pt x="107541" y="2183981"/>
                </a:cubicBezTo>
                <a:lnTo>
                  <a:pt x="105886" y="2181315"/>
                </a:lnTo>
                <a:lnTo>
                  <a:pt x="100327" y="2175575"/>
                </a:lnTo>
                <a:cubicBezTo>
                  <a:pt x="89721" y="2162688"/>
                  <a:pt x="80745" y="2149529"/>
                  <a:pt x="73492" y="2136134"/>
                </a:cubicBezTo>
                <a:lnTo>
                  <a:pt x="59519" y="2101533"/>
                </a:lnTo>
                <a:lnTo>
                  <a:pt x="37629" y="2057052"/>
                </a:lnTo>
                <a:lnTo>
                  <a:pt x="0" y="1960565"/>
                </a:lnTo>
                <a:close/>
              </a:path>
            </a:pathLst>
          </a:custGeom>
          <a:solidFill>
            <a:srgbClr val="918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流程图: 终止 9"/>
          <p:cNvSpPr/>
          <p:nvPr/>
        </p:nvSpPr>
        <p:spPr>
          <a:xfrm>
            <a:off x="1387011" y="-1"/>
            <a:ext cx="174661" cy="3780890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 rot="16200000">
            <a:off x="8747200" y="-2342224"/>
            <a:ext cx="1102576" cy="5787023"/>
          </a:xfrm>
          <a:custGeom>
            <a:avLst/>
            <a:gdLst>
              <a:gd name="connsiteX0" fmla="*/ 1102576 w 1102576"/>
              <a:gd name="connsiteY0" fmla="*/ 5787023 h 5787023"/>
              <a:gd name="connsiteX1" fmla="*/ 464077 w 1102576"/>
              <a:gd name="connsiteY1" fmla="*/ 5787023 h 5787023"/>
              <a:gd name="connsiteX2" fmla="*/ 313317 w 1102576"/>
              <a:gd name="connsiteY2" fmla="*/ 5411816 h 5787023"/>
              <a:gd name="connsiteX3" fmla="*/ 0 w 1102576"/>
              <a:gd name="connsiteY3" fmla="*/ 3265159 h 5787023"/>
              <a:gd name="connsiteX4" fmla="*/ 1099875 w 1102576"/>
              <a:gd name="connsiteY4" fmla="*/ 0 h 578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576" h="5787023">
                <a:moveTo>
                  <a:pt x="1102576" y="5787023"/>
                </a:moveTo>
                <a:lnTo>
                  <a:pt x="464077" y="5787023"/>
                </a:lnTo>
                <a:lnTo>
                  <a:pt x="313317" y="5411816"/>
                </a:lnTo>
                <a:cubicBezTo>
                  <a:pt x="116998" y="4830625"/>
                  <a:pt x="61" y="4078072"/>
                  <a:pt x="0" y="3265159"/>
                </a:cubicBezTo>
                <a:cubicBezTo>
                  <a:pt x="-121" y="1641814"/>
                  <a:pt x="465910" y="258325"/>
                  <a:pt x="1099875" y="0"/>
                </a:cubicBezTo>
                <a:close/>
              </a:path>
            </a:pathLst>
          </a:cu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 rot="11916996">
            <a:off x="10095550" y="3842704"/>
            <a:ext cx="2484431" cy="3463833"/>
          </a:xfrm>
          <a:custGeom>
            <a:avLst/>
            <a:gdLst>
              <a:gd name="connsiteX0" fmla="*/ 1882819 w 2484431"/>
              <a:gd name="connsiteY0" fmla="*/ 3349750 h 3463833"/>
              <a:gd name="connsiteX1" fmla="*/ 1210434 w 2484431"/>
              <a:gd name="connsiteY1" fmla="*/ 3463833 h 3463833"/>
              <a:gd name="connsiteX2" fmla="*/ 964472 w 2484431"/>
              <a:gd name="connsiteY2" fmla="*/ 3450136 h 3463833"/>
              <a:gd name="connsiteX3" fmla="*/ 896461 w 2484431"/>
              <a:gd name="connsiteY3" fmla="*/ 3440431 h 3463833"/>
              <a:gd name="connsiteX4" fmla="*/ 0 w 2484431"/>
              <a:gd name="connsiteY4" fmla="*/ 779203 h 3463833"/>
              <a:gd name="connsiteX5" fmla="*/ 2313136 w 2484431"/>
              <a:gd name="connsiteY5" fmla="*/ 0 h 3463833"/>
              <a:gd name="connsiteX6" fmla="*/ 2334647 w 2484431"/>
              <a:gd name="connsiteY6" fmla="*/ 69918 h 3463833"/>
              <a:gd name="connsiteX7" fmla="*/ 2484431 w 2484431"/>
              <a:gd name="connsiteY7" fmla="*/ 1450469 h 3463833"/>
              <a:gd name="connsiteX8" fmla="*/ 2302963 w 2484431"/>
              <a:gd name="connsiteY8" fmla="*/ 2934008 h 3463833"/>
              <a:gd name="connsiteX9" fmla="*/ 2297494 w 2484431"/>
              <a:gd name="connsiteY9" fmla="*/ 2948449 h 3463833"/>
              <a:gd name="connsiteX10" fmla="*/ 2293872 w 2484431"/>
              <a:gd name="connsiteY10" fmla="*/ 2983673 h 3463833"/>
              <a:gd name="connsiteX11" fmla="*/ 2213915 w 2484431"/>
              <a:gd name="connsiteY11" fmla="*/ 3137165 h 3463833"/>
              <a:gd name="connsiteX12" fmla="*/ 2200322 w 2484431"/>
              <a:gd name="connsiteY12" fmla="*/ 3151024 h 3463833"/>
              <a:gd name="connsiteX13" fmla="*/ 2195239 w 2484431"/>
              <a:gd name="connsiteY13" fmla="*/ 3159110 h 3463833"/>
              <a:gd name="connsiteX14" fmla="*/ 2114936 w 2484431"/>
              <a:gd name="connsiteY14" fmla="*/ 3230302 h 3463833"/>
              <a:gd name="connsiteX15" fmla="*/ 2107561 w 2484431"/>
              <a:gd name="connsiteY15" fmla="*/ 3231920 h 3463833"/>
              <a:gd name="connsiteX16" fmla="*/ 2050817 w 2484431"/>
              <a:gd name="connsiteY16" fmla="*/ 3269189 h 3463833"/>
              <a:gd name="connsiteX17" fmla="*/ 1882819 w 2484431"/>
              <a:gd name="connsiteY17" fmla="*/ 3349750 h 346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4431" h="3463833">
                <a:moveTo>
                  <a:pt x="1882819" y="3349750"/>
                </a:moveTo>
                <a:cubicBezTo>
                  <a:pt x="1697673" y="3421209"/>
                  <a:pt x="1464193" y="3463833"/>
                  <a:pt x="1210434" y="3463833"/>
                </a:cubicBezTo>
                <a:cubicBezTo>
                  <a:pt x="1125847" y="3463833"/>
                  <a:pt x="1043514" y="3459097"/>
                  <a:pt x="964472" y="3450136"/>
                </a:cubicBezTo>
                <a:lnTo>
                  <a:pt x="896461" y="3440431"/>
                </a:lnTo>
                <a:lnTo>
                  <a:pt x="0" y="779203"/>
                </a:lnTo>
                <a:lnTo>
                  <a:pt x="2313136" y="0"/>
                </a:lnTo>
                <a:lnTo>
                  <a:pt x="2334647" y="69918"/>
                </a:lnTo>
                <a:cubicBezTo>
                  <a:pt x="2426121" y="398051"/>
                  <a:pt x="2484431" y="894646"/>
                  <a:pt x="2484431" y="1450469"/>
                </a:cubicBezTo>
                <a:cubicBezTo>
                  <a:pt x="2484431" y="2068049"/>
                  <a:pt x="2412443" y="2612510"/>
                  <a:pt x="2302963" y="2934008"/>
                </a:cubicBezTo>
                <a:lnTo>
                  <a:pt x="2297494" y="2948449"/>
                </a:lnTo>
                <a:lnTo>
                  <a:pt x="2293872" y="2983673"/>
                </a:lnTo>
                <a:cubicBezTo>
                  <a:pt x="2282719" y="3037609"/>
                  <a:pt x="2255246" y="3089175"/>
                  <a:pt x="2213915" y="3137165"/>
                </a:cubicBezTo>
                <a:lnTo>
                  <a:pt x="2200322" y="3151024"/>
                </a:lnTo>
                <a:lnTo>
                  <a:pt x="2195239" y="3159110"/>
                </a:lnTo>
                <a:cubicBezTo>
                  <a:pt x="2169465" y="3193957"/>
                  <a:pt x="2142605" y="3218087"/>
                  <a:pt x="2114936" y="3230302"/>
                </a:cubicBezTo>
                <a:lnTo>
                  <a:pt x="2107561" y="3231920"/>
                </a:lnTo>
                <a:lnTo>
                  <a:pt x="2050817" y="3269189"/>
                </a:lnTo>
                <a:cubicBezTo>
                  <a:pt x="2000881" y="3298906"/>
                  <a:pt x="1944535" y="3325930"/>
                  <a:pt x="1882819" y="3349750"/>
                </a:cubicBezTo>
                <a:close/>
              </a:path>
            </a:pathLst>
          </a:cu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流程图: 终止 21"/>
          <p:cNvSpPr/>
          <p:nvPr/>
        </p:nvSpPr>
        <p:spPr>
          <a:xfrm rot="5400000">
            <a:off x="9914973" y="3628441"/>
            <a:ext cx="178432" cy="4375621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终止 22"/>
          <p:cNvSpPr/>
          <p:nvPr/>
        </p:nvSpPr>
        <p:spPr>
          <a:xfrm rot="5400000">
            <a:off x="10672117" y="4835606"/>
            <a:ext cx="152186" cy="2887579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 rot="1133560">
            <a:off x="-356021" y="5505877"/>
            <a:ext cx="4857158" cy="2046699"/>
          </a:xfrm>
          <a:custGeom>
            <a:avLst/>
            <a:gdLst>
              <a:gd name="connsiteX0" fmla="*/ 165725 w 4857158"/>
              <a:gd name="connsiteY0" fmla="*/ 298554 h 2046699"/>
              <a:gd name="connsiteX1" fmla="*/ 2198728 w 4857158"/>
              <a:gd name="connsiteY1" fmla="*/ 0 h 2046699"/>
              <a:gd name="connsiteX2" fmla="*/ 4848968 w 4857158"/>
              <a:gd name="connsiteY2" fmla="*/ 576434 h 2046699"/>
              <a:gd name="connsiteX3" fmla="*/ 4857158 w 4857158"/>
              <a:gd name="connsiteY3" fmla="*/ 581949 h 2046699"/>
              <a:gd name="connsiteX4" fmla="*/ 577187 w 4857158"/>
              <a:gd name="connsiteY4" fmla="*/ 2046699 h 2046699"/>
              <a:gd name="connsiteX5" fmla="*/ 0 w 4857158"/>
              <a:gd name="connsiteY5" fmla="*/ 360169 h 204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7158" h="2046699">
                <a:moveTo>
                  <a:pt x="165725" y="298554"/>
                </a:moveTo>
                <a:cubicBezTo>
                  <a:pt x="718196" y="112041"/>
                  <a:pt x="1426477" y="0"/>
                  <a:pt x="2198728" y="0"/>
                </a:cubicBezTo>
                <a:cubicBezTo>
                  <a:pt x="3301944" y="0"/>
                  <a:pt x="4274609" y="228655"/>
                  <a:pt x="4848968" y="576434"/>
                </a:cubicBezTo>
                <a:lnTo>
                  <a:pt x="4857158" y="581949"/>
                </a:lnTo>
                <a:lnTo>
                  <a:pt x="577187" y="2046699"/>
                </a:lnTo>
                <a:lnTo>
                  <a:pt x="0" y="360169"/>
                </a:lnTo>
                <a:close/>
              </a:path>
            </a:pathLst>
          </a:custGeom>
          <a:solidFill>
            <a:srgbClr val="EB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流程图: 接点 29"/>
          <p:cNvSpPr/>
          <p:nvPr/>
        </p:nvSpPr>
        <p:spPr>
          <a:xfrm>
            <a:off x="783639" y="4546040"/>
            <a:ext cx="1206743" cy="1270211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819910" y="2081530"/>
            <a:ext cx="9048115" cy="3595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zh-CN" altLang="en-US" sz="4400" dirty="0">
              <a:solidFill>
                <a:schemeClr val="accent1"/>
              </a:solidFill>
              <a:uFillTx/>
              <a:latin typeface="Times New Roman" panose="02020603050405020304" charset="0"/>
              <a:ea typeface="HarmonyOS Sans SC" panose="00000800000000000000" charset="-122"/>
              <a:cs typeface="Times New Roman" panose="02020603050405020304" charset="0"/>
            </a:endParaRPr>
          </a:p>
          <a:p>
            <a:pPr algn="ctr"/>
            <a:endParaRPr lang="zh-CN" altLang="en-US" sz="4400" dirty="0">
              <a:solidFill>
                <a:schemeClr val="accent1"/>
              </a:solidFill>
              <a:uFillTx/>
              <a:latin typeface="Times New Roman" panose="02020603050405020304" charset="0"/>
              <a:ea typeface="HarmonyOS Sans SC" panose="00000800000000000000" charset="-122"/>
              <a:cs typeface="Times New Roman" panose="02020603050405020304" charset="0"/>
            </a:endParaRPr>
          </a:p>
          <a:p>
            <a:pPr algn="ctr"/>
            <a:r>
              <a:rPr lang="zh-CN" altLang="en-US" sz="4400" dirty="0">
                <a:solidFill>
                  <a:schemeClr val="accent1"/>
                </a:solidFill>
                <a:uFillTx/>
                <a:latin typeface="Times New Roman" panose="02020603050405020304" charset="0"/>
                <a:ea typeface="HarmonyOS Sans SC" panose="00000800000000000000" charset="-122"/>
                <a:cs typeface="Times New Roman" panose="02020603050405020304" charset="0"/>
              </a:rPr>
              <a:t>期末考试</a:t>
            </a:r>
            <a:endParaRPr lang="zh-CN" altLang="en-US" sz="4400" dirty="0">
              <a:solidFill>
                <a:schemeClr val="accent1"/>
              </a:solidFill>
              <a:uFillTx/>
              <a:latin typeface="Times New Roman" panose="02020603050405020304" charset="0"/>
              <a:ea typeface="HarmonyOS Sans SC" panose="00000800000000000000" charset="-122"/>
              <a:cs typeface="Times New Roman" panose="0202060305040502030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356673" y="4186990"/>
            <a:ext cx="5386274" cy="0"/>
          </a:xfrm>
          <a:prstGeom prst="line">
            <a:avLst/>
          </a:prstGeom>
          <a:ln w="12700">
            <a:solidFill>
              <a:srgbClr val="EBD9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接点 11"/>
          <p:cNvSpPr/>
          <p:nvPr/>
        </p:nvSpPr>
        <p:spPr>
          <a:xfrm>
            <a:off x="9425791" y="576129"/>
            <a:ext cx="765425" cy="719191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2293623" y="5372100"/>
            <a:ext cx="561473" cy="513032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2002921" y="650162"/>
            <a:ext cx="858202" cy="9048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负担灰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24765"/>
            <a:ext cx="1054100" cy="1054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28570" y="4199890"/>
            <a:ext cx="725678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2800" spc="300" dirty="0">
                <a:solidFill>
                  <a:schemeClr val="accent5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r>
              <a:rPr lang="zh-CN" altLang="en-US" sz="2800" spc="300" dirty="0">
                <a:solidFill>
                  <a:schemeClr val="accent5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经数</a:t>
            </a:r>
            <a:r>
              <a:rPr lang="en-US" altLang="zh-CN" sz="2800" spc="300" dirty="0">
                <a:solidFill>
                  <a:schemeClr val="accent5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sz="2800" spc="300" dirty="0">
                <a:solidFill>
                  <a:schemeClr val="accent5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方国圳</a:t>
            </a:r>
            <a:endParaRPr lang="zh-CN" sz="2800" spc="300" dirty="0">
              <a:solidFill>
                <a:schemeClr val="accent5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1"/>
          <p:cNvSpPr/>
          <p:nvPr/>
        </p:nvSpPr>
        <p:spPr bwMode="auto">
          <a:xfrm>
            <a:off x="5186862" y="-12222"/>
            <a:ext cx="7007424" cy="898604"/>
          </a:xfrm>
          <a:custGeom>
            <a:avLst/>
            <a:gdLst>
              <a:gd name="connsiteX0" fmla="*/ 0 w 6085075"/>
              <a:gd name="connsiteY0" fmla="*/ 0 h 664202"/>
              <a:gd name="connsiteX1" fmla="*/ 6085075 w 6085075"/>
              <a:gd name="connsiteY1" fmla="*/ 0 h 664202"/>
              <a:gd name="connsiteX2" fmla="*/ 6085075 w 6085075"/>
              <a:gd name="connsiteY2" fmla="*/ 664202 h 664202"/>
              <a:gd name="connsiteX3" fmla="*/ 0 w 6085075"/>
              <a:gd name="connsiteY3" fmla="*/ 664202 h 664202"/>
              <a:gd name="connsiteX4" fmla="*/ 0 w 6085075"/>
              <a:gd name="connsiteY4" fmla="*/ 0 h 664202"/>
              <a:gd name="connsiteX0-1" fmla="*/ 329184 w 6085075"/>
              <a:gd name="connsiteY0-2" fmla="*/ 0 h 664202"/>
              <a:gd name="connsiteX1-3" fmla="*/ 6085075 w 6085075"/>
              <a:gd name="connsiteY1-4" fmla="*/ 0 h 664202"/>
              <a:gd name="connsiteX2-5" fmla="*/ 6085075 w 6085075"/>
              <a:gd name="connsiteY2-6" fmla="*/ 664202 h 664202"/>
              <a:gd name="connsiteX3-7" fmla="*/ 0 w 6085075"/>
              <a:gd name="connsiteY3-8" fmla="*/ 664202 h 664202"/>
              <a:gd name="connsiteX4-9" fmla="*/ 329184 w 6085075"/>
              <a:gd name="connsiteY4-10" fmla="*/ 0 h 6642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85075" h="664202">
                <a:moveTo>
                  <a:pt x="329184" y="0"/>
                </a:moveTo>
                <a:lnTo>
                  <a:pt x="6085075" y="0"/>
                </a:lnTo>
                <a:lnTo>
                  <a:pt x="6085075" y="664202"/>
                </a:lnTo>
                <a:lnTo>
                  <a:pt x="0" y="664202"/>
                </a:lnTo>
                <a:lnTo>
                  <a:pt x="329184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none" lIns="640080" tIns="45720" rIns="91440" bIns="45720" anchor="ctr" anchorCtr="0" compatLnSpc="1"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60" name="文本框 52"/>
          <p:cNvSpPr txBox="1">
            <a:spLocks noChangeArrowheads="1"/>
          </p:cNvSpPr>
          <p:nvPr/>
        </p:nvSpPr>
        <p:spPr bwMode="auto">
          <a:xfrm>
            <a:off x="327178" y="138251"/>
            <a:ext cx="4700811" cy="68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8E939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 </a:t>
            </a:r>
            <a:r>
              <a:rPr lang="zh-CN" altLang="en-US" sz="4000" b="1" dirty="0" smtClean="0">
                <a:solidFill>
                  <a:srgbClr val="8E939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  <a:endParaRPr lang="zh-CN" altLang="en-US" sz="4000" b="1" dirty="0">
              <a:solidFill>
                <a:srgbClr val="8E939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流程图: 终止 27"/>
          <p:cNvSpPr/>
          <p:nvPr/>
        </p:nvSpPr>
        <p:spPr>
          <a:xfrm rot="4084949">
            <a:off x="11354610" y="5822663"/>
            <a:ext cx="1349653" cy="1448644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终止 28"/>
          <p:cNvSpPr/>
          <p:nvPr/>
        </p:nvSpPr>
        <p:spPr>
          <a:xfrm rot="4084949">
            <a:off x="11034578" y="6338636"/>
            <a:ext cx="618409" cy="708277"/>
          </a:xfrm>
          <a:prstGeom prst="flowChartTerminator">
            <a:avLst/>
          </a:prstGeom>
          <a:solidFill>
            <a:srgbClr val="EB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 descr="复旦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6510"/>
            <a:ext cx="1069975" cy="1069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0875" y="1551940"/>
            <a:ext cx="105670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2800"/>
              <a:t>提取建筑面积数值，户型中室、厅、厨、卫的数量，总楼层数，梯户比例，交易时间和上次交易的间隔</a:t>
            </a:r>
            <a:endParaRPr lang="zh-CN" altLang="en-US" sz="2800"/>
          </a:p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2800"/>
              <a:t>提取是否有核心卖点、周边配套、交通出行的信息</a:t>
            </a:r>
            <a:endParaRPr lang="zh-CN" altLang="en-US" sz="2800"/>
          </a:p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2800"/>
              <a:t>对其余变量进行独热编码处理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1"/>
          <p:cNvSpPr/>
          <p:nvPr/>
        </p:nvSpPr>
        <p:spPr bwMode="auto">
          <a:xfrm>
            <a:off x="5186862" y="-12222"/>
            <a:ext cx="7007424" cy="898604"/>
          </a:xfrm>
          <a:custGeom>
            <a:avLst/>
            <a:gdLst>
              <a:gd name="connsiteX0" fmla="*/ 0 w 6085075"/>
              <a:gd name="connsiteY0" fmla="*/ 0 h 664202"/>
              <a:gd name="connsiteX1" fmla="*/ 6085075 w 6085075"/>
              <a:gd name="connsiteY1" fmla="*/ 0 h 664202"/>
              <a:gd name="connsiteX2" fmla="*/ 6085075 w 6085075"/>
              <a:gd name="connsiteY2" fmla="*/ 664202 h 664202"/>
              <a:gd name="connsiteX3" fmla="*/ 0 w 6085075"/>
              <a:gd name="connsiteY3" fmla="*/ 664202 h 664202"/>
              <a:gd name="connsiteX4" fmla="*/ 0 w 6085075"/>
              <a:gd name="connsiteY4" fmla="*/ 0 h 664202"/>
              <a:gd name="connsiteX0-1" fmla="*/ 329184 w 6085075"/>
              <a:gd name="connsiteY0-2" fmla="*/ 0 h 664202"/>
              <a:gd name="connsiteX1-3" fmla="*/ 6085075 w 6085075"/>
              <a:gd name="connsiteY1-4" fmla="*/ 0 h 664202"/>
              <a:gd name="connsiteX2-5" fmla="*/ 6085075 w 6085075"/>
              <a:gd name="connsiteY2-6" fmla="*/ 664202 h 664202"/>
              <a:gd name="connsiteX3-7" fmla="*/ 0 w 6085075"/>
              <a:gd name="connsiteY3-8" fmla="*/ 664202 h 664202"/>
              <a:gd name="connsiteX4-9" fmla="*/ 329184 w 6085075"/>
              <a:gd name="connsiteY4-10" fmla="*/ 0 h 6642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85075" h="664202">
                <a:moveTo>
                  <a:pt x="329184" y="0"/>
                </a:moveTo>
                <a:lnTo>
                  <a:pt x="6085075" y="0"/>
                </a:lnTo>
                <a:lnTo>
                  <a:pt x="6085075" y="664202"/>
                </a:lnTo>
                <a:lnTo>
                  <a:pt x="0" y="664202"/>
                </a:lnTo>
                <a:lnTo>
                  <a:pt x="329184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none" lIns="640080" tIns="45720" rIns="91440" bIns="45720" anchor="ctr" anchorCtr="0" compatLnSpc="1"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60" name="文本框 52"/>
          <p:cNvSpPr txBox="1">
            <a:spLocks noChangeArrowheads="1"/>
          </p:cNvSpPr>
          <p:nvPr/>
        </p:nvSpPr>
        <p:spPr bwMode="auto">
          <a:xfrm>
            <a:off x="327178" y="138251"/>
            <a:ext cx="4700811" cy="68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8E939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 </a:t>
            </a:r>
            <a:r>
              <a:rPr lang="zh-CN" altLang="en-US" sz="4000" b="1" dirty="0" smtClean="0">
                <a:solidFill>
                  <a:srgbClr val="8E939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数据预处理</a:t>
            </a:r>
            <a:endParaRPr lang="zh-CN" altLang="en-US" sz="4000" b="1" dirty="0">
              <a:solidFill>
                <a:srgbClr val="8E939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流程图: 终止 27"/>
          <p:cNvSpPr/>
          <p:nvPr/>
        </p:nvSpPr>
        <p:spPr>
          <a:xfrm rot="4084949">
            <a:off x="11354610" y="5822663"/>
            <a:ext cx="1349653" cy="1448644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终止 28"/>
          <p:cNvSpPr/>
          <p:nvPr/>
        </p:nvSpPr>
        <p:spPr>
          <a:xfrm rot="4084949">
            <a:off x="11034578" y="6338636"/>
            <a:ext cx="618409" cy="708277"/>
          </a:xfrm>
          <a:prstGeom prst="flowChartTerminator">
            <a:avLst/>
          </a:prstGeom>
          <a:solidFill>
            <a:srgbClr val="EB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 descr="复旦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6510"/>
            <a:ext cx="1069975" cy="1069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0875" y="1551940"/>
            <a:ext cx="105670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2800"/>
              <a:t>划分训练集和测试集，</a:t>
            </a:r>
            <a:r>
              <a:rPr lang="en-US" altLang="zh-CN" sz="2800"/>
              <a:t>20%</a:t>
            </a:r>
            <a:r>
              <a:rPr lang="zh-CN" altLang="en-US" sz="2800"/>
              <a:t>为测试集</a:t>
            </a:r>
            <a:endParaRPr lang="zh-CN" altLang="en-US" sz="2800"/>
          </a:p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2800"/>
              <a:t>在不同集合内部利用均值进行填充，防止数据泄露</a:t>
            </a:r>
            <a:endParaRPr lang="zh-CN" altLang="en-US" sz="2800"/>
          </a:p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2800"/>
              <a:t>利用孤立森林同时处理</a:t>
            </a:r>
            <a:r>
              <a:rPr lang="en-US" altLang="zh-CN" sz="2800"/>
              <a:t>X</a:t>
            </a:r>
            <a:r>
              <a:rPr lang="zh-CN" altLang="en-US" sz="2800"/>
              <a:t>和</a:t>
            </a:r>
            <a:r>
              <a:rPr lang="en-US" altLang="zh-CN" sz="2800"/>
              <a:t>y</a:t>
            </a:r>
            <a:r>
              <a:rPr lang="zh-CN" altLang="en-US" sz="2800"/>
              <a:t>在训练集上的异常值</a:t>
            </a:r>
            <a:endParaRPr lang="zh-CN" altLang="en-US" sz="2800"/>
          </a:p>
          <a:p>
            <a:pPr marL="571500" indent="-571500">
              <a:buFont typeface="Wingdings" panose="05000000000000000000" charset="0"/>
              <a:buChar char="p"/>
            </a:pPr>
            <a:r>
              <a:rPr lang="zh-CN" sz="2800"/>
              <a:t>通过预处理管道在异常值处理后进行数据的标准化</a:t>
            </a:r>
            <a:endParaRPr 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" y="3880485"/>
            <a:ext cx="10831830" cy="1137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1"/>
          <p:cNvSpPr/>
          <p:nvPr/>
        </p:nvSpPr>
        <p:spPr bwMode="auto">
          <a:xfrm>
            <a:off x="5186862" y="-12222"/>
            <a:ext cx="7007424" cy="898604"/>
          </a:xfrm>
          <a:custGeom>
            <a:avLst/>
            <a:gdLst>
              <a:gd name="connsiteX0" fmla="*/ 0 w 6085075"/>
              <a:gd name="connsiteY0" fmla="*/ 0 h 664202"/>
              <a:gd name="connsiteX1" fmla="*/ 6085075 w 6085075"/>
              <a:gd name="connsiteY1" fmla="*/ 0 h 664202"/>
              <a:gd name="connsiteX2" fmla="*/ 6085075 w 6085075"/>
              <a:gd name="connsiteY2" fmla="*/ 664202 h 664202"/>
              <a:gd name="connsiteX3" fmla="*/ 0 w 6085075"/>
              <a:gd name="connsiteY3" fmla="*/ 664202 h 664202"/>
              <a:gd name="connsiteX4" fmla="*/ 0 w 6085075"/>
              <a:gd name="connsiteY4" fmla="*/ 0 h 664202"/>
              <a:gd name="connsiteX0-1" fmla="*/ 329184 w 6085075"/>
              <a:gd name="connsiteY0-2" fmla="*/ 0 h 664202"/>
              <a:gd name="connsiteX1-3" fmla="*/ 6085075 w 6085075"/>
              <a:gd name="connsiteY1-4" fmla="*/ 0 h 664202"/>
              <a:gd name="connsiteX2-5" fmla="*/ 6085075 w 6085075"/>
              <a:gd name="connsiteY2-6" fmla="*/ 664202 h 664202"/>
              <a:gd name="connsiteX3-7" fmla="*/ 0 w 6085075"/>
              <a:gd name="connsiteY3-8" fmla="*/ 664202 h 664202"/>
              <a:gd name="connsiteX4-9" fmla="*/ 329184 w 6085075"/>
              <a:gd name="connsiteY4-10" fmla="*/ 0 h 6642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85075" h="664202">
                <a:moveTo>
                  <a:pt x="329184" y="0"/>
                </a:moveTo>
                <a:lnTo>
                  <a:pt x="6085075" y="0"/>
                </a:lnTo>
                <a:lnTo>
                  <a:pt x="6085075" y="664202"/>
                </a:lnTo>
                <a:lnTo>
                  <a:pt x="0" y="664202"/>
                </a:lnTo>
                <a:lnTo>
                  <a:pt x="329184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none" lIns="640080" tIns="45720" rIns="91440" bIns="45720" anchor="ctr" anchorCtr="0" compatLnSpc="1"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60" name="文本框 52"/>
          <p:cNvSpPr txBox="1">
            <a:spLocks noChangeArrowheads="1"/>
          </p:cNvSpPr>
          <p:nvPr/>
        </p:nvSpPr>
        <p:spPr bwMode="auto">
          <a:xfrm>
            <a:off x="327178" y="138251"/>
            <a:ext cx="4700811" cy="68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8E939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 </a:t>
            </a:r>
            <a:r>
              <a:rPr lang="zh-CN" altLang="en-US" sz="4000" b="1" dirty="0" smtClean="0">
                <a:solidFill>
                  <a:srgbClr val="8E939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建立模型</a:t>
            </a:r>
            <a:endParaRPr lang="zh-CN" altLang="en-US" sz="4000" b="1" dirty="0">
              <a:solidFill>
                <a:srgbClr val="8E939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流程图: 终止 27"/>
          <p:cNvSpPr/>
          <p:nvPr/>
        </p:nvSpPr>
        <p:spPr>
          <a:xfrm rot="4084949">
            <a:off x="11354610" y="5822663"/>
            <a:ext cx="1349653" cy="1448644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终止 28"/>
          <p:cNvSpPr/>
          <p:nvPr/>
        </p:nvSpPr>
        <p:spPr>
          <a:xfrm rot="4084949">
            <a:off x="11034578" y="6338636"/>
            <a:ext cx="618409" cy="708277"/>
          </a:xfrm>
          <a:prstGeom prst="flowChartTerminator">
            <a:avLst/>
          </a:prstGeom>
          <a:solidFill>
            <a:srgbClr val="EB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 descr="复旦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6510"/>
            <a:ext cx="1069975" cy="1069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0875" y="1551940"/>
            <a:ext cx="105670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p"/>
            </a:pPr>
            <a:r>
              <a:rPr lang="zh-CN" sz="2800"/>
              <a:t>构建</a:t>
            </a:r>
            <a:r>
              <a:rPr lang="en-US" altLang="zh-CN" sz="2800"/>
              <a:t>XGBoost</a:t>
            </a:r>
            <a:r>
              <a:rPr lang="zh-CN" altLang="en-US" sz="2800"/>
              <a:t>模型</a:t>
            </a:r>
            <a:endParaRPr lang="zh-CN" altLang="en-US" sz="2800"/>
          </a:p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2800"/>
              <a:t>使用</a:t>
            </a:r>
            <a:r>
              <a:rPr lang="en-US" altLang="zh-CN" sz="2800"/>
              <a:t>GridSearchCV</a:t>
            </a:r>
            <a:r>
              <a:rPr lang="zh-CN" altLang="en-US" sz="2800"/>
              <a:t>网格搜索进行超参数调优</a:t>
            </a: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2462530"/>
            <a:ext cx="5563235" cy="4062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1"/>
          <p:cNvSpPr/>
          <p:nvPr/>
        </p:nvSpPr>
        <p:spPr bwMode="auto">
          <a:xfrm>
            <a:off x="5186862" y="-12222"/>
            <a:ext cx="7007424" cy="898604"/>
          </a:xfrm>
          <a:custGeom>
            <a:avLst/>
            <a:gdLst>
              <a:gd name="connsiteX0" fmla="*/ 0 w 6085075"/>
              <a:gd name="connsiteY0" fmla="*/ 0 h 664202"/>
              <a:gd name="connsiteX1" fmla="*/ 6085075 w 6085075"/>
              <a:gd name="connsiteY1" fmla="*/ 0 h 664202"/>
              <a:gd name="connsiteX2" fmla="*/ 6085075 w 6085075"/>
              <a:gd name="connsiteY2" fmla="*/ 664202 h 664202"/>
              <a:gd name="connsiteX3" fmla="*/ 0 w 6085075"/>
              <a:gd name="connsiteY3" fmla="*/ 664202 h 664202"/>
              <a:gd name="connsiteX4" fmla="*/ 0 w 6085075"/>
              <a:gd name="connsiteY4" fmla="*/ 0 h 664202"/>
              <a:gd name="connsiteX0-1" fmla="*/ 329184 w 6085075"/>
              <a:gd name="connsiteY0-2" fmla="*/ 0 h 664202"/>
              <a:gd name="connsiteX1-3" fmla="*/ 6085075 w 6085075"/>
              <a:gd name="connsiteY1-4" fmla="*/ 0 h 664202"/>
              <a:gd name="connsiteX2-5" fmla="*/ 6085075 w 6085075"/>
              <a:gd name="connsiteY2-6" fmla="*/ 664202 h 664202"/>
              <a:gd name="connsiteX3-7" fmla="*/ 0 w 6085075"/>
              <a:gd name="connsiteY3-8" fmla="*/ 664202 h 664202"/>
              <a:gd name="connsiteX4-9" fmla="*/ 329184 w 6085075"/>
              <a:gd name="connsiteY4-10" fmla="*/ 0 h 6642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85075" h="664202">
                <a:moveTo>
                  <a:pt x="329184" y="0"/>
                </a:moveTo>
                <a:lnTo>
                  <a:pt x="6085075" y="0"/>
                </a:lnTo>
                <a:lnTo>
                  <a:pt x="6085075" y="664202"/>
                </a:lnTo>
                <a:lnTo>
                  <a:pt x="0" y="664202"/>
                </a:lnTo>
                <a:lnTo>
                  <a:pt x="329184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none" lIns="640080" tIns="45720" rIns="91440" bIns="45720" anchor="ctr" anchorCtr="0" compatLnSpc="1"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60" name="文本框 52"/>
          <p:cNvSpPr txBox="1">
            <a:spLocks noChangeArrowheads="1"/>
          </p:cNvSpPr>
          <p:nvPr/>
        </p:nvSpPr>
        <p:spPr bwMode="auto">
          <a:xfrm>
            <a:off x="327178" y="138251"/>
            <a:ext cx="4700811" cy="68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8E939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 </a:t>
            </a:r>
            <a:r>
              <a:rPr lang="zh-CN" altLang="en-US" sz="4000" b="1" dirty="0" smtClean="0">
                <a:solidFill>
                  <a:srgbClr val="8E939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建立模型</a:t>
            </a:r>
            <a:endParaRPr lang="zh-CN" altLang="en-US" sz="4000" b="1" dirty="0">
              <a:solidFill>
                <a:srgbClr val="8E939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流程图: 终止 27"/>
          <p:cNvSpPr/>
          <p:nvPr/>
        </p:nvSpPr>
        <p:spPr>
          <a:xfrm rot="4084949">
            <a:off x="11354610" y="5822663"/>
            <a:ext cx="1349653" cy="1448644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终止 28"/>
          <p:cNvSpPr/>
          <p:nvPr/>
        </p:nvSpPr>
        <p:spPr>
          <a:xfrm rot="4084949">
            <a:off x="11034578" y="6338636"/>
            <a:ext cx="618409" cy="708277"/>
          </a:xfrm>
          <a:prstGeom prst="flowChartTerminator">
            <a:avLst/>
          </a:prstGeom>
          <a:solidFill>
            <a:srgbClr val="EB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 descr="复旦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6510"/>
            <a:ext cx="1069975" cy="1069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0875" y="1551940"/>
            <a:ext cx="105670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2800"/>
              <a:t>最优超参数：</a:t>
            </a:r>
            <a:r>
              <a:rPr lang="en-US" altLang="zh-CN" sz="2800"/>
              <a:t> {'xgbregressor__colsample_bytree': 1.0, 'xgbregressor__learning_rate': 0.1, 'xgbregressor__max_depth': 7, 'xgbregressor__min_child_weight': 1, 'xgbregressor__n_estimators': 2000, 'xgbregressor__subsample': 1.0}</a:t>
            </a:r>
            <a:endParaRPr lang="en-US" altLang="zh-CN" sz="2800"/>
          </a:p>
          <a:p>
            <a:pPr marL="571500" indent="-571500">
              <a:buFont typeface="Wingdings" panose="05000000000000000000" charset="0"/>
              <a:buChar char="p"/>
            </a:pP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3884295"/>
            <a:ext cx="10833735" cy="1851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>
            <a:off x="3187125" y="5686972"/>
            <a:ext cx="5003182" cy="1171029"/>
          </a:xfrm>
          <a:custGeom>
            <a:avLst/>
            <a:gdLst>
              <a:gd name="connsiteX0" fmla="*/ 2501592 w 5003182"/>
              <a:gd name="connsiteY0" fmla="*/ 0 h 1171029"/>
              <a:gd name="connsiteX1" fmla="*/ 4957093 w 5003182"/>
              <a:gd name="connsiteY1" fmla="*/ 1111851 h 1171029"/>
              <a:gd name="connsiteX2" fmla="*/ 5003182 w 5003182"/>
              <a:gd name="connsiteY2" fmla="*/ 1171029 h 1171029"/>
              <a:gd name="connsiteX3" fmla="*/ 0 w 5003182"/>
              <a:gd name="connsiteY3" fmla="*/ 1171029 h 1171029"/>
              <a:gd name="connsiteX4" fmla="*/ 46090 w 5003182"/>
              <a:gd name="connsiteY4" fmla="*/ 1111851 h 1171029"/>
              <a:gd name="connsiteX5" fmla="*/ 2501592 w 5003182"/>
              <a:gd name="connsiteY5" fmla="*/ 0 h 117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3182" h="1171029">
                <a:moveTo>
                  <a:pt x="2501592" y="0"/>
                </a:moveTo>
                <a:cubicBezTo>
                  <a:pt x="3490159" y="0"/>
                  <a:pt x="4373440" y="432816"/>
                  <a:pt x="4957093" y="1111851"/>
                </a:cubicBezTo>
                <a:lnTo>
                  <a:pt x="5003182" y="1171029"/>
                </a:lnTo>
                <a:lnTo>
                  <a:pt x="0" y="1171029"/>
                </a:lnTo>
                <a:lnTo>
                  <a:pt x="46090" y="1111851"/>
                </a:lnTo>
                <a:cubicBezTo>
                  <a:pt x="629743" y="432816"/>
                  <a:pt x="1513024" y="0"/>
                  <a:pt x="2501592" y="0"/>
                </a:cubicBezTo>
                <a:close/>
              </a:path>
            </a:pathLst>
          </a:custGeom>
          <a:solidFill>
            <a:srgbClr val="EBD9D0">
              <a:alpha val="5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体视界-一风尚黑体" panose="02000500000000000000" pitchFamily="2" charset="-122"/>
              <a:ea typeface="字体视界-一风尚黑体" panose="02000500000000000000" pitchFamily="2" charset="-122"/>
              <a:cs typeface="+mn-cs"/>
            </a:endParaRPr>
          </a:p>
        </p:txBody>
      </p:sp>
      <p:sp>
        <p:nvSpPr>
          <p:cNvPr id="3" name="同心圆 26"/>
          <p:cNvSpPr/>
          <p:nvPr/>
        </p:nvSpPr>
        <p:spPr>
          <a:xfrm>
            <a:off x="-420522" y="-414384"/>
            <a:ext cx="1998182" cy="1972729"/>
          </a:xfrm>
          <a:prstGeom prst="donut">
            <a:avLst/>
          </a:prstGeom>
          <a:solidFill>
            <a:srgbClr val="E6E6E6">
              <a:alpha val="5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体视界-一风尚黑体" panose="02000500000000000000" pitchFamily="2" charset="-122"/>
              <a:ea typeface="字体视界-一风尚黑体" panose="02000500000000000000" pitchFamily="2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776710"/>
            <a:ext cx="1139826" cy="5009262"/>
          </a:xfrm>
          <a:custGeom>
            <a:avLst/>
            <a:gdLst>
              <a:gd name="connsiteX0" fmla="*/ 0 w 1139826"/>
              <a:gd name="connsiteY0" fmla="*/ 0 h 5009262"/>
              <a:gd name="connsiteX1" fmla="*/ 95113 w 1139826"/>
              <a:gd name="connsiteY1" fmla="*/ 82999 h 5009262"/>
              <a:gd name="connsiteX2" fmla="*/ 1139826 w 1139826"/>
              <a:gd name="connsiteY2" fmla="*/ 2504631 h 5009262"/>
              <a:gd name="connsiteX3" fmla="*/ 95113 w 1139826"/>
              <a:gd name="connsiteY3" fmla="*/ 4926263 h 5009262"/>
              <a:gd name="connsiteX4" fmla="*/ 0 w 1139826"/>
              <a:gd name="connsiteY4" fmla="*/ 5009262 h 500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826" h="5009262">
                <a:moveTo>
                  <a:pt x="0" y="0"/>
                </a:moveTo>
                <a:lnTo>
                  <a:pt x="95113" y="82999"/>
                </a:lnTo>
                <a:cubicBezTo>
                  <a:pt x="740590" y="702749"/>
                  <a:pt x="1139826" y="1558925"/>
                  <a:pt x="1139826" y="2504631"/>
                </a:cubicBezTo>
                <a:cubicBezTo>
                  <a:pt x="1139826" y="3450337"/>
                  <a:pt x="740590" y="4306514"/>
                  <a:pt x="95113" y="4926263"/>
                </a:cubicBezTo>
                <a:lnTo>
                  <a:pt x="0" y="5009262"/>
                </a:lnTo>
                <a:close/>
              </a:path>
            </a:pathLst>
          </a:custGeom>
          <a:solidFill>
            <a:srgbClr val="ADB9CA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体视界-一风尚黑体" panose="02000500000000000000" pitchFamily="2" charset="-122"/>
              <a:ea typeface="字体视界-一风尚黑体" panose="02000500000000000000" pitchFamily="2" charset="-122"/>
              <a:cs typeface="+mn-cs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8385317" y="8590"/>
            <a:ext cx="3857905" cy="6849410"/>
          </a:xfrm>
          <a:custGeom>
            <a:avLst/>
            <a:gdLst>
              <a:gd name="connsiteX0" fmla="*/ 3433523 w 3857905"/>
              <a:gd name="connsiteY0" fmla="*/ 0 h 6849410"/>
              <a:gd name="connsiteX1" fmla="*/ 3784581 w 3857905"/>
              <a:gd name="connsiteY1" fmla="*/ 17681 h 6849410"/>
              <a:gd name="connsiteX2" fmla="*/ 3857905 w 3857905"/>
              <a:gd name="connsiteY2" fmla="*/ 28843 h 6849410"/>
              <a:gd name="connsiteX3" fmla="*/ 3857905 w 3857905"/>
              <a:gd name="connsiteY3" fmla="*/ 1766969 h 6849410"/>
              <a:gd name="connsiteX4" fmla="*/ 3780399 w 3857905"/>
              <a:gd name="connsiteY4" fmla="*/ 1747142 h 6849410"/>
              <a:gd name="connsiteX5" fmla="*/ 3433523 w 3857905"/>
              <a:gd name="connsiteY5" fmla="*/ 1712353 h 6849410"/>
              <a:gd name="connsiteX6" fmla="*/ 1712352 w 3857905"/>
              <a:gd name="connsiteY6" fmla="*/ 3424705 h 6849410"/>
              <a:gd name="connsiteX7" fmla="*/ 3433523 w 3857905"/>
              <a:gd name="connsiteY7" fmla="*/ 5137057 h 6849410"/>
              <a:gd name="connsiteX8" fmla="*/ 3780399 w 3857905"/>
              <a:gd name="connsiteY8" fmla="*/ 5102268 h 6849410"/>
              <a:gd name="connsiteX9" fmla="*/ 3857905 w 3857905"/>
              <a:gd name="connsiteY9" fmla="*/ 5082442 h 6849410"/>
              <a:gd name="connsiteX10" fmla="*/ 3857905 w 3857905"/>
              <a:gd name="connsiteY10" fmla="*/ 6820567 h 6849410"/>
              <a:gd name="connsiteX11" fmla="*/ 3784581 w 3857905"/>
              <a:gd name="connsiteY11" fmla="*/ 6831729 h 6849410"/>
              <a:gd name="connsiteX12" fmla="*/ 3433523 w 3857905"/>
              <a:gd name="connsiteY12" fmla="*/ 6849410 h 6849410"/>
              <a:gd name="connsiteX13" fmla="*/ 0 w 3857905"/>
              <a:gd name="connsiteY13" fmla="*/ 3424705 h 6849410"/>
              <a:gd name="connsiteX14" fmla="*/ 3433523 w 3857905"/>
              <a:gd name="connsiteY14" fmla="*/ 0 h 684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57905" h="6849410">
                <a:moveTo>
                  <a:pt x="3433523" y="0"/>
                </a:moveTo>
                <a:cubicBezTo>
                  <a:pt x="3552041" y="0"/>
                  <a:pt x="3669156" y="5990"/>
                  <a:pt x="3784581" y="17681"/>
                </a:cubicBezTo>
                <a:lnTo>
                  <a:pt x="3857905" y="28843"/>
                </a:lnTo>
                <a:lnTo>
                  <a:pt x="3857905" y="1766969"/>
                </a:lnTo>
                <a:lnTo>
                  <a:pt x="3780399" y="1747142"/>
                </a:lnTo>
                <a:cubicBezTo>
                  <a:pt x="3668355" y="1724332"/>
                  <a:pt x="3552345" y="1712353"/>
                  <a:pt x="3433523" y="1712353"/>
                </a:cubicBezTo>
                <a:cubicBezTo>
                  <a:pt x="2482947" y="1712353"/>
                  <a:pt x="1712352" y="2478999"/>
                  <a:pt x="1712352" y="3424705"/>
                </a:cubicBezTo>
                <a:cubicBezTo>
                  <a:pt x="1712352" y="4370411"/>
                  <a:pt x="2482947" y="5137057"/>
                  <a:pt x="3433523" y="5137057"/>
                </a:cubicBezTo>
                <a:cubicBezTo>
                  <a:pt x="3552345" y="5137057"/>
                  <a:pt x="3668355" y="5125078"/>
                  <a:pt x="3780399" y="5102268"/>
                </a:cubicBezTo>
                <a:lnTo>
                  <a:pt x="3857905" y="5082442"/>
                </a:lnTo>
                <a:lnTo>
                  <a:pt x="3857905" y="6820567"/>
                </a:lnTo>
                <a:lnTo>
                  <a:pt x="3784581" y="6831729"/>
                </a:lnTo>
                <a:cubicBezTo>
                  <a:pt x="3669156" y="6843421"/>
                  <a:pt x="3552041" y="6849410"/>
                  <a:pt x="3433523" y="6849410"/>
                </a:cubicBezTo>
                <a:cubicBezTo>
                  <a:pt x="1537241" y="6849410"/>
                  <a:pt x="0" y="5316117"/>
                  <a:pt x="0" y="3424705"/>
                </a:cubicBezTo>
                <a:cubicBezTo>
                  <a:pt x="0" y="1533293"/>
                  <a:pt x="1537241" y="0"/>
                  <a:pt x="3433523" y="0"/>
                </a:cubicBezTo>
                <a:close/>
              </a:path>
            </a:pathLst>
          </a:custGeom>
          <a:solidFill>
            <a:srgbClr val="918F9A">
              <a:alpha val="8078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体视界-一风尚黑体" panose="02000500000000000000" pitchFamily="2" charset="-122"/>
              <a:ea typeface="字体视界-一风尚黑体" panose="02000500000000000000" pitchFamily="2" charset="-122"/>
              <a:cs typeface="+mn-cs"/>
            </a:endParaRPr>
          </a:p>
        </p:txBody>
      </p:sp>
      <p:sp>
        <p:nvSpPr>
          <p:cNvPr id="6" name="同心圆 25"/>
          <p:cNvSpPr/>
          <p:nvPr/>
        </p:nvSpPr>
        <p:spPr>
          <a:xfrm>
            <a:off x="7336002" y="2465862"/>
            <a:ext cx="2032382" cy="1951375"/>
          </a:xfrm>
          <a:prstGeom prst="donut">
            <a:avLst/>
          </a:prstGeom>
          <a:solidFill>
            <a:srgbClr val="E6E6E6">
              <a:alpha val="5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体视界-一风尚黑体" panose="02000500000000000000" pitchFamily="2" charset="-122"/>
              <a:ea typeface="字体视界-一风尚黑体" panose="02000500000000000000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718" y="2465862"/>
            <a:ext cx="5933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918F9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感谢观看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918F9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37126" y="3799902"/>
            <a:ext cx="4237703" cy="0"/>
          </a:xfrm>
          <a:prstGeom prst="line">
            <a:avLst/>
          </a:prstGeom>
          <a:ln w="19050">
            <a:solidFill>
              <a:srgbClr val="EBD9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复旦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8890"/>
            <a:ext cx="1146175" cy="11461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8758996-66b2-4fa5-9225-3246067834af"/>
  <p:tag name="COMMONDATA" val="eyJoZGlkIjoiMDJjNzMxZWFlYzMwZDc0NzU0YzBjMzc3YjgzOTgxN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自定义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HarmonyOS Sans SC</vt:lpstr>
      <vt:lpstr>微软雅黑</vt:lpstr>
      <vt:lpstr>Calibri</vt:lpstr>
      <vt:lpstr>微软雅黑 Light</vt:lpstr>
      <vt:lpstr>幼圆</vt:lpstr>
      <vt:lpstr>Wingdings</vt:lpstr>
      <vt:lpstr>字体视界-一风尚黑体</vt:lpstr>
      <vt:lpstr>等线</vt:lpstr>
      <vt:lpstr>Arial Unicode MS</vt:lpstr>
      <vt:lpstr>等线 Light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zym0729a@163.com</dc:creator>
  <cp:lastModifiedBy>86159</cp:lastModifiedBy>
  <cp:revision>122</cp:revision>
  <dcterms:created xsi:type="dcterms:W3CDTF">2021-05-23T07:37:00Z</dcterms:created>
  <dcterms:modified xsi:type="dcterms:W3CDTF">2025-06-04T11:25:05Z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4E5D43D5128744358A10F1F247CD1BD5_13</vt:lpwstr>
  </property>
  <property fmtid="{D5CDD505-2E9C-101B-9397-08002B2CF9AE}" pid="3" name="KSOProductBuildVer">
    <vt:lpwstr>2052-12.1.0.21541</vt:lpwstr>
  </property>
</Properties>
</file>