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57" r:id="rId2"/>
    <p:sldId id="267" r:id="rId3"/>
    <p:sldId id="270" r:id="rId4"/>
    <p:sldId id="271" r:id="rId5"/>
    <p:sldId id="269" r:id="rId6"/>
    <p:sldId id="27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C000"/>
    <a:srgbClr val="A22628"/>
    <a:srgbClr val="EFE8E7"/>
    <a:srgbClr val="DECDCC"/>
    <a:srgbClr val="DFBA70"/>
    <a:srgbClr val="731E00"/>
    <a:srgbClr val="9A1F2C"/>
    <a:srgbClr val="052569"/>
    <a:srgbClr val="99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5755"/>
  </p:normalViewPr>
  <p:slideViewPr>
    <p:cSldViewPr snapToGrid="0">
      <p:cViewPr varScale="1">
        <p:scale>
          <a:sx n="95" d="100"/>
          <a:sy n="95" d="100"/>
        </p:scale>
        <p:origin x="27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2295-681B-4E26-BA69-480DDBEC640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70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0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853D-D61B-4063-A37D-912DE7DF87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29DF-03A5-407C-9729-76C1FF9FB44C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11F-8AAE-423F-B986-76E70EBF0A82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BDAC-71EC-461C-AB13-7C14324DF739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ECAD-0472-4133-8A9D-4B2F6237AC58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612" name="矩形 6"/>
          <p:cNvSpPr/>
          <p:nvPr userDrawn="1"/>
        </p:nvSpPr>
        <p:spPr>
          <a:xfrm>
            <a:off x="0" y="779714"/>
            <a:ext cx="12192000" cy="52627"/>
          </a:xfrm>
          <a:prstGeom prst="rect">
            <a:avLst/>
          </a:prstGeom>
          <a:solidFill>
            <a:srgbClr val="9A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</a:p>
        </p:txBody>
      </p:sp>
      <p:grpSp>
        <p:nvGrpSpPr>
          <p:cNvPr id="30" name="组合 10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6" name="图片 11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7" name="图片 12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656837"/>
            <a:ext cx="10515600" cy="453597"/>
          </a:xfrm>
        </p:spPr>
        <p:txBody>
          <a:bodyPr anchor="ctr"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单击此处添加正文</a:t>
            </a:r>
          </a:p>
        </p:txBody>
      </p:sp>
      <p:sp>
        <p:nvSpPr>
          <p:cNvPr id="1048677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653E-0E76-45E8-AC51-561DC4160245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FF4-E3C9-4FED-A074-F6108E0BE98A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91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2296-8D74-4941-AB42-AF46D431AF0E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9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</a:p>
        </p:txBody>
      </p:sp>
      <p:sp>
        <p:nvSpPr>
          <p:cNvPr id="104865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66D2-0067-43FC-9A74-550BFB2F7B58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5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B480-D82D-495A-B952-1CFC82EC6661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9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1108-36D2-4557-BA39-961837054A5B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04866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C538-F123-4B43-87C2-556BD6C65E41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CE78-5F0E-461E-AC7D-A1145CE5D324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8"/>
          <p:cNvGrpSpPr/>
          <p:nvPr/>
        </p:nvGrpSpPr>
        <p:grpSpPr>
          <a:xfrm>
            <a:off x="229789" y="397456"/>
            <a:ext cx="3219985" cy="734016"/>
            <a:chOff x="1029765" y="388347"/>
            <a:chExt cx="3219985" cy="734016"/>
          </a:xfrm>
        </p:grpSpPr>
        <p:pic>
          <p:nvPicPr>
            <p:cNvPr id="2097152" name="图片 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3" name="图片 7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586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房价预测项目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587" name="文本框 11"/>
          <p:cNvSpPr txBox="1"/>
          <p:nvPr/>
        </p:nvSpPr>
        <p:spPr>
          <a:xfrm>
            <a:off x="3067456" y="4825566"/>
            <a:ext cx="6309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汇报人：谢丽媛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588" name="文本框 12"/>
          <p:cNvSpPr txBox="1"/>
          <p:nvPr/>
        </p:nvSpPr>
        <p:spPr>
          <a:xfrm>
            <a:off x="5541582" y="6006792"/>
            <a:ext cx="1360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9"/>
          <p:cNvSpPr/>
          <p:nvPr/>
        </p:nvSpPr>
        <p:spPr>
          <a:xfrm>
            <a:off x="763397" y="3733475"/>
            <a:ext cx="10486238" cy="25500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8" name="矩形 5"/>
          <p:cNvSpPr/>
          <p:nvPr/>
        </p:nvSpPr>
        <p:spPr>
          <a:xfrm>
            <a:off x="782698" y="1137680"/>
            <a:ext cx="10966322" cy="507122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核心创新与技术亮点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2" name="文本框 13"/>
          <p:cNvSpPr txBox="1"/>
          <p:nvPr/>
        </p:nvSpPr>
        <p:spPr>
          <a:xfrm>
            <a:off x="1370774" y="1813786"/>
            <a:ext cx="8371103" cy="236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</a:pP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特征工程创新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动态特征生成（建筑年代分箱、楼层信息解析）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容错性预处理（自动处理缺失值与异常值）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时空特征提取（交易时间分解为年月）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建模优化</a:t>
            </a:r>
            <a:endParaRPr lang="zh-CN" altLang="en-US" b="0" i="0" dirty="0">
              <a:effectLst/>
              <a:latin typeface="Roboto" panose="02000000000000000000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正则化对比：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Ridge/Lasso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解决线性回归的数值不稳定问题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自动化管道：集成数据清洗与特征预处理</a:t>
            </a: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4194304" name="对象 4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4194305" name="对象 6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3" name="标题 4"/>
          <p:cNvSpPr>
            <a:spLocks noGrp="1"/>
          </p:cNvSpPr>
          <p:nvPr>
            <p:ph type="title"/>
          </p:nvPr>
        </p:nvSpPr>
        <p:spPr>
          <a:xfrm>
            <a:off x="524044" y="351297"/>
            <a:ext cx="10515600" cy="365126"/>
          </a:xfrm>
        </p:spPr>
        <p:txBody>
          <a:bodyPr>
            <a:noAutofit/>
          </a:bodyPr>
          <a:lstStyle/>
          <a:p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模型亮点</a:t>
            </a:r>
          </a:p>
        </p:txBody>
      </p:sp>
    </p:spTree>
    <p:extLst>
      <p:ext uri="{BB962C8B-B14F-4D97-AF65-F5344CB8AC3E}">
        <p14:creationId xmlns:p14="http://schemas.microsoft.com/office/powerpoint/2010/main" val="337417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9"/>
          <p:cNvSpPr/>
          <p:nvPr/>
        </p:nvSpPr>
        <p:spPr>
          <a:xfrm>
            <a:off x="763397" y="3733475"/>
            <a:ext cx="10486238" cy="25500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8" name="矩形 5"/>
          <p:cNvSpPr/>
          <p:nvPr/>
        </p:nvSpPr>
        <p:spPr>
          <a:xfrm>
            <a:off x="763397" y="1204405"/>
            <a:ext cx="10966322" cy="507122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4194304" name="对象 4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4194305" name="对象 6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3" name="标题 4"/>
          <p:cNvSpPr>
            <a:spLocks noGrp="1"/>
          </p:cNvSpPr>
          <p:nvPr>
            <p:ph type="title"/>
          </p:nvPr>
        </p:nvSpPr>
        <p:spPr>
          <a:xfrm>
            <a:off x="524044" y="351297"/>
            <a:ext cx="10515600" cy="365126"/>
          </a:xfrm>
        </p:spPr>
        <p:txBody>
          <a:bodyPr>
            <a:noAutofit/>
          </a:bodyPr>
          <a:lstStyle/>
          <a:p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模型表现对比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FCA1142-ECE7-63BD-C407-FBCB16A52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14570"/>
              </p:ext>
            </p:extLst>
          </p:nvPr>
        </p:nvGraphicFramePr>
        <p:xfrm>
          <a:off x="2276841" y="1569417"/>
          <a:ext cx="6828692" cy="1642364"/>
        </p:xfrm>
        <a:graphic>
          <a:graphicData uri="http://schemas.openxmlformats.org/drawingml/2006/table">
            <a:tbl>
              <a:tblPr/>
              <a:tblGrid>
                <a:gridCol w="1707173">
                  <a:extLst>
                    <a:ext uri="{9D8B030D-6E8A-4147-A177-3AD203B41FA5}">
                      <a16:colId xmlns:a16="http://schemas.microsoft.com/office/drawing/2014/main" val="1728241434"/>
                    </a:ext>
                  </a:extLst>
                </a:gridCol>
                <a:gridCol w="1707173">
                  <a:extLst>
                    <a:ext uri="{9D8B030D-6E8A-4147-A177-3AD203B41FA5}">
                      <a16:colId xmlns:a16="http://schemas.microsoft.com/office/drawing/2014/main" val="3068825062"/>
                    </a:ext>
                  </a:extLst>
                </a:gridCol>
                <a:gridCol w="1707173">
                  <a:extLst>
                    <a:ext uri="{9D8B030D-6E8A-4147-A177-3AD203B41FA5}">
                      <a16:colId xmlns:a16="http://schemas.microsoft.com/office/drawing/2014/main" val="308486780"/>
                    </a:ext>
                  </a:extLst>
                </a:gridCol>
                <a:gridCol w="1707173">
                  <a:extLst>
                    <a:ext uri="{9D8B030D-6E8A-4147-A177-3AD203B41FA5}">
                      <a16:colId xmlns:a16="http://schemas.microsoft.com/office/drawing/2014/main" val="1276094583"/>
                    </a:ext>
                  </a:extLst>
                </a:gridCol>
              </a:tblGrid>
              <a:tr h="41059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333333"/>
                          </a:solidFill>
                          <a:effectLst/>
                        </a:rPr>
                        <a:t>模型</a:t>
                      </a: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验证集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RMSE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验证集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R²</a:t>
                      </a: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交叉验证</a:t>
                      </a:r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</a:rPr>
                        <a:t>RMSE</a:t>
                      </a: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095670"/>
                  </a:ext>
                </a:extLst>
              </a:tr>
              <a:tr h="4105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LinearRegression</a:t>
                      </a: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6.44e⁷ (</a:t>
                      </a:r>
                      <a:r>
                        <a:rPr lang="zh-CN" altLang="en-US">
                          <a:effectLst/>
                        </a:rPr>
                        <a:t>失效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-5.22e¹⁵</a:t>
                      </a: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1.75e¹¹</a:t>
                      </a: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718614"/>
                  </a:ext>
                </a:extLst>
              </a:tr>
              <a:tr h="410591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</a:rPr>
                        <a:t>Ridge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/>
                        </a:rPr>
                        <a:t>0.5186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effectLst/>
                        </a:rPr>
                        <a:t>0.6611</a:t>
                      </a:r>
                      <a:endParaRPr lang="zh-CN" altLang="en-US">
                        <a:effectLst/>
                      </a:endParaRP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1.4250</a:t>
                      </a: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873824"/>
                  </a:ext>
                </a:extLst>
              </a:tr>
              <a:tr h="4105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Lasso</a:t>
                      </a: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0.7881</a:t>
                      </a: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effectLst/>
                        </a:rPr>
                        <a:t>0.2176</a:t>
                      </a: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effectLst/>
                        </a:rPr>
                        <a:t>1.1709</a:t>
                      </a:r>
                    </a:p>
                  </a:txBody>
                  <a:tcPr anchor="ctr">
                    <a:lnL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3590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2B0AAF76-7633-BC4A-E755-DD1C3CE27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342" y="3607255"/>
            <a:ext cx="5421226" cy="1369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关键结论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：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普通线性回归因数值不稳定完全失效（矩阵运算溢出）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Ridge表现最优（R²=0.66），验证集误差最低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Lasso正则化过强导致欠拟合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6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9"/>
          <p:cNvSpPr/>
          <p:nvPr/>
        </p:nvSpPr>
        <p:spPr>
          <a:xfrm>
            <a:off x="763397" y="3733475"/>
            <a:ext cx="10486238" cy="25500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8" name="矩形 5"/>
          <p:cNvSpPr/>
          <p:nvPr/>
        </p:nvSpPr>
        <p:spPr>
          <a:xfrm>
            <a:off x="782698" y="1137680"/>
            <a:ext cx="10966322" cy="507122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Ridge模型超参数优化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4194304" name="对象 4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4194305" name="对象 6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3" name="标题 4"/>
          <p:cNvSpPr>
            <a:spLocks noGrp="1"/>
          </p:cNvSpPr>
          <p:nvPr>
            <p:ph type="title"/>
          </p:nvPr>
        </p:nvSpPr>
        <p:spPr>
          <a:xfrm>
            <a:off x="524044" y="351297"/>
            <a:ext cx="10515600" cy="365126"/>
          </a:xfrm>
        </p:spPr>
        <p:txBody>
          <a:bodyPr>
            <a:noAutofit/>
          </a:bodyPr>
          <a:lstStyle/>
          <a:p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最佳模型优化</a:t>
            </a:r>
          </a:p>
        </p:txBody>
      </p:sp>
      <p:sp>
        <p:nvSpPr>
          <p:cNvPr id="3" name="文本框 13">
            <a:extLst>
              <a:ext uri="{FF2B5EF4-FFF2-40B4-BE49-F238E27FC236}">
                <a16:creationId xmlns:a16="http://schemas.microsoft.com/office/drawing/2014/main" id="{2AAB3F7F-EE28-A928-F158-13510485DCA0}"/>
              </a:ext>
            </a:extLst>
          </p:cNvPr>
          <p:cNvSpPr txBox="1"/>
          <p:nvPr/>
        </p:nvSpPr>
        <p:spPr>
          <a:xfrm>
            <a:off x="2097169" y="1580291"/>
            <a:ext cx="5302043" cy="205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网格搜索结果：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最佳参数：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alpha=100, solver='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lsqr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CV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分数：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RMSE=1.4061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优化效果：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相比默认参数（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CV RMSE=1.425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），提升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1.3%</a:t>
            </a:r>
          </a:p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解决高维特征下的过拟合问题</a:t>
            </a:r>
          </a:p>
        </p:txBody>
      </p:sp>
    </p:spTree>
    <p:extLst>
      <p:ext uri="{BB962C8B-B14F-4D97-AF65-F5344CB8AC3E}">
        <p14:creationId xmlns:p14="http://schemas.microsoft.com/office/powerpoint/2010/main" val="190939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9"/>
          <p:cNvSpPr/>
          <p:nvPr/>
        </p:nvSpPr>
        <p:spPr>
          <a:xfrm>
            <a:off x="763397" y="3733475"/>
            <a:ext cx="10486238" cy="25500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8" name="矩形 5"/>
          <p:cNvSpPr/>
          <p:nvPr/>
        </p:nvSpPr>
        <p:spPr>
          <a:xfrm>
            <a:off x="763398" y="1169286"/>
            <a:ext cx="10966322" cy="507122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挑战与解决方案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2" name="文本框 13"/>
          <p:cNvSpPr txBox="1"/>
          <p:nvPr/>
        </p:nvSpPr>
        <p:spPr>
          <a:xfrm>
            <a:off x="1617661" y="2063706"/>
            <a:ext cx="5302043" cy="2328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关键问题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线性回归数值溢出（需正则化）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特征尺度差异大（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StandardScaler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解决）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分类特征高基数（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OneHotEncoder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优化）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改进方向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尝试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ElasticNet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结合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L1/L2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正则化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增加非线性特征交互项</a:t>
            </a:r>
          </a:p>
          <a:p>
            <a:pPr marR="0" lvl="0" indent="0" algn="l" defTabSz="914400" rtl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4194304" name="对象 4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4194305" name="对象 6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3" name="标题 4"/>
          <p:cNvSpPr>
            <a:spLocks noGrp="1"/>
          </p:cNvSpPr>
          <p:nvPr>
            <p:ph type="title"/>
          </p:nvPr>
        </p:nvSpPr>
        <p:spPr>
          <a:xfrm>
            <a:off x="524044" y="351297"/>
            <a:ext cx="10515600" cy="365126"/>
          </a:xfrm>
        </p:spPr>
        <p:txBody>
          <a:bodyPr>
            <a:noAutofit/>
          </a:bodyPr>
          <a:lstStyle/>
          <a:p>
            <a:r>
              <a:rPr lang="zh-CN" altLang="en-US" sz="1600" b="1" i="0" dirty="0">
                <a:effectLst/>
                <a:latin typeface="Roboto" panose="02000000000000000000" pitchFamily="2" charset="0"/>
              </a:rPr>
              <a:t>问题分析与改进</a:t>
            </a:r>
            <a:br>
              <a:rPr lang="zh-CN" altLang="en-US" sz="1600" b="1" i="0" dirty="0">
                <a:effectLst/>
                <a:latin typeface="Roboto" panose="02000000000000000000" pitchFamily="2" charset="0"/>
              </a:rPr>
            </a:br>
            <a:endParaRPr lang="zh-CN" altLang="en-US" sz="2300" dirty="0">
              <a:solidFill>
                <a:srgbClr val="A22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8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9"/>
          <p:cNvSpPr/>
          <p:nvPr/>
        </p:nvSpPr>
        <p:spPr>
          <a:xfrm>
            <a:off x="763397" y="3733475"/>
            <a:ext cx="10486238" cy="25500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8" name="矩形 5"/>
          <p:cNvSpPr/>
          <p:nvPr/>
        </p:nvSpPr>
        <p:spPr>
          <a:xfrm>
            <a:off x="763398" y="1169286"/>
            <a:ext cx="10966322" cy="507122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模型落地与价值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2" name="文本框 13"/>
          <p:cNvSpPr txBox="1"/>
          <p:nvPr/>
        </p:nvSpPr>
        <p:spPr>
          <a:xfrm>
            <a:off x="1676400" y="1659125"/>
            <a:ext cx="5302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应用成果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生成三模型预测文件（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CSV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）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Roboto" panose="02000000000000000000" pitchFamily="2" charset="0"/>
              </a:rPr>
              <a:t>优化模型部署为</a:t>
            </a:r>
            <a:r>
              <a:rPr lang="en-US" altLang="zh-CN" b="0" i="0" dirty="0" err="1">
                <a:effectLst/>
                <a:latin typeface="Roboto" panose="02000000000000000000" pitchFamily="2" charset="0"/>
              </a:rPr>
              <a:t>joblib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管道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核心优势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鲁棒性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：自动化处理脏数据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可解释性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：线性模型系数可分析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b="1" i="0" dirty="0">
                <a:effectLst/>
                <a:latin typeface="Roboto" panose="02000000000000000000" pitchFamily="2" charset="0"/>
              </a:rPr>
              <a:t>扩展性</a:t>
            </a:r>
            <a:r>
              <a:rPr lang="zh-CN" altLang="en-US" b="0" i="0" dirty="0">
                <a:effectLst/>
                <a:latin typeface="Roboto" panose="02000000000000000000" pitchFamily="2" charset="0"/>
              </a:rPr>
              <a:t>：模块化管道支持快速迭代</a:t>
            </a: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4194304" name="对象 4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4194305" name="对象 6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3" name="标题 4"/>
          <p:cNvSpPr>
            <a:spLocks noGrp="1"/>
          </p:cNvSpPr>
          <p:nvPr>
            <p:ph type="title"/>
          </p:nvPr>
        </p:nvSpPr>
        <p:spPr>
          <a:xfrm>
            <a:off x="524044" y="351297"/>
            <a:ext cx="10515600" cy="365126"/>
          </a:xfrm>
        </p:spPr>
        <p:txBody>
          <a:bodyPr>
            <a:noAutofit/>
          </a:bodyPr>
          <a:lstStyle/>
          <a:p>
            <a:br>
              <a:rPr lang="zh-CN" altLang="en-US" sz="1600" b="1" i="0" dirty="0">
                <a:effectLst/>
                <a:latin typeface="Roboto" panose="02000000000000000000" pitchFamily="2" charset="0"/>
              </a:rPr>
            </a:br>
            <a:r>
              <a:rPr lang="zh-CN" altLang="en-US" sz="1600" b="1" i="0" dirty="0">
                <a:effectLst/>
                <a:latin typeface="Roboto" panose="02000000000000000000" pitchFamily="2" charset="0"/>
              </a:rPr>
              <a:t>应用与总结</a:t>
            </a:r>
            <a:endParaRPr lang="zh-CN" altLang="en-US" sz="2300" dirty="0">
              <a:solidFill>
                <a:srgbClr val="A22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98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695;#71243;"/>
</p:tagLst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>
            <a:latin typeface="Arial" panose="020B0604020202020204" pitchFamily="34" charset="0"/>
            <a:ea typeface="楷体" panose="02010609060101010101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312</Words>
  <Application>Microsoft Office PowerPoint</Application>
  <PresentationFormat>宽屏</PresentationFormat>
  <Paragraphs>66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楷体</vt:lpstr>
      <vt:lpstr>Arial</vt:lpstr>
      <vt:lpstr>Roboto</vt:lpstr>
      <vt:lpstr>Times New Roman</vt:lpstr>
      <vt:lpstr>Wingdings</vt:lpstr>
      <vt:lpstr>Office 主题​​</vt:lpstr>
      <vt:lpstr>Equation.KSEE3</vt:lpstr>
      <vt:lpstr>PowerPoint 演示文稿</vt:lpstr>
      <vt:lpstr>模型亮点</vt:lpstr>
      <vt:lpstr>模型表现对比</vt:lpstr>
      <vt:lpstr>最佳模型优化</vt:lpstr>
      <vt:lpstr>问题分析与改进 </vt:lpstr>
      <vt:lpstr> 应用与总结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Angelica_zzy@126.com</dc:creator>
  <cp:lastModifiedBy>ly x</cp:lastModifiedBy>
  <cp:revision>15</cp:revision>
  <dcterms:created xsi:type="dcterms:W3CDTF">2021-11-04T22:55:00Z</dcterms:created>
  <dcterms:modified xsi:type="dcterms:W3CDTF">2025-06-04T16:00:29Z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A65B8AD42842408D900EA9182EC4BD6D</vt:lpwstr>
  </property>
  <property fmtid="{D5CDD505-2E9C-101B-9397-08002B2CF9AE}" pid="3" name="KSOProductBuildVer">
    <vt:lpwstr>2052-11.1.0.12302</vt:lpwstr>
  </property>
</Properties>
</file>