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71" r:id="rId3"/>
    <p:sldId id="279" r:id="rId4"/>
    <p:sldId id="295" r:id="rId5"/>
    <p:sldId id="267" r:id="rId6"/>
  </p:sldIdLst>
  <p:sldSz cx="12192000" cy="6858000"/>
  <p:notesSz cx="6858000" cy="9144000"/>
  <p:embeddedFontLst>
    <p:embeddedFont>
      <p:font typeface="Calibri" panose="020F0502020204030204"/>
      <p:regular r:id="rId11"/>
      <p:bold r:id="rId12"/>
      <p:italic r:id="rId13"/>
      <p:boldItalic r:id="rId14"/>
    </p:embeddedFont>
    <p:embeddedFont>
      <p:font typeface="方正小标宋简体" panose="02000000000000000000" pitchFamily="2" charset="-122"/>
      <p:regular r:id="rId15"/>
    </p:embeddedFont>
  </p:embeddedFontLst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EDEDE"/>
    <a:srgbClr val="002147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77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64.xml"/><Relationship Id="rId15" Type="http://schemas.openxmlformats.org/officeDocument/2006/relationships/font" Target="fonts/font5.fntdata"/><Relationship Id="rId14" Type="http://schemas.openxmlformats.org/officeDocument/2006/relationships/font" Target="fonts/font4.fntdata"/><Relationship Id="rId13" Type="http://schemas.openxmlformats.org/officeDocument/2006/relationships/font" Target="fonts/font3.fntdata"/><Relationship Id="rId12" Type="http://schemas.openxmlformats.org/officeDocument/2006/relationships/font" Target="fonts/font2.fntdata"/><Relationship Id="rId11" Type="http://schemas.openxmlformats.org/officeDocument/2006/relationships/font" Target="fonts/font1.fntdata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machine learning"/>
          <p:cNvPicPr>
            <a:picLocks noChangeAspect="1"/>
          </p:cNvPicPr>
          <p:nvPr/>
        </p:nvPicPr>
        <p:blipFill>
          <a:blip r:embed="rId1"/>
          <a:srcRect l="16104" r="23041"/>
          <a:stretch>
            <a:fillRect/>
          </a:stretch>
        </p:blipFill>
        <p:spPr>
          <a:xfrm>
            <a:off x="2084070" y="0"/>
            <a:ext cx="7985125" cy="685863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2743835" y="734695"/>
            <a:ext cx="6511925" cy="5350510"/>
          </a:xfrm>
          <a:prstGeom prst="rect">
            <a:avLst/>
          </a:prstGeom>
          <a:solidFill>
            <a:srgbClr val="002147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457200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783205" y="2343785"/>
            <a:ext cx="7783195" cy="18764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lvl="0" algn="l" defTabSz="457200">
              <a:buClrTx/>
              <a:buSzTx/>
              <a:buFontTx/>
              <a:defRPr/>
            </a:pPr>
            <a:r>
              <a:rPr lang="en-US" altLang="zh-CN" sz="4000" dirty="0">
                <a:solidFill>
                  <a:prstClr val="white"/>
                </a:solidFill>
                <a:latin typeface="Times New Roman" panose="02020603050405020304" charset="0"/>
                <a:ea typeface="方正小标宋简体" panose="02000000000000000000" pitchFamily="2" charset="-122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3800" dirty="0">
                <a:solidFill>
                  <a:prstClr val="white"/>
                </a:solidFill>
                <a:latin typeface="Times New Roman" panose="02020603050405020304" charset="0"/>
                <a:ea typeface="方正小标宋简体" panose="02000000000000000000" pitchFamily="2" charset="-122"/>
                <a:cs typeface="Times New Roman" panose="02020603050405020304" charset="0"/>
                <a:sym typeface="+mn-ea"/>
              </a:rPr>
              <a:t>Midterm Project: </a:t>
            </a:r>
            <a:endParaRPr lang="en-US" altLang="zh-CN" sz="3800" dirty="0">
              <a:solidFill>
                <a:prstClr val="white"/>
              </a:solidFill>
              <a:latin typeface="Times New Roman" panose="02020603050405020304" charset="0"/>
              <a:ea typeface="方正小标宋简体" panose="02000000000000000000" pitchFamily="2" charset="-122"/>
              <a:cs typeface="Times New Roman" panose="02020603050405020304" charset="0"/>
              <a:sym typeface="+mn-ea"/>
            </a:endParaRPr>
          </a:p>
          <a:p>
            <a:pPr lvl="0" algn="l" defTabSz="457200">
              <a:buClrTx/>
              <a:buSzTx/>
              <a:buFontTx/>
              <a:defRPr/>
            </a:pPr>
            <a:r>
              <a:rPr lang="en-US" altLang="zh-CN" sz="3800" dirty="0">
                <a:solidFill>
                  <a:prstClr val="white"/>
                </a:solidFill>
                <a:latin typeface="Times New Roman" panose="02020603050405020304" charset="0"/>
                <a:ea typeface="方正小标宋简体" panose="02000000000000000000" pitchFamily="2" charset="-122"/>
                <a:cs typeface="Times New Roman" panose="02020603050405020304" charset="0"/>
                <a:sym typeface="+mn-ea"/>
              </a:rPr>
              <a:t>Machine Learning Modeling for Modelers</a:t>
            </a:r>
            <a:endParaRPr lang="zh-CN" altLang="en-US" sz="3800" dirty="0">
              <a:solidFill>
                <a:prstClr val="white"/>
              </a:solidFill>
              <a:latin typeface="Times New Roman" panose="02020603050405020304" charset="0"/>
              <a:ea typeface="方正小标宋简体" panose="02000000000000000000" pitchFamily="2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933565" y="5203825"/>
            <a:ext cx="3574415" cy="111569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lvl="0" algn="l" defTabSz="457200">
              <a:buClrTx/>
              <a:buSzTx/>
              <a:buFontTx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 panose="02020603050405020304" charset="0"/>
                <a:ea typeface="方正小标宋简体" panose="02000000000000000000" pitchFamily="2" charset="-122"/>
                <a:cs typeface="Times New Roman" panose="02020603050405020304" charset="0"/>
                <a:sym typeface="+mn-ea"/>
              </a:rPr>
              <a:t>张亦佳</a:t>
            </a:r>
            <a:r>
              <a:rPr lang="en-US" altLang="zh-CN" dirty="0">
                <a:solidFill>
                  <a:prstClr val="white"/>
                </a:solidFill>
                <a:latin typeface="Times New Roman" panose="02020603050405020304" charset="0"/>
                <a:ea typeface="方正小标宋简体" panose="02000000000000000000" pitchFamily="2" charset="-122"/>
                <a:cs typeface="Times New Roman" panose="02020603050405020304" charset="0"/>
                <a:sym typeface="+mn-ea"/>
              </a:rPr>
              <a:t>    </a:t>
            </a:r>
            <a:r>
              <a:rPr lang="en-US" altLang="zh-CN" dirty="0">
                <a:solidFill>
                  <a:prstClr val="white"/>
                </a:solidFill>
                <a:latin typeface="Times New Roman" panose="02020603050405020304" charset="0"/>
                <a:ea typeface="方正小标宋简体" panose="02000000000000000000" pitchFamily="2" charset="-122"/>
                <a:cs typeface="Times New Roman" panose="02020603050405020304" charset="0"/>
                <a:sym typeface="+mn-ea"/>
              </a:rPr>
              <a:t>classid:</a:t>
            </a:r>
            <a:r>
              <a:rPr lang="en-US" altLang="zh-CN" dirty="0">
                <a:solidFill>
                  <a:prstClr val="white"/>
                </a:solidFill>
                <a:latin typeface="Times New Roman" panose="02020603050405020304" charset="0"/>
                <a:ea typeface="方正小标宋简体" panose="02000000000000000000" pitchFamily="2" charset="-122"/>
                <a:cs typeface="Times New Roman" panose="02020603050405020304" charset="0"/>
                <a:sym typeface="+mn-ea"/>
              </a:rPr>
              <a:t>23</a:t>
            </a:r>
            <a:endParaRPr lang="en-US" altLang="zh-CN" dirty="0">
              <a:solidFill>
                <a:prstClr val="white"/>
              </a:solidFill>
              <a:latin typeface="Times New Roman" panose="02020603050405020304" charset="0"/>
              <a:ea typeface="方正小标宋简体" panose="02000000000000000000" pitchFamily="2" charset="-122"/>
              <a:cs typeface="Times New Roman" panose="02020603050405020304" charset="0"/>
              <a:sym typeface="+mn-ea"/>
            </a:endParaRPr>
          </a:p>
          <a:p>
            <a:pPr lvl="0" algn="l" defTabSz="457200">
              <a:buClrTx/>
              <a:buSzTx/>
              <a:buFontTx/>
              <a:defRPr/>
            </a:pPr>
            <a:r>
              <a:rPr lang="en-US" altLang="zh-CN" dirty="0">
                <a:solidFill>
                  <a:prstClr val="white"/>
                </a:solidFill>
                <a:latin typeface="Times New Roman" panose="02020603050405020304" charset="0"/>
                <a:ea typeface="方正小标宋简体" panose="02000000000000000000" pitchFamily="2" charset="-122"/>
                <a:cs typeface="Times New Roman" panose="02020603050405020304" charset="0"/>
                <a:sym typeface="+mn-ea"/>
              </a:rPr>
              <a:t>2024.</a:t>
            </a:r>
            <a:r>
              <a:rPr lang="en-US" altLang="zh-CN" dirty="0">
                <a:solidFill>
                  <a:prstClr val="white"/>
                </a:solidFill>
                <a:latin typeface="Times New Roman" panose="02020603050405020304" charset="0"/>
                <a:ea typeface="方正小标宋简体" panose="02000000000000000000" pitchFamily="2" charset="-122"/>
                <a:cs typeface="Times New Roman" panose="02020603050405020304" charset="0"/>
                <a:sym typeface="+mn-ea"/>
              </a:rPr>
              <a:t>0</a:t>
            </a:r>
            <a:r>
              <a:rPr lang="en-US" altLang="zh-CN" dirty="0">
                <a:solidFill>
                  <a:prstClr val="white"/>
                </a:solidFill>
                <a:latin typeface="Times New Roman" panose="02020603050405020304" charset="0"/>
                <a:ea typeface="方正小标宋简体" panose="02000000000000000000" pitchFamily="2" charset="-122"/>
                <a:cs typeface="Times New Roman" panose="02020603050405020304" charset="0"/>
                <a:sym typeface="+mn-ea"/>
              </a:rPr>
              <a:t>7.14</a:t>
            </a:r>
            <a:endParaRPr lang="en-US" altLang="zh-CN" dirty="0">
              <a:solidFill>
                <a:prstClr val="white"/>
              </a:solidFill>
              <a:latin typeface="Times New Roman" panose="02020603050405020304" charset="0"/>
              <a:ea typeface="方正小标宋简体" panose="02000000000000000000" pitchFamily="2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2614295" y="-66675"/>
            <a:ext cx="8350250" cy="605155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663190" y="-15875"/>
            <a:ext cx="921004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zh-CN" altLang="en-US" sz="3200" dirty="0">
                <a:solidFill>
                  <a:prstClr val="white"/>
                </a:solidFill>
                <a:latin typeface="Times New Roman" panose="02020603050405020304" charset="0"/>
                <a:ea typeface="方正小标宋简体" panose="02000000000000000000" pitchFamily="2" charset="-122"/>
                <a:cs typeface="Times New Roman" panose="02020603050405020304" charset="0"/>
              </a:rPr>
              <a:t>类别特征分类</a:t>
            </a:r>
            <a:r>
              <a:rPr lang="zh-CN" altLang="en-US" sz="3200" dirty="0">
                <a:solidFill>
                  <a:prstClr val="white"/>
                </a:solidFill>
                <a:latin typeface="Times New Roman" panose="02020603050405020304" charset="0"/>
                <a:ea typeface="方正小标宋简体" panose="02000000000000000000" pitchFamily="2" charset="-122"/>
                <a:cs typeface="Times New Roman" panose="02020603050405020304" charset="0"/>
              </a:rPr>
              <a:t>处理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charset="0"/>
              <a:ea typeface="方正小标宋简体" panose="02000000000000000000" pitchFamily="2" charset="-122"/>
              <a:cs typeface="Times New Roman" panose="020206030504050203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67690"/>
            <a:ext cx="6657975" cy="5400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980" y="538480"/>
            <a:ext cx="5028565" cy="3413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175" y="3609340"/>
            <a:ext cx="6090920" cy="22294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63191" y="0"/>
            <a:ext cx="804672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14295" y="-66675"/>
            <a:ext cx="8350250" cy="605155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67965" y="21590"/>
            <a:ext cx="9210040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defRPr/>
            </a:pPr>
            <a:r>
              <a:rPr lang="zh-CN" altLang="en-US" sz="3200" dirty="0">
                <a:solidFill>
                  <a:prstClr val="white"/>
                </a:solidFill>
                <a:latin typeface="Times New Roman" panose="02020603050405020304" charset="0"/>
                <a:ea typeface="方正小标宋简体" panose="02000000000000000000" pitchFamily="2" charset="-122"/>
                <a:cs typeface="Times New Roman" panose="02020603050405020304" charset="0"/>
              </a:rPr>
              <a:t>数值变量以及</a:t>
            </a:r>
            <a:r>
              <a:rPr lang="zh-CN" altLang="en-US" sz="3200" dirty="0">
                <a:solidFill>
                  <a:prstClr val="white"/>
                </a:solidFill>
                <a:latin typeface="Times New Roman" panose="02020603050405020304" charset="0"/>
                <a:ea typeface="方正小标宋简体" panose="02000000000000000000" pitchFamily="2" charset="-122"/>
                <a:cs typeface="Times New Roman" panose="02020603050405020304" charset="0"/>
              </a:rPr>
              <a:t>自然语言描述</a:t>
            </a:r>
            <a:endParaRPr lang="zh-CN" altLang="en-US" sz="3200" dirty="0">
              <a:solidFill>
                <a:prstClr val="white"/>
              </a:solidFill>
              <a:latin typeface="Times New Roman" panose="02020603050405020304" charset="0"/>
              <a:ea typeface="方正小标宋简体" panose="02000000000000000000" pitchFamily="2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3510" y="538480"/>
            <a:ext cx="7808595" cy="1722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65" y="2947035"/>
            <a:ext cx="7724140" cy="33445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2636520" y="0"/>
            <a:ext cx="6918960" cy="685736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41300" dist="38100" dir="10800000" algn="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636520" y="4445"/>
            <a:ext cx="6918960" cy="605155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zh-CN" altLang="en-US">
              <a:solidFill>
                <a:prstClr val="white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7165" y="2108200"/>
            <a:ext cx="2444115" cy="2286635"/>
            <a:chOff x="122" y="2867"/>
            <a:chExt cx="3849" cy="3601"/>
          </a:xfrm>
        </p:grpSpPr>
        <p:sp>
          <p:nvSpPr>
            <p:cNvPr id="9" name="Text Box 236"/>
            <p:cNvSpPr txBox="1">
              <a:spLocks noChangeArrowheads="1"/>
            </p:cNvSpPr>
            <p:nvPr/>
          </p:nvSpPr>
          <p:spPr bwMode="gray">
            <a:xfrm>
              <a:off x="2288" y="4319"/>
              <a:ext cx="1599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457200" eaLnBrk="0" hangingPunct="0"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charset="0"/>
                  <a:ea typeface="方正小标宋简体" panose="02000000000000000000" pitchFamily="2" charset="-122"/>
                  <a:cs typeface="Times New Roman" panose="02020603050405020304" charset="0"/>
                </a:rPr>
                <a:t>LASSO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charset="0"/>
                <a:ea typeface="方正小标宋简体" panose="02000000000000000000" pitchFamily="2" charset="-122"/>
                <a:cs typeface="Times New Roman" panose="02020603050405020304" charset="0"/>
              </a:endParaRPr>
            </a:p>
          </p:txBody>
        </p:sp>
        <p:sp>
          <p:nvSpPr>
            <p:cNvPr id="10" name="Text Box 241"/>
            <p:cNvSpPr txBox="1">
              <a:spLocks noChangeArrowheads="1"/>
            </p:cNvSpPr>
            <p:nvPr/>
          </p:nvSpPr>
          <p:spPr bwMode="gray">
            <a:xfrm>
              <a:off x="122" y="5840"/>
              <a:ext cx="3849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defTabSz="457200" eaLnBrk="0" hangingPunct="0">
                <a:defRPr/>
              </a:pPr>
              <a:r>
                <a:rPr lang="en-US" altLang="zh-CN" sz="2000" dirty="0">
                  <a:solidFill>
                    <a:schemeClr val="bg1"/>
                  </a:solidFill>
                  <a:latin typeface="方正小标宋简体" panose="02000000000000000000" pitchFamily="2" charset="-122"/>
                  <a:ea typeface="方正小标宋简体" panose="02000000000000000000" pitchFamily="2" charset="-122"/>
                </a:rPr>
                <a:t>Ridge</a:t>
              </a:r>
              <a:r>
                <a:rPr lang="zh-CN" altLang="en-US" sz="2000" dirty="0">
                  <a:solidFill>
                    <a:schemeClr val="bg1"/>
                  </a:solidFill>
                  <a:latin typeface="方正小标宋简体" panose="02000000000000000000" pitchFamily="2" charset="-122"/>
                  <a:ea typeface="方正小标宋简体" panose="02000000000000000000" pitchFamily="2" charset="-122"/>
                </a:rPr>
                <a:t> </a:t>
              </a:r>
              <a:endParaRPr lang="zh-CN" altLang="en-US" sz="2000" dirty="0">
                <a:solidFill>
                  <a:schemeClr val="bg1"/>
                </a:solidFill>
                <a:latin typeface="方正小标宋简体" panose="02000000000000000000" pitchFamily="2" charset="-122"/>
                <a:ea typeface="方正小标宋简体" panose="02000000000000000000" pitchFamily="2" charset="-122"/>
              </a:endParaRPr>
            </a:p>
          </p:txBody>
        </p:sp>
        <p:sp>
          <p:nvSpPr>
            <p:cNvPr id="13" name="Text Box 231"/>
            <p:cNvSpPr txBox="1">
              <a:spLocks noChangeArrowheads="1"/>
            </p:cNvSpPr>
            <p:nvPr/>
          </p:nvSpPr>
          <p:spPr bwMode="gray">
            <a:xfrm>
              <a:off x="2713" y="2867"/>
              <a:ext cx="1088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defTabSz="457200" eaLnBrk="0" hangingPunct="0">
                <a:defRPr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charset="0"/>
                  <a:ea typeface="方正小标宋简体" panose="02000000000000000000" pitchFamily="2" charset="-122"/>
                  <a:cs typeface="Times New Roman" panose="02020603050405020304" charset="0"/>
                </a:rPr>
                <a:t>OLS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charset="0"/>
                <a:ea typeface="方正小标宋简体" panose="02000000000000000000" pitchFamily="2" charset="-122"/>
                <a:cs typeface="Times New Roman" panose="0202060305040502030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701290" y="4681"/>
            <a:ext cx="3925570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>
              <a:defRPr/>
            </a:pPr>
            <a:r>
              <a:rPr lang="en-US" altLang="zh-CN" sz="2800" dirty="0">
                <a:solidFill>
                  <a:prstClr val="white"/>
                </a:solidFill>
                <a:latin typeface="Times New Roman" panose="02020603050405020304" charset="0"/>
                <a:ea typeface="方正小标宋简体" panose="02000000000000000000" pitchFamily="2" charset="-122"/>
                <a:cs typeface="Times New Roman" panose="02020603050405020304" charset="0"/>
              </a:rPr>
              <a:t>Model Performance-MAE</a:t>
            </a:r>
            <a:endParaRPr lang="en-US" altLang="zh-CN" sz="2800" dirty="0">
              <a:solidFill>
                <a:prstClr val="white"/>
              </a:solidFill>
              <a:latin typeface="Times New Roman" panose="02020603050405020304" charset="0"/>
              <a:ea typeface="方正小标宋简体" panose="02000000000000000000" pitchFamily="2" charset="-122"/>
              <a:cs typeface="Times New Roman" panose="02020603050405020304" charset="0"/>
            </a:endParaRPr>
          </a:p>
        </p:txBody>
      </p:sp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2621280" y="570865"/>
          <a:ext cx="6918960" cy="625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740"/>
                <a:gridCol w="1729740"/>
                <a:gridCol w="1729740"/>
                <a:gridCol w="1729740"/>
              </a:tblGrid>
              <a:tr h="1057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In sample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out of sample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Cross-validation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Datahub Score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579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90.6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81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41.87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</a:tr>
              <a:tr h="963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79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41.89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</a:tr>
              <a:tr h="1056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80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79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  <a:ea typeface="宋体" panose="02010600030101010101" pitchFamily="2" charset="-122"/>
                        </a:rPr>
                        <a:t>万</a:t>
                      </a:r>
                      <a:endParaRPr lang="zh-CN" altLang="en-US">
                        <a:solidFill>
                          <a:schemeClr val="tx1"/>
                        </a:solidFill>
                        <a:ea typeface="宋体" panose="02010600030101010101" pitchFamily="2" charset="-122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90</a:t>
                      </a: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万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41.875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</a:tr>
              <a:tr h="10579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</a:tr>
              <a:tr h="105791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50000"/>
                        <a:alpha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TABLE_ENDDRAG_ORIGIN_RECT" val="544*492"/>
  <p:tag name="TABLE_ENDDRAG_RECT" val="206*47*544*492"/>
</p:tagLst>
</file>

<file path=ppt/tags/tag64.xml><?xml version="1.0" encoding="utf-8"?>
<p:tagLst xmlns:p="http://schemas.openxmlformats.org/presentationml/2006/main">
  <p:tag name="resource_record_key" val="{&quot;13&quot;:[4721932]}"/>
  <p:tag name="commondata" val="eyJoZGlkIjoiYWE3YjQ1Nzg2ZjIxM2FmNmMxNTExMTFlN2QyNjJhZD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学术ppt">
      <a:majorFont>
        <a:latin typeface="Times New Roman"/>
        <a:ea typeface="Times New Roman"/>
        <a:cs typeface=""/>
      </a:majorFont>
      <a:minorFont>
        <a:latin typeface="Times New Roman"/>
        <a:ea typeface="Times New Roman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tailEnd type="arrow"/>
        </a:ln>
      </a:spPr>
      <a:bodyPr/>
      <a:lstStyle/>
      <a:style>
        <a:lnRef idx="2">
          <a:schemeClr val="accent1"/>
        </a:lnRef>
        <a:fillRef idx="0">
          <a:srgbClr val="FFFFFF"/>
        </a:fillRef>
        <a:effectRef idx="0">
          <a:srgbClr val="FFFFFF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WPS 演示</Application>
  <PresentationFormat>宽屏</PresentationFormat>
  <Paragraphs>50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5" baseType="lpstr">
      <vt:lpstr>Arial</vt:lpstr>
      <vt:lpstr>宋体</vt:lpstr>
      <vt:lpstr>Wingdings</vt:lpstr>
      <vt:lpstr>Wingdings</vt:lpstr>
      <vt:lpstr>Calibri</vt:lpstr>
      <vt:lpstr>等线</vt:lpstr>
      <vt:lpstr>Times New Roman</vt:lpstr>
      <vt:lpstr>方正小标宋简体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WPS_1601889552</cp:lastModifiedBy>
  <cp:revision>163</cp:revision>
  <dcterms:created xsi:type="dcterms:W3CDTF">2019-06-19T02:08:00Z</dcterms:created>
  <dcterms:modified xsi:type="dcterms:W3CDTF">2025-04-12T18:50:24Z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CE09362FE9504E738EA817981C0B077C_13</vt:lpwstr>
  </property>
</Properties>
</file>