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908" r:id="rId3"/>
    <p:sldId id="909" r:id="rId4"/>
    <p:sldId id="911" r:id="rId5"/>
    <p:sldId id="910" r:id="rId6"/>
    <p:sldId id="912" r:id="rId7"/>
    <p:sldId id="913" r:id="rId8"/>
    <p:sldId id="914" r:id="rId9"/>
    <p:sldId id="915" r:id="rId10"/>
    <p:sldId id="916" r:id="rId11"/>
    <p:sldId id="917" r:id="rId12"/>
    <p:sldId id="918" r:id="rId13"/>
    <p:sldId id="919" r:id="rId14"/>
    <p:sldId id="921" r:id="rId15"/>
    <p:sldId id="920" r:id="rId16"/>
    <p:sldId id="924" r:id="rId17"/>
    <p:sldId id="922" r:id="rId18"/>
    <p:sldId id="923" r:id="rId19"/>
    <p:sldId id="926" r:id="rId20"/>
    <p:sldId id="930" r:id="rId21"/>
    <p:sldId id="927" r:id="rId22"/>
    <p:sldId id="928" r:id="rId23"/>
    <p:sldId id="92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34898-032D-4EE3-BAFF-DD183D66A2A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82CAD-EFFB-4AC5-95E7-DCE1D22046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5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82CAD-EFFB-4AC5-95E7-DCE1D22046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2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A433-4EAB-814A-54E5-E639F43F5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9F761-59AD-835D-82C2-00A1F1A6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CDDEB-7184-DC8D-E95F-4839520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08632B-89F0-420A-F7FF-E50219D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0DA5A-B755-09A3-67F5-3ECEFE84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3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AA487-6029-D8A9-7FA5-A6C2A1AC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01B50-119A-8F54-91C8-DE6BA87E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5BA62-0609-D979-5562-8C396DF7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E461-6E32-E4CE-C570-246ABD84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BECC4-6A7D-3191-F45B-03BA7B50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3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71FC6-F542-2412-EA9D-385B10C2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45402C-C390-979D-18D5-4EF45177E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04CFF-7685-E972-6687-796073DA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F409-E7E7-D8FF-71DA-E28E68BF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5BA3E-46C0-0795-A8B5-220F3B1E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9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6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43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23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97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0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11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58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2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C40A4-CFB9-8FDF-2843-B2A24273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DAA1D-2A95-2D00-3ABE-9DD1CA9D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D05A6-F378-8D3B-A233-F2BA760E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E2964-4E9B-0418-0CA6-CC46F496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1862A-57CC-EF1E-660F-B9A4C7CA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92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888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610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5ED9-B70E-884E-91FA-FAFE97DBEACE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EC475-891F-B047-9806-385A4FF433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6435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6598553"/>
              </p:ext>
            </p:extLst>
          </p:nvPr>
        </p:nvGraphicFramePr>
        <p:xfrm>
          <a:off x="1956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4" imgW="572" imgH="429" progId="TCLayout.ActiveDocument.1">
                  <p:embed/>
                </p:oleObj>
              </mc:Choice>
              <mc:Fallback>
                <p:oleObj name="think-cell 幻灯片" r:id="rId4" imgW="572" imgH="42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E1B95B4-61E7-47A7-B1BB-2BD732C556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533" b="1" i="0" baseline="0" dirty="0" err="1">
              <a:latin typeface="Arial" panose="020B0604020202020204" pitchFamily="34" charset="0"/>
              <a:ea typeface="Roboto Medium" pitchFamily="2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4905A-3753-64B0-3E93-80C1314148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207500" y="6366049"/>
            <a:ext cx="2743200" cy="263212"/>
          </a:xfrm>
        </p:spPr>
        <p:txBody>
          <a:bodyPr/>
          <a:lstStyle/>
          <a:p>
            <a:fld id="{CC6EE8D8-BDE1-7940-A77B-94F3F186491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A64CA487-A64E-93FD-2461-B91486007C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0069" y="1126517"/>
            <a:ext cx="11272013" cy="36618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67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Optional Subtitle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C6047-3C19-4514-EDC0-8E4DFBAA22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071" y="536575"/>
            <a:ext cx="11272013" cy="586767"/>
          </a:xfrm>
        </p:spPr>
        <p:txBody>
          <a:bodyPr tIns="0" rIns="0" anchor="t">
            <a:noAutofit/>
          </a:bodyPr>
          <a:lstStyle>
            <a:lvl1pPr>
              <a:defRPr sz="3733"/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0F54AE9B-810E-B996-752D-70B6538E1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50071" y="1797837"/>
            <a:ext cx="5351997" cy="3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buNone/>
              <a:defRPr sz="1867" b="1">
                <a:solidFill>
                  <a:srgbClr val="0923FF"/>
                </a:solidFill>
              </a:defRPr>
            </a:lvl1pPr>
          </a:lstStyle>
          <a:p>
            <a:r>
              <a:rPr lang="en-GB" dirty="0"/>
              <a:t>Column heading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DADE09FA-BE79-4F20-277D-FAAC03245A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0068" y="2396357"/>
            <a:ext cx="5352000" cy="3672127"/>
          </a:xfrm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/>
            </a:lvl1pPr>
            <a:lvl2pPr>
              <a:defRPr/>
            </a:lvl2pPr>
            <a:lvl3pPr>
              <a:buSzPct val="110000"/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41B6D8-ABC8-39EE-2C35-67402C97902D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170086" y="1797837"/>
            <a:ext cx="5351997" cy="3360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buNone/>
              <a:defRPr sz="1867" b="1">
                <a:solidFill>
                  <a:srgbClr val="0923FF"/>
                </a:solidFill>
              </a:defRPr>
            </a:lvl1pPr>
          </a:lstStyle>
          <a:p>
            <a:r>
              <a:rPr lang="en-GB" dirty="0"/>
              <a:t>Column heading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E259A088-EEB7-3EF6-C86A-BE3084DAE4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70084" y="2396357"/>
            <a:ext cx="5352000" cy="3672127"/>
          </a:xfrm>
        </p:spPr>
        <p:txBody>
          <a:bodyPr lIns="0" tIns="0" rIns="0" bIns="0">
            <a:noAutofit/>
          </a:bodyPr>
          <a:lstStyle>
            <a:lvl1pPr>
              <a:buClr>
                <a:schemeClr val="tx2"/>
              </a:buClr>
              <a:defRPr/>
            </a:lvl1pPr>
            <a:lvl3pPr>
              <a:buSzPct val="110000"/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660D357D-E0AF-7F9B-47C9-08B091A850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069" y="215386"/>
            <a:ext cx="5845929" cy="20162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33"/>
            </a:lvl1pPr>
            <a:lvl3pPr>
              <a:buSzPct val="110000"/>
              <a:defRPr/>
            </a:lvl3pPr>
          </a:lstStyle>
          <a:p>
            <a:pPr lvl="0"/>
            <a:r>
              <a:rPr lang="en-GB" dirty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1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5993081"/>
            <a:ext cx="10972800" cy="302897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392430">
              <a:lnSpc>
                <a:spcPct val="100000"/>
              </a:lnSpc>
              <a:spcBef>
                <a:spcPts val="0"/>
              </a:spcBef>
              <a:buSzTx/>
              <a:buNone/>
              <a:defRPr sz="1400" spc="-14">
                <a:latin typeface="Avenir Next Medium" panose="020B0503020202020204"/>
                <a:ea typeface="Avenir Next Medium" panose="020B0503020202020204"/>
                <a:cs typeface="Avenir Next Medium" panose="020B0503020202020204"/>
                <a:sym typeface="Avenir Next Medium" panose="020B0503020202020204"/>
              </a:defRPr>
            </a:lvl1pPr>
            <a:lvl2pPr marL="502920" indent="-185420" algn="ctr" defTabSz="392430">
              <a:lnSpc>
                <a:spcPct val="100000"/>
              </a:lnSpc>
              <a:spcBef>
                <a:spcPts val="0"/>
              </a:spcBef>
              <a:buSzPct val="125000"/>
              <a:defRPr sz="1400" spc="-14">
                <a:latin typeface="Avenir Next Medium" panose="020B0503020202020204"/>
                <a:ea typeface="Avenir Next Medium" panose="020B0503020202020204"/>
                <a:cs typeface="Avenir Next Medium" panose="020B0503020202020204"/>
                <a:sym typeface="Avenir Next Medium" panose="020B0503020202020204"/>
              </a:defRPr>
            </a:lvl2pPr>
            <a:lvl3pPr marL="820420" indent="-185420" algn="ctr" defTabSz="392430">
              <a:lnSpc>
                <a:spcPct val="100000"/>
              </a:lnSpc>
              <a:spcBef>
                <a:spcPts val="0"/>
              </a:spcBef>
              <a:buSzPct val="125000"/>
              <a:defRPr sz="1400" spc="-14">
                <a:latin typeface="Avenir Next Medium" panose="020B0503020202020204"/>
                <a:ea typeface="Avenir Next Medium" panose="020B0503020202020204"/>
                <a:cs typeface="Avenir Next Medium" panose="020B0503020202020204"/>
                <a:sym typeface="Avenir Next Medium" panose="020B0503020202020204"/>
              </a:defRPr>
            </a:lvl3pPr>
            <a:lvl4pPr marL="1137920" indent="-185420" algn="ctr" defTabSz="392430">
              <a:lnSpc>
                <a:spcPct val="100000"/>
              </a:lnSpc>
              <a:spcBef>
                <a:spcPts val="0"/>
              </a:spcBef>
              <a:buSzPct val="125000"/>
              <a:defRPr sz="1400" spc="-14">
                <a:latin typeface="Avenir Next Medium" panose="020B0503020202020204"/>
                <a:ea typeface="Avenir Next Medium" panose="020B0503020202020204"/>
                <a:cs typeface="Avenir Next Medium" panose="020B0503020202020204"/>
                <a:sym typeface="Avenir Next Medium" panose="020B0503020202020204"/>
              </a:defRPr>
            </a:lvl4pPr>
            <a:lvl5pPr marL="1455420" indent="-185420" algn="ctr" defTabSz="392430">
              <a:lnSpc>
                <a:spcPct val="100000"/>
              </a:lnSpc>
              <a:spcBef>
                <a:spcPts val="0"/>
              </a:spcBef>
              <a:buSzPct val="125000"/>
              <a:defRPr sz="1400" spc="-14">
                <a:latin typeface="Avenir Next Medium" panose="020B0503020202020204"/>
                <a:ea typeface="Avenir Next Medium" panose="020B0503020202020204"/>
                <a:cs typeface="Avenir Next Medium" panose="020B0503020202020204"/>
                <a:sym typeface="Avenir Next Medium" panose="020B0503020202020204"/>
              </a:defRPr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1219200">
              <a:defRPr sz="6400" b="0" spc="-64">
                <a:latin typeface="Canela Bold"/>
                <a:ea typeface="Canela Bold"/>
                <a:cs typeface="Canela Bold"/>
                <a:sym typeface="Canela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9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3783789"/>
            <a:ext cx="10972800" cy="1125298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100">
                <a:latin typeface="Avenir Next Demi Bold" panose="020B0503020202020204"/>
                <a:ea typeface="Avenir Next Demi Bold" panose="020B0503020202020204"/>
                <a:cs typeface="Avenir Next Demi Bold" panose="020B0503020202020204"/>
                <a:sym typeface="Avenir Next Demi Bold" panose="020B0503020202020204"/>
              </a:defRPr>
            </a:lvl1pPr>
          </a:lstStyle>
          <a:p>
            <a:r>
              <a:t>演示文稿副标题</a:t>
            </a:r>
          </a:p>
        </p:txBody>
      </p:sp>
      <p:sp>
        <p:nvSpPr>
          <p:cNvPr id="2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95670" y="6285231"/>
            <a:ext cx="261621" cy="279401"/>
          </a:xfrm>
          <a:prstGeom prst="rect">
            <a:avLst/>
          </a:prstGeom>
        </p:spPr>
        <p:txBody>
          <a:bodyPr lIns="50800" tIns="50800" rIns="50800" bIns="50800"/>
          <a:lstStyle>
            <a:lvl1pPr algn="l">
              <a:defRPr sz="1000">
                <a:solidFill>
                  <a:srgbClr val="5E5E5E"/>
                </a:solidFill>
                <a:latin typeface="Avenir Next Regular" panose="020B0503020202020204"/>
                <a:ea typeface="Avenir Next Regular" panose="020B0503020202020204"/>
                <a:cs typeface="Avenir Next Regular" panose="020B0503020202020204"/>
                <a:sym typeface="Avenir Next Regular" panose="020B05030202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70996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699B-599D-A865-66F4-D1433F58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CD45B-BA77-E0E4-25E9-BE1785F5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AC8A9-27A4-284B-617D-CF01A5D3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E6D0A-4F8A-C721-8AD8-19B7A6AB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0F675-0469-B004-7E71-639638E3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1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73E24-AB7B-ACB7-6B8F-67C621D1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E120F-0ABB-236E-3EDA-E2E7F32C7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889CC-62F2-D7EF-8613-19488246F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C3D6D-6215-30E6-BA00-6464C11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DAE2E-E92F-B599-46A2-01A592F9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E886E-D736-2C19-36E2-66BBED8E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1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2869F-9868-4F02-394E-A361236D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4CCC83-9B07-2036-90D4-21D6DAD3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2C986-2215-253E-5513-EAE7AAD44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249564-5CB1-9595-C444-81857E9AE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321F3-C77E-DBF8-8F53-05CD9553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D5A7A6-E630-5D24-04EC-1AEF2F31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BF2AC9-A98C-0694-A12F-FF892E8D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72B05C-0729-9D99-3530-6BB09403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6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F7E97-5DC1-C3E5-C59D-27CCE2D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E2FD0-B312-FB0B-A41B-43B5583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7FFBF-D942-886F-52BB-534AF29E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2BACB-8C0F-CADD-1CDA-A00BF555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7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C5678-CF09-3267-C273-736107F8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B1821-F75B-5F83-2736-B9C80061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639CC-BF45-DA17-5D44-CF9038C2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90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8F1A-FAEE-C1D9-9679-381EDF2A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4F6BB-D6B5-D8E5-6A56-DD521835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0621AA-11B0-187C-6C8F-76837F3D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71C35-2264-D67B-3003-D163D0B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D30C06-0E36-30AF-A7A8-5F749F07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6FE6D-52C5-291F-BF34-C8A7D017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4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5B002-A5FF-2EA4-6AC8-B060454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39F938-315E-253C-A39C-29B0084CA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ECA9A-A7A7-55AF-A680-9ED30C8D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31A58-9FBF-7BBF-3446-B2DB40DD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439C1-9756-D974-327C-50051C0B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F92CB-2621-9A50-950E-EDABAD33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B2F832-B238-03FD-197B-12F30B46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4E24B-0B15-88AA-B4BB-F2A771A8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98025-7DDF-4FC1-43EB-2FE1F4C6B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3394-589F-465E-9ABC-D99B7736B867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95459-9E42-F169-3306-E406B8E9B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3F83E-B535-D6B4-DCD0-94032AEA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C0519-5C93-4868-969A-CE84C41159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CCFBF21-0ED5-3173-54B5-5958A17255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5304111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6" imgW="7772400" imgH="10058400" progId="TCLayout.ActiveDocument.1">
                  <p:embed/>
                </p:oleObj>
              </mc:Choice>
              <mc:Fallback>
                <p:oleObj name="think-cell 幻灯片" r:id="rId16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CCFBF21-0ED5-3173-54B5-5958A1725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DengXian" panose="02010600030101010101" pitchFamily="2" charset="-122"/>
              </a:defRPr>
            </a:lvl1pPr>
          </a:lstStyle>
          <a:p>
            <a:fld id="{7CBD5ED9-B70E-884E-91FA-FAFE97DBEACE}" type="datetimeFigureOut">
              <a:rPr kumimoji="1" lang="zh-CN" altLang="en-US" smtClean="0"/>
              <a:pPr/>
              <a:t>2025/6/5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DengXian" panose="02010600030101010101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DengXian" panose="02010600030101010101" pitchFamily="2" charset="-122"/>
              </a:defRPr>
            </a:lvl1pPr>
          </a:lstStyle>
          <a:p>
            <a:fld id="{35CEC475-891F-B047-9806-385A4FF433D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280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DengXian" panose="02010600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engXian" panose="02010600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DengXian" panose="02010600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engXian" panose="02010600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engXian" panose="02010600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为了更美观地表现PPT设计效果，呈现高级感，建议使用如下标准配色方案。…">
            <a:extLst>
              <a:ext uri="{FF2B5EF4-FFF2-40B4-BE49-F238E27FC236}">
                <a16:creationId xmlns:a16="http://schemas.microsoft.com/office/drawing/2014/main" id="{4275E193-D577-59B4-B525-2C7756F83E37}"/>
              </a:ext>
            </a:extLst>
          </p:cNvPr>
          <p:cNvSpPr txBox="1"/>
          <p:nvPr/>
        </p:nvSpPr>
        <p:spPr>
          <a:xfrm>
            <a:off x="227447" y="4754619"/>
            <a:ext cx="2292294" cy="266740"/>
          </a:xfrm>
          <a:prstGeom prst="rect">
            <a:avLst/>
          </a:prstGeom>
          <a:ln w="3175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marL="0" marR="0" lvl="0" indent="0" algn="l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929292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Helvetica Neue Light" panose="02000503000000020004"/>
              </a:rPr>
              <a:t>2021200631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929292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Helvetica Neue Light" panose="02000503000000020004"/>
              </a:rPr>
              <a:t>经数班 方至成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929292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Helvetica Neue Light" panose="02000503000000020004"/>
            </a:endParaRPr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3B9F0876-6E76-2EF3-3AB3-848CF616C079}"/>
              </a:ext>
            </a:extLst>
          </p:cNvPr>
          <p:cNvSpPr/>
          <p:nvPr/>
        </p:nvSpPr>
        <p:spPr>
          <a:xfrm>
            <a:off x="2006600" y="5359400"/>
            <a:ext cx="2044389" cy="150614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29BCF4F4-58A3-9588-D374-80CA9D7F0C15}"/>
              </a:ext>
            </a:extLst>
          </p:cNvPr>
          <p:cNvSpPr/>
          <p:nvPr/>
        </p:nvSpPr>
        <p:spPr>
          <a:xfrm>
            <a:off x="4051491" y="5359400"/>
            <a:ext cx="2044389" cy="1506141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0036382-107E-D7F8-C89B-FDE3553C5E5C}"/>
              </a:ext>
            </a:extLst>
          </p:cNvPr>
          <p:cNvSpPr/>
          <p:nvPr/>
        </p:nvSpPr>
        <p:spPr>
          <a:xfrm>
            <a:off x="-37658" y="5359400"/>
            <a:ext cx="2044390" cy="150614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1219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FE4C00-6CCD-4318-A6D3-434C753BBA33}"/>
              </a:ext>
            </a:extLst>
          </p:cNvPr>
          <p:cNvSpPr/>
          <p:nvPr/>
        </p:nvSpPr>
        <p:spPr>
          <a:xfrm>
            <a:off x="6096251" y="5359400"/>
            <a:ext cx="2044389" cy="1506141"/>
          </a:xfrm>
          <a:prstGeom prst="rect">
            <a:avLst/>
          </a:prstGeom>
          <a:solidFill>
            <a:schemeClr val="accent3"/>
          </a:solidFill>
          <a:ln w="3175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"/>
              <a:sym typeface="Helvetica"/>
            </a:endParaRPr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D8FB0D98-B248-482B-48B4-4A5ED65217D4}"/>
              </a:ext>
            </a:extLst>
          </p:cNvPr>
          <p:cNvSpPr/>
          <p:nvPr/>
        </p:nvSpPr>
        <p:spPr>
          <a:xfrm>
            <a:off x="8140639" y="5359400"/>
            <a:ext cx="2044390" cy="1506141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kumimoji="0" sz="4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"/>
              <a:sym typeface="Helvetica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E962B489-4051-1CEE-7241-1A2995D963F1}"/>
              </a:ext>
            </a:extLst>
          </p:cNvPr>
          <p:cNvSpPr/>
          <p:nvPr/>
        </p:nvSpPr>
        <p:spPr>
          <a:xfrm>
            <a:off x="10160311" y="5359400"/>
            <a:ext cx="2044390" cy="1506141"/>
          </a:xfrm>
          <a:prstGeom prst="rect">
            <a:avLst/>
          </a:prstGeom>
          <a:solidFill>
            <a:schemeClr val="tx1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144A4F7-9447-1A14-D3A8-5605CAAC1EEB}"/>
              </a:ext>
            </a:extLst>
          </p:cNvPr>
          <p:cNvSpPr/>
          <p:nvPr/>
        </p:nvSpPr>
        <p:spPr>
          <a:xfrm>
            <a:off x="8140639" y="-3424"/>
            <a:ext cx="4066432" cy="5363866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  <p:sp>
        <p:nvSpPr>
          <p:cNvPr id="12" name="标准配色">
            <a:extLst>
              <a:ext uri="{FF2B5EF4-FFF2-40B4-BE49-F238E27FC236}">
                <a16:creationId xmlns:a16="http://schemas.microsoft.com/office/drawing/2014/main" id="{B567D5FA-ADCB-7F5C-8DC8-65EF65C08116}"/>
              </a:ext>
            </a:extLst>
          </p:cNvPr>
          <p:cNvSpPr txBox="1"/>
          <p:nvPr/>
        </p:nvSpPr>
        <p:spPr>
          <a:xfrm>
            <a:off x="361397" y="2200459"/>
            <a:ext cx="5283498" cy="1463991"/>
          </a:xfrm>
          <a:prstGeom prst="rect">
            <a:avLst/>
          </a:prstGeom>
          <a:ln w="3175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90000"/>
              </a:lnSpc>
              <a:defRPr sz="3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l" defTabSz="12192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Helvetica"/>
              </a:rPr>
              <a:t>金融股票项目</a:t>
            </a:r>
            <a:endParaRPr kumimoji="0" lang="en-US" altLang="zh-CN" sz="3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Helvetica"/>
            </a:endParaRPr>
          </a:p>
          <a:p>
            <a:pPr marL="0" marR="0" lvl="0" indent="0" algn="l" defTabSz="12192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Helvetica"/>
              </a:rPr>
              <a:t>——</a:t>
            </a:r>
          </a:p>
          <a:p>
            <a:pPr marL="0" marR="0" lvl="0" indent="0" algn="l" defTabSz="12192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论文复现与多模型融合创新</a:t>
            </a:r>
            <a:endParaRPr kumimoji="0" sz="3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Helvetica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B008AE8B-76E1-55EA-EF7A-F98A340EE9E0}"/>
              </a:ext>
            </a:extLst>
          </p:cNvPr>
          <p:cNvSpPr/>
          <p:nvPr/>
        </p:nvSpPr>
        <p:spPr>
          <a:xfrm>
            <a:off x="227447" y="4323712"/>
            <a:ext cx="7563596" cy="77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Han Sans CN Regular" panose="020B0500000000000000" pitchFamily="34" charset="-128"/>
              <a:ea typeface="Source Han Sans CN Regular" panose="020B0500000000000000" pitchFamily="34" charset="-128"/>
              <a:cs typeface="Helvetica Neue Medium" panose="02000503000000020004"/>
              <a:sym typeface="Helvetica Neue Medium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95849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095B1-5D9B-1FFB-44C7-09487BBF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BAAC5CD-E7DA-3EA6-A334-5BC65A203C1B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A382742-B0C8-E88C-F7C8-B30D868610F6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窗口模型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83EB56-A5D3-6039-586C-151336FC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6" y="-1"/>
            <a:ext cx="2762512" cy="6858000"/>
          </a:xfrm>
          <a:prstGeom prst="rect">
            <a:avLst/>
          </a:prstGeom>
        </p:spPr>
      </p:pic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28119EF-2714-4CC7-94A6-D942D85E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68947"/>
              </p:ext>
            </p:extLst>
          </p:nvPr>
        </p:nvGraphicFramePr>
        <p:xfrm>
          <a:off x="5449389" y="1077686"/>
          <a:ext cx="5529943" cy="4493328"/>
        </p:xfrm>
        <a:graphic>
          <a:graphicData uri="http://schemas.openxmlformats.org/drawingml/2006/table">
            <a:tbl>
              <a:tblPr/>
              <a:tblGrid>
                <a:gridCol w="1715588">
                  <a:extLst>
                    <a:ext uri="{9D8B030D-6E8A-4147-A177-3AD203B41FA5}">
                      <a16:colId xmlns:a16="http://schemas.microsoft.com/office/drawing/2014/main" val="3885984466"/>
                    </a:ext>
                  </a:extLst>
                </a:gridCol>
                <a:gridCol w="1162595">
                  <a:extLst>
                    <a:ext uri="{9D8B030D-6E8A-4147-A177-3AD203B41FA5}">
                      <a16:colId xmlns:a16="http://schemas.microsoft.com/office/drawing/2014/main" val="295248122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24385898"/>
                    </a:ext>
                  </a:extLst>
                </a:gridCol>
              </a:tblGrid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参数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默认值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16107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decay_rate</a:t>
                      </a:r>
                      <a:endParaRPr lang="en-US" sz="1400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因子表现衰减率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2749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threshold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因子启用阈值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29309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window_size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训练数据窗口大小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4401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min_factors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最小活跃因子数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35945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ic_lookback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IC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计算回溯期数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78737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n_estimators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树模型树的数量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683273"/>
                  </a:ext>
                </a:extLst>
              </a:tr>
              <a:tr h="56166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hidden_layer_sizes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(50,30)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MLP</a:t>
                      </a:r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隐藏层结构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4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52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0B5AD-240B-B0F5-8103-4B1AFFB9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4A7BE67-7891-4AFF-8842-F016F25C7A0B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0EFD5AA-85BF-168E-967A-383F0EFC4AE7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窗口模型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6E2A51-B032-0D30-7381-E22CB4037C41}"/>
              </a:ext>
            </a:extLst>
          </p:cNvPr>
          <p:cNvSpPr txBox="1"/>
          <p:nvPr/>
        </p:nvSpPr>
        <p:spPr>
          <a:xfrm>
            <a:off x="271055" y="692066"/>
            <a:ext cx="8899071" cy="730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获取滚动平均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IC: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使用最近</a:t>
            </a:r>
            <a:r>
              <a:rPr kumimoji="1"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ic_lookback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期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IC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计算因子平均表现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7E2666-7C78-250F-9BF4-B996C1196F58}"/>
              </a:ext>
            </a:extLst>
          </p:cNvPr>
          <p:cNvSpPr txBox="1"/>
          <p:nvPr/>
        </p:nvSpPr>
        <p:spPr>
          <a:xfrm>
            <a:off x="271055" y="1540623"/>
            <a:ext cx="8899071" cy="139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更新因子状态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	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状态更新逻辑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计算衰减加权指标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new_metric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prev_metric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 0.95 + </a:t>
            </a:r>
            <a:r>
              <a:rPr kumimoji="1"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current_perf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* 0.05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状态决策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 state = 0 if abs(metric) &gt; 0.01 else 1 (0=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启用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1=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禁用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E4A3FD-D4C5-F315-64DC-7A987DBE0CAA}"/>
              </a:ext>
            </a:extLst>
          </p:cNvPr>
          <p:cNvSpPr txBox="1"/>
          <p:nvPr/>
        </p:nvSpPr>
        <p:spPr>
          <a:xfrm>
            <a:off x="271054" y="3176015"/>
            <a:ext cx="8899071" cy="10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因子选择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优先选择状态为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0(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启用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的因子</a:t>
            </a:r>
          </a:p>
          <a:p>
            <a:pPr algn="l">
              <a:lnSpc>
                <a:spcPts val="2600"/>
              </a:lnSpc>
            </a:pP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当启用因子不足时，选择</a:t>
            </a: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IC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绝对值最高的因子补足</a:t>
            </a:r>
            <a:endParaRPr kumimoji="1"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47F5EE-FE02-34AF-D4AB-A508AD94FCD7}"/>
              </a:ext>
            </a:extLst>
          </p:cNvPr>
          <p:cNvSpPr txBox="1"/>
          <p:nvPr/>
        </p:nvSpPr>
        <p:spPr>
          <a:xfrm>
            <a:off x="365759" y="4974337"/>
            <a:ext cx="8899071" cy="38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多模型训练</a:t>
            </a:r>
            <a:endParaRPr kumimoji="1"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F15925-3E98-E65D-CBEF-46ED902BE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513"/>
              </p:ext>
            </p:extLst>
          </p:nvPr>
        </p:nvGraphicFramePr>
        <p:xfrm>
          <a:off x="4720590" y="4351805"/>
          <a:ext cx="7319554" cy="2396490"/>
        </p:xfrm>
        <a:graphic>
          <a:graphicData uri="http://schemas.openxmlformats.org/drawingml/2006/table">
            <a:tbl>
              <a:tblPr/>
              <a:tblGrid>
                <a:gridCol w="2966768">
                  <a:extLst>
                    <a:ext uri="{9D8B030D-6E8A-4147-A177-3AD203B41FA5}">
                      <a16:colId xmlns:a16="http://schemas.microsoft.com/office/drawing/2014/main" val="4205041916"/>
                    </a:ext>
                  </a:extLst>
                </a:gridCol>
                <a:gridCol w="2176393">
                  <a:extLst>
                    <a:ext uri="{9D8B030D-6E8A-4147-A177-3AD203B41FA5}">
                      <a16:colId xmlns:a16="http://schemas.microsoft.com/office/drawing/2014/main" val="2455457665"/>
                    </a:ext>
                  </a:extLst>
                </a:gridCol>
                <a:gridCol w="2176393">
                  <a:extLst>
                    <a:ext uri="{9D8B030D-6E8A-4147-A177-3AD203B41FA5}">
                      <a16:colId xmlns:a16="http://schemas.microsoft.com/office/drawing/2014/main" val="3749236753"/>
                    </a:ext>
                  </a:extLst>
                </a:gridCol>
              </a:tblGrid>
              <a:tr h="259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模型类型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关键参数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优化方向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33599"/>
                  </a:ext>
                </a:extLst>
              </a:tr>
              <a:tr h="61918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n_estimators=200, max_depth=3, learning_rate=0.05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防止过拟合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15074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随机森林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n_estimators=200, max_depth=5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平衡复杂度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434102"/>
                  </a:ext>
                </a:extLst>
              </a:tr>
              <a:tr h="259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弹性网络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alpha=0.1, l1_ratio=0.5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特征选择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61391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hidden_layer_sizes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=(50,30), </a:t>
                      </a:r>
                      <a:r>
                        <a:rPr lang="en-US" sz="1400" dirty="0" err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=adaptive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自适应学习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742663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E508ADDB-8694-22ED-9C55-D22269BD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03" y="2918829"/>
            <a:ext cx="5077641" cy="11950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91ABA92-6823-F2D4-2CBE-79A9158F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02" y="303878"/>
            <a:ext cx="5077641" cy="26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9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011DB-5104-AD37-B876-BCE4BDA4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62195EF-C718-8EAF-FCC7-935E8426D4E1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48129E2-57E6-98BF-1DBF-384771FA726F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窗口模型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9918A5-F564-8FFB-7364-F81BFE33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36471"/>
            <a:ext cx="8335265" cy="4715688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A31F540-6ED8-899D-A847-36B1D1DB0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26851"/>
              </p:ext>
            </p:extLst>
          </p:nvPr>
        </p:nvGraphicFramePr>
        <p:xfrm>
          <a:off x="8804366" y="1136471"/>
          <a:ext cx="3280954" cy="4245674"/>
        </p:xfrm>
        <a:graphic>
          <a:graphicData uri="http://schemas.openxmlformats.org/drawingml/2006/table">
            <a:tbl>
              <a:tblPr/>
              <a:tblGrid>
                <a:gridCol w="1640477">
                  <a:extLst>
                    <a:ext uri="{9D8B030D-6E8A-4147-A177-3AD203B41FA5}">
                      <a16:colId xmlns:a16="http://schemas.microsoft.com/office/drawing/2014/main" val="315922547"/>
                    </a:ext>
                  </a:extLst>
                </a:gridCol>
                <a:gridCol w="1640477">
                  <a:extLst>
                    <a:ext uri="{9D8B030D-6E8A-4147-A177-3AD203B41FA5}">
                      <a16:colId xmlns:a16="http://schemas.microsoft.com/office/drawing/2014/main" val="8914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600" b="1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名称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600" b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活跃期数 </a:t>
                      </a:r>
                      <a:r>
                        <a:rPr lang="en-US" altLang="zh-CN" sz="1600" b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zh-CN" altLang="en-US" sz="1600" b="1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总期数（百分比）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588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lag_me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7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rank_rvar_mean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57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rank_rvar_ff3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78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rank_rvar_capm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8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rank_maxret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79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4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log_me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85/87 (97.7%)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168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rank_std_dolvol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84/87 (96.6%)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9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rank_pm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84/87 (96.6%)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4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600" b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rank_baspread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600" b="0" dirty="0"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84/87 (96.6%)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1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5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ADD0-E6F2-E9E3-C237-940BE2C25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52F65EA-3EF8-1609-2368-354B0F9C9FEE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C6B23BC-2240-DD45-1087-84402235C35D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FEA8A3-07FC-1935-7049-40F6EEE1E48D}"/>
              </a:ext>
            </a:extLst>
          </p:cNvPr>
          <p:cNvSpPr/>
          <p:nvPr/>
        </p:nvSpPr>
        <p:spPr>
          <a:xfrm>
            <a:off x="5809432" y="235130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变量分类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E60964-B794-72A2-ED4F-349D1D1C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41405"/>
              </p:ext>
            </p:extLst>
          </p:nvPr>
        </p:nvGraphicFramePr>
        <p:xfrm>
          <a:off x="2096588" y="1203749"/>
          <a:ext cx="8582298" cy="5079912"/>
        </p:xfrm>
        <a:graphic>
          <a:graphicData uri="http://schemas.openxmlformats.org/drawingml/2006/table">
            <a:tbl>
              <a:tblPr/>
              <a:tblGrid>
                <a:gridCol w="4291149">
                  <a:extLst>
                    <a:ext uri="{9D8B030D-6E8A-4147-A177-3AD203B41FA5}">
                      <a16:colId xmlns:a16="http://schemas.microsoft.com/office/drawing/2014/main" val="3802741530"/>
                    </a:ext>
                  </a:extLst>
                </a:gridCol>
                <a:gridCol w="4291149">
                  <a:extLst>
                    <a:ext uri="{9D8B030D-6E8A-4147-A177-3AD203B41FA5}">
                      <a16:colId xmlns:a16="http://schemas.microsoft.com/office/drawing/2014/main" val="1383777770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特征类别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包含的特征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95379"/>
                  </a:ext>
                </a:extLst>
              </a:tr>
              <a:tr h="46233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动量特征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pl-PL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rank_mom1m, rank_mom6m, rank_mom12m, rank_mom36m, rank_mom60m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77009"/>
                  </a:ext>
                </a:extLst>
              </a:tr>
              <a:tr h="652701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波动性特征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rank_rvar_mean, rank_std_dolvol, rank_rvar_ff3, rank_baspread, rank_std_turn, rank_rvar_capm, rank_maxret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45052"/>
                  </a:ext>
                </a:extLst>
              </a:tr>
              <a:tr h="652701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基本面特征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rank_op, rank_rd_sale, rank_noa, rank_bm, rank_bm_ia, rank_acc, rank_ato, rank_pm, rank_agr, rank_roe, rank_gma, rank_cfp, rank_ni, rank_roa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446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流动性特征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rank_dolvol, rank_ill, rank_turn, rank_zerotrade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9684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市场相关特征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da-DK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market_ret, industry_ret, lag_ret_1, lag_ret_3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437607"/>
                  </a:ext>
                </a:extLst>
              </a:tr>
              <a:tr h="46233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成长性特征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rank_rsup, rank_nincr, rank_sue, rank_sgr, rank_chpm, rank_lgr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6366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风险特征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rank_beta, rank_lev</a:t>
                      </a: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90975"/>
                  </a:ext>
                </a:extLst>
              </a:tr>
              <a:tr h="103344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其他特征</a:t>
                      </a:r>
                      <a:endParaRPr lang="zh-CN" altLang="en-US" sz="1300" b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rank_abr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rank_adm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rank_chtx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rank_pctacc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rank_rdm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rank_depr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rank_pscore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rank_cash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rank_rna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rank_chcsho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rank_sp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rank_cinvest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rank_me_ia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rank_hire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rank_cashdebt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rank_me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rank_grltnoa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log_me</a:t>
                      </a:r>
                      <a:r>
                        <a:rPr lang="en-US" sz="13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lag_me</a:t>
                      </a:r>
                      <a:endParaRPr lang="en-US" sz="13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1191" marR="61191" marT="40794" marB="4079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702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46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9BCE3-C0BA-3D0C-6D11-4187A53A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1DAD25C-605A-A36E-54F2-BCF7BAB4F038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E3DDC12-47D9-7FE3-028B-484F43FC7D15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rgbClr val="BA3023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60CD19-6767-6769-FBB1-923D80317DF0}"/>
              </a:ext>
            </a:extLst>
          </p:cNvPr>
          <p:cNvSpPr/>
          <p:nvPr/>
        </p:nvSpPr>
        <p:spPr>
          <a:xfrm>
            <a:off x="3093514" y="577448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防御性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708DD-9BBE-7291-284D-7A288803BF66}"/>
              </a:ext>
            </a:extLst>
          </p:cNvPr>
          <p:cNvSpPr/>
          <p:nvPr/>
        </p:nvSpPr>
        <p:spPr>
          <a:xfrm>
            <a:off x="8881762" y="577448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强化性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9E006B-F4C2-8FB8-E791-D24B9F4E205B}"/>
              </a:ext>
            </a:extLst>
          </p:cNvPr>
          <p:cNvSpPr/>
          <p:nvPr/>
        </p:nvSpPr>
        <p:spPr>
          <a:xfrm>
            <a:off x="2985095" y="3701217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结构性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1D2394-7C38-0539-7E19-E524E1CA0231}"/>
              </a:ext>
            </a:extLst>
          </p:cNvPr>
          <p:cNvSpPr/>
          <p:nvPr/>
        </p:nvSpPr>
        <p:spPr>
          <a:xfrm>
            <a:off x="8804052" y="3632704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衰减性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ABACBF-07C0-106E-FCB3-70CEE4FD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22" y="1709914"/>
            <a:ext cx="4921206" cy="1689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E72A94C-0740-4209-2C7E-4EE1E1AB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12" y="1709914"/>
            <a:ext cx="4327071" cy="1757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D9906F-2EF1-98E9-A532-57869691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22" y="4778730"/>
            <a:ext cx="5035731" cy="117069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EE55B8A-76BA-A2BC-872D-1224536B72B3}"/>
              </a:ext>
            </a:extLst>
          </p:cNvPr>
          <p:cNvSpPr txBox="1"/>
          <p:nvPr/>
        </p:nvSpPr>
        <p:spPr>
          <a:xfrm>
            <a:off x="6177952" y="4194399"/>
            <a:ext cx="6097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时间衰减机制：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decay = exp(-0.02 * months)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6E3C04-5793-36AD-E6BE-2A5316DF254C}"/>
              </a:ext>
            </a:extLst>
          </p:cNvPr>
          <p:cNvSpPr txBox="1"/>
          <p:nvPr/>
        </p:nvSpPr>
        <p:spPr>
          <a:xfrm>
            <a:off x="471661" y="1127562"/>
            <a:ext cx="6097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流动性排名后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分位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波动性特征、收益率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Z-score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1594AD-3BAF-A17C-892C-7F63D42C5186}"/>
              </a:ext>
            </a:extLst>
          </p:cNvPr>
          <p:cNvSpPr txBox="1"/>
          <p:nvPr/>
        </p:nvSpPr>
        <p:spPr>
          <a:xfrm>
            <a:off x="6177952" y="1106805"/>
            <a:ext cx="6097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quality_score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= 0.4 * 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动量分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+ 0.3 * 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波动性分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+ 0.3 * 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基本面分波动性特征、质量排名前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分位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AF7376-0F28-D438-A371-8C2FC692AD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7354"/>
          <a:stretch>
            <a:fillRect/>
          </a:stretch>
        </p:blipFill>
        <p:spPr>
          <a:xfrm>
            <a:off x="1305500" y="4604411"/>
            <a:ext cx="4296283" cy="181598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06DA645-5706-5BD6-CFB9-B076F356855C}"/>
              </a:ext>
            </a:extLst>
          </p:cNvPr>
          <p:cNvSpPr txBox="1"/>
          <p:nvPr/>
        </p:nvSpPr>
        <p:spPr>
          <a:xfrm>
            <a:off x="281285" y="4230326"/>
            <a:ext cx="6097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贝叶斯在线变点检测（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BOCPD</a:t>
            </a:r>
            <a:r>
              <a:rPr lang="zh-CN" alt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2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6E93C-C5A4-5841-1D41-C2182C82A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55ED47-D6C8-C490-3F4F-1E9351D919AF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4BC34BD-DDD1-1E01-5212-39E8B6850F35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3BAAC-879D-0785-0C05-532A82B76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210"/>
            <a:ext cx="12192000" cy="5158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20B2A3-F1B4-3E34-4CC3-344DB3A2F9AB}"/>
              </a:ext>
            </a:extLst>
          </p:cNvPr>
          <p:cNvSpPr txBox="1"/>
          <p:nvPr/>
        </p:nvSpPr>
        <p:spPr>
          <a:xfrm>
            <a:off x="365760" y="903100"/>
            <a:ext cx="10796451" cy="595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股票嵌入层（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Stock Embedding Layer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作用：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学习不同股票的独特属性（如行业、市值、财务特征等隐含信息），将离散的股票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ID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映射为连续的特征向量。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实现：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nn.Embedding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num_stocks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16)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创建嵌入层，输出维度为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，与原始输入特征拼接后作为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LSTM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的输入。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优势：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传统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LSTM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仅利用时序特征，而此模型通过嵌入层显式区分不同股票的特性，提升模型对横截面差异的捕捉能力。嵌入向量可视为 “股票类型特征”，与价格、成交量等时序数据结合，增强模型对多维度信息的利用。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动态记忆库与数据质量过滤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记忆库更新机制：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通过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update_memory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方法动态维护记忆库，结合时间衰减（保留近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24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个月数据，按指数衰减过滤旧数据）和质量评分（筛选高动量、低波动、优基本面的数据）。剔除噪声数据（如高波动异常值、低流动性股票），避免无效信息干扰模型训练。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与传统 </a:t>
            </a:r>
            <a:r>
              <a:rPr lang="en-US" altLang="zh-CN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LSTM </a:t>
            </a: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的差异：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传统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LSTM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直接使用固定窗口的历史数据，而模型通过数据质量筛选和动态遗忘机制，主动优化输入数据的 “纯净度”，提升模型泛化能力。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结构性变化检测（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Structural Change Detection</a:t>
            </a:r>
            <a:r>
              <a:rPr lang="zh-CN" altLang="en-US" sz="16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检测逻辑：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通过多个函数，计算股票特征（如动量、波动、估值）的滚动均值和波动率变化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作用：传统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LSTM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对非平稳数据（如股票市场结构突变）泛化能力弱，此机制可自适应捕捉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regime shift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，避免模型因历史模式过时导致预测失效。</a:t>
            </a:r>
          </a:p>
        </p:txBody>
      </p:sp>
    </p:spTree>
    <p:extLst>
      <p:ext uri="{BB962C8B-B14F-4D97-AF65-F5344CB8AC3E}">
        <p14:creationId xmlns:p14="http://schemas.microsoft.com/office/powerpoint/2010/main" val="259780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ABB2-FF49-9651-684A-EF4C96E1E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2481CCF-B5A1-63D6-786C-6BD2BCA0FAA7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EA5FA57-4E5D-77C6-CA1E-C4AEFBA7996D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0410D-E973-5CA7-80F9-7D12186A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30" y="235130"/>
            <a:ext cx="8291142" cy="62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BBE4-8215-1351-03B3-56480B9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E609A58-BBCF-30C6-48C3-176CA2571D07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F7D8F8-8CD1-0215-92B9-3100AB0ECB6A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D4D806-5DD2-B67D-4F46-66B82ADF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" t="1082" r="5116" b="4590"/>
          <a:stretch>
            <a:fillRect/>
          </a:stretch>
        </p:blipFill>
        <p:spPr>
          <a:xfrm>
            <a:off x="4878977" y="235130"/>
            <a:ext cx="6361612" cy="36609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6EF4E3-D90D-6365-EF33-3FBF9DC8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66" y="4271556"/>
            <a:ext cx="4810401" cy="24427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086B4C-D6C1-9DD1-0DF8-7786D6F06844}"/>
              </a:ext>
            </a:extLst>
          </p:cNvPr>
          <p:cNvSpPr txBox="1"/>
          <p:nvPr/>
        </p:nvSpPr>
        <p:spPr>
          <a:xfrm>
            <a:off x="-132262" y="2123441"/>
            <a:ext cx="5594714" cy="2790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整体</a:t>
            </a:r>
            <a:r>
              <a:rPr lang="en-US" altLang="zh-CN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R² Score: 0.0003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结构性变化股票</a:t>
            </a:r>
            <a:r>
              <a:rPr lang="en-US" altLang="zh-CN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R² Score: 0.0182578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整体</a:t>
            </a:r>
            <a:r>
              <a:rPr lang="en-US" altLang="zh-CN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MSE: 0.04543893</a:t>
            </a: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结构性变化股票</a:t>
            </a:r>
            <a:r>
              <a:rPr lang="en-US" altLang="zh-CN" sz="2000" dirty="0">
                <a:solidFill>
                  <a:schemeClr val="accent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MSE: 0.0487371</a:t>
            </a:r>
          </a:p>
          <a:p>
            <a:pPr algn="ctr">
              <a:lnSpc>
                <a:spcPct val="150000"/>
              </a:lnSpc>
            </a:pPr>
            <a:endParaRPr lang="en-US" altLang="zh-CN" sz="2000" b="1" dirty="0">
              <a:solidFill>
                <a:schemeClr val="tx1">
                  <a:lumMod val="5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具有良好的成长性</a:t>
            </a:r>
          </a:p>
        </p:txBody>
      </p:sp>
    </p:spTree>
    <p:extLst>
      <p:ext uri="{BB962C8B-B14F-4D97-AF65-F5344CB8AC3E}">
        <p14:creationId xmlns:p14="http://schemas.microsoft.com/office/powerpoint/2010/main" val="370312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F9D92-7646-322A-A9A3-9013756B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D55C9-F453-A5A8-B278-F5EE3FCB3462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B3A3152-E0B8-B13A-70C8-9E260D201DBF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投票机制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AA1728-0FE3-A57E-38C8-00D59130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49530"/>
            <a:ext cx="4862823" cy="39844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481ED0-E2CF-2E21-8427-3DA7EE6CD658}"/>
              </a:ext>
            </a:extLst>
          </p:cNvPr>
          <p:cNvSpPr txBox="1"/>
          <p:nvPr/>
        </p:nvSpPr>
        <p:spPr>
          <a:xfrm>
            <a:off x="5958841" y="2213539"/>
            <a:ext cx="4795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先通过双重循环计算模型预测值之间的相似度矩阵（预测值越接近，相似度越高）；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再将相似度矩阵按行求和并归一化，得到各模型的权重（与其他模型预测越相似的模型，权重越高）；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最后用这些权重对预测值做加权平均，输出融合后的结果。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1E334D">
                  <a:lumMod val="50000"/>
                </a:srgbClr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·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计算中心平均值，和各预测点到中心距离，最近的三个预测参与最终预测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FA8F8D-536D-301E-36AD-A8F5326E1F41}"/>
              </a:ext>
            </a:extLst>
          </p:cNvPr>
          <p:cNvSpPr txBox="1"/>
          <p:nvPr/>
        </p:nvSpPr>
        <p:spPr>
          <a:xfrm>
            <a:off x="5819502" y="1229472"/>
            <a:ext cx="5518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BA3023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信念：大部分正确原则；模型同质原则</a:t>
            </a:r>
          </a:p>
        </p:txBody>
      </p:sp>
    </p:spTree>
    <p:extLst>
      <p:ext uri="{BB962C8B-B14F-4D97-AF65-F5344CB8AC3E}">
        <p14:creationId xmlns:p14="http://schemas.microsoft.com/office/powerpoint/2010/main" val="3426883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57B4-9B8B-0691-1701-560869230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79578FE-2648-7BDD-3C69-5671FC3EA351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F6626BA-DE26-02D1-E63F-1D3F2AC68572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仲裁机制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76B2F-4A36-F0B7-C288-71EB28DC1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r="-3575"/>
          <a:stretch>
            <a:fillRect/>
          </a:stretch>
        </p:blipFill>
        <p:spPr>
          <a:xfrm>
            <a:off x="527268" y="744583"/>
            <a:ext cx="3300149" cy="58246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E6018A-CE9B-6C70-07AF-E9E7B4AEED66}"/>
              </a:ext>
            </a:extLst>
          </p:cNvPr>
          <p:cNvSpPr txBox="1"/>
          <p:nvPr/>
        </p:nvSpPr>
        <p:spPr>
          <a:xfrm>
            <a:off x="4859383" y="744583"/>
            <a:ext cx="6413863" cy="461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遍历每个月份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从第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个月开始（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min_periods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=12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），跳过前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个月（数据不足），初始均等权重</a:t>
            </a:r>
            <a:endParaRPr kumimoji="1" lang="en-US" altLang="zh-CN" dirty="0">
              <a:solidFill>
                <a:srgbClr val="1E344D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确定历史窗口为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t-24 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到 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t-1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24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个月历史数据）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提取窗口数据，获取该时间段内的所有股票记录</a:t>
            </a:r>
            <a:endParaRPr kumimoji="1" lang="en-US" altLang="zh-CN" dirty="0">
              <a:solidFill>
                <a:srgbClr val="1E344D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计算模型误差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对于每个模型（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ip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dp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bp, 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mp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）：计算当月预测值与实际值的平方误差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并计算该模型在历史窗口内的平均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权重公式：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weight_model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= (1 / (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MSE_model</a:t>
            </a:r>
            <a:r>
              <a:rPr kumimoji="1" lang="en-US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+ </a:t>
            </a:r>
            <a:r>
              <a:rPr kumimoji="1" lang="el-GR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ε)) / </a:t>
            </a:r>
            <a:r>
              <a:rPr kumimoji="1" lang="en-US" altLang="zh-CN" dirty="0" err="1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total_inverse_error</a:t>
            </a:r>
            <a:endParaRPr kumimoji="1" lang="en-US" altLang="zh-CN" dirty="0">
              <a:solidFill>
                <a:srgbClr val="1E344D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归一化处理</a:t>
            </a:r>
          </a:p>
        </p:txBody>
      </p:sp>
    </p:spTree>
    <p:extLst>
      <p:ext uri="{BB962C8B-B14F-4D97-AF65-F5344CB8AC3E}">
        <p14:creationId xmlns:p14="http://schemas.microsoft.com/office/powerpoint/2010/main" val="370122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4542B251-4ED8-1C36-C5A9-37E3ABE33F9F}"/>
              </a:ext>
            </a:extLst>
          </p:cNvPr>
          <p:cNvSpPr/>
          <p:nvPr/>
        </p:nvSpPr>
        <p:spPr>
          <a:xfrm>
            <a:off x="5159151" y="5539805"/>
            <a:ext cx="1710854" cy="6640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仲裁机制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9C4915-B95D-17BB-531E-74EB2EF6136E}"/>
              </a:ext>
            </a:extLst>
          </p:cNvPr>
          <p:cNvSpPr/>
          <p:nvPr/>
        </p:nvSpPr>
        <p:spPr>
          <a:xfrm>
            <a:off x="5041853" y="101217"/>
            <a:ext cx="1990997" cy="112160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中值填充</a:t>
            </a:r>
            <a:endParaRPr kumimoji="1"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滞后项</a:t>
            </a:r>
            <a:endParaRPr kumimoji="1"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市场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行业数据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FA937A-756E-5D89-B317-7895D243691B}"/>
              </a:ext>
            </a:extLst>
          </p:cNvPr>
          <p:cNvSpPr/>
          <p:nvPr/>
        </p:nvSpPr>
        <p:spPr>
          <a:xfrm>
            <a:off x="1314179" y="1343674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基石模型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013BA5-9AC8-57D9-5733-10F1C4190AB0}"/>
              </a:ext>
            </a:extLst>
          </p:cNvPr>
          <p:cNvSpPr/>
          <p:nvPr/>
        </p:nvSpPr>
        <p:spPr>
          <a:xfrm>
            <a:off x="3770400" y="1361468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D11CB6-8C86-71D8-053A-DA21963C3995}"/>
              </a:ext>
            </a:extLst>
          </p:cNvPr>
          <p:cNvSpPr/>
          <p:nvPr/>
        </p:nvSpPr>
        <p:spPr>
          <a:xfrm>
            <a:off x="7032850" y="1343673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窗口模型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4254A8-5B4F-333B-96BA-D7BD1204DF3F}"/>
              </a:ext>
            </a:extLst>
          </p:cNvPr>
          <p:cNvSpPr/>
          <p:nvPr/>
        </p:nvSpPr>
        <p:spPr>
          <a:xfrm>
            <a:off x="9565004" y="1343672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遗忘模型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D7048F-BEDD-6023-7A4C-272D20BD628F}"/>
              </a:ext>
            </a:extLst>
          </p:cNvPr>
          <p:cNvSpPr/>
          <p:nvPr/>
        </p:nvSpPr>
        <p:spPr>
          <a:xfrm>
            <a:off x="478701" y="1121610"/>
            <a:ext cx="5410745" cy="5605760"/>
          </a:xfrm>
          <a:prstGeom prst="rect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4BF12-6B41-8B5C-90FA-AE283A3073EC}"/>
              </a:ext>
            </a:extLst>
          </p:cNvPr>
          <p:cNvSpPr/>
          <p:nvPr/>
        </p:nvSpPr>
        <p:spPr>
          <a:xfrm>
            <a:off x="6285409" y="1121608"/>
            <a:ext cx="5427891" cy="560576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8820F8-4D52-C5B8-66A6-65CA2A98034A}"/>
              </a:ext>
            </a:extLst>
          </p:cNvPr>
          <p:cNvSpPr txBox="1"/>
          <p:nvPr/>
        </p:nvSpPr>
        <p:spPr>
          <a:xfrm>
            <a:off x="627017" y="339634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静态样本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89B119-517B-9A46-81DD-381314B31273}"/>
              </a:ext>
            </a:extLst>
          </p:cNvPr>
          <p:cNvSpPr txBox="1"/>
          <p:nvPr/>
        </p:nvSpPr>
        <p:spPr>
          <a:xfrm>
            <a:off x="10354491" y="339634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滚动样本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38C745-9FEF-CEE9-AC79-B9483375AD1F}"/>
              </a:ext>
            </a:extLst>
          </p:cNvPr>
          <p:cNvSpPr/>
          <p:nvPr/>
        </p:nvSpPr>
        <p:spPr>
          <a:xfrm>
            <a:off x="1314178" y="2399210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简单测试集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671FE29-5E96-9F91-20CC-5ACD66689D24}"/>
              </a:ext>
            </a:extLst>
          </p:cNvPr>
          <p:cNvGrpSpPr/>
          <p:nvPr/>
        </p:nvGrpSpPr>
        <p:grpSpPr>
          <a:xfrm>
            <a:off x="934333" y="3300629"/>
            <a:ext cx="1999978" cy="902804"/>
            <a:chOff x="627017" y="3631472"/>
            <a:chExt cx="1999978" cy="90280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94370AF-CCF6-D4E6-8B03-8AFF7069732C}"/>
                </a:ext>
              </a:extLst>
            </p:cNvPr>
            <p:cNvSpPr/>
            <p:nvPr/>
          </p:nvSpPr>
          <p:spPr>
            <a:xfrm>
              <a:off x="627017" y="3631473"/>
              <a:ext cx="598986" cy="424543"/>
            </a:xfrm>
            <a:prstGeom prst="rect">
              <a:avLst/>
            </a:prstGeom>
            <a:solidFill>
              <a:srgbClr val="1E34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RF</a:t>
              </a:r>
              <a:endPara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97EECCE-862C-9133-C71E-5782C51F4728}"/>
                </a:ext>
              </a:extLst>
            </p:cNvPr>
            <p:cNvSpPr/>
            <p:nvPr/>
          </p:nvSpPr>
          <p:spPr>
            <a:xfrm>
              <a:off x="1322473" y="3631472"/>
              <a:ext cx="598986" cy="424543"/>
            </a:xfrm>
            <a:prstGeom prst="rect">
              <a:avLst/>
            </a:prstGeom>
            <a:solidFill>
              <a:srgbClr val="1E34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LASSO</a:t>
              </a:r>
              <a:endPara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B4A8A1D-BB75-7E5A-4B49-A4735D1990E6}"/>
                </a:ext>
              </a:extLst>
            </p:cNvPr>
            <p:cNvSpPr/>
            <p:nvPr/>
          </p:nvSpPr>
          <p:spPr>
            <a:xfrm>
              <a:off x="2028009" y="3631472"/>
              <a:ext cx="598986" cy="424543"/>
            </a:xfrm>
            <a:prstGeom prst="rect">
              <a:avLst/>
            </a:prstGeom>
            <a:solidFill>
              <a:srgbClr val="1E34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LR</a:t>
              </a:r>
              <a:endPara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5A721F1-89E6-1525-2F82-1E97542AB108}"/>
                </a:ext>
              </a:extLst>
            </p:cNvPr>
            <p:cNvSpPr/>
            <p:nvPr/>
          </p:nvSpPr>
          <p:spPr>
            <a:xfrm>
              <a:off x="993447" y="4097571"/>
              <a:ext cx="598986" cy="424543"/>
            </a:xfrm>
            <a:prstGeom prst="rect">
              <a:avLst/>
            </a:prstGeom>
            <a:solidFill>
              <a:srgbClr val="1E34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MLP</a:t>
              </a:r>
              <a:endParaRPr kumimoji="1" lang="zh-CN" altLang="en-US" sz="1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1D261D0-EF4D-B1BC-AC10-A843DC975CE7}"/>
                </a:ext>
              </a:extLst>
            </p:cNvPr>
            <p:cNvSpPr/>
            <p:nvPr/>
          </p:nvSpPr>
          <p:spPr>
            <a:xfrm>
              <a:off x="1698841" y="4109733"/>
              <a:ext cx="598986" cy="424543"/>
            </a:xfrm>
            <a:prstGeom prst="rect">
              <a:avLst/>
            </a:prstGeom>
            <a:solidFill>
              <a:srgbClr val="1E34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XGB</a:t>
              </a:r>
              <a:endParaRPr kumimoji="1" lang="zh-CN" altLang="en-US" sz="14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1C81AEC2-D372-B4FF-CC6E-B1C72C326224}"/>
              </a:ext>
            </a:extLst>
          </p:cNvPr>
          <p:cNvSpPr/>
          <p:nvPr/>
        </p:nvSpPr>
        <p:spPr>
          <a:xfrm>
            <a:off x="721382" y="3063507"/>
            <a:ext cx="908407" cy="66166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0F5A7FF-DA07-ABA0-FC9E-47E3FA4604C1}"/>
              </a:ext>
            </a:extLst>
          </p:cNvPr>
          <p:cNvSpPr/>
          <p:nvPr/>
        </p:nvSpPr>
        <p:spPr>
          <a:xfrm>
            <a:off x="27484" y="3611881"/>
            <a:ext cx="633692" cy="363396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特征重要性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D797E91-952A-652A-A34E-C02688AC11B7}"/>
              </a:ext>
            </a:extLst>
          </p:cNvPr>
          <p:cNvSpPr/>
          <p:nvPr/>
        </p:nvSpPr>
        <p:spPr>
          <a:xfrm>
            <a:off x="27484" y="3169916"/>
            <a:ext cx="633692" cy="363396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资产组合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83FEC50-C292-C732-13D5-14861F484923}"/>
              </a:ext>
            </a:extLst>
          </p:cNvPr>
          <p:cNvSpPr/>
          <p:nvPr/>
        </p:nvSpPr>
        <p:spPr>
          <a:xfrm>
            <a:off x="1309137" y="4504004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投票机制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F0881F2-9C41-0EDC-1F49-F7F94605ADD9}"/>
              </a:ext>
            </a:extLst>
          </p:cNvPr>
          <p:cNvSpPr/>
          <p:nvPr/>
        </p:nvSpPr>
        <p:spPr>
          <a:xfrm>
            <a:off x="1290082" y="5258969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Basic_predict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8D24CB5-3A4F-F474-40C6-DD5394A50F0F}"/>
              </a:ext>
            </a:extLst>
          </p:cNvPr>
          <p:cNvSpPr/>
          <p:nvPr/>
        </p:nvSpPr>
        <p:spPr>
          <a:xfrm>
            <a:off x="3770400" y="2258960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macro_vars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A3BCE92-DB60-AC84-FC2B-546294E71575}"/>
              </a:ext>
            </a:extLst>
          </p:cNvPr>
          <p:cNvSpPr/>
          <p:nvPr/>
        </p:nvSpPr>
        <p:spPr>
          <a:xfrm>
            <a:off x="3770396" y="3193881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IC</a:t>
            </a:r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行业因子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0150F06-2AC9-7667-85C7-38C2621AC750}"/>
              </a:ext>
            </a:extLst>
          </p:cNvPr>
          <p:cNvSpPr/>
          <p:nvPr/>
        </p:nvSpPr>
        <p:spPr>
          <a:xfrm>
            <a:off x="3770397" y="4229683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XGB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B63FF8B-A176-9F28-35CB-22265D323AFA}"/>
              </a:ext>
            </a:extLst>
          </p:cNvPr>
          <p:cNvSpPr/>
          <p:nvPr/>
        </p:nvSpPr>
        <p:spPr>
          <a:xfrm>
            <a:off x="3770397" y="5265485"/>
            <a:ext cx="1312817" cy="548641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Industry_predict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BDFAD77-E067-D498-3C14-63E62DC4100B}"/>
              </a:ext>
            </a:extLst>
          </p:cNvPr>
          <p:cNvSpPr/>
          <p:nvPr/>
        </p:nvSpPr>
        <p:spPr>
          <a:xfrm>
            <a:off x="5136890" y="3793579"/>
            <a:ext cx="633692" cy="363396"/>
          </a:xfrm>
          <a:prstGeom prst="rect">
            <a:avLst/>
          </a:prstGeom>
          <a:solidFill>
            <a:srgbClr val="1E34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控制措施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21D9705-25A5-EE6A-6DE4-0A0ACB05B5D2}"/>
              </a:ext>
            </a:extLst>
          </p:cNvPr>
          <p:cNvSpPr/>
          <p:nvPr/>
        </p:nvSpPr>
        <p:spPr>
          <a:xfrm>
            <a:off x="7032850" y="2030982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因子状态生成器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D1343A4-865C-BD4C-D889-370C63A9CF99}"/>
              </a:ext>
            </a:extLst>
          </p:cNvPr>
          <p:cNvSpPr/>
          <p:nvPr/>
        </p:nvSpPr>
        <p:spPr>
          <a:xfrm>
            <a:off x="7014137" y="2762045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滚动窗口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CB74146-A5FD-829B-8777-DB1B470970C1}"/>
              </a:ext>
            </a:extLst>
          </p:cNvPr>
          <p:cNvSpPr/>
          <p:nvPr/>
        </p:nvSpPr>
        <p:spPr>
          <a:xfrm>
            <a:off x="7014137" y="3500748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因子调整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1473BDD-D1DE-7E9B-FAFE-5EFFEFD8B011}"/>
              </a:ext>
            </a:extLst>
          </p:cNvPr>
          <p:cNvSpPr/>
          <p:nvPr/>
        </p:nvSpPr>
        <p:spPr>
          <a:xfrm>
            <a:off x="7014136" y="4249912"/>
            <a:ext cx="1312817" cy="741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模型工厂</a:t>
            </a:r>
            <a:endParaRPr kumimoji="1" lang="en-US" altLang="zh-CN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投票机制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84B0231-602F-A771-2DE7-12712F88FF25}"/>
              </a:ext>
            </a:extLst>
          </p:cNvPr>
          <p:cNvSpPr/>
          <p:nvPr/>
        </p:nvSpPr>
        <p:spPr>
          <a:xfrm>
            <a:off x="7032850" y="5191961"/>
            <a:ext cx="1312817" cy="7415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Window_predict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7461F40-BEB5-EE55-B2F0-489ED4F36F08}"/>
              </a:ext>
            </a:extLst>
          </p:cNvPr>
          <p:cNvGrpSpPr/>
          <p:nvPr/>
        </p:nvGrpSpPr>
        <p:grpSpPr>
          <a:xfrm>
            <a:off x="9392617" y="2618405"/>
            <a:ext cx="1791365" cy="1657077"/>
            <a:chOff x="9360283" y="2277556"/>
            <a:chExt cx="1791365" cy="1657077"/>
          </a:xfrm>
        </p:grpSpPr>
        <p:sp>
          <p:nvSpPr>
            <p:cNvPr id="102" name="不完整圆 101">
              <a:extLst>
                <a:ext uri="{FF2B5EF4-FFF2-40B4-BE49-F238E27FC236}">
                  <a16:creationId xmlns:a16="http://schemas.microsoft.com/office/drawing/2014/main" id="{B3FFC6AF-1D3B-E343-E685-80E33418FDC3}"/>
                </a:ext>
              </a:extLst>
            </p:cNvPr>
            <p:cNvSpPr/>
            <p:nvPr/>
          </p:nvSpPr>
          <p:spPr>
            <a:xfrm rot="7171942">
              <a:off x="9524834" y="2267288"/>
              <a:ext cx="1540572" cy="1579351"/>
            </a:xfrm>
            <a:prstGeom prst="pie">
              <a:avLst>
                <a:gd name="adj1" fmla="val 8949805"/>
                <a:gd name="adj2" fmla="val 1603454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不完整圆 102">
              <a:extLst>
                <a:ext uri="{FF2B5EF4-FFF2-40B4-BE49-F238E27FC236}">
                  <a16:creationId xmlns:a16="http://schemas.microsoft.com/office/drawing/2014/main" id="{BF24C334-9C95-79C4-42D0-53AA1CD15B25}"/>
                </a:ext>
              </a:extLst>
            </p:cNvPr>
            <p:cNvSpPr/>
            <p:nvPr/>
          </p:nvSpPr>
          <p:spPr>
            <a:xfrm rot="14359909">
              <a:off x="9451124" y="2374671"/>
              <a:ext cx="1540572" cy="1579351"/>
            </a:xfrm>
            <a:prstGeom prst="pie">
              <a:avLst>
                <a:gd name="adj1" fmla="val 8949805"/>
                <a:gd name="adj2" fmla="val 1620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不完整圆 103">
              <a:extLst>
                <a:ext uri="{FF2B5EF4-FFF2-40B4-BE49-F238E27FC236}">
                  <a16:creationId xmlns:a16="http://schemas.microsoft.com/office/drawing/2014/main" id="{1852C404-C90C-CBA0-FF80-C022E772F110}"/>
                </a:ext>
              </a:extLst>
            </p:cNvPr>
            <p:cNvSpPr/>
            <p:nvPr/>
          </p:nvSpPr>
          <p:spPr>
            <a:xfrm>
              <a:off x="9360283" y="2277556"/>
              <a:ext cx="1540572" cy="1579351"/>
            </a:xfrm>
            <a:prstGeom prst="pie">
              <a:avLst>
                <a:gd name="adj1" fmla="val 8949805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92807E0C-7C1B-4EF9-8AD6-F335DC3DD533}"/>
                </a:ext>
              </a:extLst>
            </p:cNvPr>
            <p:cNvSpPr txBox="1"/>
            <p:nvPr/>
          </p:nvSpPr>
          <p:spPr>
            <a:xfrm>
              <a:off x="9524965" y="2551256"/>
              <a:ext cx="80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增强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LSTM</a:t>
              </a:r>
              <a:endParaRPr kumimoji="1"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5043A521-36DD-2CDD-A224-22C350A4D6C1}"/>
                </a:ext>
              </a:extLst>
            </p:cNvPr>
            <p:cNvSpPr txBox="1"/>
            <p:nvPr/>
          </p:nvSpPr>
          <p:spPr>
            <a:xfrm>
              <a:off x="10347036" y="2545991"/>
              <a:ext cx="80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动态</a:t>
              </a:r>
              <a:endPara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记忆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D1B7428-4190-1BA5-4AF0-9506F7B1D950}"/>
                </a:ext>
              </a:extLst>
            </p:cNvPr>
            <p:cNvSpPr txBox="1"/>
            <p:nvPr/>
          </p:nvSpPr>
          <p:spPr>
            <a:xfrm>
              <a:off x="9955896" y="3271702"/>
              <a:ext cx="8046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质量</a:t>
              </a:r>
              <a:endParaRPr kumimoji="1"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endParaRPr>
            </a:p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rPr>
                <a:t>评估</a:t>
              </a:r>
            </a:p>
          </p:txBody>
        </p:sp>
      </p:grpSp>
      <p:sp>
        <p:nvSpPr>
          <p:cNvPr id="108" name="矩形 107">
            <a:extLst>
              <a:ext uri="{FF2B5EF4-FFF2-40B4-BE49-F238E27FC236}">
                <a16:creationId xmlns:a16="http://schemas.microsoft.com/office/drawing/2014/main" id="{559699D1-95AB-1975-933D-CA425937EBAD}"/>
              </a:ext>
            </a:extLst>
          </p:cNvPr>
          <p:cNvSpPr/>
          <p:nvPr/>
        </p:nvSpPr>
        <p:spPr>
          <a:xfrm>
            <a:off x="9514024" y="4362284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防御性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26CB99CB-5F51-62BA-3E2D-D580834DD018}"/>
              </a:ext>
            </a:extLst>
          </p:cNvPr>
          <p:cNvSpPr/>
          <p:nvPr/>
        </p:nvSpPr>
        <p:spPr>
          <a:xfrm>
            <a:off x="10361911" y="4349470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强化性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BB809197-5882-FFC2-A9D1-C0552E44288E}"/>
              </a:ext>
            </a:extLst>
          </p:cNvPr>
          <p:cNvSpPr/>
          <p:nvPr/>
        </p:nvSpPr>
        <p:spPr>
          <a:xfrm>
            <a:off x="9521232" y="4869906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结构性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7C8AAB21-2886-792A-601B-E6E3F8B38114}"/>
              </a:ext>
            </a:extLst>
          </p:cNvPr>
          <p:cNvSpPr/>
          <p:nvPr/>
        </p:nvSpPr>
        <p:spPr>
          <a:xfrm>
            <a:off x="10354491" y="4869401"/>
            <a:ext cx="689469" cy="4494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衰减性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8D40DD7-8B5E-C14B-BA85-C9B2AA1B6AA7}"/>
              </a:ext>
            </a:extLst>
          </p:cNvPr>
          <p:cNvSpPr/>
          <p:nvPr/>
        </p:nvSpPr>
        <p:spPr>
          <a:xfrm>
            <a:off x="9489398" y="5357786"/>
            <a:ext cx="1586644" cy="590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memory_predict</a:t>
            </a:r>
            <a:endParaRPr kumimoji="1" lang="zh-CN" altLang="en-US" sz="1600" dirty="0"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1D3F335-1C62-5A43-DD1C-84293121A40F}"/>
              </a:ext>
            </a:extLst>
          </p:cNvPr>
          <p:cNvSpPr txBox="1"/>
          <p:nvPr/>
        </p:nvSpPr>
        <p:spPr>
          <a:xfrm>
            <a:off x="1727948" y="5898158"/>
            <a:ext cx="3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l-GR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α</a:t>
            </a:r>
            <a:endParaRPr kumimoji="1" lang="zh-CN" altLang="en-US" dirty="0">
              <a:solidFill>
                <a:srgbClr val="1E344D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9D9F683-828E-3FB5-1465-16D621F9EE39}"/>
              </a:ext>
            </a:extLst>
          </p:cNvPr>
          <p:cNvSpPr txBox="1"/>
          <p:nvPr/>
        </p:nvSpPr>
        <p:spPr>
          <a:xfrm>
            <a:off x="4313721" y="5916661"/>
            <a:ext cx="31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l-GR" altLang="zh-CN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β</a:t>
            </a:r>
            <a:endParaRPr kumimoji="1" lang="zh-CN" altLang="en-US" dirty="0">
              <a:solidFill>
                <a:srgbClr val="1E344D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FAEBACD-3F10-BFEB-E888-98F551D180AF}"/>
              </a:ext>
            </a:extLst>
          </p:cNvPr>
          <p:cNvSpPr txBox="1"/>
          <p:nvPr/>
        </p:nvSpPr>
        <p:spPr>
          <a:xfrm>
            <a:off x="7589271" y="5898158"/>
            <a:ext cx="3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l-GR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γ</a:t>
            </a: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6E5B198-AC98-1027-87FB-D80BFC244130}"/>
              </a:ext>
            </a:extLst>
          </p:cNvPr>
          <p:cNvSpPr txBox="1"/>
          <p:nvPr/>
        </p:nvSpPr>
        <p:spPr>
          <a:xfrm>
            <a:off x="10189999" y="5882228"/>
            <a:ext cx="30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l-GR" altLang="zh-CN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δ</a:t>
            </a: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ABF845C-0D1D-7DBA-9A03-6EEB4D429477}"/>
              </a:ext>
            </a:extLst>
          </p:cNvPr>
          <p:cNvSpPr txBox="1"/>
          <p:nvPr/>
        </p:nvSpPr>
        <p:spPr>
          <a:xfrm>
            <a:off x="5313998" y="6358038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b="1" u="sng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Final Predict</a:t>
            </a:r>
            <a:endParaRPr kumimoji="1" lang="zh-CN" altLang="en-US" b="1" u="sng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F6B3CE-BC5D-FC5D-CFA8-F50C2FC927A1}"/>
              </a:ext>
            </a:extLst>
          </p:cNvPr>
          <p:cNvSpPr/>
          <p:nvPr/>
        </p:nvSpPr>
        <p:spPr>
          <a:xfrm>
            <a:off x="9597335" y="1996687"/>
            <a:ext cx="1312817" cy="5486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滑动窗口</a:t>
            </a:r>
          </a:p>
        </p:txBody>
      </p:sp>
    </p:spTree>
    <p:extLst>
      <p:ext uri="{BB962C8B-B14F-4D97-AF65-F5344CB8AC3E}">
        <p14:creationId xmlns:p14="http://schemas.microsoft.com/office/powerpoint/2010/main" val="344086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E189-6406-4757-A9BA-3E9E733C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6A5E082-30D8-D8D5-2AF0-923BC13CB173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22A4700-A334-15E7-FF76-5A753CCBBE4D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rgbClr val="1E334D">
                    <a:lumMod val="50000"/>
                  </a:srgb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仲裁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机制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A1BA32-1F29-445B-C7AE-403B8F68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24" y="577540"/>
            <a:ext cx="10209133" cy="58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6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32CB-BF1C-C6A5-7896-72C74DED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226227-22C5-123B-CED9-46EB19605A34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386D03B-CA48-92D1-AE4A-691CDB6D47DD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仲裁机制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9B696-ACFB-11B2-746B-A98FF9D9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297"/>
            <a:ext cx="12192000" cy="404116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C63861-FC83-2F0F-CC80-299C977D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87730"/>
              </p:ext>
            </p:extLst>
          </p:nvPr>
        </p:nvGraphicFramePr>
        <p:xfrm>
          <a:off x="1269274" y="4721730"/>
          <a:ext cx="9383488" cy="2136270"/>
        </p:xfrm>
        <a:graphic>
          <a:graphicData uri="http://schemas.openxmlformats.org/drawingml/2006/table">
            <a:tbl>
              <a:tblPr/>
              <a:tblGrid>
                <a:gridCol w="2345872">
                  <a:extLst>
                    <a:ext uri="{9D8B030D-6E8A-4147-A177-3AD203B41FA5}">
                      <a16:colId xmlns:a16="http://schemas.microsoft.com/office/drawing/2014/main" val="1243994608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1494455441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1467442761"/>
                    </a:ext>
                  </a:extLst>
                </a:gridCol>
                <a:gridCol w="2345872">
                  <a:extLst>
                    <a:ext uri="{9D8B030D-6E8A-4147-A177-3AD203B41FA5}">
                      <a16:colId xmlns:a16="http://schemas.microsoft.com/office/drawing/2014/main" val="37731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5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0.030666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0.328907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0.593457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46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0.046920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-0.026792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0.023218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67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0.037128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0.187492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0.435857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29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0.045513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0.004008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0.210960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698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weighted_pred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0.035686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0.219069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0.545797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35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CA73-2C0E-0CB3-9922-473907DB2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F0F046A-7D66-823D-F7FA-9F4C1930885B}"/>
              </a:ext>
            </a:extLst>
          </p:cNvPr>
          <p:cNvCxnSpPr>
            <a:cxnSpLocks/>
          </p:cNvCxnSpPr>
          <p:nvPr/>
        </p:nvCxnSpPr>
        <p:spPr>
          <a:xfrm>
            <a:off x="365760" y="509451"/>
            <a:ext cx="1352006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4971BF1-9DE6-3CAE-75F7-23A2AFAC31C9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334D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仲裁机制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375A49-DA06-32AB-B5E8-1517C4D0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39" y="0"/>
            <a:ext cx="85855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E16C2-AB60-1306-F298-7ACF34FE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4F691C-9CC2-103D-378B-2F9B14E383F7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990B33B3-2FB3-D718-2FBC-0C3C338CE550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数据清洗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2BE8184-DB9A-420A-BE25-38E6E95FD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35305"/>
              </p:ext>
            </p:extLst>
          </p:nvPr>
        </p:nvGraphicFramePr>
        <p:xfrm>
          <a:off x="1585932" y="566942"/>
          <a:ext cx="4093573" cy="5899119"/>
        </p:xfrm>
        <a:graphic>
          <a:graphicData uri="http://schemas.openxmlformats.org/drawingml/2006/table">
            <a:tbl>
              <a:tblPr/>
              <a:tblGrid>
                <a:gridCol w="769449">
                  <a:extLst>
                    <a:ext uri="{9D8B030D-6E8A-4147-A177-3AD203B41FA5}">
                      <a16:colId xmlns:a16="http://schemas.microsoft.com/office/drawing/2014/main" val="3051429004"/>
                    </a:ext>
                  </a:extLst>
                </a:gridCol>
                <a:gridCol w="3324124">
                  <a:extLst>
                    <a:ext uri="{9D8B030D-6E8A-4147-A177-3AD203B41FA5}">
                      <a16:colId xmlns:a16="http://schemas.microsoft.com/office/drawing/2014/main" val="2154542521"/>
                    </a:ext>
                  </a:extLst>
                </a:gridCol>
              </a:tblGrid>
              <a:tr h="24336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变量名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简单含义说明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09810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gvkey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全球公司唯一标识代码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026286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permno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股票永久编号（用于标识股票）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407160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sic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标准行业分类代码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39992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ret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收益率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80243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exchcd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交易所代码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165282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shrcd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股票类别代码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24874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60348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ffi49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行业分类（</a:t>
                      </a:r>
                      <a:r>
                        <a:rPr lang="en-US" altLang="zh-CN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49 </a:t>
                      </a: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类行业划分）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623529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lag_me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滞后的市值（</a:t>
                      </a: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Market Equity）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559954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mom36m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36 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个月动量（股价趋势相关）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14054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rvar_mean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收益率波动率（均值相关）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503964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abr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应计项目相关指标（</a:t>
                      </a:r>
                      <a:r>
                        <a:rPr lang="en-US" altLang="zh-CN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Abr </a:t>
                      </a: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指标）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935406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经营利润率等经营业绩指标（</a:t>
                      </a: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Operating Profit）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386203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rd_sale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研发支出与销售额比（</a:t>
                      </a:r>
                      <a:r>
                        <a:rPr lang="en-US" altLang="zh-CN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R&amp;D/Sales</a:t>
                      </a: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568325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noa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净营运资产（</a:t>
                      </a: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Net Operating Assets）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7335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bm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账面市值比（</a:t>
                      </a: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Book-to-Market）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60189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std_dolvol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交易额标准差（</a:t>
                      </a: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Dollar Volume）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583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bm_ia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经行业调整的账面市值比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99293"/>
                  </a:ext>
                </a:extLst>
              </a:tr>
              <a:tr h="244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2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nincr</a:t>
                      </a:r>
                      <a:endParaRPr lang="en-US" sz="12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净利润增长相关（</a:t>
                      </a: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Net Income Increase）</a:t>
                      </a:r>
                    </a:p>
                  </a:txBody>
                  <a:tcPr marL="44502" marR="44502" marT="29668" marB="29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7652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BD6AB38-25B7-D6CC-1B3C-389A7614C28B}"/>
              </a:ext>
            </a:extLst>
          </p:cNvPr>
          <p:cNvSpPr txBox="1"/>
          <p:nvPr/>
        </p:nvSpPr>
        <p:spPr>
          <a:xfrm>
            <a:off x="2184283" y="6519446"/>
            <a:ext cx="3163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·······</a:t>
            </a:r>
            <a:r>
              <a:rPr kumimoji="1" lang="zh-CN" altLang="en-US" sz="1600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（共</a:t>
            </a:r>
            <a:r>
              <a:rPr kumimoji="1" lang="en-US" altLang="zh-CN" sz="1600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70</a:t>
            </a:r>
            <a:r>
              <a:rPr kumimoji="1" lang="zh-CN" altLang="en-US" sz="1600" dirty="0">
                <a:solidFill>
                  <a:srgbClr val="1E34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个因子）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BEA4D2-0F30-7407-4589-78F723C70317}"/>
              </a:ext>
            </a:extLst>
          </p:cNvPr>
          <p:cNvSpPr txBox="1"/>
          <p:nvPr/>
        </p:nvSpPr>
        <p:spPr>
          <a:xfrm>
            <a:off x="6000750" y="1010573"/>
            <a:ext cx="60960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缺失值填充：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定义 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fmm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函数，按股票代码（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permno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分组）用分组中位数填充数值列缺失值。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若某分组全为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NaN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，则用全局中位数填充。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完成后删除剩余缺失值行（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data.dropna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）。</a:t>
            </a:r>
          </a:p>
          <a:p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日期格式转换：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将日期列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date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转换为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datetime 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格式，并提取年份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(year)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、月份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(month)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</a:p>
          <a:p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创建滞后特征：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按股票代码分组，生成 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期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(lag_ret_1)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期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(lag_ret_3)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滞后收益率特征，并删除因滞后产生的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行。</a:t>
            </a:r>
          </a:p>
          <a:p>
            <a:endParaRPr lang="zh-CN" altLang="en-US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聚合特征工程：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添加月度股票数量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monthly_stocks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计算行业平均收益率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industry_ret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，按行业分类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ffi49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分组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计算市场平均收益率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market_ret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，按时间分组</a:t>
            </a:r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22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FC23B20-6775-18A8-C11C-0A31837CAFD9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5FEB8B8-08FB-6C2B-A6D6-EC8158F8664E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基石模型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63E101-F1D3-0708-B8FE-E02351E2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13820"/>
              </p:ext>
            </p:extLst>
          </p:nvPr>
        </p:nvGraphicFramePr>
        <p:xfrm>
          <a:off x="1184366" y="657663"/>
          <a:ext cx="10515600" cy="22860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927916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87163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46062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1031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7526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模型算法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测试集 </a:t>
                      </a:r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MSE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训练集 </a:t>
                      </a:r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R²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测试集 </a:t>
                      </a:r>
                      <a:r>
                        <a:rPr lang="en-US" b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R²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65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线性回归（</a:t>
                      </a: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0.045570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0.014629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0.134648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0.295655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5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套索回归（</a:t>
                      </a:r>
                      <a:r>
                        <a:rPr 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Lasso）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0.045780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0.014783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0.130657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0.288245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6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随机森林（</a:t>
                      </a: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0.041850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0.018325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0.205281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0.117727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6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梯度提升（</a:t>
                      </a:r>
                      <a:r>
                        <a:rPr lang="en-US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GB）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0.039896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0.031533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0.242393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-0.518229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86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b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XGBoost（XGB</a:t>
                      </a:r>
                      <a:r>
                        <a:rPr lang="en-US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0.042339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0.019589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0.196005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b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0.056857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191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019C1A6-213C-239C-EAA6-D2C0A8A7A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49147"/>
              </p:ext>
            </p:extLst>
          </p:nvPr>
        </p:nvGraphicFramePr>
        <p:xfrm>
          <a:off x="1061357" y="2943664"/>
          <a:ext cx="6457404" cy="3914336"/>
        </p:xfrm>
        <a:graphic>
          <a:graphicData uri="http://schemas.openxmlformats.org/drawingml/2006/table">
            <a:tbl>
              <a:tblPr/>
              <a:tblGrid>
                <a:gridCol w="2152468">
                  <a:extLst>
                    <a:ext uri="{9D8B030D-6E8A-4147-A177-3AD203B41FA5}">
                      <a16:colId xmlns:a16="http://schemas.microsoft.com/office/drawing/2014/main" val="2221416744"/>
                    </a:ext>
                  </a:extLst>
                </a:gridCol>
                <a:gridCol w="2152468">
                  <a:extLst>
                    <a:ext uri="{9D8B030D-6E8A-4147-A177-3AD203B41FA5}">
                      <a16:colId xmlns:a16="http://schemas.microsoft.com/office/drawing/2014/main" val="2321248728"/>
                    </a:ext>
                  </a:extLst>
                </a:gridCol>
                <a:gridCol w="2152468">
                  <a:extLst>
                    <a:ext uri="{9D8B030D-6E8A-4147-A177-3AD203B41FA5}">
                      <a16:colId xmlns:a16="http://schemas.microsoft.com/office/drawing/2014/main" val="2593324164"/>
                    </a:ext>
                  </a:extLst>
                </a:gridCol>
              </a:tblGrid>
              <a:tr h="310008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排名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特征名称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重要性得分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37974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industry_ret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0.633615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14547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rank_sp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0.049289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15890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rank_alm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0.021965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58009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rank_me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0.021160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233887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rank_rvar_capm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0.020287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16047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rank_rvar_mean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0.015717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53581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lag_ret_3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0.013170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40660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rank_ill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0.013169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22577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rank_herf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0.012695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301785"/>
                  </a:ext>
                </a:extLst>
              </a:tr>
              <a:tr h="3118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rank_dolvol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altLang="zh-CN" sz="1400" b="0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0.012009</a:t>
                      </a:r>
                    </a:p>
                  </a:txBody>
                  <a:tcPr marL="85725" marR="857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5915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858957C-1B30-FC3D-D0FC-C31E2E45DB1E}"/>
              </a:ext>
            </a:extLst>
          </p:cNvPr>
          <p:cNvSpPr txBox="1"/>
          <p:nvPr/>
        </p:nvSpPr>
        <p:spPr>
          <a:xfrm>
            <a:off x="8508818" y="3091874"/>
            <a:ext cx="2033676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Returns: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1    0.083013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2    0.033083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3    0.015842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-0.005862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-0.049480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775F-56D6-C340-BC1C-DBB4EFD29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040880-FAA7-3FEE-7E48-D0F8CBD9DFB9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2977574-C218-934F-A3EA-0CB37176FCFE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rgbClr val="1C334D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3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C82613-22D8-BBDF-871A-993D3F0E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37"/>
            <a:ext cx="12192000" cy="3090663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1DC0F9-496C-1F7B-D4B0-1D8678E35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52330"/>
              </p:ext>
            </p:extLst>
          </p:nvPr>
        </p:nvGraphicFramePr>
        <p:xfrm>
          <a:off x="838200" y="3563103"/>
          <a:ext cx="10515599" cy="1847850"/>
        </p:xfrm>
        <a:graphic>
          <a:graphicData uri="http://schemas.openxmlformats.org/drawingml/2006/table">
            <a:tbl>
              <a:tblPr/>
              <a:tblGrid>
                <a:gridCol w="3285332">
                  <a:extLst>
                    <a:ext uri="{9D8B030D-6E8A-4147-A177-3AD203B41FA5}">
                      <a16:colId xmlns:a16="http://schemas.microsoft.com/office/drawing/2014/main" val="1078323388"/>
                    </a:ext>
                  </a:extLst>
                </a:gridCol>
                <a:gridCol w="2410089">
                  <a:extLst>
                    <a:ext uri="{9D8B030D-6E8A-4147-A177-3AD203B41FA5}">
                      <a16:colId xmlns:a16="http://schemas.microsoft.com/office/drawing/2014/main" val="203921320"/>
                    </a:ext>
                  </a:extLst>
                </a:gridCol>
                <a:gridCol w="2410089">
                  <a:extLst>
                    <a:ext uri="{9D8B030D-6E8A-4147-A177-3AD203B41FA5}">
                      <a16:colId xmlns:a16="http://schemas.microsoft.com/office/drawing/2014/main" val="552602292"/>
                    </a:ext>
                  </a:extLst>
                </a:gridCol>
                <a:gridCol w="2410089">
                  <a:extLst>
                    <a:ext uri="{9D8B030D-6E8A-4147-A177-3AD203B41FA5}">
                      <a16:colId xmlns:a16="http://schemas.microsoft.com/office/drawing/2014/main" val="4083741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参数名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默认值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作用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约束条件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1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industry_col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'ffi49'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行业分类列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49</a:t>
                      </a:r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类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FF</a:t>
                      </a:r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行业标准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07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ic_threshold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IC</a:t>
                      </a:r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筛选阈值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绝对值门槛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55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min_industry_stocks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最小股票数量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行业建模前提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00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min_factors</a:t>
                      </a:r>
                    </a:p>
                  </a:txBody>
                  <a:tcPr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最小因子数量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模型输入保障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2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20278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0F7ECB1-6CB6-1D91-8389-F8155B4D4C41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57428A-E047-D2DD-CD71-B36ABE9BED2F}"/>
              </a:ext>
            </a:extLst>
          </p:cNvPr>
          <p:cNvSpPr txBox="1"/>
          <p:nvPr/>
        </p:nvSpPr>
        <p:spPr>
          <a:xfrm>
            <a:off x="1129937" y="5662749"/>
            <a:ext cx="9947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加入十个美国宏观变量：</a:t>
            </a:r>
            <a:r>
              <a:rPr lang="en-US" altLang="zh-CN" b="1" dirty="0"/>
              <a:t>GDP</a:t>
            </a:r>
            <a:r>
              <a:rPr lang="zh-CN" altLang="en-US" b="1" dirty="0"/>
              <a:t>、</a:t>
            </a:r>
            <a:r>
              <a:rPr lang="en-US" altLang="zh-CN" b="1" dirty="0"/>
              <a:t>savings</a:t>
            </a:r>
            <a:r>
              <a:rPr lang="zh-CN" altLang="en-US" b="1" dirty="0"/>
              <a:t>（国民储蓄）、</a:t>
            </a:r>
            <a:r>
              <a:rPr lang="en-US" altLang="zh-CN" b="1" dirty="0"/>
              <a:t>gf</a:t>
            </a:r>
            <a:r>
              <a:rPr lang="zh-CN" altLang="en-US" b="1" dirty="0"/>
              <a:t>（政府盈余</a:t>
            </a:r>
            <a:r>
              <a:rPr lang="en-US" altLang="zh-CN" b="1" dirty="0"/>
              <a:t>/</a:t>
            </a:r>
            <a:r>
              <a:rPr lang="zh-CN" altLang="en-US" b="1" dirty="0"/>
              <a:t>赤字）、</a:t>
            </a:r>
            <a:r>
              <a:rPr lang="en-US" altLang="zh-CN" b="1" dirty="0"/>
              <a:t>cpi</a:t>
            </a:r>
            <a:r>
              <a:rPr lang="zh-CN" altLang="en-US" b="1" dirty="0"/>
              <a:t>、</a:t>
            </a:r>
            <a:r>
              <a:rPr lang="en-US" altLang="zh-CN" b="1" dirty="0"/>
              <a:t>value</a:t>
            </a:r>
            <a:r>
              <a:rPr lang="zh-CN" altLang="en-US" b="1" dirty="0"/>
              <a:t>（上市公司市值）、</a:t>
            </a:r>
            <a:r>
              <a:rPr lang="en-US" altLang="zh-CN" b="1" dirty="0"/>
              <a:t>bp</a:t>
            </a:r>
            <a:r>
              <a:rPr lang="zh-CN" altLang="en-US" b="1" dirty="0"/>
              <a:t>（标普</a:t>
            </a:r>
            <a:r>
              <a:rPr lang="en-US" altLang="zh-CN" b="1" dirty="0"/>
              <a:t>500</a:t>
            </a:r>
            <a:r>
              <a:rPr lang="zh-CN" altLang="en-US" b="1" dirty="0"/>
              <a:t>）、</a:t>
            </a:r>
            <a:r>
              <a:rPr lang="en-US" altLang="zh-CN" b="1" dirty="0"/>
              <a:t>oil</a:t>
            </a:r>
            <a:r>
              <a:rPr lang="zh-CN" altLang="en-US" b="1" dirty="0"/>
              <a:t>（原油期货价格）、</a:t>
            </a:r>
            <a:r>
              <a:rPr lang="en-US" altLang="zh-CN" b="1" dirty="0" err="1"/>
              <a:t>unemp</a:t>
            </a:r>
            <a:r>
              <a:rPr lang="zh-CN" altLang="en-US" b="1" dirty="0"/>
              <a:t>（失业率）、</a:t>
            </a:r>
            <a:r>
              <a:rPr lang="en-US" altLang="zh-CN" b="1" dirty="0" err="1"/>
              <a:t>pmi</a:t>
            </a:r>
            <a:r>
              <a:rPr lang="zh-CN" altLang="en-US" b="1" dirty="0"/>
              <a:t>（采购经理指数）、</a:t>
            </a:r>
            <a:r>
              <a:rPr lang="en-US" altLang="zh-CN" b="1" dirty="0" err="1"/>
              <a:t>unep</a:t>
            </a:r>
            <a:r>
              <a:rPr lang="zh-CN" altLang="en-US" b="1" dirty="0"/>
              <a:t>（美国国家经济政策不确定性指数）</a:t>
            </a:r>
            <a:r>
              <a:rPr lang="en-US" altLang="zh-CN" dirty="0"/>
              <a:t> </a:t>
            </a:r>
            <a:endParaRPr kumimoji="1" lang="zh-CN" altLang="en-US" dirty="0">
              <a:solidFill>
                <a:srgbClr val="1E344D"/>
              </a:solidFill>
              <a:latin typeface="+mn-ea"/>
              <a:cs typeface="Alibaba PuHuiTi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4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A02D-F69D-A9A6-A428-AD9BFDBA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C9015B8-009A-D96D-D274-1EE984EB6E2F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2506981-40D7-C308-EF2A-5E9F1152CA3F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3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板块模型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2199E3C-520C-E24F-E1C9-0A178F3687BA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8B900-A584-53AD-2311-AB34965BCDE0}"/>
                  </a:ext>
                </a:extLst>
              </p:cNvPr>
              <p:cNvSpPr txBox="1"/>
              <p:nvPr/>
            </p:nvSpPr>
            <p:spPr>
              <a:xfrm>
                <a:off x="564969" y="666207"/>
                <a:ext cx="7700554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·</a:t>
                </a:r>
                <a:r>
                  <a:rPr lang="zh-CN" altLang="en-US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因子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IC</a:t>
                </a:r>
                <a:r>
                  <a:rPr lang="zh-CN" altLang="en-US" b="1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lvl="1">
                  <a:lnSpc>
                    <a:spcPts val="28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方法：</a:t>
                </a:r>
                <a:r>
                  <a:rPr lang="en-US" altLang="zh-CN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Spearman</a:t>
                </a: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秩相关系数（非参数统计）</a:t>
                </a:r>
              </a:p>
              <a:p>
                <a:pPr lvl="1">
                  <a:lnSpc>
                    <a:spcPts val="28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公式：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28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约束：最小有效样本量：</a:t>
                </a:r>
                <a:r>
                  <a:rPr lang="en-US" altLang="zh-CN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20</a:t>
                </a: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条记录处理缺失值：自动跳过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NaN</a:t>
                </a:r>
                <a:endParaRPr lang="en-US" altLang="zh-CN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ts val="28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输出：因子→</a:t>
                </a:r>
                <a:r>
                  <a:rPr lang="en-US" altLang="zh-CN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|IC|</a:t>
                </a:r>
                <a:r>
                  <a:rPr lang="zh-CN" altLang="en-US" dirty="0">
                    <a:latin typeface="Times New Roman" panose="02020603050405020304" pitchFamily="18" charset="0"/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映射字典</a:t>
                </a:r>
                <a:endParaRPr lang="en-US" altLang="zh-CN" dirty="0"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8B900-A584-53AD-2311-AB34965B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9" y="666207"/>
                <a:ext cx="7700554" cy="1823576"/>
              </a:xfrm>
              <a:prstGeom prst="rect">
                <a:avLst/>
              </a:prstGeom>
              <a:blipFill>
                <a:blip r:embed="rId2"/>
                <a:stretch>
                  <a:fillRect l="-713" t="-1003" b="-4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24E7B6C-1EFB-E8CF-8F14-D43298A86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67" y="2489783"/>
            <a:ext cx="7422269" cy="42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A4D54-540A-66D2-9520-D526C6E1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39455DF-3C64-9D40-D7C0-3455FB0EFF81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41FBA16-BD5B-E295-8087-2F37DF92777E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3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板块模型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A53E94-1431-FB6B-DCA1-A6BD1C5711B8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06E7E4E-82BE-7C08-9BE6-DF90D670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00" y="561703"/>
            <a:ext cx="10768994" cy="61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0742D-A8D0-3C87-E388-25C1C96A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8661127-9A7E-E988-7946-F82F305FD054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3258A3EB-E1D4-6A56-E69E-EAB7B7C8AA48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3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板块模型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1F2649-F5BB-3885-B6B6-7110811C74FA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9F2E6FB-C97D-4EA2-7DE5-3B28788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4" y="391885"/>
            <a:ext cx="8974714" cy="63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3BAA5-D09E-CE9E-80EC-C4841C2E0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C66D3C-55FC-D9C6-5E42-DA78694DCA2C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194C593-DCF5-3762-FF6E-80B2563B78FF}"/>
              </a:ext>
            </a:extLst>
          </p:cNvPr>
          <p:cNvSpPr/>
          <p:nvPr/>
        </p:nvSpPr>
        <p:spPr>
          <a:xfrm>
            <a:off x="182880" y="-39190"/>
            <a:ext cx="1312817" cy="54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34D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板块模型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E71DDB9-CC34-729C-684D-871C00D4F4F0}"/>
              </a:ext>
            </a:extLst>
          </p:cNvPr>
          <p:cNvCxnSpPr/>
          <p:nvPr/>
        </p:nvCxnSpPr>
        <p:spPr>
          <a:xfrm>
            <a:off x="365760" y="509451"/>
            <a:ext cx="139119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7A0094DA-9294-CCA3-51A5-0A051739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54" y="718456"/>
            <a:ext cx="9104279" cy="60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45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FteF5MosYioc1.BgOnDA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">
      <a:dk1>
        <a:srgbClr val="1E334D"/>
      </a:dk1>
      <a:lt1>
        <a:srgbClr val="FFFFFF"/>
      </a:lt1>
      <a:dk2>
        <a:srgbClr val="1C334D"/>
      </a:dk2>
      <a:lt2>
        <a:srgbClr val="FFFFFF"/>
      </a:lt2>
      <a:accent1>
        <a:srgbClr val="BA3023"/>
      </a:accent1>
      <a:accent2>
        <a:srgbClr val="BA3023"/>
      </a:accent2>
      <a:accent3>
        <a:srgbClr val="BA3023"/>
      </a:accent3>
      <a:accent4>
        <a:srgbClr val="1E334D"/>
      </a:accent4>
      <a:accent5>
        <a:srgbClr val="1E334D"/>
      </a:accent5>
      <a:accent6>
        <a:srgbClr val="1E334D"/>
      </a:accent6>
      <a:hlink>
        <a:srgbClr val="1E334E"/>
      </a:hlink>
      <a:folHlink>
        <a:srgbClr val="1E334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E344D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1E344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1E344D"/>
            </a:solidFill>
            <a:latin typeface="+mn-ea"/>
            <a:cs typeface="Alibaba PuHuiTi Medium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2040</Words>
  <Application>Microsoft Office PowerPoint</Application>
  <PresentationFormat>宽屏</PresentationFormat>
  <Paragraphs>377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Alibaba PuHuiTi</vt:lpstr>
      <vt:lpstr>Avenir Next Demi Bold</vt:lpstr>
      <vt:lpstr>Avenir Next Medium</vt:lpstr>
      <vt:lpstr>Avenir Next Regular</vt:lpstr>
      <vt:lpstr>Canela Bold</vt:lpstr>
      <vt:lpstr>Source Han Sans CN Regular</vt:lpstr>
      <vt:lpstr>DengXian</vt:lpstr>
      <vt:lpstr>DengXian</vt:lpstr>
      <vt:lpstr>等线 Light</vt:lpstr>
      <vt:lpstr>楷体_GB2312</vt:lpstr>
      <vt:lpstr>Arial</vt:lpstr>
      <vt:lpstr>Calibri Light</vt:lpstr>
      <vt:lpstr>Cambria Math</vt:lpstr>
      <vt:lpstr>Times New Roman</vt:lpstr>
      <vt:lpstr>Office 主题​​</vt:lpstr>
      <vt:lpstr>1_Office 主题​​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Zhicheng Fang</dc:creator>
  <cp:lastModifiedBy>Zhicheng Fang</cp:lastModifiedBy>
  <cp:revision>44</cp:revision>
  <dcterms:created xsi:type="dcterms:W3CDTF">2025-06-04T19:13:05Z</dcterms:created>
  <dcterms:modified xsi:type="dcterms:W3CDTF">2025-06-05T03:36:59Z</dcterms:modified>
</cp:coreProperties>
</file>