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6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7ECEF-5BB2-4D2D-A1A9-2526DAE6C93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30A82B7-677F-44C0-96F0-3197E76D7621}">
      <dgm:prSet custT="1"/>
      <dgm:spPr/>
      <dgm:t>
        <a:bodyPr/>
        <a:lstStyle/>
        <a:p>
          <a:r>
            <a: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坐标标准化</a:t>
          </a:r>
        </a:p>
      </dgm:t>
    </dgm:pt>
    <dgm:pt modelId="{7B6FA813-AF79-48BC-B872-D2BD7F7CB22E}" type="parTrans" cxnId="{E6804614-D9DE-4D5D-8AAB-E976B23BC23E}">
      <dgm:prSet/>
      <dgm:spPr/>
      <dgm:t>
        <a:bodyPr/>
        <a:lstStyle/>
        <a:p>
          <a:endParaRPr lang="zh-CN" altLang="en-US" sz="16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01CC0A3-9184-47BA-B7C1-B20EEBF7641F}" type="sibTrans" cxnId="{E6804614-D9DE-4D5D-8AAB-E976B23BC23E}">
      <dgm:prSet custT="1"/>
      <dgm:spPr/>
      <dgm:t>
        <a:bodyPr/>
        <a:lstStyle/>
        <a:p>
          <a:endParaRPr lang="zh-CN" altLang="en-US" sz="18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27AD84C-97B6-4135-B57B-EDC7E84D7167}">
      <dgm:prSet custT="1"/>
      <dgm:spPr/>
      <dgm:t>
        <a:bodyPr/>
        <a:lstStyle/>
        <a:p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构建不同</a:t>
          </a:r>
          <a:r>
            <a:rPr 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K</a:t>
          </a:r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值的</a:t>
          </a:r>
          <a:r>
            <a:rPr 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KNN</a:t>
          </a:r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模型</a:t>
          </a:r>
        </a:p>
      </dgm:t>
    </dgm:pt>
    <dgm:pt modelId="{0F613574-F2E0-408D-9EB4-AF9605C628AB}" type="parTrans" cxnId="{4A678E7D-3980-42B7-B6D7-CB14CCCC3B59}">
      <dgm:prSet/>
      <dgm:spPr/>
      <dgm:t>
        <a:bodyPr/>
        <a:lstStyle/>
        <a:p>
          <a:endParaRPr lang="zh-CN" altLang="en-US" sz="16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4763FC1-FA5C-4DA4-B3AE-C4EEC2B89FA5}" type="sibTrans" cxnId="{4A678E7D-3980-42B7-B6D7-CB14CCCC3B59}">
      <dgm:prSet custT="1"/>
      <dgm:spPr/>
      <dgm:t>
        <a:bodyPr/>
        <a:lstStyle/>
        <a:p>
          <a:endParaRPr lang="zh-CN" altLang="en-US" sz="18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EE43667-74B8-45DF-A664-54B2C0DAC68F}">
      <dgm:prSet custT="1"/>
      <dgm:spPr/>
      <dgm:t>
        <a:bodyPr/>
        <a:lstStyle/>
        <a:p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查询每个房屋的</a:t>
          </a:r>
          <a:r>
            <a:rPr 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K</a:t>
          </a:r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个最近邻</a:t>
          </a:r>
        </a:p>
      </dgm:t>
    </dgm:pt>
    <dgm:pt modelId="{0D3C4273-D082-4B1B-BC55-6785C16B9507}" type="parTrans" cxnId="{D31179CB-2C26-4666-B4E5-FDDFA29FCC80}">
      <dgm:prSet/>
      <dgm:spPr/>
      <dgm:t>
        <a:bodyPr/>
        <a:lstStyle/>
        <a:p>
          <a:endParaRPr lang="zh-CN" altLang="en-US" sz="16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61D55A7-3943-4A75-97B1-39EC92C21C72}" type="sibTrans" cxnId="{D31179CB-2C26-4666-B4E5-FDDFA29FCC80}">
      <dgm:prSet custT="1"/>
      <dgm:spPr/>
      <dgm:t>
        <a:bodyPr/>
        <a:lstStyle/>
        <a:p>
          <a:endParaRPr lang="zh-CN" altLang="en-US" sz="18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5FC7ECE-A098-4967-943C-C9E77E9C5F37}">
      <dgm:prSet custT="1"/>
      <dgm:spPr/>
      <dgm:t>
        <a:bodyPr/>
        <a:lstStyle/>
        <a:p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计算邻近房屋单价的均值</a:t>
          </a:r>
          <a:r>
            <a:rPr 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/</a:t>
          </a:r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标准差特征</a:t>
          </a:r>
        </a:p>
      </dgm:t>
    </dgm:pt>
    <dgm:pt modelId="{F713185C-8697-4B67-B4D4-EDC45C0F4046}" type="parTrans" cxnId="{39919A05-038F-47E5-AF0C-CE89FDC1EC35}">
      <dgm:prSet/>
      <dgm:spPr/>
      <dgm:t>
        <a:bodyPr/>
        <a:lstStyle/>
        <a:p>
          <a:endParaRPr lang="zh-CN" altLang="en-US" sz="16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EB81E95A-C827-4FAB-A8AD-9CDCB8862DEE}" type="sibTrans" cxnId="{39919A05-038F-47E5-AF0C-CE89FDC1EC35}">
      <dgm:prSet custT="1"/>
      <dgm:spPr/>
      <dgm:t>
        <a:bodyPr/>
        <a:lstStyle/>
        <a:p>
          <a:endParaRPr lang="zh-CN" altLang="en-US" sz="1800" b="1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FDA5812-2B8A-4B61-8117-3F35E4044704}" type="pres">
      <dgm:prSet presAssocID="{3667ECEF-5BB2-4D2D-A1A9-2526DAE6C93B}" presName="Name0" presStyleCnt="0">
        <dgm:presLayoutVars>
          <dgm:dir/>
          <dgm:resizeHandles val="exact"/>
        </dgm:presLayoutVars>
      </dgm:prSet>
      <dgm:spPr/>
    </dgm:pt>
    <dgm:pt modelId="{2D4E1050-C9D6-489D-90EC-5E5050B1055B}" type="pres">
      <dgm:prSet presAssocID="{730A82B7-677F-44C0-96F0-3197E76D7621}" presName="node" presStyleLbl="node1" presStyleIdx="0" presStyleCnt="4" custScaleX="143918" custScaleY="75996">
        <dgm:presLayoutVars>
          <dgm:bulletEnabled val="1"/>
        </dgm:presLayoutVars>
      </dgm:prSet>
      <dgm:spPr/>
    </dgm:pt>
    <dgm:pt modelId="{8074E43A-126B-43C0-A1A4-6C14BE23B267}" type="pres">
      <dgm:prSet presAssocID="{C01CC0A3-9184-47BA-B7C1-B20EEBF7641F}" presName="sibTrans" presStyleLbl="sibTrans2D1" presStyleIdx="0" presStyleCnt="3" custScaleX="108171" custScaleY="75996"/>
      <dgm:spPr/>
    </dgm:pt>
    <dgm:pt modelId="{D96ECC0E-A1D0-45FA-8882-18FBA1FEA6E9}" type="pres">
      <dgm:prSet presAssocID="{C01CC0A3-9184-47BA-B7C1-B20EEBF7641F}" presName="connectorText" presStyleLbl="sibTrans2D1" presStyleIdx="0" presStyleCnt="3"/>
      <dgm:spPr/>
    </dgm:pt>
    <dgm:pt modelId="{0C542D9C-5CFD-4195-BA8F-71791FF1E22A}" type="pres">
      <dgm:prSet presAssocID="{227AD84C-97B6-4135-B57B-EDC7E84D7167}" presName="node" presStyleLbl="node1" presStyleIdx="1" presStyleCnt="4" custScaleX="143918" custScaleY="75996">
        <dgm:presLayoutVars>
          <dgm:bulletEnabled val="1"/>
        </dgm:presLayoutVars>
      </dgm:prSet>
      <dgm:spPr/>
    </dgm:pt>
    <dgm:pt modelId="{42BCC002-E747-4D51-9151-C897622ACEBA}" type="pres">
      <dgm:prSet presAssocID="{94763FC1-FA5C-4DA4-B3AE-C4EEC2B89FA5}" presName="sibTrans" presStyleLbl="sibTrans2D1" presStyleIdx="1" presStyleCnt="3" custScaleX="108171" custScaleY="75996"/>
      <dgm:spPr/>
    </dgm:pt>
    <dgm:pt modelId="{D1DB5C4E-9996-4166-8010-DC16FA0C439D}" type="pres">
      <dgm:prSet presAssocID="{94763FC1-FA5C-4DA4-B3AE-C4EEC2B89FA5}" presName="connectorText" presStyleLbl="sibTrans2D1" presStyleIdx="1" presStyleCnt="3"/>
      <dgm:spPr/>
    </dgm:pt>
    <dgm:pt modelId="{B0A7755A-B970-4F4E-BA50-20FDEDA5FA96}" type="pres">
      <dgm:prSet presAssocID="{8EE43667-74B8-45DF-A664-54B2C0DAC68F}" presName="node" presStyleLbl="node1" presStyleIdx="2" presStyleCnt="4" custScaleX="143918" custScaleY="75996">
        <dgm:presLayoutVars>
          <dgm:bulletEnabled val="1"/>
        </dgm:presLayoutVars>
      </dgm:prSet>
      <dgm:spPr/>
    </dgm:pt>
    <dgm:pt modelId="{12C5E92D-5A6E-4A81-953B-FA3908997337}" type="pres">
      <dgm:prSet presAssocID="{961D55A7-3943-4A75-97B1-39EC92C21C72}" presName="sibTrans" presStyleLbl="sibTrans2D1" presStyleIdx="2" presStyleCnt="3" custScaleX="108171" custScaleY="75996"/>
      <dgm:spPr/>
    </dgm:pt>
    <dgm:pt modelId="{93C1B9A0-4488-4701-92A4-C854340E109E}" type="pres">
      <dgm:prSet presAssocID="{961D55A7-3943-4A75-97B1-39EC92C21C72}" presName="connectorText" presStyleLbl="sibTrans2D1" presStyleIdx="2" presStyleCnt="3"/>
      <dgm:spPr/>
    </dgm:pt>
    <dgm:pt modelId="{A6CA27BF-CD42-48FE-8726-A6611C9E7C5D}" type="pres">
      <dgm:prSet presAssocID="{E5FC7ECE-A098-4967-943C-C9E77E9C5F37}" presName="node" presStyleLbl="node1" presStyleIdx="3" presStyleCnt="4" custScaleX="157091" custScaleY="75996">
        <dgm:presLayoutVars>
          <dgm:bulletEnabled val="1"/>
        </dgm:presLayoutVars>
      </dgm:prSet>
      <dgm:spPr/>
    </dgm:pt>
  </dgm:ptLst>
  <dgm:cxnLst>
    <dgm:cxn modelId="{39919A05-038F-47E5-AF0C-CE89FDC1EC35}" srcId="{3667ECEF-5BB2-4D2D-A1A9-2526DAE6C93B}" destId="{E5FC7ECE-A098-4967-943C-C9E77E9C5F37}" srcOrd="3" destOrd="0" parTransId="{F713185C-8697-4B67-B4D4-EDC45C0F4046}" sibTransId="{EB81E95A-C827-4FAB-A8AD-9CDCB8862DEE}"/>
    <dgm:cxn modelId="{626A5C09-7738-40C8-9F88-E6761533563B}" type="presOf" srcId="{730A82B7-677F-44C0-96F0-3197E76D7621}" destId="{2D4E1050-C9D6-489D-90EC-5E5050B1055B}" srcOrd="0" destOrd="0" presId="urn:microsoft.com/office/officeart/2005/8/layout/process1"/>
    <dgm:cxn modelId="{E6804614-D9DE-4D5D-8AAB-E976B23BC23E}" srcId="{3667ECEF-5BB2-4D2D-A1A9-2526DAE6C93B}" destId="{730A82B7-677F-44C0-96F0-3197E76D7621}" srcOrd="0" destOrd="0" parTransId="{7B6FA813-AF79-48BC-B872-D2BD7F7CB22E}" sibTransId="{C01CC0A3-9184-47BA-B7C1-B20EEBF7641F}"/>
    <dgm:cxn modelId="{CAA4742E-C715-49D5-B375-153FB295CF51}" type="presOf" srcId="{961D55A7-3943-4A75-97B1-39EC92C21C72}" destId="{12C5E92D-5A6E-4A81-953B-FA3908997337}" srcOrd="0" destOrd="0" presId="urn:microsoft.com/office/officeart/2005/8/layout/process1"/>
    <dgm:cxn modelId="{8904002F-0246-4537-97E4-F5DB95E6ABAF}" type="presOf" srcId="{94763FC1-FA5C-4DA4-B3AE-C4EEC2B89FA5}" destId="{42BCC002-E747-4D51-9151-C897622ACEBA}" srcOrd="0" destOrd="0" presId="urn:microsoft.com/office/officeart/2005/8/layout/process1"/>
    <dgm:cxn modelId="{B14D2739-BF89-4B68-B105-62704BC60996}" type="presOf" srcId="{3667ECEF-5BB2-4D2D-A1A9-2526DAE6C93B}" destId="{AFDA5812-2B8A-4B61-8117-3F35E4044704}" srcOrd="0" destOrd="0" presId="urn:microsoft.com/office/officeart/2005/8/layout/process1"/>
    <dgm:cxn modelId="{D33D6864-D253-447B-8283-F183892F4C0E}" type="presOf" srcId="{C01CC0A3-9184-47BA-B7C1-B20EEBF7641F}" destId="{8074E43A-126B-43C0-A1A4-6C14BE23B267}" srcOrd="0" destOrd="0" presId="urn:microsoft.com/office/officeart/2005/8/layout/process1"/>
    <dgm:cxn modelId="{4A678E7D-3980-42B7-B6D7-CB14CCCC3B59}" srcId="{3667ECEF-5BB2-4D2D-A1A9-2526DAE6C93B}" destId="{227AD84C-97B6-4135-B57B-EDC7E84D7167}" srcOrd="1" destOrd="0" parTransId="{0F613574-F2E0-408D-9EB4-AF9605C628AB}" sibTransId="{94763FC1-FA5C-4DA4-B3AE-C4EEC2B89FA5}"/>
    <dgm:cxn modelId="{A8130E95-90D4-4DA3-BB3F-DD29EF2EA207}" type="presOf" srcId="{E5FC7ECE-A098-4967-943C-C9E77E9C5F37}" destId="{A6CA27BF-CD42-48FE-8726-A6611C9E7C5D}" srcOrd="0" destOrd="0" presId="urn:microsoft.com/office/officeart/2005/8/layout/process1"/>
    <dgm:cxn modelId="{867381AF-34A7-4AF0-A9D3-2800B58B0828}" type="presOf" srcId="{C01CC0A3-9184-47BA-B7C1-B20EEBF7641F}" destId="{D96ECC0E-A1D0-45FA-8882-18FBA1FEA6E9}" srcOrd="1" destOrd="0" presId="urn:microsoft.com/office/officeart/2005/8/layout/process1"/>
    <dgm:cxn modelId="{812545B1-CE6A-4932-B6A0-180D19C52EEA}" type="presOf" srcId="{94763FC1-FA5C-4DA4-B3AE-C4EEC2B89FA5}" destId="{D1DB5C4E-9996-4166-8010-DC16FA0C439D}" srcOrd="1" destOrd="0" presId="urn:microsoft.com/office/officeart/2005/8/layout/process1"/>
    <dgm:cxn modelId="{A7AF50BD-3466-4C6A-8D3D-B35E4FB33703}" type="presOf" srcId="{8EE43667-74B8-45DF-A664-54B2C0DAC68F}" destId="{B0A7755A-B970-4F4E-BA50-20FDEDA5FA96}" srcOrd="0" destOrd="0" presId="urn:microsoft.com/office/officeart/2005/8/layout/process1"/>
    <dgm:cxn modelId="{6F83D6C0-219E-487F-B919-44ABFA3E1B11}" type="presOf" srcId="{961D55A7-3943-4A75-97B1-39EC92C21C72}" destId="{93C1B9A0-4488-4701-92A4-C854340E109E}" srcOrd="1" destOrd="0" presId="urn:microsoft.com/office/officeart/2005/8/layout/process1"/>
    <dgm:cxn modelId="{7BD985C9-65A7-4C64-A5BA-E169BCCB491C}" type="presOf" srcId="{227AD84C-97B6-4135-B57B-EDC7E84D7167}" destId="{0C542D9C-5CFD-4195-BA8F-71791FF1E22A}" srcOrd="0" destOrd="0" presId="urn:microsoft.com/office/officeart/2005/8/layout/process1"/>
    <dgm:cxn modelId="{D31179CB-2C26-4666-B4E5-FDDFA29FCC80}" srcId="{3667ECEF-5BB2-4D2D-A1A9-2526DAE6C93B}" destId="{8EE43667-74B8-45DF-A664-54B2C0DAC68F}" srcOrd="2" destOrd="0" parTransId="{0D3C4273-D082-4B1B-BC55-6785C16B9507}" sibTransId="{961D55A7-3943-4A75-97B1-39EC92C21C72}"/>
    <dgm:cxn modelId="{18FC6D33-E7AE-401E-B12C-9ABFEDAF6A90}" type="presParOf" srcId="{AFDA5812-2B8A-4B61-8117-3F35E4044704}" destId="{2D4E1050-C9D6-489D-90EC-5E5050B1055B}" srcOrd="0" destOrd="0" presId="urn:microsoft.com/office/officeart/2005/8/layout/process1"/>
    <dgm:cxn modelId="{53CF219A-927E-46C2-8265-CC428E28E3A9}" type="presParOf" srcId="{AFDA5812-2B8A-4B61-8117-3F35E4044704}" destId="{8074E43A-126B-43C0-A1A4-6C14BE23B267}" srcOrd="1" destOrd="0" presId="urn:microsoft.com/office/officeart/2005/8/layout/process1"/>
    <dgm:cxn modelId="{5DA03180-DD5B-41F1-AE32-CF78436A7E3A}" type="presParOf" srcId="{8074E43A-126B-43C0-A1A4-6C14BE23B267}" destId="{D96ECC0E-A1D0-45FA-8882-18FBA1FEA6E9}" srcOrd="0" destOrd="0" presId="urn:microsoft.com/office/officeart/2005/8/layout/process1"/>
    <dgm:cxn modelId="{DE94517C-B491-4CDA-95E7-B4103794FEDC}" type="presParOf" srcId="{AFDA5812-2B8A-4B61-8117-3F35E4044704}" destId="{0C542D9C-5CFD-4195-BA8F-71791FF1E22A}" srcOrd="2" destOrd="0" presId="urn:microsoft.com/office/officeart/2005/8/layout/process1"/>
    <dgm:cxn modelId="{335AA25E-05B2-4E96-88CE-9BC67282632C}" type="presParOf" srcId="{AFDA5812-2B8A-4B61-8117-3F35E4044704}" destId="{42BCC002-E747-4D51-9151-C897622ACEBA}" srcOrd="3" destOrd="0" presId="urn:microsoft.com/office/officeart/2005/8/layout/process1"/>
    <dgm:cxn modelId="{04B86813-6EBB-484B-840F-18819380FA4A}" type="presParOf" srcId="{42BCC002-E747-4D51-9151-C897622ACEBA}" destId="{D1DB5C4E-9996-4166-8010-DC16FA0C439D}" srcOrd="0" destOrd="0" presId="urn:microsoft.com/office/officeart/2005/8/layout/process1"/>
    <dgm:cxn modelId="{32283BFD-8EA0-4F83-933C-6763E0C59C7F}" type="presParOf" srcId="{AFDA5812-2B8A-4B61-8117-3F35E4044704}" destId="{B0A7755A-B970-4F4E-BA50-20FDEDA5FA96}" srcOrd="4" destOrd="0" presId="urn:microsoft.com/office/officeart/2005/8/layout/process1"/>
    <dgm:cxn modelId="{E3B67651-8965-4007-9D51-6FB19159BCBF}" type="presParOf" srcId="{AFDA5812-2B8A-4B61-8117-3F35E4044704}" destId="{12C5E92D-5A6E-4A81-953B-FA3908997337}" srcOrd="5" destOrd="0" presId="urn:microsoft.com/office/officeart/2005/8/layout/process1"/>
    <dgm:cxn modelId="{844CB8B7-8600-4669-863A-6B99C403339D}" type="presParOf" srcId="{12C5E92D-5A6E-4A81-953B-FA3908997337}" destId="{93C1B9A0-4488-4701-92A4-C854340E109E}" srcOrd="0" destOrd="0" presId="urn:microsoft.com/office/officeart/2005/8/layout/process1"/>
    <dgm:cxn modelId="{8B00DBD2-427B-4A2A-A941-A6DF61797F70}" type="presParOf" srcId="{AFDA5812-2B8A-4B61-8117-3F35E4044704}" destId="{A6CA27BF-CD42-48FE-8726-A6611C9E7C5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F8425-1B97-4632-B6A5-1C859B8024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D9D757B-2A8E-42E5-829A-F885129B1830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>
              <a:latin typeface="黑体" panose="02010609060101010101" pitchFamily="49" charset="-122"/>
              <a:ea typeface="黑体" panose="02010609060101010101" pitchFamily="49" charset="-122"/>
            </a:rPr>
            <a:t>坐标标准化</a:t>
          </a:r>
        </a:p>
      </dgm:t>
    </dgm:pt>
    <dgm:pt modelId="{07BE1F86-6FBF-4B60-A54F-2816FED4620D}" type="parTrans" cxnId="{CD023BDD-2DA7-4BD1-AE68-2D16D590DCED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BAD6B3E-D13C-40F0-B8F9-C12BF8380A22}" type="sibTrans" cxnId="{CD023BDD-2DA7-4BD1-AE68-2D16D590DCED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4BF931B-B06F-476C-8E98-A970C529F530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sz="1800" b="1">
              <a:latin typeface="黑体" panose="02010609060101010101" pitchFamily="49" charset="-122"/>
              <a:ea typeface="黑体" panose="02010609060101010101" pitchFamily="49" charset="-122"/>
            </a:rPr>
            <a:t>寻找最优聚类</a:t>
          </a:r>
          <a:r>
            <a:rPr lang="en-US" sz="1800" b="1">
              <a:latin typeface="黑体" panose="02010609060101010101" pitchFamily="49" charset="-122"/>
              <a:ea typeface="黑体" panose="02010609060101010101" pitchFamily="49" charset="-122"/>
            </a:rPr>
            <a:t>K</a:t>
          </a:r>
          <a:endParaRPr lang="zh-CN" sz="1800" b="1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24098EE-7876-4B47-AD98-83F3FBCE6A08}" type="parTrans" cxnId="{0F131264-9764-436E-8AF3-1B297985E59A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2D091CA-09C5-4EBB-B7A1-AC682A8161BB}" type="sibTrans" cxnId="{0F131264-9764-436E-8AF3-1B297985E59A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A1439E09-4A8A-4D5A-865A-4F1718E392F2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sz="1800" b="1">
              <a:latin typeface="黑体" panose="02010609060101010101" pitchFamily="49" charset="-122"/>
              <a:ea typeface="黑体" panose="02010609060101010101" pitchFamily="49" charset="-122"/>
            </a:rPr>
            <a:t>训练</a:t>
          </a:r>
          <a:r>
            <a:rPr lang="en-US" sz="1800" b="1">
              <a:latin typeface="黑体" panose="02010609060101010101" pitchFamily="49" charset="-122"/>
              <a:ea typeface="黑体" panose="02010609060101010101" pitchFamily="49" charset="-122"/>
            </a:rPr>
            <a:t>Kmeans</a:t>
          </a:r>
          <a:r>
            <a:rPr lang="zh-CN" sz="1800" b="1">
              <a:latin typeface="黑体" panose="02010609060101010101" pitchFamily="49" charset="-122"/>
              <a:ea typeface="黑体" panose="02010609060101010101" pitchFamily="49" charset="-122"/>
            </a:rPr>
            <a:t>模型</a:t>
          </a:r>
        </a:p>
      </dgm:t>
    </dgm:pt>
    <dgm:pt modelId="{5391AB62-EC84-49F8-A6CE-39422346D954}" type="parTrans" cxnId="{F1D7952D-0648-4CB2-8B93-0B99ADD7879A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6FB618AE-B354-412B-95BF-57869F591D34}" type="sibTrans" cxnId="{F1D7952D-0648-4CB2-8B93-0B99ADD7879A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1F82CA7-6662-4268-A50F-97A4F3F5D550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>
              <a:latin typeface="黑体" panose="02010609060101010101" pitchFamily="49" charset="-122"/>
              <a:ea typeface="黑体" panose="02010609060101010101" pitchFamily="49" charset="-122"/>
            </a:rPr>
            <a:t>分配聚类标签</a:t>
          </a:r>
        </a:p>
      </dgm:t>
    </dgm:pt>
    <dgm:pt modelId="{FA1ACC9A-8591-45A5-806D-54F93CED6B31}" type="parTrans" cxnId="{EA875C6C-AC7F-46A6-9D76-6E1605D2F013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F84B5F48-D17E-4357-AFFC-8CBBCFDD05AA}" type="sibTrans" cxnId="{EA875C6C-AC7F-46A6-9D76-6E1605D2F013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18EE7A1-44BD-44B8-AFD8-F62BD28F7CDB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>
              <a:latin typeface="黑体" panose="02010609060101010101" pitchFamily="49" charset="-122"/>
              <a:ea typeface="黑体" panose="02010609060101010101" pitchFamily="49" charset="-122"/>
            </a:rPr>
            <a:t>计算聚类统计特征</a:t>
          </a:r>
        </a:p>
      </dgm:t>
    </dgm:pt>
    <dgm:pt modelId="{0F17C9C5-2065-4941-A8C5-7839EF943871}" type="parTrans" cxnId="{F81E667B-027C-484E-96D0-CA5047FE93D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7EE3B470-FF62-4194-8872-6076C18462B1}" type="sibTrans" cxnId="{F81E667B-027C-484E-96D0-CA5047FE93DE}">
      <dgm:prSet/>
      <dgm:spPr/>
      <dgm:t>
        <a:bodyPr/>
        <a:lstStyle/>
        <a:p>
          <a:endParaRPr lang="zh-CN" altLang="en-US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48711AD1-C054-4A0F-A9F8-E76F6BBB804B}" type="pres">
      <dgm:prSet presAssocID="{9FDF8425-1B97-4632-B6A5-1C859B80246A}" presName="Name0" presStyleCnt="0">
        <dgm:presLayoutVars>
          <dgm:dir/>
          <dgm:animLvl val="lvl"/>
          <dgm:resizeHandles val="exact"/>
        </dgm:presLayoutVars>
      </dgm:prSet>
      <dgm:spPr/>
    </dgm:pt>
    <dgm:pt modelId="{7074C4F9-C726-4A09-93E4-E6414B3F8C2D}" type="pres">
      <dgm:prSet presAssocID="{AD9D757B-2A8E-42E5-829A-F885129B183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EC5A76D-3A95-47B3-8FA8-AB6CCE9E3600}" type="pres">
      <dgm:prSet presAssocID="{4BAD6B3E-D13C-40F0-B8F9-C12BF8380A22}" presName="parTxOnlySpace" presStyleCnt="0"/>
      <dgm:spPr/>
    </dgm:pt>
    <dgm:pt modelId="{CE7E2E15-DA1A-4564-895F-93D8C9F85EB0}" type="pres">
      <dgm:prSet presAssocID="{94BF931B-B06F-476C-8E98-A970C529F53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6689D21-4E8C-4EB6-BB2F-C3653A0A269D}" type="pres">
      <dgm:prSet presAssocID="{02D091CA-09C5-4EBB-B7A1-AC682A8161BB}" presName="parTxOnlySpace" presStyleCnt="0"/>
      <dgm:spPr/>
    </dgm:pt>
    <dgm:pt modelId="{5A9B0CAA-9694-4F37-B9C0-C13227670979}" type="pres">
      <dgm:prSet presAssocID="{A1439E09-4A8A-4D5A-865A-4F1718E392F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20BFACA-D313-4189-A132-A32788B5854F}" type="pres">
      <dgm:prSet presAssocID="{6FB618AE-B354-412B-95BF-57869F591D34}" presName="parTxOnlySpace" presStyleCnt="0"/>
      <dgm:spPr/>
    </dgm:pt>
    <dgm:pt modelId="{73C88056-C652-4BE8-9EE9-E9839D889E34}" type="pres">
      <dgm:prSet presAssocID="{91F82CA7-6662-4268-A50F-97A4F3F5D55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5458682-982D-4234-956D-E4119C5EB628}" type="pres">
      <dgm:prSet presAssocID="{F84B5F48-D17E-4357-AFFC-8CBBCFDD05AA}" presName="parTxOnlySpace" presStyleCnt="0"/>
      <dgm:spPr/>
    </dgm:pt>
    <dgm:pt modelId="{79588628-C3C0-4701-8092-BD7EAA250B5A}" type="pres">
      <dgm:prSet presAssocID="{518EE7A1-44BD-44B8-AFD8-F62BD28F7CD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A01E301-FD50-4E89-BE14-208EC9886256}" type="presOf" srcId="{91F82CA7-6662-4268-A50F-97A4F3F5D550}" destId="{73C88056-C652-4BE8-9EE9-E9839D889E34}" srcOrd="0" destOrd="0" presId="urn:microsoft.com/office/officeart/2005/8/layout/chevron1"/>
    <dgm:cxn modelId="{ED2C7A07-EADC-4ACB-ACC5-D16EAF9DFD3B}" type="presOf" srcId="{9FDF8425-1B97-4632-B6A5-1C859B80246A}" destId="{48711AD1-C054-4A0F-A9F8-E76F6BBB804B}" srcOrd="0" destOrd="0" presId="urn:microsoft.com/office/officeart/2005/8/layout/chevron1"/>
    <dgm:cxn modelId="{E1791C12-14E7-4203-A255-F3D6DCAA4F57}" type="presOf" srcId="{518EE7A1-44BD-44B8-AFD8-F62BD28F7CDB}" destId="{79588628-C3C0-4701-8092-BD7EAA250B5A}" srcOrd="0" destOrd="0" presId="urn:microsoft.com/office/officeart/2005/8/layout/chevron1"/>
    <dgm:cxn modelId="{F1D7952D-0648-4CB2-8B93-0B99ADD7879A}" srcId="{9FDF8425-1B97-4632-B6A5-1C859B80246A}" destId="{A1439E09-4A8A-4D5A-865A-4F1718E392F2}" srcOrd="2" destOrd="0" parTransId="{5391AB62-EC84-49F8-A6CE-39422346D954}" sibTransId="{6FB618AE-B354-412B-95BF-57869F591D34}"/>
    <dgm:cxn modelId="{0F131264-9764-436E-8AF3-1B297985E59A}" srcId="{9FDF8425-1B97-4632-B6A5-1C859B80246A}" destId="{94BF931B-B06F-476C-8E98-A970C529F530}" srcOrd="1" destOrd="0" parTransId="{724098EE-7876-4B47-AD98-83F3FBCE6A08}" sibTransId="{02D091CA-09C5-4EBB-B7A1-AC682A8161BB}"/>
    <dgm:cxn modelId="{EA875C6C-AC7F-46A6-9D76-6E1605D2F013}" srcId="{9FDF8425-1B97-4632-B6A5-1C859B80246A}" destId="{91F82CA7-6662-4268-A50F-97A4F3F5D550}" srcOrd="3" destOrd="0" parTransId="{FA1ACC9A-8591-45A5-806D-54F93CED6B31}" sibTransId="{F84B5F48-D17E-4357-AFFC-8CBBCFDD05AA}"/>
    <dgm:cxn modelId="{F81E667B-027C-484E-96D0-CA5047FE93DE}" srcId="{9FDF8425-1B97-4632-B6A5-1C859B80246A}" destId="{518EE7A1-44BD-44B8-AFD8-F62BD28F7CDB}" srcOrd="4" destOrd="0" parTransId="{0F17C9C5-2065-4941-A8C5-7839EF943871}" sibTransId="{7EE3B470-FF62-4194-8872-6076C18462B1}"/>
    <dgm:cxn modelId="{FDCB238F-AACD-4903-9297-8CD7F47C6A96}" type="presOf" srcId="{94BF931B-B06F-476C-8E98-A970C529F530}" destId="{CE7E2E15-DA1A-4564-895F-93D8C9F85EB0}" srcOrd="0" destOrd="0" presId="urn:microsoft.com/office/officeart/2005/8/layout/chevron1"/>
    <dgm:cxn modelId="{22B4A0DC-E721-41F5-8ECA-94BE527CF82A}" type="presOf" srcId="{A1439E09-4A8A-4D5A-865A-4F1718E392F2}" destId="{5A9B0CAA-9694-4F37-B9C0-C13227670979}" srcOrd="0" destOrd="0" presId="urn:microsoft.com/office/officeart/2005/8/layout/chevron1"/>
    <dgm:cxn modelId="{CD023BDD-2DA7-4BD1-AE68-2D16D590DCED}" srcId="{9FDF8425-1B97-4632-B6A5-1C859B80246A}" destId="{AD9D757B-2A8E-42E5-829A-F885129B1830}" srcOrd="0" destOrd="0" parTransId="{07BE1F86-6FBF-4B60-A54F-2816FED4620D}" sibTransId="{4BAD6B3E-D13C-40F0-B8F9-C12BF8380A22}"/>
    <dgm:cxn modelId="{B66E50FD-5362-4FF9-B6F0-5B0463E6A423}" type="presOf" srcId="{AD9D757B-2A8E-42E5-829A-F885129B1830}" destId="{7074C4F9-C726-4A09-93E4-E6414B3F8C2D}" srcOrd="0" destOrd="0" presId="urn:microsoft.com/office/officeart/2005/8/layout/chevron1"/>
    <dgm:cxn modelId="{1B7A2076-45B8-4963-9492-55400DF02C62}" type="presParOf" srcId="{48711AD1-C054-4A0F-A9F8-E76F6BBB804B}" destId="{7074C4F9-C726-4A09-93E4-E6414B3F8C2D}" srcOrd="0" destOrd="0" presId="urn:microsoft.com/office/officeart/2005/8/layout/chevron1"/>
    <dgm:cxn modelId="{68F02163-89AB-4907-A25F-B6087FDBC7B7}" type="presParOf" srcId="{48711AD1-C054-4A0F-A9F8-E76F6BBB804B}" destId="{EEC5A76D-3A95-47B3-8FA8-AB6CCE9E3600}" srcOrd="1" destOrd="0" presId="urn:microsoft.com/office/officeart/2005/8/layout/chevron1"/>
    <dgm:cxn modelId="{ADC93788-B6F1-4CBC-8B7B-E1B556CE7C84}" type="presParOf" srcId="{48711AD1-C054-4A0F-A9F8-E76F6BBB804B}" destId="{CE7E2E15-DA1A-4564-895F-93D8C9F85EB0}" srcOrd="2" destOrd="0" presId="urn:microsoft.com/office/officeart/2005/8/layout/chevron1"/>
    <dgm:cxn modelId="{25A19593-354E-435B-8854-40BC98603FC6}" type="presParOf" srcId="{48711AD1-C054-4A0F-A9F8-E76F6BBB804B}" destId="{76689D21-4E8C-4EB6-BB2F-C3653A0A269D}" srcOrd="3" destOrd="0" presId="urn:microsoft.com/office/officeart/2005/8/layout/chevron1"/>
    <dgm:cxn modelId="{CDA62592-16C1-4362-8745-53BBD6CD6B56}" type="presParOf" srcId="{48711AD1-C054-4A0F-A9F8-E76F6BBB804B}" destId="{5A9B0CAA-9694-4F37-B9C0-C13227670979}" srcOrd="4" destOrd="0" presId="urn:microsoft.com/office/officeart/2005/8/layout/chevron1"/>
    <dgm:cxn modelId="{06385AF6-EC7C-4E31-BD72-ED940EA9A53C}" type="presParOf" srcId="{48711AD1-C054-4A0F-A9F8-E76F6BBB804B}" destId="{320BFACA-D313-4189-A132-A32788B5854F}" srcOrd="5" destOrd="0" presId="urn:microsoft.com/office/officeart/2005/8/layout/chevron1"/>
    <dgm:cxn modelId="{C3A9686C-4EB3-4F98-82CF-841C2EC15E1D}" type="presParOf" srcId="{48711AD1-C054-4A0F-A9F8-E76F6BBB804B}" destId="{73C88056-C652-4BE8-9EE9-E9839D889E34}" srcOrd="6" destOrd="0" presId="urn:microsoft.com/office/officeart/2005/8/layout/chevron1"/>
    <dgm:cxn modelId="{03B10C59-4014-4985-9C35-693F88D3E18C}" type="presParOf" srcId="{48711AD1-C054-4A0F-A9F8-E76F6BBB804B}" destId="{35458682-982D-4234-956D-E4119C5EB628}" srcOrd="7" destOrd="0" presId="urn:microsoft.com/office/officeart/2005/8/layout/chevron1"/>
    <dgm:cxn modelId="{629361A5-4345-403D-87F5-A37D8CEC4E2F}" type="presParOf" srcId="{48711AD1-C054-4A0F-A9F8-E76F6BBB804B}" destId="{79588628-C3C0-4701-8092-BD7EAA250B5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6FAB49-F044-4B1B-950E-8E70548700E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DCBCCF-C047-4A85-ABD3-9BFDA36A0DB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原始核心卖点</a:t>
          </a:r>
        </a:p>
      </dgm:t>
    </dgm:pt>
    <dgm:pt modelId="{E299134C-CB91-448D-9AF7-8BA6AF180E64}" type="parTrans" cxnId="{30F891F3-04A0-4DEF-AC46-5B31C4D2AB48}">
      <dgm:prSet/>
      <dgm:spPr/>
      <dgm:t>
        <a:bodyPr/>
        <a:lstStyle/>
        <a:p>
          <a:endParaRPr lang="zh-CN" altLang="en-US" sz="1600"/>
        </a:p>
      </dgm:t>
    </dgm:pt>
    <dgm:pt modelId="{5A108764-2813-48D6-8827-D7DE1623B416}" type="sibTrans" cxnId="{30F891F3-04A0-4DEF-AC46-5B31C4D2AB48}">
      <dgm:prSet/>
      <dgm:spPr/>
      <dgm:t>
        <a:bodyPr/>
        <a:lstStyle/>
        <a:p>
          <a:endParaRPr lang="zh-CN" altLang="en-US" sz="1600"/>
        </a:p>
      </dgm:t>
    </dgm:pt>
    <dgm:pt modelId="{EEAE1563-255A-4C78-873B-B70634A967F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文本清洗与分词</a:t>
          </a:r>
        </a:p>
      </dgm:t>
    </dgm:pt>
    <dgm:pt modelId="{C7B5F7BF-2EA5-426F-8730-3061F38D0240}" type="parTrans" cxnId="{E6342C8B-23EB-4106-AA91-8170F8D2F3A3}">
      <dgm:prSet/>
      <dgm:spPr/>
      <dgm:t>
        <a:bodyPr/>
        <a:lstStyle/>
        <a:p>
          <a:endParaRPr lang="zh-CN" altLang="en-US" sz="1600"/>
        </a:p>
      </dgm:t>
    </dgm:pt>
    <dgm:pt modelId="{CCBBF034-5F3B-48D5-9C4F-565520265616}" type="sibTrans" cxnId="{E6342C8B-23EB-4106-AA91-8170F8D2F3A3}">
      <dgm:prSet/>
      <dgm:spPr/>
      <dgm:t>
        <a:bodyPr/>
        <a:lstStyle/>
        <a:p>
          <a:endParaRPr lang="zh-CN" altLang="en-US" sz="1600"/>
        </a:p>
      </dgm:t>
    </dgm:pt>
    <dgm:pt modelId="{6776CD5C-788C-46B0-8558-7F860140066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TF-IDF</a:t>
          </a:r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向量化</a:t>
          </a:r>
        </a:p>
      </dgm:t>
    </dgm:pt>
    <dgm:pt modelId="{052CCB39-0A4C-41BE-B005-5C51B3F5CE36}" type="parTrans" cxnId="{7C706C57-3FF2-4830-AA38-C87956FCF184}">
      <dgm:prSet/>
      <dgm:spPr/>
      <dgm:t>
        <a:bodyPr/>
        <a:lstStyle/>
        <a:p>
          <a:endParaRPr lang="zh-CN" altLang="en-US" sz="1600"/>
        </a:p>
      </dgm:t>
    </dgm:pt>
    <dgm:pt modelId="{62C8978A-E8A4-4940-82B3-BC720CD7D905}" type="sibTrans" cxnId="{7C706C57-3FF2-4830-AA38-C87956FCF184}">
      <dgm:prSet/>
      <dgm:spPr/>
      <dgm:t>
        <a:bodyPr/>
        <a:lstStyle/>
        <a:p>
          <a:endParaRPr lang="zh-CN" altLang="en-US" sz="1600"/>
        </a:p>
      </dgm:t>
    </dgm:pt>
    <dgm:pt modelId="{72EF509F-9658-4A80-B53B-FABDD1BE3B34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提取每个房源的前</a:t>
          </a:r>
          <a:r>
            <a:rPr 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3</a:t>
          </a:r>
          <a:r>
            <a:rPr lang="zh-CN" sz="1800" b="1" dirty="0">
              <a:latin typeface="宋体" panose="02010600030101010101" pitchFamily="2" charset="-122"/>
              <a:ea typeface="宋体" panose="02010600030101010101" pitchFamily="2" charset="-122"/>
            </a:rPr>
            <a:t>个高权重特征</a:t>
          </a:r>
        </a:p>
      </dgm:t>
    </dgm:pt>
    <dgm:pt modelId="{02EAC4A4-D367-484E-B975-2834AAF408C6}" type="parTrans" cxnId="{7CBF0A0B-388C-458C-B2FA-20624CCE69CB}">
      <dgm:prSet/>
      <dgm:spPr/>
      <dgm:t>
        <a:bodyPr/>
        <a:lstStyle/>
        <a:p>
          <a:endParaRPr lang="zh-CN" altLang="en-US" sz="1600"/>
        </a:p>
      </dgm:t>
    </dgm:pt>
    <dgm:pt modelId="{A933FAB9-7E55-46C0-91EC-12A28C5EF165}" type="sibTrans" cxnId="{7CBF0A0B-388C-458C-B2FA-20624CCE69CB}">
      <dgm:prSet/>
      <dgm:spPr/>
      <dgm:t>
        <a:bodyPr/>
        <a:lstStyle/>
        <a:p>
          <a:endParaRPr lang="zh-CN" altLang="en-US" sz="1600"/>
        </a:p>
      </dgm:t>
    </dgm:pt>
    <dgm:pt modelId="{B475ED54-8640-462E-9D23-A4938B29F22E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800" b="1" dirty="0">
              <a:latin typeface="宋体" panose="02010600030101010101" pitchFamily="2" charset="-122"/>
              <a:ea typeface="宋体" panose="02010600030101010101" pitchFamily="2" charset="-122"/>
            </a:rPr>
            <a:t>组合关键特征形成新特征</a:t>
          </a:r>
        </a:p>
      </dgm:t>
    </dgm:pt>
    <dgm:pt modelId="{80445518-582E-4994-A33F-544077077AF0}" type="parTrans" cxnId="{2EAB8CDA-2A24-4A65-AD21-2AC658203BF8}">
      <dgm:prSet/>
      <dgm:spPr/>
      <dgm:t>
        <a:bodyPr/>
        <a:lstStyle/>
        <a:p>
          <a:endParaRPr lang="zh-CN" altLang="en-US" sz="1600"/>
        </a:p>
      </dgm:t>
    </dgm:pt>
    <dgm:pt modelId="{ECF40030-C97A-45EC-9B11-1A76DBC0D36A}" type="sibTrans" cxnId="{2EAB8CDA-2A24-4A65-AD21-2AC658203BF8}">
      <dgm:prSet/>
      <dgm:spPr/>
      <dgm:t>
        <a:bodyPr/>
        <a:lstStyle/>
        <a:p>
          <a:endParaRPr lang="zh-CN" altLang="en-US" sz="1600"/>
        </a:p>
      </dgm:t>
    </dgm:pt>
    <dgm:pt modelId="{819EDD67-2F01-4E4B-9756-3ED7D11A4F16}" type="pres">
      <dgm:prSet presAssocID="{586FAB49-F044-4B1B-950E-8E70548700E9}" presName="Name0" presStyleCnt="0">
        <dgm:presLayoutVars>
          <dgm:dir/>
          <dgm:animLvl val="lvl"/>
          <dgm:resizeHandles val="exact"/>
        </dgm:presLayoutVars>
      </dgm:prSet>
      <dgm:spPr/>
    </dgm:pt>
    <dgm:pt modelId="{64BD7533-F8A3-4291-B932-365AF909FA43}" type="pres">
      <dgm:prSet presAssocID="{DEDCBCCF-C047-4A85-ABD3-9BFDA36A0DB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C91C48F-E653-495F-9E47-9B901CA6815D}" type="pres">
      <dgm:prSet presAssocID="{5A108764-2813-48D6-8827-D7DE1623B416}" presName="parTxOnlySpace" presStyleCnt="0"/>
      <dgm:spPr/>
    </dgm:pt>
    <dgm:pt modelId="{2C55CE0D-EBAB-45C9-AE64-05E2A29352BA}" type="pres">
      <dgm:prSet presAssocID="{EEAE1563-255A-4C78-873B-B70634A967F4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5DAFEAF-FE67-41F7-B906-D7573C57DF4E}" type="pres">
      <dgm:prSet presAssocID="{CCBBF034-5F3B-48D5-9C4F-565520265616}" presName="parTxOnlySpace" presStyleCnt="0"/>
      <dgm:spPr/>
    </dgm:pt>
    <dgm:pt modelId="{0C77CD57-E104-4DCE-BB6A-308B7C19822A}" type="pres">
      <dgm:prSet presAssocID="{6776CD5C-788C-46B0-8558-7F860140066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FFB2C8B-DD83-4AE9-8631-E0F61961F4CE}" type="pres">
      <dgm:prSet presAssocID="{62C8978A-E8A4-4940-82B3-BC720CD7D905}" presName="parTxOnlySpace" presStyleCnt="0"/>
      <dgm:spPr/>
    </dgm:pt>
    <dgm:pt modelId="{25F99A89-3568-4951-8D69-E103AC705A6D}" type="pres">
      <dgm:prSet presAssocID="{72EF509F-9658-4A80-B53B-FABDD1BE3B34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6BA3038-E956-4EB0-B10F-B0078F46855E}" type="pres">
      <dgm:prSet presAssocID="{A933FAB9-7E55-46C0-91EC-12A28C5EF165}" presName="parTxOnlySpace" presStyleCnt="0"/>
      <dgm:spPr/>
    </dgm:pt>
    <dgm:pt modelId="{9F9ABC52-D81A-4547-8D3C-338DCEBB44DA}" type="pres">
      <dgm:prSet presAssocID="{B475ED54-8640-462E-9D23-A4938B29F22E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FD05103-EDC4-44B9-AE34-F7F342A0C573}" type="presOf" srcId="{72EF509F-9658-4A80-B53B-FABDD1BE3B34}" destId="{25F99A89-3568-4951-8D69-E103AC705A6D}" srcOrd="0" destOrd="0" presId="urn:microsoft.com/office/officeart/2005/8/layout/chevron1"/>
    <dgm:cxn modelId="{7CBF0A0B-388C-458C-B2FA-20624CCE69CB}" srcId="{586FAB49-F044-4B1B-950E-8E70548700E9}" destId="{72EF509F-9658-4A80-B53B-FABDD1BE3B34}" srcOrd="3" destOrd="0" parTransId="{02EAC4A4-D367-484E-B975-2834AAF408C6}" sibTransId="{A933FAB9-7E55-46C0-91EC-12A28C5EF165}"/>
    <dgm:cxn modelId="{83195E17-0975-431B-A086-65A0C4DFDEDF}" type="presOf" srcId="{B475ED54-8640-462E-9D23-A4938B29F22E}" destId="{9F9ABC52-D81A-4547-8D3C-338DCEBB44DA}" srcOrd="0" destOrd="0" presId="urn:microsoft.com/office/officeart/2005/8/layout/chevron1"/>
    <dgm:cxn modelId="{6DFB8355-0626-43F3-B02A-91F1E2E613D6}" type="presOf" srcId="{586FAB49-F044-4B1B-950E-8E70548700E9}" destId="{819EDD67-2F01-4E4B-9756-3ED7D11A4F16}" srcOrd="0" destOrd="0" presId="urn:microsoft.com/office/officeart/2005/8/layout/chevron1"/>
    <dgm:cxn modelId="{7C706C57-3FF2-4830-AA38-C87956FCF184}" srcId="{586FAB49-F044-4B1B-950E-8E70548700E9}" destId="{6776CD5C-788C-46B0-8558-7F8601400664}" srcOrd="2" destOrd="0" parTransId="{052CCB39-0A4C-41BE-B005-5C51B3F5CE36}" sibTransId="{62C8978A-E8A4-4940-82B3-BC720CD7D905}"/>
    <dgm:cxn modelId="{3334257C-3165-42D3-BC26-6EAC0B8303E2}" type="presOf" srcId="{EEAE1563-255A-4C78-873B-B70634A967F4}" destId="{2C55CE0D-EBAB-45C9-AE64-05E2A29352BA}" srcOrd="0" destOrd="0" presId="urn:microsoft.com/office/officeart/2005/8/layout/chevron1"/>
    <dgm:cxn modelId="{E6342C8B-23EB-4106-AA91-8170F8D2F3A3}" srcId="{586FAB49-F044-4B1B-950E-8E70548700E9}" destId="{EEAE1563-255A-4C78-873B-B70634A967F4}" srcOrd="1" destOrd="0" parTransId="{C7B5F7BF-2EA5-426F-8730-3061F38D0240}" sibTransId="{CCBBF034-5F3B-48D5-9C4F-565520265616}"/>
    <dgm:cxn modelId="{880A4896-03B0-4DB9-B863-B93E89FB8D4F}" type="presOf" srcId="{DEDCBCCF-C047-4A85-ABD3-9BFDA36A0DB4}" destId="{64BD7533-F8A3-4291-B932-365AF909FA43}" srcOrd="0" destOrd="0" presId="urn:microsoft.com/office/officeart/2005/8/layout/chevron1"/>
    <dgm:cxn modelId="{7F3052BE-FB1E-4463-A2DD-B2532B0D7EDF}" type="presOf" srcId="{6776CD5C-788C-46B0-8558-7F8601400664}" destId="{0C77CD57-E104-4DCE-BB6A-308B7C19822A}" srcOrd="0" destOrd="0" presId="urn:microsoft.com/office/officeart/2005/8/layout/chevron1"/>
    <dgm:cxn modelId="{2EAB8CDA-2A24-4A65-AD21-2AC658203BF8}" srcId="{586FAB49-F044-4B1B-950E-8E70548700E9}" destId="{B475ED54-8640-462E-9D23-A4938B29F22E}" srcOrd="4" destOrd="0" parTransId="{80445518-582E-4994-A33F-544077077AF0}" sibTransId="{ECF40030-C97A-45EC-9B11-1A76DBC0D36A}"/>
    <dgm:cxn modelId="{30F891F3-04A0-4DEF-AC46-5B31C4D2AB48}" srcId="{586FAB49-F044-4B1B-950E-8E70548700E9}" destId="{DEDCBCCF-C047-4A85-ABD3-9BFDA36A0DB4}" srcOrd="0" destOrd="0" parTransId="{E299134C-CB91-448D-9AF7-8BA6AF180E64}" sibTransId="{5A108764-2813-48D6-8827-D7DE1623B416}"/>
    <dgm:cxn modelId="{2B71667B-2616-4C36-B933-2C88D31E1DEB}" type="presParOf" srcId="{819EDD67-2F01-4E4B-9756-3ED7D11A4F16}" destId="{64BD7533-F8A3-4291-B932-365AF909FA43}" srcOrd="0" destOrd="0" presId="urn:microsoft.com/office/officeart/2005/8/layout/chevron1"/>
    <dgm:cxn modelId="{C65F002D-C6AD-4389-8A16-14F5ABF0E21F}" type="presParOf" srcId="{819EDD67-2F01-4E4B-9756-3ED7D11A4F16}" destId="{6C91C48F-E653-495F-9E47-9B901CA6815D}" srcOrd="1" destOrd="0" presId="urn:microsoft.com/office/officeart/2005/8/layout/chevron1"/>
    <dgm:cxn modelId="{5DAA1A01-EBAE-4C28-9E0D-60874D2F1F4E}" type="presParOf" srcId="{819EDD67-2F01-4E4B-9756-3ED7D11A4F16}" destId="{2C55CE0D-EBAB-45C9-AE64-05E2A29352BA}" srcOrd="2" destOrd="0" presId="urn:microsoft.com/office/officeart/2005/8/layout/chevron1"/>
    <dgm:cxn modelId="{C5E550EC-C07C-47D8-B0A1-FEF7CA0A5AB3}" type="presParOf" srcId="{819EDD67-2F01-4E4B-9756-3ED7D11A4F16}" destId="{B5DAFEAF-FE67-41F7-B906-D7573C57DF4E}" srcOrd="3" destOrd="0" presId="urn:microsoft.com/office/officeart/2005/8/layout/chevron1"/>
    <dgm:cxn modelId="{54DC3482-E89B-49DB-A011-3D9B586E5BA9}" type="presParOf" srcId="{819EDD67-2F01-4E4B-9756-3ED7D11A4F16}" destId="{0C77CD57-E104-4DCE-BB6A-308B7C19822A}" srcOrd="4" destOrd="0" presId="urn:microsoft.com/office/officeart/2005/8/layout/chevron1"/>
    <dgm:cxn modelId="{4845D708-6F96-4DF3-ACB1-056409FA1464}" type="presParOf" srcId="{819EDD67-2F01-4E4B-9756-3ED7D11A4F16}" destId="{6FFB2C8B-DD83-4AE9-8631-E0F61961F4CE}" srcOrd="5" destOrd="0" presId="urn:microsoft.com/office/officeart/2005/8/layout/chevron1"/>
    <dgm:cxn modelId="{73636F7B-B0DF-4CF5-9CCE-857E0BA629B3}" type="presParOf" srcId="{819EDD67-2F01-4E4B-9756-3ED7D11A4F16}" destId="{25F99A89-3568-4951-8D69-E103AC705A6D}" srcOrd="6" destOrd="0" presId="urn:microsoft.com/office/officeart/2005/8/layout/chevron1"/>
    <dgm:cxn modelId="{F8E317D9-0013-49E2-A23F-5A0679D009E8}" type="presParOf" srcId="{819EDD67-2F01-4E4B-9756-3ED7D11A4F16}" destId="{86BA3038-E956-4EB0-B10F-B0078F46855E}" srcOrd="7" destOrd="0" presId="urn:microsoft.com/office/officeart/2005/8/layout/chevron1"/>
    <dgm:cxn modelId="{EC18ABCD-4CB3-4952-AB28-3DE86A1CC99D}" type="presParOf" srcId="{819EDD67-2F01-4E4B-9756-3ED7D11A4F16}" destId="{9F9ABC52-D81A-4547-8D3C-338DCEBB44D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E1050-C9D6-489D-90EC-5E5050B1055B}">
      <dsp:nvSpPr>
        <dsp:cNvPr id="0" name=""/>
        <dsp:cNvSpPr/>
      </dsp:nvSpPr>
      <dsp:spPr>
        <a:xfrm>
          <a:off x="13351" y="507882"/>
          <a:ext cx="2224538" cy="738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坐标标准化</a:t>
          </a:r>
        </a:p>
      </dsp:txBody>
      <dsp:txXfrm>
        <a:off x="34983" y="529514"/>
        <a:ext cx="2181274" cy="695296"/>
      </dsp:txXfrm>
    </dsp:sp>
    <dsp:sp modelId="{8074E43A-126B-43C0-A1A4-6C14BE23B267}">
      <dsp:nvSpPr>
        <dsp:cNvPr id="0" name=""/>
        <dsp:cNvSpPr/>
      </dsp:nvSpPr>
      <dsp:spPr>
        <a:xfrm>
          <a:off x="2379072" y="731504"/>
          <a:ext cx="354463" cy="29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379072" y="789767"/>
        <a:ext cx="267068" cy="174791"/>
      </dsp:txXfrm>
    </dsp:sp>
    <dsp:sp modelId="{0C542D9C-5CFD-4195-BA8F-71791FF1E22A}">
      <dsp:nvSpPr>
        <dsp:cNvPr id="0" name=""/>
        <dsp:cNvSpPr/>
      </dsp:nvSpPr>
      <dsp:spPr>
        <a:xfrm>
          <a:off x="2856169" y="507882"/>
          <a:ext cx="2224538" cy="738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构建不同</a:t>
          </a:r>
          <a:r>
            <a:rPr 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K</a:t>
          </a: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值的</a:t>
          </a:r>
          <a:r>
            <a:rPr 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KNN</a:t>
          </a: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模型</a:t>
          </a:r>
        </a:p>
      </dsp:txBody>
      <dsp:txXfrm>
        <a:off x="2877801" y="529514"/>
        <a:ext cx="2181274" cy="695296"/>
      </dsp:txXfrm>
    </dsp:sp>
    <dsp:sp modelId="{42BCC002-E747-4D51-9151-C897622ACEBA}">
      <dsp:nvSpPr>
        <dsp:cNvPr id="0" name=""/>
        <dsp:cNvSpPr/>
      </dsp:nvSpPr>
      <dsp:spPr>
        <a:xfrm>
          <a:off x="5221890" y="731504"/>
          <a:ext cx="354463" cy="29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5221890" y="789767"/>
        <a:ext cx="267068" cy="174791"/>
      </dsp:txXfrm>
    </dsp:sp>
    <dsp:sp modelId="{B0A7755A-B970-4F4E-BA50-20FDEDA5FA96}">
      <dsp:nvSpPr>
        <dsp:cNvPr id="0" name=""/>
        <dsp:cNvSpPr/>
      </dsp:nvSpPr>
      <dsp:spPr>
        <a:xfrm>
          <a:off x="5698987" y="507882"/>
          <a:ext cx="2224538" cy="738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查询每个房屋的</a:t>
          </a:r>
          <a:r>
            <a:rPr 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K</a:t>
          </a: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个最近邻</a:t>
          </a:r>
        </a:p>
      </dsp:txBody>
      <dsp:txXfrm>
        <a:off x="5720619" y="529514"/>
        <a:ext cx="2181274" cy="695296"/>
      </dsp:txXfrm>
    </dsp:sp>
    <dsp:sp modelId="{12C5E92D-5A6E-4A81-953B-FA3908997337}">
      <dsp:nvSpPr>
        <dsp:cNvPr id="0" name=""/>
        <dsp:cNvSpPr/>
      </dsp:nvSpPr>
      <dsp:spPr>
        <a:xfrm>
          <a:off x="8064707" y="731504"/>
          <a:ext cx="354463" cy="2913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b="1" kern="1200"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8064707" y="789767"/>
        <a:ext cx="267068" cy="174791"/>
      </dsp:txXfrm>
    </dsp:sp>
    <dsp:sp modelId="{A6CA27BF-CD42-48FE-8726-A6611C9E7C5D}">
      <dsp:nvSpPr>
        <dsp:cNvPr id="0" name=""/>
        <dsp:cNvSpPr/>
      </dsp:nvSpPr>
      <dsp:spPr>
        <a:xfrm>
          <a:off x="8541805" y="507882"/>
          <a:ext cx="2428153" cy="7385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计算邻近房屋单价的均值</a:t>
          </a:r>
          <a:r>
            <a:rPr 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/</a:t>
          </a: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标准差特征</a:t>
          </a:r>
        </a:p>
      </dsp:txBody>
      <dsp:txXfrm>
        <a:off x="8563437" y="529514"/>
        <a:ext cx="2384889" cy="695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4C4F9-C726-4A09-93E4-E6414B3F8C2D}">
      <dsp:nvSpPr>
        <dsp:cNvPr id="0" name=""/>
        <dsp:cNvSpPr/>
      </dsp:nvSpPr>
      <dsp:spPr>
        <a:xfrm>
          <a:off x="2350" y="608559"/>
          <a:ext cx="2091907" cy="83676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黑体" panose="02010609060101010101" pitchFamily="49" charset="-122"/>
              <a:ea typeface="黑体" panose="02010609060101010101" pitchFamily="49" charset="-122"/>
            </a:rPr>
            <a:t>坐标标准化</a:t>
          </a:r>
        </a:p>
      </dsp:txBody>
      <dsp:txXfrm>
        <a:off x="420732" y="608559"/>
        <a:ext cx="1255144" cy="836763"/>
      </dsp:txXfrm>
    </dsp:sp>
    <dsp:sp modelId="{CE7E2E15-DA1A-4564-895F-93D8C9F85EB0}">
      <dsp:nvSpPr>
        <dsp:cNvPr id="0" name=""/>
        <dsp:cNvSpPr/>
      </dsp:nvSpPr>
      <dsp:spPr>
        <a:xfrm>
          <a:off x="1885067" y="608559"/>
          <a:ext cx="2091907" cy="83676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>
              <a:latin typeface="黑体" panose="02010609060101010101" pitchFamily="49" charset="-122"/>
              <a:ea typeface="黑体" panose="02010609060101010101" pitchFamily="49" charset="-122"/>
            </a:rPr>
            <a:t>寻找最优聚类</a:t>
          </a:r>
          <a:r>
            <a:rPr lang="en-US" sz="1800" b="1" kern="1200">
              <a:latin typeface="黑体" panose="02010609060101010101" pitchFamily="49" charset="-122"/>
              <a:ea typeface="黑体" panose="02010609060101010101" pitchFamily="49" charset="-122"/>
            </a:rPr>
            <a:t>K</a:t>
          </a:r>
          <a:endParaRPr lang="zh-CN" sz="1800" b="1" kern="120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303449" y="608559"/>
        <a:ext cx="1255144" cy="836763"/>
      </dsp:txXfrm>
    </dsp:sp>
    <dsp:sp modelId="{5A9B0CAA-9694-4F37-B9C0-C13227670979}">
      <dsp:nvSpPr>
        <dsp:cNvPr id="0" name=""/>
        <dsp:cNvSpPr/>
      </dsp:nvSpPr>
      <dsp:spPr>
        <a:xfrm>
          <a:off x="3767784" y="608559"/>
          <a:ext cx="2091907" cy="83676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>
              <a:latin typeface="黑体" panose="02010609060101010101" pitchFamily="49" charset="-122"/>
              <a:ea typeface="黑体" panose="02010609060101010101" pitchFamily="49" charset="-122"/>
            </a:rPr>
            <a:t>训练</a:t>
          </a:r>
          <a:r>
            <a:rPr lang="en-US" sz="1800" b="1" kern="1200">
              <a:latin typeface="黑体" panose="02010609060101010101" pitchFamily="49" charset="-122"/>
              <a:ea typeface="黑体" panose="02010609060101010101" pitchFamily="49" charset="-122"/>
            </a:rPr>
            <a:t>Kmeans</a:t>
          </a:r>
          <a:r>
            <a:rPr lang="zh-CN" sz="1800" b="1" kern="1200">
              <a:latin typeface="黑体" panose="02010609060101010101" pitchFamily="49" charset="-122"/>
              <a:ea typeface="黑体" panose="02010609060101010101" pitchFamily="49" charset="-122"/>
            </a:rPr>
            <a:t>模型</a:t>
          </a:r>
        </a:p>
      </dsp:txBody>
      <dsp:txXfrm>
        <a:off x="4186166" y="608559"/>
        <a:ext cx="1255144" cy="836763"/>
      </dsp:txXfrm>
    </dsp:sp>
    <dsp:sp modelId="{73C88056-C652-4BE8-9EE9-E9839D889E34}">
      <dsp:nvSpPr>
        <dsp:cNvPr id="0" name=""/>
        <dsp:cNvSpPr/>
      </dsp:nvSpPr>
      <dsp:spPr>
        <a:xfrm>
          <a:off x="5650501" y="608559"/>
          <a:ext cx="2091907" cy="83676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黑体" panose="02010609060101010101" pitchFamily="49" charset="-122"/>
              <a:ea typeface="黑体" panose="02010609060101010101" pitchFamily="49" charset="-122"/>
            </a:rPr>
            <a:t>分配聚类标签</a:t>
          </a:r>
        </a:p>
      </dsp:txBody>
      <dsp:txXfrm>
        <a:off x="6068883" y="608559"/>
        <a:ext cx="1255144" cy="836763"/>
      </dsp:txXfrm>
    </dsp:sp>
    <dsp:sp modelId="{79588628-C3C0-4701-8092-BD7EAA250B5A}">
      <dsp:nvSpPr>
        <dsp:cNvPr id="0" name=""/>
        <dsp:cNvSpPr/>
      </dsp:nvSpPr>
      <dsp:spPr>
        <a:xfrm>
          <a:off x="7533218" y="608559"/>
          <a:ext cx="2091907" cy="836763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latin typeface="黑体" panose="02010609060101010101" pitchFamily="49" charset="-122"/>
              <a:ea typeface="黑体" panose="02010609060101010101" pitchFamily="49" charset="-122"/>
            </a:rPr>
            <a:t>计算聚类统计特征</a:t>
          </a:r>
        </a:p>
      </dsp:txBody>
      <dsp:txXfrm>
        <a:off x="7951600" y="608559"/>
        <a:ext cx="1255144" cy="836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D7533-F8A3-4291-B932-365AF909FA43}">
      <dsp:nvSpPr>
        <dsp:cNvPr id="0" name=""/>
        <dsp:cNvSpPr/>
      </dsp:nvSpPr>
      <dsp:spPr>
        <a:xfrm>
          <a:off x="2701" y="34680"/>
          <a:ext cx="2404780" cy="961912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原始核心卖点</a:t>
          </a:r>
        </a:p>
      </dsp:txBody>
      <dsp:txXfrm>
        <a:off x="483657" y="34680"/>
        <a:ext cx="1442868" cy="961912"/>
      </dsp:txXfrm>
    </dsp:sp>
    <dsp:sp modelId="{2C55CE0D-EBAB-45C9-AE64-05E2A29352BA}">
      <dsp:nvSpPr>
        <dsp:cNvPr id="0" name=""/>
        <dsp:cNvSpPr/>
      </dsp:nvSpPr>
      <dsp:spPr>
        <a:xfrm>
          <a:off x="2167003" y="34680"/>
          <a:ext cx="2404780" cy="961912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文本清洗与分词</a:t>
          </a:r>
        </a:p>
      </dsp:txBody>
      <dsp:txXfrm>
        <a:off x="2647959" y="34680"/>
        <a:ext cx="1442868" cy="961912"/>
      </dsp:txXfrm>
    </dsp:sp>
    <dsp:sp modelId="{0C77CD57-E104-4DCE-BB6A-308B7C19822A}">
      <dsp:nvSpPr>
        <dsp:cNvPr id="0" name=""/>
        <dsp:cNvSpPr/>
      </dsp:nvSpPr>
      <dsp:spPr>
        <a:xfrm>
          <a:off x="4331305" y="34680"/>
          <a:ext cx="2404780" cy="961912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TF-IDF</a:t>
          </a: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向量化</a:t>
          </a:r>
        </a:p>
      </dsp:txBody>
      <dsp:txXfrm>
        <a:off x="4812261" y="34680"/>
        <a:ext cx="1442868" cy="961912"/>
      </dsp:txXfrm>
    </dsp:sp>
    <dsp:sp modelId="{25F99A89-3568-4951-8D69-E103AC705A6D}">
      <dsp:nvSpPr>
        <dsp:cNvPr id="0" name=""/>
        <dsp:cNvSpPr/>
      </dsp:nvSpPr>
      <dsp:spPr>
        <a:xfrm>
          <a:off x="6495608" y="34680"/>
          <a:ext cx="2404780" cy="961912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提取每个房源的前</a:t>
          </a:r>
          <a:r>
            <a:rPr 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3</a:t>
          </a:r>
          <a:r>
            <a:rPr lang="zh-CN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个高权重特征</a:t>
          </a:r>
        </a:p>
      </dsp:txBody>
      <dsp:txXfrm>
        <a:off x="6976564" y="34680"/>
        <a:ext cx="1442868" cy="961912"/>
      </dsp:txXfrm>
    </dsp:sp>
    <dsp:sp modelId="{9F9ABC52-D81A-4547-8D3C-338DCEBB44DA}">
      <dsp:nvSpPr>
        <dsp:cNvPr id="0" name=""/>
        <dsp:cNvSpPr/>
      </dsp:nvSpPr>
      <dsp:spPr>
        <a:xfrm>
          <a:off x="8659910" y="34680"/>
          <a:ext cx="2404780" cy="961912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宋体" panose="02010600030101010101" pitchFamily="2" charset="-122"/>
              <a:ea typeface="宋体" panose="02010600030101010101" pitchFamily="2" charset="-122"/>
            </a:rPr>
            <a:t>组合关键特征形成新特征</a:t>
          </a:r>
        </a:p>
      </dsp:txBody>
      <dsp:txXfrm>
        <a:off x="9140866" y="34680"/>
        <a:ext cx="1442868" cy="96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7660-6634-EADC-9D67-3F85A9EDB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A2797E-E6FD-FEA5-77AB-79639C293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7EE93-7F7C-149A-F236-AF972CE2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D3E23-F023-8784-76CE-F8D3CB48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22BD7-6144-707E-311C-3C16FE5A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12CA3-FB17-29D5-8EA8-9E402E93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284EE-B1C5-244D-6DEE-232BDFD5A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3BAA6-990A-84DF-B653-7DE97E1F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E357D7-A6F8-7916-CC3A-14654865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92BF2-9772-5F6F-A78F-12DFD198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6B0413-F576-F146-D86D-E70876A31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50C51-E73C-CF01-54A4-1FF46C5D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24C32-3D01-8C72-2B39-CBBD673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DA1B1-2175-D139-C86F-B64E9C84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AA1B7-179F-6967-2313-21CD24CE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8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7A9D0-B3B1-2B2D-F2D3-7E6F6AFB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DC53B-CFF5-27C9-EB9F-1224A682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B6F63-C998-0495-FD46-91C0A173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E6CD15-7308-1D3D-8AA2-82541D2E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C69F5-A8CE-5F23-B7BC-A381A055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2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7298F-53EC-7CE9-5344-EBBF75D9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B10E8-3153-916E-3416-F0741158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EB17-CD77-E65F-ED6F-4BC23BE2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566A5-660E-4BA5-FECE-7DA4268F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81FC3-4ED1-BEC4-DF88-0BBAED1E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3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BB5D1-1E39-1BB2-D08A-379966D5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C7342-2627-4672-105E-2F58E224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FB3D54-251B-93E9-1D78-23A951898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0DA3BB-05F3-2FAA-CEED-0204044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9B9A8-551E-185D-A314-CB24ADF2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1C21EA-BC3C-79A6-511F-ED6B0494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1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B49EE-CD5A-A0DE-D01A-681718B5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BE951-C243-1589-21CF-152D359D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DA30D5-263E-EA36-940B-1F4FE6AE9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A099C4-A590-1663-17D4-465B1A530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99C5AE-CF16-31DC-1C3D-1C4E02FEA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41188C-5C18-1FB0-A141-A88D87F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0B4F78-5671-9DDC-D745-E15B37DF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479847-054F-C2C9-82A8-9C541877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96DB-7520-5EF0-25BB-B3AFD127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6E6D42-CADC-8A9B-1B87-BBA527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A5AC9C-06A8-3F37-0B3E-B9BA8527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93391C-9B1B-1D23-0B6C-FA0236C5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1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F8ADF-A598-6CBD-FADF-0DC4E497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63AAC4-FC94-EEA5-19F2-3DB28EA6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5D098-7850-4F9E-A0CC-BB1B0230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5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C56A-D7E4-EA4E-13E7-DD26466C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0E6A3-4E59-51CD-3F1C-AB58D1492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FE01C-0942-93AC-3C82-9E9BB8FC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6C255-D2CD-8017-6316-3003C286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B06E3-1C70-6803-B9A6-B0514A04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B8144-BF55-FA24-1F4C-753B7F62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6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A787C-9656-A20F-4EB3-5333D4CA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540656-6C68-1985-7A50-8AB227372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9D00B-873C-B506-0AE4-14222E340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185CE6-4462-2F1F-7BCC-FDFFC6EE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6247A-50B2-28E2-4611-64D074C5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8C4D8-4B30-1214-9AD9-0F714A6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4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2598C4-BC18-CB4F-2E3D-CA7CA0E4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9C124-952C-3C7D-F145-CBA26876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B62AD-3959-D21F-3DDE-C3E26E026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5765-2B77-48E6-87C2-1C4CF00AAD6E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F9B6D-41FE-EF09-8262-446FE1DA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5C4E4-D732-0C2A-2066-B1F8D9917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8B1A7-E21E-4CE8-8B8E-B7007E962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FF014-2AAF-4895-12A9-3482C6A03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0433"/>
            <a:ext cx="9144000" cy="2387600"/>
          </a:xfrm>
        </p:spPr>
        <p:txBody>
          <a:bodyPr/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房地产价格预测期末汇报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8DEB3-1C17-6B68-1ED1-9245C81C0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846" y="4201805"/>
            <a:ext cx="2113935" cy="1655762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薛佳易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2025.6</a:t>
            </a:r>
          </a:p>
        </p:txBody>
      </p:sp>
    </p:spTree>
    <p:extLst>
      <p:ext uri="{BB962C8B-B14F-4D97-AF65-F5344CB8AC3E}">
        <p14:creationId xmlns:p14="http://schemas.microsoft.com/office/powerpoint/2010/main" val="38395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353A6-A5E3-0CC3-94B4-96E5A159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2" y="365125"/>
            <a:ext cx="260309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特征工程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7FC073-CADB-254C-8CE1-89ECB542D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80" y="1200129"/>
            <a:ext cx="10999839" cy="49849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新数据信息：房间数、房租、小区特征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新变量构建：租金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面积、租金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卧室数、面积段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4A6668-90A3-BAC0-EDC0-4A86CBB2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46" y="2827283"/>
            <a:ext cx="5090256" cy="320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C4DD2A-7884-CD55-D730-7465B0735C4E}"/>
              </a:ext>
            </a:extLst>
          </p:cNvPr>
          <p:cNvSpPr txBox="1"/>
          <p:nvPr/>
        </p:nvSpPr>
        <p:spPr>
          <a:xfrm>
            <a:off x="5843751" y="3429000"/>
            <a:ext cx="5486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    不同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户型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的单价可能存在差异，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分段处理可以补充连续变量缺乏的信息，模型可以为每个区段学习一个独立的效应。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参考训练集数据分布，按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70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平米、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110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平米为界，划分了小户型、中户型和大户型</a:t>
            </a: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个面积段。</a:t>
            </a:r>
          </a:p>
          <a:p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3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8F70C-38B9-6D5F-EE59-D6C89293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27" y="1751081"/>
            <a:ext cx="10515600" cy="3008776"/>
          </a:xfrm>
        </p:spPr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地理位置特征工程：使用经纬度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KNN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算法进行邻域分析；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WSS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肘部法则和轮廓系数确定最佳聚类数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构建空间密度特征；地理中心距离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0320A84-BFED-2F94-CF6A-E8276FB67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27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特征工程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0EA5BA-2158-EEAD-6CE3-6056AA77C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419"/>
          <a:stretch>
            <a:fillRect/>
          </a:stretch>
        </p:blipFill>
        <p:spPr>
          <a:xfrm>
            <a:off x="7802582" y="365125"/>
            <a:ext cx="4306946" cy="278524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AD0830C-617E-BBEA-1FA4-96151CEED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852032"/>
              </p:ext>
            </p:extLst>
          </p:nvPr>
        </p:nvGraphicFramePr>
        <p:xfrm>
          <a:off x="517127" y="3602531"/>
          <a:ext cx="1098331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BF9C135-37B9-3920-7D6C-E619CAAFB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1813384"/>
              </p:ext>
            </p:extLst>
          </p:nvPr>
        </p:nvGraphicFramePr>
        <p:xfrm>
          <a:off x="1051033" y="4699464"/>
          <a:ext cx="9627477" cy="2053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497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8BF62-0254-1F34-9E82-5EFF88EF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16EE9-434E-AE8D-6445-22119F05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76" y="1690687"/>
            <a:ext cx="11248695" cy="4489395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文本特征处理：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采用了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jieba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分词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正则表达式的双重策略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基于高频词构建“周边配套”、“交通出行”、“房屋优势”的关键词字典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核心卖点：采用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TF-IDF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将文本向量化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引入了描述丰富度指标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丰富度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唯一词汇数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/ 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总词汇数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越高表示内容越丰富</a:t>
            </a:r>
            <a:endParaRPr lang="en-US" altLang="zh-CN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将文本合并后分词，统计去重后的词汇数量得到唯一词汇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F7E424C-0E5F-70AD-6BD4-DE85BD272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特征工程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2AA553E5-5E24-4523-CF57-BF718185E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239747"/>
              </p:ext>
            </p:extLst>
          </p:nvPr>
        </p:nvGraphicFramePr>
        <p:xfrm>
          <a:off x="588579" y="3545871"/>
          <a:ext cx="11067392" cy="103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3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6A93C-E2F4-0432-4A1C-FCC98AB6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B51F5-39BF-DFED-C292-2BE6AC39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683" y="1492470"/>
            <a:ext cx="10660117" cy="512904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线性模型</a:t>
            </a:r>
            <a:endParaRPr lang="en-US" altLang="zh-CN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特征工程优化后，表现有所提升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尝试：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PCA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降维：保留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95%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方差，效果明显变差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更换损失函数：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Huber Loss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，效果一般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神经网络：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个隐藏层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个输出层：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输入维度设置基于特征数量，针对输入维度与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dropout rate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optuna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损失函数结合了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MSE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MAE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模型表现：略差于树模型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5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93D20-A7D5-3DCC-0A49-32134C1A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D149B-8274-D227-5043-597C2DB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4718"/>
            <a:ext cx="11220573" cy="4764758"/>
          </a:xfrm>
        </p:spPr>
        <p:txBody>
          <a:bodyPr/>
          <a:lstStyle/>
          <a:p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树模型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调参：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Randomized Search,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Optuna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尝试：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自定义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QuantitleGBDT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（分位数加权损失下的梯度提升）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对高价房样本给予更多关注，表现略优于基准模型（未加权的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GBDT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/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选取重要特征后再训练：采用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gain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重要性指标选取前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F6BDD5-B807-A1AF-491B-5F1A247D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47" y="383494"/>
            <a:ext cx="48863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AEF0DD-70A2-60D1-112F-39F364E89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17" y="4669870"/>
            <a:ext cx="2820540" cy="9147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7055E1-2DA1-BA80-E1C7-B299CF6F8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315" y="4567125"/>
            <a:ext cx="4240339" cy="103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2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A3F45-DF8F-8A0B-05A6-DD51B0FD4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DB0B2-31A3-00A9-1596-FFFF80D1E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638636"/>
            <a:ext cx="10542809" cy="5373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模型集成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初步尝试：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将选取重要特征后得到的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结果与使用所有变量得到的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结果加权（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0.4/0.6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，预测分数优于单独结果。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Stacking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基模型为随机森林、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QuantitleGBDT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元模型为线性模型（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OLS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经尝试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α=0.1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）效果最佳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后基模型加入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元模型为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α=1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）效果相对“好”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元模型为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GBDT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，效果好于用线性模型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398882-9589-6300-AF78-F95457C8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55" y="3992891"/>
            <a:ext cx="5220241" cy="26347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6E3340B-98C8-2D78-BBF9-37E390AE0EEC}"/>
              </a:ext>
            </a:extLst>
          </p:cNvPr>
          <p:cNvSpPr txBox="1"/>
          <p:nvPr/>
        </p:nvSpPr>
        <p:spPr>
          <a:xfrm>
            <a:off x="8695911" y="2767280"/>
            <a:ext cx="3433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基模型相关性较高，因此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Stacking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效果不明显，最终预测相对于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有微弱提升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48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581DCE-79B0-EFF9-9063-EE51723CF213}"/>
              </a:ext>
            </a:extLst>
          </p:cNvPr>
          <p:cNvSpPr txBox="1"/>
          <p:nvPr/>
        </p:nvSpPr>
        <p:spPr>
          <a:xfrm>
            <a:off x="1295685" y="4941219"/>
            <a:ext cx="9861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与选择重要特征后的</a:t>
            </a:r>
            <a:r>
              <a:rPr lang="en-US" altLang="zh-CN"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Xgboost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加权模型，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datahub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分数为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84.1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Stacking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模型最好分数为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84.08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4FEBEC-20D8-7CCA-8E16-6CB05EF1D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53" y="977461"/>
            <a:ext cx="10625773" cy="366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1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554</Words>
  <Application>Microsoft Office PowerPoint</Application>
  <PresentationFormat>宽屏</PresentationFormat>
  <Paragraphs>76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黑体</vt:lpstr>
      <vt:lpstr>华文新魏</vt:lpstr>
      <vt:lpstr>楷体</vt:lpstr>
      <vt:lpstr>宋体</vt:lpstr>
      <vt:lpstr>Arial</vt:lpstr>
      <vt:lpstr>Times New Roman</vt:lpstr>
      <vt:lpstr>Office 主题​​</vt:lpstr>
      <vt:lpstr>房地产价格预测期末汇报</vt:lpstr>
      <vt:lpstr>特征工程</vt:lpstr>
      <vt:lpstr>特征工程</vt:lpstr>
      <vt:lpstr>特征工程</vt:lpstr>
      <vt:lpstr>模型训练</vt:lpstr>
      <vt:lpstr>模型训练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1941326648@qq.com</dc:creator>
  <cp:lastModifiedBy>1941326648@qq.com</cp:lastModifiedBy>
  <cp:revision>19</cp:revision>
  <dcterms:created xsi:type="dcterms:W3CDTF">2025-06-04T05:04:42Z</dcterms:created>
  <dcterms:modified xsi:type="dcterms:W3CDTF">2025-06-11T14:48:33Z</dcterms:modified>
</cp:coreProperties>
</file>