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58" r:id="rId5"/>
    <p:sldId id="260" r:id="rId6"/>
    <p:sldId id="311" r:id="rId7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2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F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928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875149" y="2668600"/>
            <a:ext cx="2441701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华文中宋" panose="02010600040101010101" charset="-122"/>
                <a:cs typeface="华文中宋" panose="02010600040101010101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华文中宋" panose="02010600040101010101" charset="-122"/>
                <a:cs typeface="华文中宋" panose="02010600040101010101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华文中宋" panose="02010600040101010101" charset="-122"/>
                <a:cs typeface="华文中宋" panose="02010600040101010101" charset="-122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华文中宋" panose="02010600040101010101" charset="-122"/>
                <a:cs typeface="华文中宋" panose="02010600040101010101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华文中宋" panose="02010600040101010101" charset="-122"/>
                <a:cs typeface="华文中宋" panose="02010600040101010101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921089" y="267324"/>
            <a:ext cx="1779466" cy="4633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1422005" y="256527"/>
            <a:ext cx="273797" cy="3176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0197586" y="276121"/>
            <a:ext cx="239538" cy="2933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10486180" y="281925"/>
            <a:ext cx="893405" cy="26328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9351263" y="263278"/>
            <a:ext cx="462181" cy="4660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11723425" y="799494"/>
            <a:ext cx="17780" cy="38100"/>
          </a:xfrm>
          <a:custGeom>
            <a:avLst/>
            <a:gdLst/>
            <a:ahLst/>
            <a:cxnLst/>
            <a:rect l="l" t="t" r="r" b="b"/>
            <a:pathLst>
              <a:path w="17779" h="38100">
                <a:moveTo>
                  <a:pt x="17487" y="36422"/>
                </a:moveTo>
                <a:lnTo>
                  <a:pt x="627" y="36422"/>
                </a:lnTo>
                <a:lnTo>
                  <a:pt x="627" y="37771"/>
                </a:lnTo>
                <a:lnTo>
                  <a:pt x="17487" y="37771"/>
                </a:lnTo>
                <a:lnTo>
                  <a:pt x="17487" y="36422"/>
                </a:lnTo>
                <a:close/>
              </a:path>
              <a:path w="17779" h="38100">
                <a:moveTo>
                  <a:pt x="11389" y="4046"/>
                </a:moveTo>
                <a:lnTo>
                  <a:pt x="4663" y="4046"/>
                </a:lnTo>
                <a:lnTo>
                  <a:pt x="5380" y="4721"/>
                </a:lnTo>
                <a:lnTo>
                  <a:pt x="6008" y="5396"/>
                </a:lnTo>
                <a:lnTo>
                  <a:pt x="6008" y="35073"/>
                </a:lnTo>
                <a:lnTo>
                  <a:pt x="5380" y="35747"/>
                </a:lnTo>
                <a:lnTo>
                  <a:pt x="4663" y="36422"/>
                </a:lnTo>
                <a:lnTo>
                  <a:pt x="13452" y="36422"/>
                </a:lnTo>
                <a:lnTo>
                  <a:pt x="12734" y="35747"/>
                </a:lnTo>
                <a:lnTo>
                  <a:pt x="12107" y="35747"/>
                </a:lnTo>
                <a:lnTo>
                  <a:pt x="12107" y="35073"/>
                </a:lnTo>
                <a:lnTo>
                  <a:pt x="11389" y="34399"/>
                </a:lnTo>
                <a:lnTo>
                  <a:pt x="11389" y="4046"/>
                </a:lnTo>
                <a:close/>
              </a:path>
              <a:path w="17779" h="38100">
                <a:moveTo>
                  <a:pt x="11389" y="0"/>
                </a:moveTo>
                <a:lnTo>
                  <a:pt x="10761" y="0"/>
                </a:lnTo>
                <a:lnTo>
                  <a:pt x="0" y="4046"/>
                </a:lnTo>
                <a:lnTo>
                  <a:pt x="0" y="5396"/>
                </a:lnTo>
                <a:lnTo>
                  <a:pt x="1972" y="4721"/>
                </a:lnTo>
                <a:lnTo>
                  <a:pt x="2690" y="4046"/>
                </a:lnTo>
                <a:lnTo>
                  <a:pt x="11389" y="4046"/>
                </a:lnTo>
                <a:lnTo>
                  <a:pt x="11389" y="0"/>
                </a:lnTo>
                <a:close/>
              </a:path>
            </a:pathLst>
          </a:custGeom>
          <a:solidFill>
            <a:srgbClr val="A31F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1751674" y="799494"/>
            <a:ext cx="27940" cy="38735"/>
          </a:xfrm>
          <a:custGeom>
            <a:avLst/>
            <a:gdLst/>
            <a:ahLst/>
            <a:cxnLst/>
            <a:rect l="l" t="t" r="r" b="b"/>
            <a:pathLst>
              <a:path w="27940" h="38734">
                <a:moveTo>
                  <a:pt x="20178" y="1348"/>
                </a:moveTo>
                <a:lnTo>
                  <a:pt x="14079" y="1348"/>
                </a:lnTo>
                <a:lnTo>
                  <a:pt x="16142" y="2023"/>
                </a:lnTo>
                <a:lnTo>
                  <a:pt x="17487" y="3372"/>
                </a:lnTo>
                <a:lnTo>
                  <a:pt x="18115" y="4046"/>
                </a:lnTo>
                <a:lnTo>
                  <a:pt x="19460" y="6070"/>
                </a:lnTo>
                <a:lnTo>
                  <a:pt x="20178" y="8094"/>
                </a:lnTo>
                <a:lnTo>
                  <a:pt x="20806" y="10117"/>
                </a:lnTo>
                <a:lnTo>
                  <a:pt x="21523" y="12140"/>
                </a:lnTo>
                <a:lnTo>
                  <a:pt x="21523" y="14838"/>
                </a:lnTo>
                <a:lnTo>
                  <a:pt x="20806" y="16862"/>
                </a:lnTo>
                <a:lnTo>
                  <a:pt x="20806" y="19560"/>
                </a:lnTo>
                <a:lnTo>
                  <a:pt x="18115" y="20908"/>
                </a:lnTo>
                <a:lnTo>
                  <a:pt x="16770" y="20908"/>
                </a:lnTo>
                <a:lnTo>
                  <a:pt x="15425" y="21583"/>
                </a:lnTo>
                <a:lnTo>
                  <a:pt x="20178" y="21583"/>
                </a:lnTo>
                <a:lnTo>
                  <a:pt x="19460" y="24281"/>
                </a:lnTo>
                <a:lnTo>
                  <a:pt x="17487" y="27654"/>
                </a:lnTo>
                <a:lnTo>
                  <a:pt x="15425" y="30352"/>
                </a:lnTo>
                <a:lnTo>
                  <a:pt x="13452" y="33049"/>
                </a:lnTo>
                <a:lnTo>
                  <a:pt x="10761" y="34399"/>
                </a:lnTo>
                <a:lnTo>
                  <a:pt x="8699" y="35747"/>
                </a:lnTo>
                <a:lnTo>
                  <a:pt x="6008" y="37097"/>
                </a:lnTo>
                <a:lnTo>
                  <a:pt x="627" y="37097"/>
                </a:lnTo>
                <a:lnTo>
                  <a:pt x="627" y="38445"/>
                </a:lnTo>
                <a:lnTo>
                  <a:pt x="6726" y="38445"/>
                </a:lnTo>
                <a:lnTo>
                  <a:pt x="23496" y="26979"/>
                </a:lnTo>
                <a:lnTo>
                  <a:pt x="26186" y="22932"/>
                </a:lnTo>
                <a:lnTo>
                  <a:pt x="27532" y="18886"/>
                </a:lnTo>
                <a:lnTo>
                  <a:pt x="27532" y="10792"/>
                </a:lnTo>
                <a:lnTo>
                  <a:pt x="25559" y="6744"/>
                </a:lnTo>
                <a:lnTo>
                  <a:pt x="22868" y="3372"/>
                </a:lnTo>
                <a:lnTo>
                  <a:pt x="20178" y="1348"/>
                </a:lnTo>
                <a:close/>
              </a:path>
              <a:path w="27940" h="38734">
                <a:moveTo>
                  <a:pt x="16770" y="0"/>
                </a:moveTo>
                <a:lnTo>
                  <a:pt x="9416" y="0"/>
                </a:lnTo>
                <a:lnTo>
                  <a:pt x="5380" y="1348"/>
                </a:lnTo>
                <a:lnTo>
                  <a:pt x="2690" y="4721"/>
                </a:lnTo>
                <a:lnTo>
                  <a:pt x="627" y="6744"/>
                </a:lnTo>
                <a:lnTo>
                  <a:pt x="0" y="10117"/>
                </a:lnTo>
                <a:lnTo>
                  <a:pt x="0" y="16188"/>
                </a:lnTo>
                <a:lnTo>
                  <a:pt x="627" y="18886"/>
                </a:lnTo>
                <a:lnTo>
                  <a:pt x="2690" y="20908"/>
                </a:lnTo>
                <a:lnTo>
                  <a:pt x="5380" y="22932"/>
                </a:lnTo>
                <a:lnTo>
                  <a:pt x="8071" y="24281"/>
                </a:lnTo>
                <a:lnTo>
                  <a:pt x="13452" y="24281"/>
                </a:lnTo>
                <a:lnTo>
                  <a:pt x="16770" y="22932"/>
                </a:lnTo>
                <a:lnTo>
                  <a:pt x="20178" y="21583"/>
                </a:lnTo>
                <a:lnTo>
                  <a:pt x="5380" y="7419"/>
                </a:lnTo>
                <a:lnTo>
                  <a:pt x="6008" y="5396"/>
                </a:lnTo>
                <a:lnTo>
                  <a:pt x="7353" y="4046"/>
                </a:lnTo>
                <a:lnTo>
                  <a:pt x="9416" y="2023"/>
                </a:lnTo>
                <a:lnTo>
                  <a:pt x="10761" y="1348"/>
                </a:lnTo>
                <a:lnTo>
                  <a:pt x="20178" y="1348"/>
                </a:lnTo>
                <a:lnTo>
                  <a:pt x="16770" y="0"/>
                </a:lnTo>
                <a:close/>
              </a:path>
            </a:pathLst>
          </a:custGeom>
          <a:solidFill>
            <a:srgbClr val="A31F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11784587" y="799494"/>
            <a:ext cx="25400" cy="38735"/>
          </a:xfrm>
          <a:custGeom>
            <a:avLst/>
            <a:gdLst/>
            <a:ahLst/>
            <a:cxnLst/>
            <a:rect l="l" t="t" r="r" b="b"/>
            <a:pathLst>
              <a:path w="25400" h="38734">
                <a:moveTo>
                  <a:pt x="5380" y="33724"/>
                </a:moveTo>
                <a:lnTo>
                  <a:pt x="717" y="33724"/>
                </a:lnTo>
                <a:lnTo>
                  <a:pt x="0" y="34399"/>
                </a:lnTo>
                <a:lnTo>
                  <a:pt x="0" y="36422"/>
                </a:lnTo>
                <a:lnTo>
                  <a:pt x="717" y="36422"/>
                </a:lnTo>
                <a:lnTo>
                  <a:pt x="1345" y="37097"/>
                </a:lnTo>
                <a:lnTo>
                  <a:pt x="2690" y="37771"/>
                </a:lnTo>
                <a:lnTo>
                  <a:pt x="4753" y="38445"/>
                </a:lnTo>
                <a:lnTo>
                  <a:pt x="13452" y="38445"/>
                </a:lnTo>
                <a:lnTo>
                  <a:pt x="18205" y="37097"/>
                </a:lnTo>
                <a:lnTo>
                  <a:pt x="19533" y="35747"/>
                </a:lnTo>
                <a:lnTo>
                  <a:pt x="8788" y="35747"/>
                </a:lnTo>
                <a:lnTo>
                  <a:pt x="8071" y="35073"/>
                </a:lnTo>
                <a:lnTo>
                  <a:pt x="5380" y="33724"/>
                </a:lnTo>
                <a:close/>
              </a:path>
              <a:path w="25400" h="38734">
                <a:moveTo>
                  <a:pt x="21559" y="3372"/>
                </a:moveTo>
                <a:lnTo>
                  <a:pt x="12106" y="3372"/>
                </a:lnTo>
                <a:lnTo>
                  <a:pt x="14169" y="4046"/>
                </a:lnTo>
                <a:lnTo>
                  <a:pt x="16860" y="6744"/>
                </a:lnTo>
                <a:lnTo>
                  <a:pt x="17487" y="8094"/>
                </a:lnTo>
                <a:lnTo>
                  <a:pt x="17487" y="12814"/>
                </a:lnTo>
                <a:lnTo>
                  <a:pt x="16142" y="13490"/>
                </a:lnTo>
                <a:lnTo>
                  <a:pt x="15514" y="14838"/>
                </a:lnTo>
                <a:lnTo>
                  <a:pt x="14169" y="16188"/>
                </a:lnTo>
                <a:lnTo>
                  <a:pt x="12824" y="16862"/>
                </a:lnTo>
                <a:lnTo>
                  <a:pt x="10761" y="17536"/>
                </a:lnTo>
                <a:lnTo>
                  <a:pt x="9416" y="18210"/>
                </a:lnTo>
                <a:lnTo>
                  <a:pt x="7443" y="18210"/>
                </a:lnTo>
                <a:lnTo>
                  <a:pt x="7443" y="19560"/>
                </a:lnTo>
                <a:lnTo>
                  <a:pt x="12106" y="19560"/>
                </a:lnTo>
                <a:lnTo>
                  <a:pt x="17487" y="22258"/>
                </a:lnTo>
                <a:lnTo>
                  <a:pt x="18205" y="22932"/>
                </a:lnTo>
                <a:lnTo>
                  <a:pt x="18833" y="23606"/>
                </a:lnTo>
                <a:lnTo>
                  <a:pt x="19550" y="24281"/>
                </a:lnTo>
                <a:lnTo>
                  <a:pt x="20178" y="25630"/>
                </a:lnTo>
                <a:lnTo>
                  <a:pt x="20178" y="30352"/>
                </a:lnTo>
                <a:lnTo>
                  <a:pt x="19550" y="32375"/>
                </a:lnTo>
                <a:lnTo>
                  <a:pt x="18205" y="33724"/>
                </a:lnTo>
                <a:lnTo>
                  <a:pt x="16142" y="35073"/>
                </a:lnTo>
                <a:lnTo>
                  <a:pt x="14169" y="35747"/>
                </a:lnTo>
                <a:lnTo>
                  <a:pt x="19533" y="35747"/>
                </a:lnTo>
                <a:lnTo>
                  <a:pt x="24213" y="31026"/>
                </a:lnTo>
                <a:lnTo>
                  <a:pt x="24931" y="28328"/>
                </a:lnTo>
                <a:lnTo>
                  <a:pt x="24931" y="22932"/>
                </a:lnTo>
                <a:lnTo>
                  <a:pt x="24213" y="20908"/>
                </a:lnTo>
                <a:lnTo>
                  <a:pt x="22868" y="19560"/>
                </a:lnTo>
                <a:lnTo>
                  <a:pt x="21523" y="17536"/>
                </a:lnTo>
                <a:lnTo>
                  <a:pt x="19550" y="16862"/>
                </a:lnTo>
                <a:lnTo>
                  <a:pt x="16860" y="15512"/>
                </a:lnTo>
                <a:lnTo>
                  <a:pt x="20895" y="12814"/>
                </a:lnTo>
                <a:lnTo>
                  <a:pt x="22868" y="10117"/>
                </a:lnTo>
                <a:lnTo>
                  <a:pt x="22868" y="5396"/>
                </a:lnTo>
                <a:lnTo>
                  <a:pt x="22240" y="4046"/>
                </a:lnTo>
                <a:lnTo>
                  <a:pt x="21559" y="3372"/>
                </a:lnTo>
                <a:close/>
              </a:path>
              <a:path w="25400" h="38734">
                <a:moveTo>
                  <a:pt x="3407" y="33049"/>
                </a:moveTo>
                <a:lnTo>
                  <a:pt x="2062" y="33049"/>
                </a:lnTo>
                <a:lnTo>
                  <a:pt x="1345" y="33724"/>
                </a:lnTo>
                <a:lnTo>
                  <a:pt x="4035" y="33724"/>
                </a:lnTo>
                <a:lnTo>
                  <a:pt x="3407" y="33049"/>
                </a:lnTo>
                <a:close/>
              </a:path>
              <a:path w="25400" h="38734">
                <a:moveTo>
                  <a:pt x="16142" y="0"/>
                </a:moveTo>
                <a:lnTo>
                  <a:pt x="717" y="7419"/>
                </a:lnTo>
                <a:lnTo>
                  <a:pt x="2062" y="8094"/>
                </a:lnTo>
                <a:lnTo>
                  <a:pt x="4035" y="5396"/>
                </a:lnTo>
                <a:lnTo>
                  <a:pt x="6726" y="3372"/>
                </a:lnTo>
                <a:lnTo>
                  <a:pt x="21559" y="3372"/>
                </a:lnTo>
                <a:lnTo>
                  <a:pt x="18833" y="674"/>
                </a:lnTo>
                <a:lnTo>
                  <a:pt x="16142" y="0"/>
                </a:lnTo>
                <a:close/>
              </a:path>
            </a:pathLst>
          </a:custGeom>
          <a:solidFill>
            <a:srgbClr val="A31F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11817590" y="800168"/>
            <a:ext cx="28575" cy="38100"/>
          </a:xfrm>
          <a:custGeom>
            <a:avLst/>
            <a:gdLst/>
            <a:ahLst/>
            <a:cxnLst/>
            <a:rect l="l" t="t" r="r" b="b"/>
            <a:pathLst>
              <a:path w="28575" h="38100">
                <a:moveTo>
                  <a:pt x="26635" y="4721"/>
                </a:moveTo>
                <a:lnTo>
                  <a:pt x="22868" y="4721"/>
                </a:lnTo>
                <a:lnTo>
                  <a:pt x="9416" y="37771"/>
                </a:lnTo>
                <a:lnTo>
                  <a:pt x="13452" y="37771"/>
                </a:lnTo>
                <a:lnTo>
                  <a:pt x="26635" y="4721"/>
                </a:lnTo>
                <a:close/>
              </a:path>
              <a:path w="28575" h="38100">
                <a:moveTo>
                  <a:pt x="28249" y="0"/>
                </a:moveTo>
                <a:lnTo>
                  <a:pt x="4663" y="0"/>
                </a:lnTo>
                <a:lnTo>
                  <a:pt x="0" y="8768"/>
                </a:lnTo>
                <a:lnTo>
                  <a:pt x="1345" y="8768"/>
                </a:lnTo>
                <a:lnTo>
                  <a:pt x="1972" y="7419"/>
                </a:lnTo>
                <a:lnTo>
                  <a:pt x="3318" y="6070"/>
                </a:lnTo>
                <a:lnTo>
                  <a:pt x="5380" y="5396"/>
                </a:lnTo>
                <a:lnTo>
                  <a:pt x="6726" y="4721"/>
                </a:lnTo>
                <a:lnTo>
                  <a:pt x="26635" y="4721"/>
                </a:lnTo>
                <a:lnTo>
                  <a:pt x="28249" y="674"/>
                </a:lnTo>
                <a:lnTo>
                  <a:pt x="28249" y="0"/>
                </a:lnTo>
                <a:close/>
              </a:path>
            </a:pathLst>
          </a:custGeom>
          <a:solidFill>
            <a:srgbClr val="A31F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11716698" y="195068"/>
            <a:ext cx="141605" cy="650875"/>
          </a:xfrm>
          <a:custGeom>
            <a:avLst/>
            <a:gdLst/>
            <a:ahLst/>
            <a:cxnLst/>
            <a:rect l="l" t="t" r="r" b="b"/>
            <a:pathLst>
              <a:path w="141604" h="650875">
                <a:moveTo>
                  <a:pt x="0" y="0"/>
                </a:moveTo>
                <a:lnTo>
                  <a:pt x="141606" y="0"/>
                </a:lnTo>
                <a:lnTo>
                  <a:pt x="141607" y="650752"/>
                </a:lnTo>
                <a:lnTo>
                  <a:pt x="0" y="65075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0" y="870203"/>
            <a:ext cx="12192000" cy="2540"/>
          </a:xfrm>
          <a:custGeom>
            <a:avLst/>
            <a:gdLst/>
            <a:ahLst/>
            <a:cxnLst/>
            <a:rect l="l" t="t" r="r" b="b"/>
            <a:pathLst>
              <a:path w="12192000" h="2540">
                <a:moveTo>
                  <a:pt x="0" y="0"/>
                </a:moveTo>
                <a:lnTo>
                  <a:pt x="12192000" y="2411"/>
                </a:lnTo>
              </a:path>
            </a:pathLst>
          </a:custGeom>
          <a:ln w="12192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33703" y="1215390"/>
            <a:ext cx="10649585" cy="1854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华文中宋" panose="02010600040101010101" charset="-122"/>
                <a:cs typeface="华文中宋" panose="02010600040101010101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3703" y="2130044"/>
            <a:ext cx="10648950" cy="3196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华文中宋" panose="02010600040101010101" charset="-122"/>
                <a:cs typeface="华文中宋" panose="02010600040101010101" charset="-122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3.png"/><Relationship Id="rId6" Type="http://schemas.openxmlformats.org/officeDocument/2006/relationships/tags" Target="../tags/tag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685800" y="2819400"/>
            <a:ext cx="10732770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200" spc="5" dirty="0"/>
              <a:t>房价预测模型</a:t>
            </a:r>
            <a:r>
              <a:rPr lang="en-US" altLang="zh-CN" sz="3200" spc="5" dirty="0"/>
              <a:t>: </a:t>
            </a:r>
            <a:r>
              <a:rPr lang="zh-CN" altLang="en-US" sz="3200" spc="5" dirty="0"/>
              <a:t>线性算法的应用与创新</a:t>
            </a:r>
            <a:endParaRPr lang="zh-CN" altLang="en-US" sz="3200" spc="5" dirty="0"/>
          </a:p>
        </p:txBody>
      </p:sp>
      <p:sp>
        <p:nvSpPr>
          <p:cNvPr id="3" name="object 3"/>
          <p:cNvSpPr/>
          <p:nvPr/>
        </p:nvSpPr>
        <p:spPr>
          <a:xfrm>
            <a:off x="761" y="1828038"/>
            <a:ext cx="12192000" cy="3175"/>
          </a:xfrm>
          <a:custGeom>
            <a:avLst/>
            <a:gdLst/>
            <a:ahLst/>
            <a:cxnLst/>
            <a:rect l="l" t="t" r="r" b="b"/>
            <a:pathLst>
              <a:path w="12192000" h="3175">
                <a:moveTo>
                  <a:pt x="0" y="0"/>
                </a:moveTo>
                <a:lnTo>
                  <a:pt x="12192000" y="3048"/>
                </a:lnTo>
              </a:path>
            </a:pathLst>
          </a:custGeom>
          <a:ln w="28956">
            <a:solidFill>
              <a:srgbClr val="9E08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6481571"/>
            <a:ext cx="12192000" cy="376555"/>
          </a:xfrm>
          <a:custGeom>
            <a:avLst/>
            <a:gdLst/>
            <a:ahLst/>
            <a:cxnLst/>
            <a:rect l="l" t="t" r="r" b="b"/>
            <a:pathLst>
              <a:path w="12192000" h="376554">
                <a:moveTo>
                  <a:pt x="0" y="376427"/>
                </a:moveTo>
                <a:lnTo>
                  <a:pt x="12192000" y="376427"/>
                </a:lnTo>
                <a:lnTo>
                  <a:pt x="12192000" y="0"/>
                </a:lnTo>
                <a:lnTo>
                  <a:pt x="0" y="0"/>
                </a:lnTo>
                <a:lnTo>
                  <a:pt x="0" y="376427"/>
                </a:lnTo>
                <a:close/>
              </a:path>
            </a:pathLst>
          </a:custGeom>
          <a:solidFill>
            <a:srgbClr val="9E084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6481571"/>
            <a:ext cx="12192000" cy="376555"/>
          </a:xfrm>
          <a:custGeom>
            <a:avLst/>
            <a:gdLst/>
            <a:ahLst/>
            <a:cxnLst/>
            <a:rect l="l" t="t" r="r" b="b"/>
            <a:pathLst>
              <a:path w="12192000" h="376554">
                <a:moveTo>
                  <a:pt x="0" y="376427"/>
                </a:moveTo>
                <a:lnTo>
                  <a:pt x="12192000" y="376427"/>
                </a:lnTo>
                <a:lnTo>
                  <a:pt x="12192000" y="0"/>
                </a:lnTo>
                <a:lnTo>
                  <a:pt x="0" y="0"/>
                </a:lnTo>
                <a:lnTo>
                  <a:pt x="0" y="376427"/>
                </a:lnTo>
                <a:close/>
              </a:path>
            </a:pathLst>
          </a:custGeom>
          <a:ln w="12192">
            <a:solidFill>
              <a:srgbClr val="9E084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986020" y="4495800"/>
            <a:ext cx="2266950" cy="1144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zh-CN" sz="2400" spc="-5" dirty="0">
                <a:latin typeface="华文中宋" panose="02010600040101010101" charset="-122"/>
                <a:cs typeface="华文中宋" panose="02010600040101010101" charset="-122"/>
              </a:rPr>
              <a:t>曹馨元</a:t>
            </a:r>
            <a:endParaRPr lang="zh-CN" sz="2400" spc="-5" dirty="0">
              <a:latin typeface="华文中宋" panose="02010600040101010101" charset="-122"/>
              <a:cs typeface="华文中宋" panose="02010600040101010101" charset="-122"/>
            </a:endParaRPr>
          </a:p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华文中宋" panose="02010600040101010101" charset="-122"/>
                <a:cs typeface="华文中宋" panose="02010600040101010101" charset="-122"/>
              </a:rPr>
              <a:t>2021202449</a:t>
            </a:r>
            <a:endParaRPr lang="zh-CN" sz="2400" spc="-5" dirty="0">
              <a:latin typeface="华文中宋" panose="02010600040101010101" charset="-122"/>
              <a:cs typeface="华文中宋" panose="02010600040101010101" charset="-122"/>
            </a:endParaRPr>
          </a:p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华文中宋" panose="02010600040101010101" charset="-122"/>
                <a:cs typeface="华文中宋" panose="02010600040101010101" charset="-122"/>
              </a:rPr>
              <a:t>2025.4.3</a:t>
            </a:r>
            <a:endParaRPr lang="en-US" altLang="zh-CN" sz="2400" spc="-5" dirty="0"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22572" y="182696"/>
            <a:ext cx="2330211" cy="156537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3450" y="255905"/>
            <a:ext cx="223901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C00000"/>
                </a:solidFill>
                <a:latin typeface="华文中宋" panose="02010600040101010101" charset="-122"/>
                <a:cs typeface="华文中宋" panose="02010600040101010101" charset="-122"/>
              </a:rPr>
              <a:t>项目概述</a:t>
            </a:r>
            <a:endParaRPr sz="2400" spc="-5" dirty="0">
              <a:solidFill>
                <a:srgbClr val="C00000"/>
              </a:solidFill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921089" y="267324"/>
            <a:ext cx="1779466" cy="46337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422005" y="256527"/>
            <a:ext cx="273797" cy="317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197586" y="276121"/>
            <a:ext cx="239538" cy="2933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486180" y="281925"/>
            <a:ext cx="893405" cy="2632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351263" y="263278"/>
            <a:ext cx="462181" cy="4660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723425" y="799494"/>
            <a:ext cx="17780" cy="38100"/>
          </a:xfrm>
          <a:custGeom>
            <a:avLst/>
            <a:gdLst/>
            <a:ahLst/>
            <a:cxnLst/>
            <a:rect l="l" t="t" r="r" b="b"/>
            <a:pathLst>
              <a:path w="17779" h="38100">
                <a:moveTo>
                  <a:pt x="17487" y="36422"/>
                </a:moveTo>
                <a:lnTo>
                  <a:pt x="627" y="36422"/>
                </a:lnTo>
                <a:lnTo>
                  <a:pt x="627" y="37771"/>
                </a:lnTo>
                <a:lnTo>
                  <a:pt x="17487" y="37771"/>
                </a:lnTo>
                <a:lnTo>
                  <a:pt x="17487" y="36422"/>
                </a:lnTo>
                <a:close/>
              </a:path>
              <a:path w="17779" h="38100">
                <a:moveTo>
                  <a:pt x="11389" y="4046"/>
                </a:moveTo>
                <a:lnTo>
                  <a:pt x="4663" y="4046"/>
                </a:lnTo>
                <a:lnTo>
                  <a:pt x="5380" y="4721"/>
                </a:lnTo>
                <a:lnTo>
                  <a:pt x="6008" y="5396"/>
                </a:lnTo>
                <a:lnTo>
                  <a:pt x="6008" y="35073"/>
                </a:lnTo>
                <a:lnTo>
                  <a:pt x="5380" y="35747"/>
                </a:lnTo>
                <a:lnTo>
                  <a:pt x="4663" y="36422"/>
                </a:lnTo>
                <a:lnTo>
                  <a:pt x="13452" y="36422"/>
                </a:lnTo>
                <a:lnTo>
                  <a:pt x="12734" y="35747"/>
                </a:lnTo>
                <a:lnTo>
                  <a:pt x="12107" y="35747"/>
                </a:lnTo>
                <a:lnTo>
                  <a:pt x="12107" y="35073"/>
                </a:lnTo>
                <a:lnTo>
                  <a:pt x="11389" y="34399"/>
                </a:lnTo>
                <a:lnTo>
                  <a:pt x="11389" y="4046"/>
                </a:lnTo>
                <a:close/>
              </a:path>
              <a:path w="17779" h="38100">
                <a:moveTo>
                  <a:pt x="11389" y="0"/>
                </a:moveTo>
                <a:lnTo>
                  <a:pt x="10761" y="0"/>
                </a:lnTo>
                <a:lnTo>
                  <a:pt x="0" y="4046"/>
                </a:lnTo>
                <a:lnTo>
                  <a:pt x="0" y="5396"/>
                </a:lnTo>
                <a:lnTo>
                  <a:pt x="1972" y="4721"/>
                </a:lnTo>
                <a:lnTo>
                  <a:pt x="2690" y="4046"/>
                </a:lnTo>
                <a:lnTo>
                  <a:pt x="11389" y="4046"/>
                </a:lnTo>
                <a:lnTo>
                  <a:pt x="11389" y="0"/>
                </a:lnTo>
                <a:close/>
              </a:path>
            </a:pathLst>
          </a:custGeom>
          <a:solidFill>
            <a:srgbClr val="A31F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1751674" y="799494"/>
            <a:ext cx="27940" cy="38735"/>
          </a:xfrm>
          <a:custGeom>
            <a:avLst/>
            <a:gdLst/>
            <a:ahLst/>
            <a:cxnLst/>
            <a:rect l="l" t="t" r="r" b="b"/>
            <a:pathLst>
              <a:path w="27940" h="38734">
                <a:moveTo>
                  <a:pt x="20178" y="1348"/>
                </a:moveTo>
                <a:lnTo>
                  <a:pt x="14079" y="1348"/>
                </a:lnTo>
                <a:lnTo>
                  <a:pt x="16142" y="2023"/>
                </a:lnTo>
                <a:lnTo>
                  <a:pt x="17487" y="3372"/>
                </a:lnTo>
                <a:lnTo>
                  <a:pt x="18115" y="4046"/>
                </a:lnTo>
                <a:lnTo>
                  <a:pt x="19460" y="6070"/>
                </a:lnTo>
                <a:lnTo>
                  <a:pt x="20178" y="8094"/>
                </a:lnTo>
                <a:lnTo>
                  <a:pt x="20806" y="10117"/>
                </a:lnTo>
                <a:lnTo>
                  <a:pt x="21523" y="12140"/>
                </a:lnTo>
                <a:lnTo>
                  <a:pt x="21523" y="14838"/>
                </a:lnTo>
                <a:lnTo>
                  <a:pt x="20806" y="16862"/>
                </a:lnTo>
                <a:lnTo>
                  <a:pt x="20806" y="19560"/>
                </a:lnTo>
                <a:lnTo>
                  <a:pt x="18115" y="20908"/>
                </a:lnTo>
                <a:lnTo>
                  <a:pt x="16770" y="20908"/>
                </a:lnTo>
                <a:lnTo>
                  <a:pt x="15425" y="21583"/>
                </a:lnTo>
                <a:lnTo>
                  <a:pt x="20178" y="21583"/>
                </a:lnTo>
                <a:lnTo>
                  <a:pt x="19460" y="24281"/>
                </a:lnTo>
                <a:lnTo>
                  <a:pt x="17487" y="27654"/>
                </a:lnTo>
                <a:lnTo>
                  <a:pt x="15425" y="30352"/>
                </a:lnTo>
                <a:lnTo>
                  <a:pt x="13452" y="33049"/>
                </a:lnTo>
                <a:lnTo>
                  <a:pt x="10761" y="34399"/>
                </a:lnTo>
                <a:lnTo>
                  <a:pt x="8699" y="35747"/>
                </a:lnTo>
                <a:lnTo>
                  <a:pt x="6008" y="37097"/>
                </a:lnTo>
                <a:lnTo>
                  <a:pt x="627" y="37097"/>
                </a:lnTo>
                <a:lnTo>
                  <a:pt x="627" y="38445"/>
                </a:lnTo>
                <a:lnTo>
                  <a:pt x="6726" y="38445"/>
                </a:lnTo>
                <a:lnTo>
                  <a:pt x="23496" y="26979"/>
                </a:lnTo>
                <a:lnTo>
                  <a:pt x="26186" y="22932"/>
                </a:lnTo>
                <a:lnTo>
                  <a:pt x="27532" y="18886"/>
                </a:lnTo>
                <a:lnTo>
                  <a:pt x="27532" y="10792"/>
                </a:lnTo>
                <a:lnTo>
                  <a:pt x="25559" y="6744"/>
                </a:lnTo>
                <a:lnTo>
                  <a:pt x="22868" y="3372"/>
                </a:lnTo>
                <a:lnTo>
                  <a:pt x="20178" y="1348"/>
                </a:lnTo>
                <a:close/>
              </a:path>
              <a:path w="27940" h="38734">
                <a:moveTo>
                  <a:pt x="16770" y="0"/>
                </a:moveTo>
                <a:lnTo>
                  <a:pt x="9416" y="0"/>
                </a:lnTo>
                <a:lnTo>
                  <a:pt x="5380" y="1348"/>
                </a:lnTo>
                <a:lnTo>
                  <a:pt x="2690" y="4721"/>
                </a:lnTo>
                <a:lnTo>
                  <a:pt x="627" y="6744"/>
                </a:lnTo>
                <a:lnTo>
                  <a:pt x="0" y="10117"/>
                </a:lnTo>
                <a:lnTo>
                  <a:pt x="0" y="16188"/>
                </a:lnTo>
                <a:lnTo>
                  <a:pt x="627" y="18886"/>
                </a:lnTo>
                <a:lnTo>
                  <a:pt x="2690" y="20908"/>
                </a:lnTo>
                <a:lnTo>
                  <a:pt x="5380" y="22932"/>
                </a:lnTo>
                <a:lnTo>
                  <a:pt x="8071" y="24281"/>
                </a:lnTo>
                <a:lnTo>
                  <a:pt x="13452" y="24281"/>
                </a:lnTo>
                <a:lnTo>
                  <a:pt x="16770" y="22932"/>
                </a:lnTo>
                <a:lnTo>
                  <a:pt x="20178" y="21583"/>
                </a:lnTo>
                <a:lnTo>
                  <a:pt x="5380" y="7419"/>
                </a:lnTo>
                <a:lnTo>
                  <a:pt x="6008" y="5396"/>
                </a:lnTo>
                <a:lnTo>
                  <a:pt x="7353" y="4046"/>
                </a:lnTo>
                <a:lnTo>
                  <a:pt x="9416" y="2023"/>
                </a:lnTo>
                <a:lnTo>
                  <a:pt x="10761" y="1348"/>
                </a:lnTo>
                <a:lnTo>
                  <a:pt x="20178" y="1348"/>
                </a:lnTo>
                <a:lnTo>
                  <a:pt x="16770" y="0"/>
                </a:lnTo>
                <a:close/>
              </a:path>
            </a:pathLst>
          </a:custGeom>
          <a:solidFill>
            <a:srgbClr val="A31F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784587" y="799494"/>
            <a:ext cx="25400" cy="38735"/>
          </a:xfrm>
          <a:custGeom>
            <a:avLst/>
            <a:gdLst/>
            <a:ahLst/>
            <a:cxnLst/>
            <a:rect l="l" t="t" r="r" b="b"/>
            <a:pathLst>
              <a:path w="25400" h="38734">
                <a:moveTo>
                  <a:pt x="5380" y="33724"/>
                </a:moveTo>
                <a:lnTo>
                  <a:pt x="717" y="33724"/>
                </a:lnTo>
                <a:lnTo>
                  <a:pt x="0" y="34399"/>
                </a:lnTo>
                <a:lnTo>
                  <a:pt x="0" y="36422"/>
                </a:lnTo>
                <a:lnTo>
                  <a:pt x="717" y="36422"/>
                </a:lnTo>
                <a:lnTo>
                  <a:pt x="1345" y="37097"/>
                </a:lnTo>
                <a:lnTo>
                  <a:pt x="2690" y="37771"/>
                </a:lnTo>
                <a:lnTo>
                  <a:pt x="4753" y="38445"/>
                </a:lnTo>
                <a:lnTo>
                  <a:pt x="13452" y="38445"/>
                </a:lnTo>
                <a:lnTo>
                  <a:pt x="18205" y="37097"/>
                </a:lnTo>
                <a:lnTo>
                  <a:pt x="19533" y="35747"/>
                </a:lnTo>
                <a:lnTo>
                  <a:pt x="8788" y="35747"/>
                </a:lnTo>
                <a:lnTo>
                  <a:pt x="8071" y="35073"/>
                </a:lnTo>
                <a:lnTo>
                  <a:pt x="5380" y="33724"/>
                </a:lnTo>
                <a:close/>
              </a:path>
              <a:path w="25400" h="38734">
                <a:moveTo>
                  <a:pt x="21559" y="3372"/>
                </a:moveTo>
                <a:lnTo>
                  <a:pt x="12106" y="3372"/>
                </a:lnTo>
                <a:lnTo>
                  <a:pt x="14169" y="4046"/>
                </a:lnTo>
                <a:lnTo>
                  <a:pt x="16860" y="6744"/>
                </a:lnTo>
                <a:lnTo>
                  <a:pt x="17487" y="8094"/>
                </a:lnTo>
                <a:lnTo>
                  <a:pt x="17487" y="12814"/>
                </a:lnTo>
                <a:lnTo>
                  <a:pt x="16142" y="13490"/>
                </a:lnTo>
                <a:lnTo>
                  <a:pt x="15514" y="14838"/>
                </a:lnTo>
                <a:lnTo>
                  <a:pt x="14169" y="16188"/>
                </a:lnTo>
                <a:lnTo>
                  <a:pt x="12824" y="16862"/>
                </a:lnTo>
                <a:lnTo>
                  <a:pt x="10761" y="17536"/>
                </a:lnTo>
                <a:lnTo>
                  <a:pt x="9416" y="18210"/>
                </a:lnTo>
                <a:lnTo>
                  <a:pt x="7443" y="18210"/>
                </a:lnTo>
                <a:lnTo>
                  <a:pt x="7443" y="19560"/>
                </a:lnTo>
                <a:lnTo>
                  <a:pt x="12106" y="19560"/>
                </a:lnTo>
                <a:lnTo>
                  <a:pt x="17487" y="22258"/>
                </a:lnTo>
                <a:lnTo>
                  <a:pt x="18205" y="22932"/>
                </a:lnTo>
                <a:lnTo>
                  <a:pt x="18833" y="23606"/>
                </a:lnTo>
                <a:lnTo>
                  <a:pt x="19550" y="24281"/>
                </a:lnTo>
                <a:lnTo>
                  <a:pt x="20178" y="25630"/>
                </a:lnTo>
                <a:lnTo>
                  <a:pt x="20178" y="30352"/>
                </a:lnTo>
                <a:lnTo>
                  <a:pt x="19550" y="32375"/>
                </a:lnTo>
                <a:lnTo>
                  <a:pt x="18205" y="33724"/>
                </a:lnTo>
                <a:lnTo>
                  <a:pt x="16142" y="35073"/>
                </a:lnTo>
                <a:lnTo>
                  <a:pt x="14169" y="35747"/>
                </a:lnTo>
                <a:lnTo>
                  <a:pt x="19533" y="35747"/>
                </a:lnTo>
                <a:lnTo>
                  <a:pt x="24213" y="31026"/>
                </a:lnTo>
                <a:lnTo>
                  <a:pt x="24931" y="28328"/>
                </a:lnTo>
                <a:lnTo>
                  <a:pt x="24931" y="22932"/>
                </a:lnTo>
                <a:lnTo>
                  <a:pt x="24213" y="20908"/>
                </a:lnTo>
                <a:lnTo>
                  <a:pt x="22868" y="19560"/>
                </a:lnTo>
                <a:lnTo>
                  <a:pt x="21523" y="17536"/>
                </a:lnTo>
                <a:lnTo>
                  <a:pt x="19550" y="16862"/>
                </a:lnTo>
                <a:lnTo>
                  <a:pt x="16860" y="15512"/>
                </a:lnTo>
                <a:lnTo>
                  <a:pt x="20895" y="12814"/>
                </a:lnTo>
                <a:lnTo>
                  <a:pt x="22868" y="10117"/>
                </a:lnTo>
                <a:lnTo>
                  <a:pt x="22868" y="5396"/>
                </a:lnTo>
                <a:lnTo>
                  <a:pt x="22240" y="4046"/>
                </a:lnTo>
                <a:lnTo>
                  <a:pt x="21559" y="3372"/>
                </a:lnTo>
                <a:close/>
              </a:path>
              <a:path w="25400" h="38734">
                <a:moveTo>
                  <a:pt x="3407" y="33049"/>
                </a:moveTo>
                <a:lnTo>
                  <a:pt x="2062" y="33049"/>
                </a:lnTo>
                <a:lnTo>
                  <a:pt x="1345" y="33724"/>
                </a:lnTo>
                <a:lnTo>
                  <a:pt x="4035" y="33724"/>
                </a:lnTo>
                <a:lnTo>
                  <a:pt x="3407" y="33049"/>
                </a:lnTo>
                <a:close/>
              </a:path>
              <a:path w="25400" h="38734">
                <a:moveTo>
                  <a:pt x="16142" y="0"/>
                </a:moveTo>
                <a:lnTo>
                  <a:pt x="717" y="7419"/>
                </a:lnTo>
                <a:lnTo>
                  <a:pt x="2062" y="8094"/>
                </a:lnTo>
                <a:lnTo>
                  <a:pt x="4035" y="5396"/>
                </a:lnTo>
                <a:lnTo>
                  <a:pt x="6726" y="3372"/>
                </a:lnTo>
                <a:lnTo>
                  <a:pt x="21559" y="3372"/>
                </a:lnTo>
                <a:lnTo>
                  <a:pt x="18833" y="674"/>
                </a:lnTo>
                <a:lnTo>
                  <a:pt x="16142" y="0"/>
                </a:lnTo>
                <a:close/>
              </a:path>
            </a:pathLst>
          </a:custGeom>
          <a:solidFill>
            <a:srgbClr val="A31F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817590" y="800168"/>
            <a:ext cx="28575" cy="38100"/>
          </a:xfrm>
          <a:custGeom>
            <a:avLst/>
            <a:gdLst/>
            <a:ahLst/>
            <a:cxnLst/>
            <a:rect l="l" t="t" r="r" b="b"/>
            <a:pathLst>
              <a:path w="28575" h="38100">
                <a:moveTo>
                  <a:pt x="26635" y="4721"/>
                </a:moveTo>
                <a:lnTo>
                  <a:pt x="22868" y="4721"/>
                </a:lnTo>
                <a:lnTo>
                  <a:pt x="9416" y="37771"/>
                </a:lnTo>
                <a:lnTo>
                  <a:pt x="13452" y="37771"/>
                </a:lnTo>
                <a:lnTo>
                  <a:pt x="26635" y="4721"/>
                </a:lnTo>
                <a:close/>
              </a:path>
              <a:path w="28575" h="38100">
                <a:moveTo>
                  <a:pt x="28249" y="0"/>
                </a:moveTo>
                <a:lnTo>
                  <a:pt x="4663" y="0"/>
                </a:lnTo>
                <a:lnTo>
                  <a:pt x="0" y="8768"/>
                </a:lnTo>
                <a:lnTo>
                  <a:pt x="1345" y="8768"/>
                </a:lnTo>
                <a:lnTo>
                  <a:pt x="1972" y="7419"/>
                </a:lnTo>
                <a:lnTo>
                  <a:pt x="3318" y="6070"/>
                </a:lnTo>
                <a:lnTo>
                  <a:pt x="5380" y="5396"/>
                </a:lnTo>
                <a:lnTo>
                  <a:pt x="6726" y="4721"/>
                </a:lnTo>
                <a:lnTo>
                  <a:pt x="26635" y="4721"/>
                </a:lnTo>
                <a:lnTo>
                  <a:pt x="28249" y="674"/>
                </a:lnTo>
                <a:lnTo>
                  <a:pt x="28249" y="0"/>
                </a:lnTo>
                <a:close/>
              </a:path>
            </a:pathLst>
          </a:custGeom>
          <a:solidFill>
            <a:srgbClr val="A31F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716698" y="195068"/>
            <a:ext cx="141605" cy="650875"/>
          </a:xfrm>
          <a:custGeom>
            <a:avLst/>
            <a:gdLst/>
            <a:ahLst/>
            <a:cxnLst/>
            <a:rect l="l" t="t" r="r" b="b"/>
            <a:pathLst>
              <a:path w="141604" h="650875">
                <a:moveTo>
                  <a:pt x="0" y="0"/>
                </a:moveTo>
                <a:lnTo>
                  <a:pt x="141606" y="0"/>
                </a:lnTo>
                <a:lnTo>
                  <a:pt x="141607" y="650752"/>
                </a:lnTo>
                <a:lnTo>
                  <a:pt x="0" y="65075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870203"/>
            <a:ext cx="12192000" cy="2540"/>
          </a:xfrm>
          <a:custGeom>
            <a:avLst/>
            <a:gdLst/>
            <a:ahLst/>
            <a:cxnLst/>
            <a:rect l="l" t="t" r="r" b="b"/>
            <a:pathLst>
              <a:path w="12192000" h="2540">
                <a:moveTo>
                  <a:pt x="0" y="0"/>
                </a:moveTo>
                <a:lnTo>
                  <a:pt x="12192000" y="2411"/>
                </a:lnTo>
              </a:path>
            </a:pathLst>
          </a:custGeom>
          <a:ln w="12192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914653" y="990783"/>
            <a:ext cx="10641965" cy="5701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105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lang="zh-CN" altLang="en-US" sz="2000">
                <a:latin typeface="华文中宋" panose="02010600040101010101" charset="-122"/>
                <a:cs typeface="华文中宋" panose="02010600040101010101" charset="-122"/>
              </a:rPr>
              <a:t>数据</a:t>
            </a:r>
            <a:r>
              <a:rPr lang="zh-CN" altLang="en-US" sz="2000">
                <a:latin typeface="华文中宋" panose="02010600040101010101" charset="-122"/>
                <a:cs typeface="华文中宋" panose="02010600040101010101" charset="-122"/>
              </a:rPr>
              <a:t>处理</a:t>
            </a:r>
            <a:endParaRPr lang="zh-CN" altLang="en-US" sz="2000">
              <a:latin typeface="华文中宋" panose="02010600040101010101" charset="-122"/>
              <a:cs typeface="华文中宋" panose="02010600040101010101" charset="-122"/>
            </a:endParaRPr>
          </a:p>
          <a:p>
            <a:pPr marL="812800" marR="5080" lvl="1" indent="-342900" algn="just">
              <a:lnSpc>
                <a:spcPct val="150000"/>
              </a:lnSpc>
              <a:spcBef>
                <a:spcPts val="105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lang="zh-CN" altLang="en-US" sz="2000">
                <a:latin typeface="华文中宋" panose="02010600040101010101" charset="-122"/>
                <a:cs typeface="华文中宋" panose="02010600040101010101" charset="-122"/>
              </a:rPr>
              <a:t>清洗</a:t>
            </a:r>
            <a:endParaRPr lang="zh-CN" altLang="en-US" sz="2000">
              <a:latin typeface="华文中宋" panose="02010600040101010101" charset="-122"/>
              <a:cs typeface="华文中宋" panose="02010600040101010101" charset="-122"/>
            </a:endParaRPr>
          </a:p>
          <a:p>
            <a:pPr marL="812800" marR="5080" lvl="1" indent="-342900" algn="just">
              <a:lnSpc>
                <a:spcPct val="150000"/>
              </a:lnSpc>
              <a:spcBef>
                <a:spcPts val="105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lang="zh-CN" altLang="en-US" sz="2000">
                <a:latin typeface="华文中宋" panose="02010600040101010101" charset="-122"/>
                <a:cs typeface="华文中宋" panose="02010600040101010101" charset="-122"/>
              </a:rPr>
              <a:t>标准化</a:t>
            </a:r>
            <a:endParaRPr lang="zh-CN" altLang="en-US" sz="2000">
              <a:latin typeface="华文中宋" panose="02010600040101010101" charset="-122"/>
              <a:cs typeface="华文中宋" panose="02010600040101010101" charset="-122"/>
            </a:endParaRPr>
          </a:p>
          <a:p>
            <a:pPr marL="812800" marR="5080" lvl="1" indent="-342900" algn="just">
              <a:lnSpc>
                <a:spcPct val="150000"/>
              </a:lnSpc>
              <a:spcBef>
                <a:spcPts val="105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lang="zh-CN" altLang="en-US" sz="2000">
                <a:latin typeface="华文中宋" panose="02010600040101010101" charset="-122"/>
                <a:cs typeface="华文中宋" panose="02010600040101010101" charset="-122"/>
              </a:rPr>
              <a:t>特征工程</a:t>
            </a:r>
            <a:endParaRPr lang="zh-CN" altLang="en-US" sz="2000">
              <a:latin typeface="华文中宋" panose="02010600040101010101" charset="-122"/>
              <a:cs typeface="华文中宋" panose="02010600040101010101" charset="-122"/>
            </a:endParaRPr>
          </a:p>
          <a:p>
            <a:pPr marL="1270000" marR="5080" lvl="2" indent="-342900" algn="just">
              <a:lnSpc>
                <a:spcPct val="150000"/>
              </a:lnSpc>
              <a:spcBef>
                <a:spcPts val="105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lang="zh-CN" altLang="en-US" sz="2000">
                <a:latin typeface="华文中宋" panose="02010600040101010101" charset="-122"/>
                <a:cs typeface="华文中宋" panose="02010600040101010101" charset="-122"/>
              </a:rPr>
              <a:t>非线性特征变换</a:t>
            </a:r>
            <a:endParaRPr lang="en-US" altLang="zh-CN" sz="2000">
              <a:latin typeface="华文中宋" panose="02010600040101010101" charset="-122"/>
              <a:cs typeface="华文中宋" panose="02010600040101010101" charset="-122"/>
            </a:endParaRPr>
          </a:p>
          <a:p>
            <a:pPr marL="1270000" marR="5080" lvl="2" indent="-342900" algn="just">
              <a:lnSpc>
                <a:spcPct val="150000"/>
              </a:lnSpc>
              <a:spcBef>
                <a:spcPts val="105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lang="zh-CN" altLang="en-US" sz="2000">
                <a:latin typeface="华文中宋" panose="02010600040101010101" charset="-122"/>
                <a:cs typeface="华文中宋" panose="02010600040101010101" charset="-122"/>
              </a:rPr>
              <a:t>特征交互设计</a:t>
            </a:r>
            <a:endParaRPr lang="en-US" altLang="zh-CN" sz="2000">
              <a:latin typeface="华文中宋" panose="02010600040101010101" charset="-122"/>
              <a:cs typeface="华文中宋" panose="02010600040101010101" charset="-122"/>
            </a:endParaRPr>
          </a:p>
          <a:p>
            <a:pPr marL="355600" marR="5080" indent="-342900" algn="just">
              <a:lnSpc>
                <a:spcPct val="150000"/>
              </a:lnSpc>
              <a:spcBef>
                <a:spcPts val="105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lang="zh-CN" altLang="en-US" sz="2000">
                <a:latin typeface="华文中宋" panose="02010600040101010101" charset="-122"/>
                <a:cs typeface="华文中宋" panose="02010600040101010101" charset="-122"/>
              </a:rPr>
              <a:t>拟合</a:t>
            </a:r>
            <a:r>
              <a:rPr lang="zh-CN" altLang="en-US" sz="2000">
                <a:latin typeface="华文中宋" panose="02010600040101010101" charset="-122"/>
                <a:cs typeface="华文中宋" panose="02010600040101010101" charset="-122"/>
              </a:rPr>
              <a:t>模型</a:t>
            </a:r>
            <a:endParaRPr lang="zh-CN" altLang="en-US" sz="2000">
              <a:latin typeface="华文中宋" panose="02010600040101010101" charset="-122"/>
              <a:cs typeface="华文中宋" panose="02010600040101010101" charset="-122"/>
            </a:endParaRPr>
          </a:p>
          <a:p>
            <a:pPr marL="812800" marR="5080" lvl="1" indent="-342900" algn="just">
              <a:lnSpc>
                <a:spcPct val="150000"/>
              </a:lnSpc>
              <a:spcBef>
                <a:spcPts val="105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lang="zh-CN" altLang="en-US" sz="2000">
                <a:latin typeface="华文中宋" panose="02010600040101010101" charset="-122"/>
                <a:cs typeface="华文中宋" panose="02010600040101010101" charset="-122"/>
              </a:rPr>
              <a:t>划分训练集</a:t>
            </a:r>
            <a:r>
              <a:rPr lang="en-US" altLang="zh-CN" sz="2000">
                <a:latin typeface="华文中宋" panose="02010600040101010101" charset="-122"/>
                <a:cs typeface="华文中宋" panose="02010600040101010101" charset="-122"/>
              </a:rPr>
              <a:t>80%</a:t>
            </a:r>
            <a:r>
              <a:rPr lang="zh-CN" altLang="en-US" sz="2000">
                <a:latin typeface="华文中宋" panose="02010600040101010101" charset="-122"/>
                <a:cs typeface="华文中宋" panose="02010600040101010101" charset="-122"/>
              </a:rPr>
              <a:t>和测试集</a:t>
            </a:r>
            <a:r>
              <a:rPr lang="en-US" altLang="zh-CN" sz="2000">
                <a:latin typeface="华文中宋" panose="02010600040101010101" charset="-122"/>
                <a:cs typeface="华文中宋" panose="02010600040101010101" charset="-122"/>
              </a:rPr>
              <a:t>20%</a:t>
            </a:r>
            <a:endParaRPr lang="zh-CN" altLang="en-US" sz="2000">
              <a:latin typeface="华文中宋" panose="02010600040101010101" charset="-122"/>
              <a:cs typeface="华文中宋" panose="02010600040101010101" charset="-122"/>
            </a:endParaRPr>
          </a:p>
          <a:p>
            <a:pPr marL="812800" marR="5080" lvl="1" indent="-342900" algn="just">
              <a:lnSpc>
                <a:spcPct val="150000"/>
              </a:lnSpc>
              <a:spcBef>
                <a:spcPts val="105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lang="en-US" altLang="zh-CN" sz="2000">
                <a:latin typeface="华文中宋" panose="02010600040101010101" charset="-122"/>
                <a:cs typeface="华文中宋" panose="02010600040101010101" charset="-122"/>
              </a:rPr>
              <a:t>OLS, Lasso, Ridge, Elastic Net </a:t>
            </a:r>
            <a:endParaRPr lang="en-US" altLang="zh-CN" sz="2000">
              <a:latin typeface="华文中宋" panose="02010600040101010101" charset="-122"/>
              <a:cs typeface="华文中宋" panose="02010600040101010101" charset="-122"/>
            </a:endParaRPr>
          </a:p>
          <a:p>
            <a:pPr marL="812800" marR="5080" lvl="1" indent="-342900" algn="just">
              <a:lnSpc>
                <a:spcPct val="150000"/>
              </a:lnSpc>
              <a:spcBef>
                <a:spcPts val="105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lang="zh-CN" altLang="en-US" sz="2000">
                <a:latin typeface="华文中宋" panose="02010600040101010101" charset="-122"/>
                <a:cs typeface="华文中宋" panose="02010600040101010101" charset="-122"/>
              </a:rPr>
              <a:t>对比模型：</a:t>
            </a:r>
            <a:r>
              <a:rPr lang="en-US" altLang="zh-CN" sz="2000">
                <a:latin typeface="华文中宋" panose="02010600040101010101" charset="-122"/>
                <a:cs typeface="华文中宋" panose="02010600040101010101" charset="-122"/>
              </a:rPr>
              <a:t>LightGBM (Linear/Tree); XGBoost (Linear/Tree)</a:t>
            </a:r>
            <a:endParaRPr lang="en-US" altLang="zh-CN" sz="2000">
              <a:latin typeface="华文中宋" panose="02010600040101010101" charset="-122"/>
              <a:cs typeface="华文中宋" panose="02010600040101010101" charset="-122"/>
            </a:endParaRPr>
          </a:p>
          <a:p>
            <a:pPr marL="355600" marR="5080" indent="-342900" algn="just">
              <a:lnSpc>
                <a:spcPct val="150000"/>
              </a:lnSpc>
              <a:spcBef>
                <a:spcPts val="105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lang="zh-CN" altLang="en-US" sz="2000">
                <a:latin typeface="华文中宋" panose="02010600040101010101" charset="-122"/>
                <a:cs typeface="华文中宋" panose="02010600040101010101" charset="-122"/>
              </a:rPr>
              <a:t>利用最优模型形成预测</a:t>
            </a:r>
            <a:r>
              <a:rPr lang="zh-CN" altLang="en-US" sz="2000">
                <a:latin typeface="华文中宋" panose="02010600040101010101" charset="-122"/>
                <a:cs typeface="华文中宋" panose="02010600040101010101" charset="-122"/>
              </a:rPr>
              <a:t>结果</a:t>
            </a:r>
            <a:endParaRPr lang="zh-CN" altLang="en-US" sz="2000">
              <a:latin typeface="华文中宋" panose="02010600040101010101" charset="-122"/>
              <a:cs typeface="华文中宋" panose="02010600040101010101" charset="-122"/>
            </a:endParaRPr>
          </a:p>
          <a:p>
            <a:pPr marL="812800" marR="5080" lvl="1" indent="-342900" algn="just">
              <a:lnSpc>
                <a:spcPct val="150000"/>
              </a:lnSpc>
              <a:spcBef>
                <a:spcPts val="105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lang="zh-CN" altLang="en-US" sz="2000">
                <a:latin typeface="华文中宋" panose="02010600040101010101" charset="-122"/>
                <a:cs typeface="华文中宋" panose="02010600040101010101" charset="-122"/>
              </a:rPr>
              <a:t>评价指标：</a:t>
            </a:r>
            <a:r>
              <a:rPr lang="en-US" altLang="zh-CN" sz="2000">
                <a:latin typeface="华文中宋" panose="02010600040101010101" charset="-122"/>
                <a:cs typeface="华文中宋" panose="02010600040101010101" charset="-122"/>
              </a:rPr>
              <a:t>MAE, RMSE, C</a:t>
            </a:r>
            <a:r>
              <a:rPr lang="en-US" altLang="zh-CN" sz="2000">
                <a:latin typeface="华文中宋" panose="02010600040101010101" charset="-122"/>
                <a:cs typeface="华文中宋" panose="02010600040101010101" charset="-122"/>
              </a:rPr>
              <a:t>ross-validation</a:t>
            </a:r>
            <a:endParaRPr lang="en-US" altLang="zh-CN"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3450" y="255905"/>
            <a:ext cx="249618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C00000"/>
                </a:solidFill>
                <a:latin typeface="华文中宋" panose="02010600040101010101" charset="-122"/>
                <a:cs typeface="华文中宋" panose="02010600040101010101" charset="-122"/>
              </a:rPr>
              <a:t>方法论与创新</a:t>
            </a:r>
            <a:endParaRPr sz="2400" spc="-5" dirty="0">
              <a:solidFill>
                <a:srgbClr val="C00000"/>
              </a:solidFill>
              <a:latin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921089" y="267324"/>
            <a:ext cx="1779466" cy="46337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422005" y="256527"/>
            <a:ext cx="273797" cy="317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197586" y="276121"/>
            <a:ext cx="239538" cy="2933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486180" y="281925"/>
            <a:ext cx="893405" cy="2632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351263" y="263278"/>
            <a:ext cx="462181" cy="4660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723425" y="799494"/>
            <a:ext cx="17780" cy="38100"/>
          </a:xfrm>
          <a:custGeom>
            <a:avLst/>
            <a:gdLst/>
            <a:ahLst/>
            <a:cxnLst/>
            <a:rect l="l" t="t" r="r" b="b"/>
            <a:pathLst>
              <a:path w="17779" h="38100">
                <a:moveTo>
                  <a:pt x="17487" y="36422"/>
                </a:moveTo>
                <a:lnTo>
                  <a:pt x="627" y="36422"/>
                </a:lnTo>
                <a:lnTo>
                  <a:pt x="627" y="37771"/>
                </a:lnTo>
                <a:lnTo>
                  <a:pt x="17487" y="37771"/>
                </a:lnTo>
                <a:lnTo>
                  <a:pt x="17487" y="36422"/>
                </a:lnTo>
                <a:close/>
              </a:path>
              <a:path w="17779" h="38100">
                <a:moveTo>
                  <a:pt x="11389" y="4046"/>
                </a:moveTo>
                <a:lnTo>
                  <a:pt x="4663" y="4046"/>
                </a:lnTo>
                <a:lnTo>
                  <a:pt x="5380" y="4721"/>
                </a:lnTo>
                <a:lnTo>
                  <a:pt x="6008" y="5396"/>
                </a:lnTo>
                <a:lnTo>
                  <a:pt x="6008" y="35073"/>
                </a:lnTo>
                <a:lnTo>
                  <a:pt x="5380" y="35747"/>
                </a:lnTo>
                <a:lnTo>
                  <a:pt x="4663" y="36422"/>
                </a:lnTo>
                <a:lnTo>
                  <a:pt x="13452" y="36422"/>
                </a:lnTo>
                <a:lnTo>
                  <a:pt x="12734" y="35747"/>
                </a:lnTo>
                <a:lnTo>
                  <a:pt x="12107" y="35747"/>
                </a:lnTo>
                <a:lnTo>
                  <a:pt x="12107" y="35073"/>
                </a:lnTo>
                <a:lnTo>
                  <a:pt x="11389" y="34399"/>
                </a:lnTo>
                <a:lnTo>
                  <a:pt x="11389" y="4046"/>
                </a:lnTo>
                <a:close/>
              </a:path>
              <a:path w="17779" h="38100">
                <a:moveTo>
                  <a:pt x="11389" y="0"/>
                </a:moveTo>
                <a:lnTo>
                  <a:pt x="10761" y="0"/>
                </a:lnTo>
                <a:lnTo>
                  <a:pt x="0" y="4046"/>
                </a:lnTo>
                <a:lnTo>
                  <a:pt x="0" y="5396"/>
                </a:lnTo>
                <a:lnTo>
                  <a:pt x="1972" y="4721"/>
                </a:lnTo>
                <a:lnTo>
                  <a:pt x="2690" y="4046"/>
                </a:lnTo>
                <a:lnTo>
                  <a:pt x="11389" y="4046"/>
                </a:lnTo>
                <a:lnTo>
                  <a:pt x="11389" y="0"/>
                </a:lnTo>
                <a:close/>
              </a:path>
            </a:pathLst>
          </a:custGeom>
          <a:solidFill>
            <a:srgbClr val="A31F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1751674" y="799494"/>
            <a:ext cx="27940" cy="38735"/>
          </a:xfrm>
          <a:custGeom>
            <a:avLst/>
            <a:gdLst/>
            <a:ahLst/>
            <a:cxnLst/>
            <a:rect l="l" t="t" r="r" b="b"/>
            <a:pathLst>
              <a:path w="27940" h="38734">
                <a:moveTo>
                  <a:pt x="20178" y="1348"/>
                </a:moveTo>
                <a:lnTo>
                  <a:pt x="14079" y="1348"/>
                </a:lnTo>
                <a:lnTo>
                  <a:pt x="16142" y="2023"/>
                </a:lnTo>
                <a:lnTo>
                  <a:pt x="17487" y="3372"/>
                </a:lnTo>
                <a:lnTo>
                  <a:pt x="18115" y="4046"/>
                </a:lnTo>
                <a:lnTo>
                  <a:pt x="19460" y="6070"/>
                </a:lnTo>
                <a:lnTo>
                  <a:pt x="20178" y="8094"/>
                </a:lnTo>
                <a:lnTo>
                  <a:pt x="20806" y="10117"/>
                </a:lnTo>
                <a:lnTo>
                  <a:pt x="21523" y="12140"/>
                </a:lnTo>
                <a:lnTo>
                  <a:pt x="21523" y="14838"/>
                </a:lnTo>
                <a:lnTo>
                  <a:pt x="20806" y="16862"/>
                </a:lnTo>
                <a:lnTo>
                  <a:pt x="20806" y="19560"/>
                </a:lnTo>
                <a:lnTo>
                  <a:pt x="18115" y="20908"/>
                </a:lnTo>
                <a:lnTo>
                  <a:pt x="16770" y="20908"/>
                </a:lnTo>
                <a:lnTo>
                  <a:pt x="15425" y="21583"/>
                </a:lnTo>
                <a:lnTo>
                  <a:pt x="20178" y="21583"/>
                </a:lnTo>
                <a:lnTo>
                  <a:pt x="19460" y="24281"/>
                </a:lnTo>
                <a:lnTo>
                  <a:pt x="17487" y="27654"/>
                </a:lnTo>
                <a:lnTo>
                  <a:pt x="15425" y="30352"/>
                </a:lnTo>
                <a:lnTo>
                  <a:pt x="13452" y="33049"/>
                </a:lnTo>
                <a:lnTo>
                  <a:pt x="10761" y="34399"/>
                </a:lnTo>
                <a:lnTo>
                  <a:pt x="8699" y="35747"/>
                </a:lnTo>
                <a:lnTo>
                  <a:pt x="6008" y="37097"/>
                </a:lnTo>
                <a:lnTo>
                  <a:pt x="627" y="37097"/>
                </a:lnTo>
                <a:lnTo>
                  <a:pt x="627" y="38445"/>
                </a:lnTo>
                <a:lnTo>
                  <a:pt x="6726" y="38445"/>
                </a:lnTo>
                <a:lnTo>
                  <a:pt x="23496" y="26979"/>
                </a:lnTo>
                <a:lnTo>
                  <a:pt x="26186" y="22932"/>
                </a:lnTo>
                <a:lnTo>
                  <a:pt x="27532" y="18886"/>
                </a:lnTo>
                <a:lnTo>
                  <a:pt x="27532" y="10792"/>
                </a:lnTo>
                <a:lnTo>
                  <a:pt x="25559" y="6744"/>
                </a:lnTo>
                <a:lnTo>
                  <a:pt x="22868" y="3372"/>
                </a:lnTo>
                <a:lnTo>
                  <a:pt x="20178" y="1348"/>
                </a:lnTo>
                <a:close/>
              </a:path>
              <a:path w="27940" h="38734">
                <a:moveTo>
                  <a:pt x="16770" y="0"/>
                </a:moveTo>
                <a:lnTo>
                  <a:pt x="9416" y="0"/>
                </a:lnTo>
                <a:lnTo>
                  <a:pt x="5380" y="1348"/>
                </a:lnTo>
                <a:lnTo>
                  <a:pt x="2690" y="4721"/>
                </a:lnTo>
                <a:lnTo>
                  <a:pt x="627" y="6744"/>
                </a:lnTo>
                <a:lnTo>
                  <a:pt x="0" y="10117"/>
                </a:lnTo>
                <a:lnTo>
                  <a:pt x="0" y="16188"/>
                </a:lnTo>
                <a:lnTo>
                  <a:pt x="627" y="18886"/>
                </a:lnTo>
                <a:lnTo>
                  <a:pt x="2690" y="20908"/>
                </a:lnTo>
                <a:lnTo>
                  <a:pt x="5380" y="22932"/>
                </a:lnTo>
                <a:lnTo>
                  <a:pt x="8071" y="24281"/>
                </a:lnTo>
                <a:lnTo>
                  <a:pt x="13452" y="24281"/>
                </a:lnTo>
                <a:lnTo>
                  <a:pt x="16770" y="22932"/>
                </a:lnTo>
                <a:lnTo>
                  <a:pt x="20178" y="21583"/>
                </a:lnTo>
                <a:lnTo>
                  <a:pt x="5380" y="7419"/>
                </a:lnTo>
                <a:lnTo>
                  <a:pt x="6008" y="5396"/>
                </a:lnTo>
                <a:lnTo>
                  <a:pt x="7353" y="4046"/>
                </a:lnTo>
                <a:lnTo>
                  <a:pt x="9416" y="2023"/>
                </a:lnTo>
                <a:lnTo>
                  <a:pt x="10761" y="1348"/>
                </a:lnTo>
                <a:lnTo>
                  <a:pt x="20178" y="1348"/>
                </a:lnTo>
                <a:lnTo>
                  <a:pt x="16770" y="0"/>
                </a:lnTo>
                <a:close/>
              </a:path>
            </a:pathLst>
          </a:custGeom>
          <a:solidFill>
            <a:srgbClr val="A31F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784587" y="799494"/>
            <a:ext cx="25400" cy="38735"/>
          </a:xfrm>
          <a:custGeom>
            <a:avLst/>
            <a:gdLst/>
            <a:ahLst/>
            <a:cxnLst/>
            <a:rect l="l" t="t" r="r" b="b"/>
            <a:pathLst>
              <a:path w="25400" h="38734">
                <a:moveTo>
                  <a:pt x="5380" y="33724"/>
                </a:moveTo>
                <a:lnTo>
                  <a:pt x="717" y="33724"/>
                </a:lnTo>
                <a:lnTo>
                  <a:pt x="0" y="34399"/>
                </a:lnTo>
                <a:lnTo>
                  <a:pt x="0" y="36422"/>
                </a:lnTo>
                <a:lnTo>
                  <a:pt x="717" y="36422"/>
                </a:lnTo>
                <a:lnTo>
                  <a:pt x="1345" y="37097"/>
                </a:lnTo>
                <a:lnTo>
                  <a:pt x="2690" y="37771"/>
                </a:lnTo>
                <a:lnTo>
                  <a:pt x="4753" y="38445"/>
                </a:lnTo>
                <a:lnTo>
                  <a:pt x="13452" y="38445"/>
                </a:lnTo>
                <a:lnTo>
                  <a:pt x="18205" y="37097"/>
                </a:lnTo>
                <a:lnTo>
                  <a:pt x="19533" y="35747"/>
                </a:lnTo>
                <a:lnTo>
                  <a:pt x="8788" y="35747"/>
                </a:lnTo>
                <a:lnTo>
                  <a:pt x="8071" y="35073"/>
                </a:lnTo>
                <a:lnTo>
                  <a:pt x="5380" y="33724"/>
                </a:lnTo>
                <a:close/>
              </a:path>
              <a:path w="25400" h="38734">
                <a:moveTo>
                  <a:pt x="21559" y="3372"/>
                </a:moveTo>
                <a:lnTo>
                  <a:pt x="12106" y="3372"/>
                </a:lnTo>
                <a:lnTo>
                  <a:pt x="14169" y="4046"/>
                </a:lnTo>
                <a:lnTo>
                  <a:pt x="16860" y="6744"/>
                </a:lnTo>
                <a:lnTo>
                  <a:pt x="17487" y="8094"/>
                </a:lnTo>
                <a:lnTo>
                  <a:pt x="17487" y="12814"/>
                </a:lnTo>
                <a:lnTo>
                  <a:pt x="16142" y="13490"/>
                </a:lnTo>
                <a:lnTo>
                  <a:pt x="15514" y="14838"/>
                </a:lnTo>
                <a:lnTo>
                  <a:pt x="14169" y="16188"/>
                </a:lnTo>
                <a:lnTo>
                  <a:pt x="12824" y="16862"/>
                </a:lnTo>
                <a:lnTo>
                  <a:pt x="10761" y="17536"/>
                </a:lnTo>
                <a:lnTo>
                  <a:pt x="9416" y="18210"/>
                </a:lnTo>
                <a:lnTo>
                  <a:pt x="7443" y="18210"/>
                </a:lnTo>
                <a:lnTo>
                  <a:pt x="7443" y="19560"/>
                </a:lnTo>
                <a:lnTo>
                  <a:pt x="12106" y="19560"/>
                </a:lnTo>
                <a:lnTo>
                  <a:pt x="17487" y="22258"/>
                </a:lnTo>
                <a:lnTo>
                  <a:pt x="18205" y="22932"/>
                </a:lnTo>
                <a:lnTo>
                  <a:pt x="18833" y="23606"/>
                </a:lnTo>
                <a:lnTo>
                  <a:pt x="19550" y="24281"/>
                </a:lnTo>
                <a:lnTo>
                  <a:pt x="20178" y="25630"/>
                </a:lnTo>
                <a:lnTo>
                  <a:pt x="20178" y="30352"/>
                </a:lnTo>
                <a:lnTo>
                  <a:pt x="19550" y="32375"/>
                </a:lnTo>
                <a:lnTo>
                  <a:pt x="18205" y="33724"/>
                </a:lnTo>
                <a:lnTo>
                  <a:pt x="16142" y="35073"/>
                </a:lnTo>
                <a:lnTo>
                  <a:pt x="14169" y="35747"/>
                </a:lnTo>
                <a:lnTo>
                  <a:pt x="19533" y="35747"/>
                </a:lnTo>
                <a:lnTo>
                  <a:pt x="24213" y="31026"/>
                </a:lnTo>
                <a:lnTo>
                  <a:pt x="24931" y="28328"/>
                </a:lnTo>
                <a:lnTo>
                  <a:pt x="24931" y="22932"/>
                </a:lnTo>
                <a:lnTo>
                  <a:pt x="24213" y="20908"/>
                </a:lnTo>
                <a:lnTo>
                  <a:pt x="22868" y="19560"/>
                </a:lnTo>
                <a:lnTo>
                  <a:pt x="21523" y="17536"/>
                </a:lnTo>
                <a:lnTo>
                  <a:pt x="19550" y="16862"/>
                </a:lnTo>
                <a:lnTo>
                  <a:pt x="16860" y="15512"/>
                </a:lnTo>
                <a:lnTo>
                  <a:pt x="20895" y="12814"/>
                </a:lnTo>
                <a:lnTo>
                  <a:pt x="22868" y="10117"/>
                </a:lnTo>
                <a:lnTo>
                  <a:pt x="22868" y="5396"/>
                </a:lnTo>
                <a:lnTo>
                  <a:pt x="22240" y="4046"/>
                </a:lnTo>
                <a:lnTo>
                  <a:pt x="21559" y="3372"/>
                </a:lnTo>
                <a:close/>
              </a:path>
              <a:path w="25400" h="38734">
                <a:moveTo>
                  <a:pt x="3407" y="33049"/>
                </a:moveTo>
                <a:lnTo>
                  <a:pt x="2062" y="33049"/>
                </a:lnTo>
                <a:lnTo>
                  <a:pt x="1345" y="33724"/>
                </a:lnTo>
                <a:lnTo>
                  <a:pt x="4035" y="33724"/>
                </a:lnTo>
                <a:lnTo>
                  <a:pt x="3407" y="33049"/>
                </a:lnTo>
                <a:close/>
              </a:path>
              <a:path w="25400" h="38734">
                <a:moveTo>
                  <a:pt x="16142" y="0"/>
                </a:moveTo>
                <a:lnTo>
                  <a:pt x="717" y="7419"/>
                </a:lnTo>
                <a:lnTo>
                  <a:pt x="2062" y="8094"/>
                </a:lnTo>
                <a:lnTo>
                  <a:pt x="4035" y="5396"/>
                </a:lnTo>
                <a:lnTo>
                  <a:pt x="6726" y="3372"/>
                </a:lnTo>
                <a:lnTo>
                  <a:pt x="21559" y="3372"/>
                </a:lnTo>
                <a:lnTo>
                  <a:pt x="18833" y="674"/>
                </a:lnTo>
                <a:lnTo>
                  <a:pt x="16142" y="0"/>
                </a:lnTo>
                <a:close/>
              </a:path>
            </a:pathLst>
          </a:custGeom>
          <a:solidFill>
            <a:srgbClr val="A31F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817590" y="800168"/>
            <a:ext cx="28575" cy="38100"/>
          </a:xfrm>
          <a:custGeom>
            <a:avLst/>
            <a:gdLst/>
            <a:ahLst/>
            <a:cxnLst/>
            <a:rect l="l" t="t" r="r" b="b"/>
            <a:pathLst>
              <a:path w="28575" h="38100">
                <a:moveTo>
                  <a:pt x="26635" y="4721"/>
                </a:moveTo>
                <a:lnTo>
                  <a:pt x="22868" y="4721"/>
                </a:lnTo>
                <a:lnTo>
                  <a:pt x="9416" y="37771"/>
                </a:lnTo>
                <a:lnTo>
                  <a:pt x="13452" y="37771"/>
                </a:lnTo>
                <a:lnTo>
                  <a:pt x="26635" y="4721"/>
                </a:lnTo>
                <a:close/>
              </a:path>
              <a:path w="28575" h="38100">
                <a:moveTo>
                  <a:pt x="28249" y="0"/>
                </a:moveTo>
                <a:lnTo>
                  <a:pt x="4663" y="0"/>
                </a:lnTo>
                <a:lnTo>
                  <a:pt x="0" y="8768"/>
                </a:lnTo>
                <a:lnTo>
                  <a:pt x="1345" y="8768"/>
                </a:lnTo>
                <a:lnTo>
                  <a:pt x="1972" y="7419"/>
                </a:lnTo>
                <a:lnTo>
                  <a:pt x="3318" y="6070"/>
                </a:lnTo>
                <a:lnTo>
                  <a:pt x="5380" y="5396"/>
                </a:lnTo>
                <a:lnTo>
                  <a:pt x="6726" y="4721"/>
                </a:lnTo>
                <a:lnTo>
                  <a:pt x="26635" y="4721"/>
                </a:lnTo>
                <a:lnTo>
                  <a:pt x="28249" y="674"/>
                </a:lnTo>
                <a:lnTo>
                  <a:pt x="28249" y="0"/>
                </a:lnTo>
                <a:close/>
              </a:path>
            </a:pathLst>
          </a:custGeom>
          <a:solidFill>
            <a:srgbClr val="A31F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716698" y="195068"/>
            <a:ext cx="141605" cy="650875"/>
          </a:xfrm>
          <a:custGeom>
            <a:avLst/>
            <a:gdLst/>
            <a:ahLst/>
            <a:cxnLst/>
            <a:rect l="l" t="t" r="r" b="b"/>
            <a:pathLst>
              <a:path w="141604" h="650875">
                <a:moveTo>
                  <a:pt x="0" y="0"/>
                </a:moveTo>
                <a:lnTo>
                  <a:pt x="141606" y="0"/>
                </a:lnTo>
                <a:lnTo>
                  <a:pt x="141607" y="650752"/>
                </a:lnTo>
                <a:lnTo>
                  <a:pt x="0" y="65075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870203"/>
            <a:ext cx="12192000" cy="2540"/>
          </a:xfrm>
          <a:custGeom>
            <a:avLst/>
            <a:gdLst/>
            <a:ahLst/>
            <a:cxnLst/>
            <a:rect l="l" t="t" r="r" b="b"/>
            <a:pathLst>
              <a:path w="12192000" h="2540">
                <a:moveTo>
                  <a:pt x="0" y="0"/>
                </a:moveTo>
                <a:lnTo>
                  <a:pt x="12192000" y="2411"/>
                </a:lnTo>
              </a:path>
            </a:pathLst>
          </a:custGeom>
          <a:ln w="12192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33400" y="1143000"/>
            <a:ext cx="3686810" cy="5103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985" indent="-342900" algn="just">
              <a:lnSpc>
                <a:spcPct val="15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lang="en-US" altLang="zh-CN" sz="2000" spc="10" dirty="0">
                <a:solidFill>
                  <a:srgbClr val="006FC0"/>
                </a:solidFill>
                <a:latin typeface="华文中宋" panose="02010600040101010101" charset="-122"/>
                <a:cs typeface="华文中宋" panose="02010600040101010101" charset="-122"/>
              </a:rPr>
              <a:t>OLS</a:t>
            </a:r>
            <a:r>
              <a:rPr sz="2000" spc="-5" dirty="0">
                <a:latin typeface="华文中宋" panose="02010600040101010101" charset="-122"/>
                <a:cs typeface="华文中宋" panose="02010600040101010101" charset="-122"/>
              </a:rPr>
              <a:t>：</a:t>
            </a:r>
            <a:endParaRPr sz="2000" spc="-5" dirty="0">
              <a:latin typeface="华文中宋" panose="02010600040101010101" charset="-122"/>
              <a:cs typeface="华文中宋" panose="02010600040101010101" charset="-122"/>
            </a:endParaRPr>
          </a:p>
          <a:p>
            <a:pPr marL="355600" marR="6985" indent="-342900" algn="just">
              <a:lnSpc>
                <a:spcPct val="15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355600" algn="l"/>
              </a:tabLst>
            </a:pPr>
            <a:endParaRPr lang="zh-CN" altLang="en-US" sz="2000">
              <a:latin typeface="华文中宋" panose="02010600040101010101" charset="-122"/>
              <a:cs typeface="华文中宋" panose="02010600040101010101" charset="-122"/>
            </a:endParaRPr>
          </a:p>
          <a:p>
            <a:pPr marL="355600" marR="5080" indent="-342900" algn="just">
              <a:lnSpc>
                <a:spcPct val="150000"/>
              </a:lnSpc>
              <a:buFont typeface="Arial" panose="020B0604020202020204"/>
              <a:buChar char="•"/>
              <a:tabLst>
                <a:tab pos="355600" algn="l"/>
              </a:tabLst>
            </a:pPr>
            <a:endParaRPr lang="en-US" sz="2000" spc="10" dirty="0">
              <a:solidFill>
                <a:srgbClr val="006FC0"/>
              </a:solidFill>
              <a:latin typeface="华文中宋" panose="02010600040101010101" charset="-122"/>
              <a:cs typeface="华文中宋" panose="02010600040101010101" charset="-122"/>
            </a:endParaRPr>
          </a:p>
          <a:p>
            <a:pPr marL="355600" marR="5080" indent="-342900" algn="just">
              <a:lnSpc>
                <a:spcPct val="150000"/>
              </a:lnSpc>
              <a:buFont typeface="Arial" panose="020B0604020202020204"/>
              <a:buChar char="•"/>
              <a:tabLst>
                <a:tab pos="355600" algn="l"/>
              </a:tabLst>
            </a:pPr>
            <a:r>
              <a:rPr lang="en-US" sz="2000" spc="10" dirty="0">
                <a:solidFill>
                  <a:srgbClr val="006FC0"/>
                </a:solidFill>
                <a:latin typeface="华文中宋" panose="02010600040101010101" charset="-122"/>
                <a:cs typeface="华文中宋" panose="02010600040101010101" charset="-122"/>
              </a:rPr>
              <a:t>Lasso</a:t>
            </a:r>
            <a:r>
              <a:rPr sz="2000" dirty="0">
                <a:latin typeface="华文中宋" panose="02010600040101010101" charset="-122"/>
                <a:cs typeface="华文中宋" panose="02010600040101010101" charset="-122"/>
              </a:rPr>
              <a:t>：</a:t>
            </a:r>
            <a:endParaRPr sz="2000" dirty="0">
              <a:latin typeface="华文中宋" panose="02010600040101010101" charset="-122"/>
              <a:cs typeface="华文中宋" panose="02010600040101010101" charset="-122"/>
            </a:endParaRPr>
          </a:p>
          <a:p>
            <a:pPr marL="355600" marR="5080" indent="-342900" algn="just">
              <a:lnSpc>
                <a:spcPct val="150000"/>
              </a:lnSpc>
              <a:buFont typeface="Arial" panose="020B0604020202020204"/>
              <a:buChar char="•"/>
              <a:tabLst>
                <a:tab pos="355600" algn="l"/>
              </a:tabLst>
            </a:pPr>
            <a:endParaRPr lang="zh-CN" altLang="en-US" sz="2000">
              <a:latin typeface="华文中宋" panose="02010600040101010101" charset="-122"/>
              <a:cs typeface="华文中宋" panose="02010600040101010101" charset="-122"/>
            </a:endParaRPr>
          </a:p>
          <a:p>
            <a:pPr marL="355600" marR="5080" indent="-342900" algn="just">
              <a:lnSpc>
                <a:spcPct val="150000"/>
              </a:lnSpc>
              <a:buFont typeface="Arial" panose="020B0604020202020204"/>
              <a:buChar char="•"/>
              <a:tabLst>
                <a:tab pos="355600" algn="l"/>
              </a:tabLst>
            </a:pPr>
            <a:r>
              <a:rPr lang="en-US" sz="2000" spc="10" dirty="0">
                <a:solidFill>
                  <a:srgbClr val="006FC0"/>
                </a:solidFill>
                <a:latin typeface="华文中宋" panose="02010600040101010101" charset="-122"/>
                <a:cs typeface="华文中宋" panose="02010600040101010101" charset="-122"/>
                <a:sym typeface="+mn-ea"/>
              </a:rPr>
              <a:t>Ridge</a:t>
            </a:r>
            <a:r>
              <a:rPr sz="2000" dirty="0">
                <a:latin typeface="华文中宋" panose="02010600040101010101" charset="-122"/>
                <a:cs typeface="华文中宋" panose="02010600040101010101" charset="-122"/>
                <a:sym typeface="+mn-ea"/>
              </a:rPr>
              <a:t>：</a:t>
            </a:r>
            <a:endParaRPr sz="2000" dirty="0">
              <a:latin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marL="355600" marR="5080" indent="-342900" algn="just">
              <a:lnSpc>
                <a:spcPct val="150000"/>
              </a:lnSpc>
              <a:buFont typeface="Arial" panose="020B0604020202020204"/>
              <a:buChar char="•"/>
              <a:tabLst>
                <a:tab pos="355600" algn="l"/>
              </a:tabLst>
            </a:pPr>
            <a:endParaRPr lang="en-US" sz="2000" spc="10" dirty="0">
              <a:solidFill>
                <a:srgbClr val="006FC0"/>
              </a:solidFill>
              <a:latin typeface="华文中宋" panose="02010600040101010101" charset="-122"/>
              <a:cs typeface="华文中宋" panose="02010600040101010101" charset="-122"/>
            </a:endParaRPr>
          </a:p>
          <a:p>
            <a:pPr marL="355600" marR="5080" indent="-342900" algn="just">
              <a:lnSpc>
                <a:spcPct val="150000"/>
              </a:lnSpc>
              <a:buFont typeface="Arial" panose="020B0604020202020204"/>
              <a:buChar char="•"/>
              <a:tabLst>
                <a:tab pos="355600" algn="l"/>
              </a:tabLst>
            </a:pPr>
            <a:r>
              <a:rPr lang="en-US" sz="2000" spc="10" dirty="0">
                <a:solidFill>
                  <a:srgbClr val="006FC0"/>
                </a:solidFill>
                <a:latin typeface="华文中宋" panose="02010600040101010101" charset="-122"/>
                <a:cs typeface="华文中宋" panose="02010600040101010101" charset="-122"/>
              </a:rPr>
              <a:t>Elastic Net</a:t>
            </a:r>
            <a:r>
              <a:rPr sz="2000" dirty="0">
                <a:latin typeface="华文中宋" panose="02010600040101010101" charset="-122"/>
                <a:cs typeface="华文中宋" panose="02010600040101010101" charset="-122"/>
                <a:sym typeface="+mn-ea"/>
              </a:rPr>
              <a:t>：</a:t>
            </a:r>
            <a:endParaRPr lang="en-US" sz="2000" spc="10" dirty="0">
              <a:solidFill>
                <a:srgbClr val="006FC0"/>
              </a:solidFill>
              <a:latin typeface="华文中宋" panose="02010600040101010101" charset="-122"/>
              <a:cs typeface="华文中宋" panose="02010600040101010101" charset="-122"/>
            </a:endParaRPr>
          </a:p>
          <a:p>
            <a:pPr marL="0" marR="5080" lvl="1" indent="-342900" algn="just">
              <a:lnSpc>
                <a:spcPct val="150000"/>
              </a:lnSpc>
              <a:buFont typeface="Arial" panose="020B0604020202020204"/>
              <a:buChar char="•"/>
              <a:tabLst>
                <a:tab pos="355600" algn="l"/>
              </a:tabLst>
            </a:pPr>
            <a:endParaRPr lang="en-US" altLang="zh-CN" sz="2000" spc="10" dirty="0">
              <a:solidFill>
                <a:srgbClr val="006FC0"/>
              </a:solidFill>
              <a:latin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marL="0" marR="5080" lvl="1" indent="-342900" algn="just">
              <a:lnSpc>
                <a:spcPct val="150000"/>
              </a:lnSpc>
              <a:buFont typeface="Arial" panose="020B0604020202020204"/>
              <a:buChar char="•"/>
              <a:tabLst>
                <a:tab pos="355600" algn="l"/>
              </a:tabLst>
            </a:pPr>
            <a:r>
              <a:rPr lang="en-US" altLang="zh-CN" sz="2000" spc="10" dirty="0">
                <a:solidFill>
                  <a:srgbClr val="006FC0"/>
                </a:solidFill>
                <a:latin typeface="华文中宋" panose="02010600040101010101" charset="-122"/>
                <a:cs typeface="华文中宋" panose="02010600040101010101" charset="-122"/>
                <a:sym typeface="+mn-ea"/>
              </a:rPr>
              <a:t>XGBoost</a:t>
            </a:r>
            <a:r>
              <a:rPr sz="2000" dirty="0">
                <a:latin typeface="华文中宋" panose="02010600040101010101" charset="-122"/>
                <a:cs typeface="华文中宋" panose="02010600040101010101" charset="-122"/>
                <a:sym typeface="+mn-ea"/>
              </a:rPr>
              <a:t>：</a:t>
            </a:r>
            <a:endParaRPr lang="zh-CN" altLang="en-US" sz="2000" spc="10" dirty="0">
              <a:solidFill>
                <a:srgbClr val="006FC0"/>
              </a:solidFill>
              <a:latin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marL="355600" marR="5080" indent="-342900" algn="just">
              <a:lnSpc>
                <a:spcPct val="150000"/>
              </a:lnSpc>
              <a:buFont typeface="Arial" panose="020B0604020202020204"/>
              <a:buChar char="•"/>
              <a:tabLst>
                <a:tab pos="355600" algn="l"/>
              </a:tabLst>
            </a:pPr>
            <a:endParaRPr sz="2000">
              <a:latin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6400" y="1219200"/>
            <a:ext cx="3132455" cy="34163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69110" y="1771650"/>
            <a:ext cx="2520950" cy="40322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8"/>
          <a:srcRect t="10163" r="699"/>
          <a:stretch>
            <a:fillRect/>
          </a:stretch>
        </p:blipFill>
        <p:spPr>
          <a:xfrm>
            <a:off x="1752600" y="2590800"/>
            <a:ext cx="2671445" cy="57277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69110" y="3505200"/>
            <a:ext cx="2865120" cy="61595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62200" y="4419600"/>
            <a:ext cx="3558540" cy="476885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7162800" y="2742883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endParaRPr lang="zh-CN" altLang="en-US" sz="1600"/>
          </a:p>
        </p:txBody>
      </p:sp>
      <p:sp>
        <p:nvSpPr>
          <p:cNvPr id="28" name="矩形 27"/>
          <p:cNvSpPr/>
          <p:nvPr/>
        </p:nvSpPr>
        <p:spPr>
          <a:xfrm>
            <a:off x="381000" y="1066800"/>
            <a:ext cx="5714365" cy="5517515"/>
          </a:xfrm>
          <a:prstGeom prst="rect">
            <a:avLst/>
          </a:prstGeom>
          <a:ln w="22225" cap="flat" cmpd="sng" algn="ctr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6248400" y="1196975"/>
            <a:ext cx="5638800" cy="49415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55600" marR="6985" indent="-342900" algn="just">
              <a:lnSpc>
                <a:spcPct val="15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lang="zh-CN" altLang="en-US" sz="2000" spc="10" dirty="0">
                <a:solidFill>
                  <a:srgbClr val="006FC0"/>
                </a:solidFill>
                <a:latin typeface="华文中宋" panose="02010600040101010101" charset="-122"/>
                <a:cs typeface="华文中宋" panose="02010600040101010101" charset="-122"/>
                <a:sym typeface="+mn-ea"/>
              </a:rPr>
              <a:t>特征工程</a:t>
            </a:r>
            <a:endParaRPr lang="zh-CN" altLang="en-US" sz="2000" spc="10" dirty="0">
              <a:solidFill>
                <a:srgbClr val="006FC0"/>
              </a:solidFill>
              <a:latin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marL="812800" marR="6985" lvl="1" indent="-342900" algn="just">
              <a:lnSpc>
                <a:spcPct val="15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lang="zh-CN" altLang="en-US" sz="1600">
                <a:sym typeface="+mn-ea"/>
              </a:rPr>
              <a:t>实现了多种非线性特征转换</a:t>
            </a:r>
            <a:r>
              <a:rPr lang="en-US" altLang="zh-CN" sz="1600">
                <a:sym typeface="+mn-ea"/>
              </a:rPr>
              <a:t>(</a:t>
            </a:r>
            <a:r>
              <a:rPr lang="zh-CN" altLang="en-US" sz="1600">
                <a:sym typeface="+mn-ea"/>
              </a:rPr>
              <a:t>对数、平方、平方根等</a:t>
            </a:r>
            <a:r>
              <a:rPr lang="en-US" altLang="zh-CN" sz="1600">
                <a:sym typeface="+mn-ea"/>
              </a:rPr>
              <a:t>)</a:t>
            </a:r>
            <a:endParaRPr lang="en-US" altLang="zh-CN" sz="1600"/>
          </a:p>
          <a:p>
            <a:pPr marL="812800" marR="6985" lvl="1" indent="-342900" algn="just">
              <a:lnSpc>
                <a:spcPct val="15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lang="zh-CN" altLang="en-US" sz="1600">
                <a:sym typeface="+mn-ea"/>
              </a:rPr>
              <a:t>为关键特征创建交互项，捕捉特征间的相互作用</a:t>
            </a:r>
            <a:endParaRPr lang="zh-CN" altLang="en-US" sz="1600"/>
          </a:p>
          <a:p>
            <a:pPr marL="812800" marR="6985" lvl="1" indent="-342900" algn="just">
              <a:lnSpc>
                <a:spcPct val="15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lang="zh-CN" altLang="en-US" sz="1600">
                <a:sym typeface="+mn-ea"/>
              </a:rPr>
              <a:t>引入了多项式特征，增强模型表达能力</a:t>
            </a:r>
            <a:endParaRPr lang="zh-CN" altLang="en-US" sz="1600"/>
          </a:p>
          <a:p>
            <a:pPr marL="812800" marR="6985" lvl="1" indent="-342900" algn="just">
              <a:lnSpc>
                <a:spcPct val="15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lang="zh-CN" altLang="en-US" sz="1600">
                <a:sym typeface="+mn-ea"/>
              </a:rPr>
              <a:t>对特征进行归一化处理，提高模型稳定性</a:t>
            </a:r>
            <a:endParaRPr lang="zh-CN" altLang="en-US" sz="1600">
              <a:sym typeface="+mn-ea"/>
            </a:endParaRPr>
          </a:p>
          <a:p>
            <a:pPr marL="355600" marR="6985" lvl="1" indent="-342900" algn="just">
              <a:lnSpc>
                <a:spcPct val="150000"/>
              </a:lnSpc>
              <a:spcBef>
                <a:spcPts val="100"/>
              </a:spcBef>
              <a:buClrTx/>
              <a:buSzTx/>
              <a:buFont typeface="Arial" panose="020B0604020202020204"/>
              <a:buChar char="•"/>
              <a:tabLst>
                <a:tab pos="355600" algn="l"/>
              </a:tabLst>
            </a:pPr>
            <a:r>
              <a:rPr lang="zh-CN" altLang="en-US" sz="2000" spc="10" dirty="0">
                <a:solidFill>
                  <a:srgbClr val="006FC0"/>
                </a:solidFill>
                <a:latin typeface="华文中宋" panose="02010600040101010101" charset="-122"/>
                <a:cs typeface="华文中宋" panose="02010600040101010101" charset="-122"/>
                <a:sym typeface="+mn-ea"/>
              </a:rPr>
              <a:t>特征选择</a:t>
            </a:r>
            <a:endParaRPr lang="zh-CN" altLang="en-US" sz="1600">
              <a:sym typeface="+mn-ea"/>
            </a:endParaRPr>
          </a:p>
          <a:p>
            <a:pPr marL="812800" marR="6985" lvl="1" indent="-342900" algn="just">
              <a:lnSpc>
                <a:spcPct val="15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lang="zh-CN" altLang="en-US" sz="1600"/>
              <a:t>移除低相关性特征，降低模型复杂度</a:t>
            </a:r>
            <a:endParaRPr lang="zh-CN" altLang="en-US" sz="1600"/>
          </a:p>
          <a:p>
            <a:pPr marL="812800" marR="6985" lvl="1" indent="-342900" algn="just">
              <a:lnSpc>
                <a:spcPct val="15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lang="zh-CN" altLang="en-US" sz="1600"/>
              <a:t>利用随机森林筛选重点</a:t>
            </a:r>
            <a:r>
              <a:rPr lang="zh-CN" altLang="en-US" sz="1600"/>
              <a:t>特征</a:t>
            </a:r>
            <a:endParaRPr lang="zh-CN" altLang="en-US" sz="1600"/>
          </a:p>
          <a:p>
            <a:pPr marL="355600" marR="6985" lvl="1" indent="-342900" algn="just">
              <a:lnSpc>
                <a:spcPct val="150000"/>
              </a:lnSpc>
              <a:spcBef>
                <a:spcPts val="100"/>
              </a:spcBef>
              <a:buClrTx/>
              <a:buSzTx/>
              <a:buFont typeface="Arial" panose="020B0604020202020204"/>
              <a:buChar char="•"/>
              <a:tabLst>
                <a:tab pos="355600" algn="l"/>
              </a:tabLst>
            </a:pPr>
            <a:r>
              <a:rPr lang="en-US" altLang="zh-CN" sz="2000" spc="10" dirty="0">
                <a:solidFill>
                  <a:srgbClr val="006FC0"/>
                </a:solidFill>
                <a:latin typeface="华文中宋" panose="02010600040101010101" charset="-122"/>
                <a:cs typeface="华文中宋" panose="02010600040101010101" charset="-122"/>
                <a:sym typeface="+mn-ea"/>
              </a:rPr>
              <a:t>LightGBM / XGBoost</a:t>
            </a:r>
            <a:endParaRPr lang="zh-CN" altLang="en-US" sz="2000" spc="10" dirty="0">
              <a:solidFill>
                <a:srgbClr val="006FC0"/>
              </a:solidFill>
              <a:latin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marL="812800" marR="6985" lvl="1" indent="-342900" algn="just">
              <a:lnSpc>
                <a:spcPct val="150000"/>
              </a:lnSpc>
              <a:spcBef>
                <a:spcPts val="100"/>
              </a:spcBef>
              <a:buClrTx/>
              <a:buSzTx/>
              <a:buFont typeface="Arial" panose="020B0604020202020204"/>
              <a:buChar char="•"/>
              <a:tabLst>
                <a:tab pos="355600" algn="l"/>
              </a:tabLst>
            </a:pPr>
            <a:r>
              <a:rPr lang="zh-CN" altLang="en-US" sz="1600">
                <a:sym typeface="+mn-ea"/>
              </a:rPr>
              <a:t>利用线性模型作为基础学习器</a:t>
            </a:r>
            <a:endParaRPr lang="zh-CN" altLang="en-US" sz="1600">
              <a:sym typeface="+mn-ea"/>
            </a:endParaRPr>
          </a:p>
          <a:p>
            <a:pPr marL="812800" marR="6985" lvl="1" indent="-342900" algn="just">
              <a:lnSpc>
                <a:spcPct val="150000"/>
              </a:lnSpc>
              <a:spcBef>
                <a:spcPts val="100"/>
              </a:spcBef>
              <a:buClrTx/>
              <a:buSzTx/>
              <a:buFont typeface="Arial" panose="020B0604020202020204"/>
              <a:buChar char="•"/>
              <a:tabLst>
                <a:tab pos="355600" algn="l"/>
              </a:tabLst>
            </a:pPr>
            <a:r>
              <a:rPr lang="zh-CN" altLang="en-US" sz="1600">
                <a:latin typeface="华文中宋" panose="02010600040101010101" charset="-122"/>
                <a:ea typeface="华文中宋" panose="02010600040101010101" charset="-122"/>
                <a:sym typeface="+mn-ea"/>
              </a:rPr>
              <a:t>XGBoost</a:t>
            </a:r>
            <a:r>
              <a:rPr lang="zh-CN" altLang="en-US" sz="1600">
                <a:sym typeface="+mn-ea"/>
              </a:rPr>
              <a:t>包含</a:t>
            </a:r>
            <a:r>
              <a:rPr lang="en-US" altLang="zh-CN" sz="1600">
                <a:latin typeface="华文中宋" panose="02010600040101010101" charset="-122"/>
                <a:ea typeface="华文中宋" panose="02010600040101010101" charset="-122"/>
                <a:sym typeface="+mn-ea"/>
              </a:rPr>
              <a:t>L1</a:t>
            </a:r>
            <a:r>
              <a:rPr lang="zh-CN" altLang="en-US" sz="1600">
                <a:sym typeface="+mn-ea"/>
              </a:rPr>
              <a:t>和</a:t>
            </a:r>
            <a:r>
              <a:rPr lang="en-US" altLang="zh-CN" sz="1600">
                <a:latin typeface="华文中宋" panose="02010600040101010101" charset="-122"/>
                <a:ea typeface="华文中宋" panose="02010600040101010101" charset="-122"/>
                <a:sym typeface="+mn-ea"/>
              </a:rPr>
              <a:t>L2</a:t>
            </a:r>
            <a:r>
              <a:rPr lang="zh-CN" altLang="en-US" sz="1600">
                <a:sym typeface="+mn-ea"/>
              </a:rPr>
              <a:t>正则化</a:t>
            </a:r>
            <a:endParaRPr lang="zh-CN" altLang="en-US" sz="1600">
              <a:sym typeface="+mn-ea"/>
            </a:endParaRPr>
          </a:p>
          <a:p>
            <a:pPr marL="812800" marR="6985" lvl="1" indent="-342900" algn="just">
              <a:lnSpc>
                <a:spcPct val="150000"/>
              </a:lnSpc>
              <a:spcBef>
                <a:spcPts val="100"/>
              </a:spcBef>
              <a:buClrTx/>
              <a:buSzTx/>
              <a:buFont typeface="Arial" panose="020B0604020202020204"/>
              <a:buChar char="•"/>
              <a:tabLst>
                <a:tab pos="355600" algn="l"/>
              </a:tabLst>
            </a:pPr>
            <a:r>
              <a:rPr lang="zh-CN" altLang="en-US" sz="1600">
                <a:latin typeface="华文中宋" panose="02010600040101010101" charset="-122"/>
                <a:ea typeface="华文中宋" panose="02010600040101010101" charset="-122"/>
                <a:sym typeface="+mn-ea"/>
              </a:rPr>
              <a:t>L</a:t>
            </a:r>
            <a:r>
              <a:rPr lang="en-US" altLang="zh-CN" sz="1600">
                <a:latin typeface="华文中宋" panose="02010600040101010101" charset="-122"/>
                <a:ea typeface="华文中宋" panose="02010600040101010101" charset="-122"/>
                <a:sym typeface="+mn-ea"/>
              </a:rPr>
              <a:t>i</a:t>
            </a:r>
            <a:r>
              <a:rPr lang="zh-CN" altLang="en-US" sz="1600">
                <a:latin typeface="华文中宋" panose="02010600040101010101" charset="-122"/>
                <a:ea typeface="华文中宋" panose="02010600040101010101" charset="-122"/>
                <a:sym typeface="+mn-ea"/>
              </a:rPr>
              <a:t>ghtGNM</a:t>
            </a:r>
            <a:r>
              <a:rPr lang="zh-CN" altLang="en-US" sz="1600">
                <a:sym typeface="+mn-ea"/>
              </a:rPr>
              <a:t>是基于决策树的梯度</a:t>
            </a:r>
            <a:r>
              <a:rPr lang="zh-CN" altLang="en-US" sz="1600">
                <a:sym typeface="+mn-ea"/>
              </a:rPr>
              <a:t>提升框架</a:t>
            </a:r>
            <a:endParaRPr lang="zh-CN" altLang="en-US" sz="1600">
              <a:sym typeface="+mn-ea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09800" y="5194935"/>
            <a:ext cx="3691255" cy="11715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3450" y="255905"/>
            <a:ext cx="277304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5" dirty="0">
                <a:solidFill>
                  <a:srgbClr val="C00000"/>
                </a:solidFill>
              </a:rPr>
              <a:t>结果与性能比较</a:t>
            </a:r>
            <a:endParaRPr lang="zh-CN" altLang="en-US" spc="-5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9921089" y="267324"/>
            <a:ext cx="1779466" cy="46337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422005" y="256527"/>
            <a:ext cx="273797" cy="317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197586" y="276121"/>
            <a:ext cx="239538" cy="2933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486180" y="281925"/>
            <a:ext cx="893405" cy="2632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351263" y="263278"/>
            <a:ext cx="462181" cy="4660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723425" y="799494"/>
            <a:ext cx="17780" cy="38100"/>
          </a:xfrm>
          <a:custGeom>
            <a:avLst/>
            <a:gdLst/>
            <a:ahLst/>
            <a:cxnLst/>
            <a:rect l="l" t="t" r="r" b="b"/>
            <a:pathLst>
              <a:path w="17779" h="38100">
                <a:moveTo>
                  <a:pt x="17487" y="36422"/>
                </a:moveTo>
                <a:lnTo>
                  <a:pt x="627" y="36422"/>
                </a:lnTo>
                <a:lnTo>
                  <a:pt x="627" y="37771"/>
                </a:lnTo>
                <a:lnTo>
                  <a:pt x="17487" y="37771"/>
                </a:lnTo>
                <a:lnTo>
                  <a:pt x="17487" y="36422"/>
                </a:lnTo>
                <a:close/>
              </a:path>
              <a:path w="17779" h="38100">
                <a:moveTo>
                  <a:pt x="11389" y="4046"/>
                </a:moveTo>
                <a:lnTo>
                  <a:pt x="4663" y="4046"/>
                </a:lnTo>
                <a:lnTo>
                  <a:pt x="5380" y="4721"/>
                </a:lnTo>
                <a:lnTo>
                  <a:pt x="6008" y="5396"/>
                </a:lnTo>
                <a:lnTo>
                  <a:pt x="6008" y="35073"/>
                </a:lnTo>
                <a:lnTo>
                  <a:pt x="5380" y="35747"/>
                </a:lnTo>
                <a:lnTo>
                  <a:pt x="4663" y="36422"/>
                </a:lnTo>
                <a:lnTo>
                  <a:pt x="13452" y="36422"/>
                </a:lnTo>
                <a:lnTo>
                  <a:pt x="12734" y="35747"/>
                </a:lnTo>
                <a:lnTo>
                  <a:pt x="12107" y="35747"/>
                </a:lnTo>
                <a:lnTo>
                  <a:pt x="12107" y="35073"/>
                </a:lnTo>
                <a:lnTo>
                  <a:pt x="11389" y="34399"/>
                </a:lnTo>
                <a:lnTo>
                  <a:pt x="11389" y="4046"/>
                </a:lnTo>
                <a:close/>
              </a:path>
              <a:path w="17779" h="38100">
                <a:moveTo>
                  <a:pt x="11389" y="0"/>
                </a:moveTo>
                <a:lnTo>
                  <a:pt x="10761" y="0"/>
                </a:lnTo>
                <a:lnTo>
                  <a:pt x="0" y="4046"/>
                </a:lnTo>
                <a:lnTo>
                  <a:pt x="0" y="5396"/>
                </a:lnTo>
                <a:lnTo>
                  <a:pt x="1972" y="4721"/>
                </a:lnTo>
                <a:lnTo>
                  <a:pt x="2690" y="4046"/>
                </a:lnTo>
                <a:lnTo>
                  <a:pt x="11389" y="4046"/>
                </a:lnTo>
                <a:lnTo>
                  <a:pt x="11389" y="0"/>
                </a:lnTo>
                <a:close/>
              </a:path>
            </a:pathLst>
          </a:custGeom>
          <a:solidFill>
            <a:srgbClr val="A31F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1751674" y="799494"/>
            <a:ext cx="27940" cy="38735"/>
          </a:xfrm>
          <a:custGeom>
            <a:avLst/>
            <a:gdLst/>
            <a:ahLst/>
            <a:cxnLst/>
            <a:rect l="l" t="t" r="r" b="b"/>
            <a:pathLst>
              <a:path w="27940" h="38734">
                <a:moveTo>
                  <a:pt x="20178" y="1348"/>
                </a:moveTo>
                <a:lnTo>
                  <a:pt x="14079" y="1348"/>
                </a:lnTo>
                <a:lnTo>
                  <a:pt x="16142" y="2023"/>
                </a:lnTo>
                <a:lnTo>
                  <a:pt x="17487" y="3372"/>
                </a:lnTo>
                <a:lnTo>
                  <a:pt x="18115" y="4046"/>
                </a:lnTo>
                <a:lnTo>
                  <a:pt x="19460" y="6070"/>
                </a:lnTo>
                <a:lnTo>
                  <a:pt x="20178" y="8094"/>
                </a:lnTo>
                <a:lnTo>
                  <a:pt x="20806" y="10117"/>
                </a:lnTo>
                <a:lnTo>
                  <a:pt x="21523" y="12140"/>
                </a:lnTo>
                <a:lnTo>
                  <a:pt x="21523" y="14838"/>
                </a:lnTo>
                <a:lnTo>
                  <a:pt x="20806" y="16862"/>
                </a:lnTo>
                <a:lnTo>
                  <a:pt x="20806" y="19560"/>
                </a:lnTo>
                <a:lnTo>
                  <a:pt x="18115" y="20908"/>
                </a:lnTo>
                <a:lnTo>
                  <a:pt x="16770" y="20908"/>
                </a:lnTo>
                <a:lnTo>
                  <a:pt x="15425" y="21583"/>
                </a:lnTo>
                <a:lnTo>
                  <a:pt x="20178" y="21583"/>
                </a:lnTo>
                <a:lnTo>
                  <a:pt x="19460" y="24281"/>
                </a:lnTo>
                <a:lnTo>
                  <a:pt x="17487" y="27654"/>
                </a:lnTo>
                <a:lnTo>
                  <a:pt x="15425" y="30352"/>
                </a:lnTo>
                <a:lnTo>
                  <a:pt x="13452" y="33049"/>
                </a:lnTo>
                <a:lnTo>
                  <a:pt x="10761" y="34399"/>
                </a:lnTo>
                <a:lnTo>
                  <a:pt x="8699" y="35747"/>
                </a:lnTo>
                <a:lnTo>
                  <a:pt x="6008" y="37097"/>
                </a:lnTo>
                <a:lnTo>
                  <a:pt x="627" y="37097"/>
                </a:lnTo>
                <a:lnTo>
                  <a:pt x="627" y="38445"/>
                </a:lnTo>
                <a:lnTo>
                  <a:pt x="6726" y="38445"/>
                </a:lnTo>
                <a:lnTo>
                  <a:pt x="23496" y="26979"/>
                </a:lnTo>
                <a:lnTo>
                  <a:pt x="26186" y="22932"/>
                </a:lnTo>
                <a:lnTo>
                  <a:pt x="27532" y="18886"/>
                </a:lnTo>
                <a:lnTo>
                  <a:pt x="27532" y="10792"/>
                </a:lnTo>
                <a:lnTo>
                  <a:pt x="25559" y="6744"/>
                </a:lnTo>
                <a:lnTo>
                  <a:pt x="22868" y="3372"/>
                </a:lnTo>
                <a:lnTo>
                  <a:pt x="20178" y="1348"/>
                </a:lnTo>
                <a:close/>
              </a:path>
              <a:path w="27940" h="38734">
                <a:moveTo>
                  <a:pt x="16770" y="0"/>
                </a:moveTo>
                <a:lnTo>
                  <a:pt x="9416" y="0"/>
                </a:lnTo>
                <a:lnTo>
                  <a:pt x="5380" y="1348"/>
                </a:lnTo>
                <a:lnTo>
                  <a:pt x="2690" y="4721"/>
                </a:lnTo>
                <a:lnTo>
                  <a:pt x="627" y="6744"/>
                </a:lnTo>
                <a:lnTo>
                  <a:pt x="0" y="10117"/>
                </a:lnTo>
                <a:lnTo>
                  <a:pt x="0" y="16188"/>
                </a:lnTo>
                <a:lnTo>
                  <a:pt x="627" y="18886"/>
                </a:lnTo>
                <a:lnTo>
                  <a:pt x="2690" y="20908"/>
                </a:lnTo>
                <a:lnTo>
                  <a:pt x="5380" y="22932"/>
                </a:lnTo>
                <a:lnTo>
                  <a:pt x="8071" y="24281"/>
                </a:lnTo>
                <a:lnTo>
                  <a:pt x="13452" y="24281"/>
                </a:lnTo>
                <a:lnTo>
                  <a:pt x="16770" y="22932"/>
                </a:lnTo>
                <a:lnTo>
                  <a:pt x="20178" y="21583"/>
                </a:lnTo>
                <a:lnTo>
                  <a:pt x="5380" y="7419"/>
                </a:lnTo>
                <a:lnTo>
                  <a:pt x="6008" y="5396"/>
                </a:lnTo>
                <a:lnTo>
                  <a:pt x="7353" y="4046"/>
                </a:lnTo>
                <a:lnTo>
                  <a:pt x="9416" y="2023"/>
                </a:lnTo>
                <a:lnTo>
                  <a:pt x="10761" y="1348"/>
                </a:lnTo>
                <a:lnTo>
                  <a:pt x="20178" y="1348"/>
                </a:lnTo>
                <a:lnTo>
                  <a:pt x="16770" y="0"/>
                </a:lnTo>
                <a:close/>
              </a:path>
            </a:pathLst>
          </a:custGeom>
          <a:solidFill>
            <a:srgbClr val="A31F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784587" y="799494"/>
            <a:ext cx="25400" cy="38735"/>
          </a:xfrm>
          <a:custGeom>
            <a:avLst/>
            <a:gdLst/>
            <a:ahLst/>
            <a:cxnLst/>
            <a:rect l="l" t="t" r="r" b="b"/>
            <a:pathLst>
              <a:path w="25400" h="38734">
                <a:moveTo>
                  <a:pt x="5380" y="33724"/>
                </a:moveTo>
                <a:lnTo>
                  <a:pt x="717" y="33724"/>
                </a:lnTo>
                <a:lnTo>
                  <a:pt x="0" y="34399"/>
                </a:lnTo>
                <a:lnTo>
                  <a:pt x="0" y="36422"/>
                </a:lnTo>
                <a:lnTo>
                  <a:pt x="717" y="36422"/>
                </a:lnTo>
                <a:lnTo>
                  <a:pt x="1345" y="37097"/>
                </a:lnTo>
                <a:lnTo>
                  <a:pt x="2690" y="37771"/>
                </a:lnTo>
                <a:lnTo>
                  <a:pt x="4753" y="38445"/>
                </a:lnTo>
                <a:lnTo>
                  <a:pt x="13452" y="38445"/>
                </a:lnTo>
                <a:lnTo>
                  <a:pt x="18205" y="37097"/>
                </a:lnTo>
                <a:lnTo>
                  <a:pt x="19533" y="35747"/>
                </a:lnTo>
                <a:lnTo>
                  <a:pt x="8788" y="35747"/>
                </a:lnTo>
                <a:lnTo>
                  <a:pt x="8071" y="35073"/>
                </a:lnTo>
                <a:lnTo>
                  <a:pt x="5380" y="33724"/>
                </a:lnTo>
                <a:close/>
              </a:path>
              <a:path w="25400" h="38734">
                <a:moveTo>
                  <a:pt x="21559" y="3372"/>
                </a:moveTo>
                <a:lnTo>
                  <a:pt x="12106" y="3372"/>
                </a:lnTo>
                <a:lnTo>
                  <a:pt x="14169" y="4046"/>
                </a:lnTo>
                <a:lnTo>
                  <a:pt x="16860" y="6744"/>
                </a:lnTo>
                <a:lnTo>
                  <a:pt x="17487" y="8094"/>
                </a:lnTo>
                <a:lnTo>
                  <a:pt x="17487" y="12814"/>
                </a:lnTo>
                <a:lnTo>
                  <a:pt x="16142" y="13490"/>
                </a:lnTo>
                <a:lnTo>
                  <a:pt x="15514" y="14838"/>
                </a:lnTo>
                <a:lnTo>
                  <a:pt x="14169" y="16188"/>
                </a:lnTo>
                <a:lnTo>
                  <a:pt x="12824" y="16862"/>
                </a:lnTo>
                <a:lnTo>
                  <a:pt x="10761" y="17536"/>
                </a:lnTo>
                <a:lnTo>
                  <a:pt x="9416" y="18210"/>
                </a:lnTo>
                <a:lnTo>
                  <a:pt x="7443" y="18210"/>
                </a:lnTo>
                <a:lnTo>
                  <a:pt x="7443" y="19560"/>
                </a:lnTo>
                <a:lnTo>
                  <a:pt x="12106" y="19560"/>
                </a:lnTo>
                <a:lnTo>
                  <a:pt x="17487" y="22258"/>
                </a:lnTo>
                <a:lnTo>
                  <a:pt x="18205" y="22932"/>
                </a:lnTo>
                <a:lnTo>
                  <a:pt x="18833" y="23606"/>
                </a:lnTo>
                <a:lnTo>
                  <a:pt x="19550" y="24281"/>
                </a:lnTo>
                <a:lnTo>
                  <a:pt x="20178" y="25630"/>
                </a:lnTo>
                <a:lnTo>
                  <a:pt x="20178" y="30352"/>
                </a:lnTo>
                <a:lnTo>
                  <a:pt x="19550" y="32375"/>
                </a:lnTo>
                <a:lnTo>
                  <a:pt x="18205" y="33724"/>
                </a:lnTo>
                <a:lnTo>
                  <a:pt x="16142" y="35073"/>
                </a:lnTo>
                <a:lnTo>
                  <a:pt x="14169" y="35747"/>
                </a:lnTo>
                <a:lnTo>
                  <a:pt x="19533" y="35747"/>
                </a:lnTo>
                <a:lnTo>
                  <a:pt x="24213" y="31026"/>
                </a:lnTo>
                <a:lnTo>
                  <a:pt x="24931" y="28328"/>
                </a:lnTo>
                <a:lnTo>
                  <a:pt x="24931" y="22932"/>
                </a:lnTo>
                <a:lnTo>
                  <a:pt x="24213" y="20908"/>
                </a:lnTo>
                <a:lnTo>
                  <a:pt x="22868" y="19560"/>
                </a:lnTo>
                <a:lnTo>
                  <a:pt x="21523" y="17536"/>
                </a:lnTo>
                <a:lnTo>
                  <a:pt x="19550" y="16862"/>
                </a:lnTo>
                <a:lnTo>
                  <a:pt x="16860" y="15512"/>
                </a:lnTo>
                <a:lnTo>
                  <a:pt x="20895" y="12814"/>
                </a:lnTo>
                <a:lnTo>
                  <a:pt x="22868" y="10117"/>
                </a:lnTo>
                <a:lnTo>
                  <a:pt x="22868" y="5396"/>
                </a:lnTo>
                <a:lnTo>
                  <a:pt x="22240" y="4046"/>
                </a:lnTo>
                <a:lnTo>
                  <a:pt x="21559" y="3372"/>
                </a:lnTo>
                <a:close/>
              </a:path>
              <a:path w="25400" h="38734">
                <a:moveTo>
                  <a:pt x="3407" y="33049"/>
                </a:moveTo>
                <a:lnTo>
                  <a:pt x="2062" y="33049"/>
                </a:lnTo>
                <a:lnTo>
                  <a:pt x="1345" y="33724"/>
                </a:lnTo>
                <a:lnTo>
                  <a:pt x="4035" y="33724"/>
                </a:lnTo>
                <a:lnTo>
                  <a:pt x="3407" y="33049"/>
                </a:lnTo>
                <a:close/>
              </a:path>
              <a:path w="25400" h="38734">
                <a:moveTo>
                  <a:pt x="16142" y="0"/>
                </a:moveTo>
                <a:lnTo>
                  <a:pt x="717" y="7419"/>
                </a:lnTo>
                <a:lnTo>
                  <a:pt x="2062" y="8094"/>
                </a:lnTo>
                <a:lnTo>
                  <a:pt x="4035" y="5396"/>
                </a:lnTo>
                <a:lnTo>
                  <a:pt x="6726" y="3372"/>
                </a:lnTo>
                <a:lnTo>
                  <a:pt x="21559" y="3372"/>
                </a:lnTo>
                <a:lnTo>
                  <a:pt x="18833" y="674"/>
                </a:lnTo>
                <a:lnTo>
                  <a:pt x="16142" y="0"/>
                </a:lnTo>
                <a:close/>
              </a:path>
            </a:pathLst>
          </a:custGeom>
          <a:solidFill>
            <a:srgbClr val="A31F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817590" y="800168"/>
            <a:ext cx="28575" cy="38100"/>
          </a:xfrm>
          <a:custGeom>
            <a:avLst/>
            <a:gdLst/>
            <a:ahLst/>
            <a:cxnLst/>
            <a:rect l="l" t="t" r="r" b="b"/>
            <a:pathLst>
              <a:path w="28575" h="38100">
                <a:moveTo>
                  <a:pt x="26635" y="4721"/>
                </a:moveTo>
                <a:lnTo>
                  <a:pt x="22868" y="4721"/>
                </a:lnTo>
                <a:lnTo>
                  <a:pt x="9416" y="37771"/>
                </a:lnTo>
                <a:lnTo>
                  <a:pt x="13452" y="37771"/>
                </a:lnTo>
                <a:lnTo>
                  <a:pt x="26635" y="4721"/>
                </a:lnTo>
                <a:close/>
              </a:path>
              <a:path w="28575" h="38100">
                <a:moveTo>
                  <a:pt x="28249" y="0"/>
                </a:moveTo>
                <a:lnTo>
                  <a:pt x="4663" y="0"/>
                </a:lnTo>
                <a:lnTo>
                  <a:pt x="0" y="8768"/>
                </a:lnTo>
                <a:lnTo>
                  <a:pt x="1345" y="8768"/>
                </a:lnTo>
                <a:lnTo>
                  <a:pt x="1972" y="7419"/>
                </a:lnTo>
                <a:lnTo>
                  <a:pt x="3318" y="6070"/>
                </a:lnTo>
                <a:lnTo>
                  <a:pt x="5380" y="5396"/>
                </a:lnTo>
                <a:lnTo>
                  <a:pt x="6726" y="4721"/>
                </a:lnTo>
                <a:lnTo>
                  <a:pt x="26635" y="4721"/>
                </a:lnTo>
                <a:lnTo>
                  <a:pt x="28249" y="674"/>
                </a:lnTo>
                <a:lnTo>
                  <a:pt x="28249" y="0"/>
                </a:lnTo>
                <a:close/>
              </a:path>
            </a:pathLst>
          </a:custGeom>
          <a:solidFill>
            <a:srgbClr val="A31F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716698" y="195068"/>
            <a:ext cx="141605" cy="650875"/>
          </a:xfrm>
          <a:custGeom>
            <a:avLst/>
            <a:gdLst/>
            <a:ahLst/>
            <a:cxnLst/>
            <a:rect l="l" t="t" r="r" b="b"/>
            <a:pathLst>
              <a:path w="141604" h="650875">
                <a:moveTo>
                  <a:pt x="0" y="0"/>
                </a:moveTo>
                <a:lnTo>
                  <a:pt x="141606" y="0"/>
                </a:lnTo>
                <a:lnTo>
                  <a:pt x="141607" y="650752"/>
                </a:lnTo>
                <a:lnTo>
                  <a:pt x="0" y="65075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870203"/>
            <a:ext cx="12192000" cy="2540"/>
          </a:xfrm>
          <a:custGeom>
            <a:avLst/>
            <a:gdLst/>
            <a:ahLst/>
            <a:cxnLst/>
            <a:rect l="l" t="t" r="r" b="b"/>
            <a:pathLst>
              <a:path w="12192000" h="2540">
                <a:moveTo>
                  <a:pt x="0" y="0"/>
                </a:moveTo>
                <a:lnTo>
                  <a:pt x="12192000" y="2411"/>
                </a:lnTo>
              </a:path>
            </a:pathLst>
          </a:custGeom>
          <a:ln w="12192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9" name="表格 18"/>
          <p:cNvGraphicFramePr/>
          <p:nvPr>
            <p:custDataLst>
              <p:tags r:id="rId6"/>
            </p:custDataLst>
          </p:nvPr>
        </p:nvGraphicFramePr>
        <p:xfrm>
          <a:off x="933450" y="1447800"/>
          <a:ext cx="10350500" cy="4330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083"/>
                <a:gridCol w="1725084"/>
                <a:gridCol w="1725083"/>
                <a:gridCol w="1725083"/>
                <a:gridCol w="1725084"/>
                <a:gridCol w="1725083"/>
              </a:tblGrid>
              <a:tr h="6642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Metrics</a:t>
                      </a:r>
                      <a:endParaRPr lang="en-US" altLang="zh-CN">
                        <a:solidFill>
                          <a:schemeClr val="tx1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In sample</a:t>
                      </a:r>
                      <a:endParaRPr lang="en-US" altLang="zh-CN">
                        <a:solidFill>
                          <a:schemeClr val="tx1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Out of sample</a:t>
                      </a:r>
                      <a:endParaRPr lang="en-US" altLang="zh-CN">
                        <a:solidFill>
                          <a:schemeClr val="tx1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Cross-validation</a:t>
                      </a:r>
                      <a:endParaRPr lang="en-US" altLang="zh-CN">
                        <a:solidFill>
                          <a:schemeClr val="tx1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Datahub Score</a:t>
                      </a:r>
                      <a:endParaRPr lang="en-US" altLang="zh-CN">
                        <a:solidFill>
                          <a:schemeClr val="tx1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Total number of predictions</a:t>
                      </a:r>
                      <a:endParaRPr lang="en-US" altLang="zh-CN">
                        <a:solidFill>
                          <a:schemeClr val="tx1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051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OLS</a:t>
                      </a:r>
                      <a:endParaRPr lang="en-US" altLang="zh-CN">
                        <a:solidFill>
                          <a:schemeClr val="tx1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0.8384</a:t>
                      </a:r>
                      <a:endParaRPr lang="en-US" altLang="zh-CN">
                        <a:solidFill>
                          <a:schemeClr val="tx1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0.8222</a:t>
                      </a:r>
                      <a:endParaRPr lang="en-US" altLang="zh-CN">
                        <a:solidFill>
                          <a:schemeClr val="tx1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-1.1644</a:t>
                      </a:r>
                      <a:endParaRPr lang="en-US" altLang="zh-CN">
                        <a:solidFill>
                          <a:schemeClr val="tx1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15.50400</a:t>
                      </a:r>
                      <a:endParaRPr lang="en-US" altLang="zh-CN">
                        <a:solidFill>
                          <a:schemeClr val="tx1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16681</a:t>
                      </a:r>
                      <a:endParaRPr lang="en-US" altLang="zh-CN">
                        <a:solidFill>
                          <a:schemeClr val="tx1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51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Lasso</a:t>
                      </a:r>
                      <a:endParaRPr lang="en-US" altLang="zh-CN">
                        <a:solidFill>
                          <a:schemeClr val="tx1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0.8263</a:t>
                      </a:r>
                      <a:endParaRPr lang="en-US" altLang="zh-CN">
                        <a:solidFill>
                          <a:schemeClr val="tx1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0.8018</a:t>
                      </a:r>
                      <a:endParaRPr lang="en-US" altLang="zh-CN">
                        <a:solidFill>
                          <a:schemeClr val="tx1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-6.2875</a:t>
                      </a:r>
                      <a:endParaRPr lang="en-US" altLang="zh-CN">
                        <a:solidFill>
                          <a:schemeClr val="tx1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14.06400</a:t>
                      </a:r>
                      <a:endParaRPr lang="en-US" altLang="zh-CN">
                        <a:solidFill>
                          <a:schemeClr val="tx1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16681</a:t>
                      </a:r>
                      <a:endParaRPr lang="en-US" altLang="zh-CN">
                        <a:solidFill>
                          <a:schemeClr val="tx1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515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sym typeface="+mn-ea"/>
                        </a:rPr>
                        <a:t>Ridge</a:t>
                      </a:r>
                      <a:endParaRPr lang="en-US" altLang="zh-CN" sz="1800">
                        <a:solidFill>
                          <a:schemeClr val="tx1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0.8383</a:t>
                      </a:r>
                      <a:endParaRPr lang="en-US" altLang="zh-CN">
                        <a:solidFill>
                          <a:schemeClr val="tx1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0.8220</a:t>
                      </a:r>
                      <a:endParaRPr lang="en-US" altLang="zh-CN">
                        <a:solidFill>
                          <a:schemeClr val="tx1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-0.7811</a:t>
                      </a:r>
                      <a:endParaRPr lang="en-US" altLang="zh-CN">
                        <a:solidFill>
                          <a:schemeClr val="tx1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sym typeface="+mn-ea"/>
                        </a:rPr>
                        <a:t>15.53800</a:t>
                      </a:r>
                      <a:endParaRPr lang="zh-CN" altLang="en-US">
                        <a:solidFill>
                          <a:schemeClr val="tx1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16681</a:t>
                      </a:r>
                      <a:endParaRPr lang="en-US" altLang="zh-CN">
                        <a:solidFill>
                          <a:schemeClr val="tx1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515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华文中宋" panose="02010600040101010101" charset="-122"/>
                          <a:ea typeface="华文中宋" panose="02010600040101010101" charset="-122"/>
                          <a:sym typeface="+mn-ea"/>
                        </a:rPr>
                        <a:t>Elastic Net</a:t>
                      </a:r>
                      <a:endParaRPr lang="en-US" altLang="zh-CN" sz="1800">
                        <a:solidFill>
                          <a:schemeClr val="tx1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0.8367</a:t>
                      </a:r>
                      <a:endParaRPr lang="en-US" altLang="zh-CN">
                        <a:solidFill>
                          <a:schemeClr val="tx1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0.8203</a:t>
                      </a:r>
                      <a:endParaRPr lang="en-US" altLang="zh-CN">
                        <a:solidFill>
                          <a:schemeClr val="tx1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0.7886</a:t>
                      </a:r>
                      <a:endParaRPr lang="en-US" altLang="zh-CN">
                        <a:solidFill>
                          <a:schemeClr val="tx1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15.62100</a:t>
                      </a:r>
                      <a:endParaRPr lang="en-US" altLang="zh-CN">
                        <a:solidFill>
                          <a:schemeClr val="tx1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16681</a:t>
                      </a:r>
                      <a:endParaRPr lang="en-US" altLang="zh-CN">
                        <a:solidFill>
                          <a:schemeClr val="tx1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515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XGBoost L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inear</a:t>
                      </a:r>
                      <a:endParaRPr lang="en-US" altLang="zh-CN" sz="1800">
                        <a:solidFill>
                          <a:schemeClr val="tx1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0.8035</a:t>
                      </a:r>
                      <a:endParaRPr lang="en-US" altLang="zh-CN">
                        <a:solidFill>
                          <a:schemeClr val="tx1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0.7906</a:t>
                      </a:r>
                      <a:endParaRPr lang="en-US" altLang="zh-CN">
                        <a:solidFill>
                          <a:schemeClr val="tx1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0.7906</a:t>
                      </a:r>
                      <a:endParaRPr lang="en-US" altLang="zh-CN">
                        <a:solidFill>
                          <a:schemeClr val="tx1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16.68300</a:t>
                      </a:r>
                      <a:endParaRPr lang="en-US" altLang="zh-CN">
                        <a:solidFill>
                          <a:schemeClr val="tx1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16652</a:t>
                      </a:r>
                      <a:endParaRPr lang="en-US" altLang="zh-CN">
                        <a:solidFill>
                          <a:schemeClr val="tx1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515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XGBoost T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ree</a:t>
                      </a:r>
                      <a:endParaRPr lang="en-US" altLang="zh-CN" sz="1800">
                        <a:solidFill>
                          <a:schemeClr val="tx1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0.9935</a:t>
                      </a:r>
                      <a:endParaRPr lang="en-US" altLang="zh-CN">
                        <a:solidFill>
                          <a:schemeClr val="tx1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0.9772</a:t>
                      </a:r>
                      <a:endParaRPr lang="en-US" altLang="zh-CN">
                        <a:solidFill>
                          <a:schemeClr val="tx1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0.9772</a:t>
                      </a:r>
                      <a:endParaRPr lang="en-US" altLang="zh-CN">
                        <a:solidFill>
                          <a:schemeClr val="tx1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/</a:t>
                      </a:r>
                      <a:endParaRPr lang="en-US" altLang="zh-CN">
                        <a:solidFill>
                          <a:schemeClr val="tx1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华文中宋" panose="02010600040101010101" charset="-122"/>
                          <a:ea typeface="华文中宋" panose="02010600040101010101" charset="-122"/>
                        </a:rPr>
                        <a:t>16652</a:t>
                      </a:r>
                      <a:endParaRPr lang="en-US" altLang="zh-CN">
                        <a:solidFill>
                          <a:schemeClr val="tx1"/>
                        </a:solidFill>
                        <a:latin typeface="华文中宋" panose="02010600040101010101" charset="-122"/>
                        <a:ea typeface="华文中宋" panose="02010600040101010101" charset="-122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6" name="图片 15" descr="feature_importanc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6380" y="457200"/>
            <a:ext cx="8669655" cy="57797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921089" y="267324"/>
            <a:ext cx="1779466" cy="46337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422005" y="256527"/>
            <a:ext cx="273797" cy="317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197586" y="276121"/>
            <a:ext cx="239538" cy="2933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486180" y="281925"/>
            <a:ext cx="893405" cy="2632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351263" y="263278"/>
            <a:ext cx="462181" cy="4660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723425" y="799494"/>
            <a:ext cx="17780" cy="38100"/>
          </a:xfrm>
          <a:custGeom>
            <a:avLst/>
            <a:gdLst/>
            <a:ahLst/>
            <a:cxnLst/>
            <a:rect l="l" t="t" r="r" b="b"/>
            <a:pathLst>
              <a:path w="17779" h="38100">
                <a:moveTo>
                  <a:pt x="17487" y="36422"/>
                </a:moveTo>
                <a:lnTo>
                  <a:pt x="627" y="36422"/>
                </a:lnTo>
                <a:lnTo>
                  <a:pt x="627" y="37771"/>
                </a:lnTo>
                <a:lnTo>
                  <a:pt x="17487" y="37771"/>
                </a:lnTo>
                <a:lnTo>
                  <a:pt x="17487" y="36422"/>
                </a:lnTo>
                <a:close/>
              </a:path>
              <a:path w="17779" h="38100">
                <a:moveTo>
                  <a:pt x="11389" y="4046"/>
                </a:moveTo>
                <a:lnTo>
                  <a:pt x="4663" y="4046"/>
                </a:lnTo>
                <a:lnTo>
                  <a:pt x="5380" y="4721"/>
                </a:lnTo>
                <a:lnTo>
                  <a:pt x="6008" y="5396"/>
                </a:lnTo>
                <a:lnTo>
                  <a:pt x="6008" y="35073"/>
                </a:lnTo>
                <a:lnTo>
                  <a:pt x="5380" y="35747"/>
                </a:lnTo>
                <a:lnTo>
                  <a:pt x="4663" y="36422"/>
                </a:lnTo>
                <a:lnTo>
                  <a:pt x="13452" y="36422"/>
                </a:lnTo>
                <a:lnTo>
                  <a:pt x="12734" y="35747"/>
                </a:lnTo>
                <a:lnTo>
                  <a:pt x="12107" y="35747"/>
                </a:lnTo>
                <a:lnTo>
                  <a:pt x="12107" y="35073"/>
                </a:lnTo>
                <a:lnTo>
                  <a:pt x="11389" y="34399"/>
                </a:lnTo>
                <a:lnTo>
                  <a:pt x="11389" y="4046"/>
                </a:lnTo>
                <a:close/>
              </a:path>
              <a:path w="17779" h="38100">
                <a:moveTo>
                  <a:pt x="11389" y="0"/>
                </a:moveTo>
                <a:lnTo>
                  <a:pt x="10761" y="0"/>
                </a:lnTo>
                <a:lnTo>
                  <a:pt x="0" y="4046"/>
                </a:lnTo>
                <a:lnTo>
                  <a:pt x="0" y="5396"/>
                </a:lnTo>
                <a:lnTo>
                  <a:pt x="1972" y="4721"/>
                </a:lnTo>
                <a:lnTo>
                  <a:pt x="2690" y="4046"/>
                </a:lnTo>
                <a:lnTo>
                  <a:pt x="11389" y="4046"/>
                </a:lnTo>
                <a:lnTo>
                  <a:pt x="11389" y="0"/>
                </a:lnTo>
                <a:close/>
              </a:path>
            </a:pathLst>
          </a:custGeom>
          <a:solidFill>
            <a:srgbClr val="A31F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1751674" y="799494"/>
            <a:ext cx="27940" cy="38735"/>
          </a:xfrm>
          <a:custGeom>
            <a:avLst/>
            <a:gdLst/>
            <a:ahLst/>
            <a:cxnLst/>
            <a:rect l="l" t="t" r="r" b="b"/>
            <a:pathLst>
              <a:path w="27940" h="38734">
                <a:moveTo>
                  <a:pt x="20178" y="1348"/>
                </a:moveTo>
                <a:lnTo>
                  <a:pt x="14079" y="1348"/>
                </a:lnTo>
                <a:lnTo>
                  <a:pt x="16142" y="2023"/>
                </a:lnTo>
                <a:lnTo>
                  <a:pt x="17487" y="3372"/>
                </a:lnTo>
                <a:lnTo>
                  <a:pt x="18115" y="4046"/>
                </a:lnTo>
                <a:lnTo>
                  <a:pt x="19460" y="6070"/>
                </a:lnTo>
                <a:lnTo>
                  <a:pt x="20178" y="8094"/>
                </a:lnTo>
                <a:lnTo>
                  <a:pt x="20806" y="10117"/>
                </a:lnTo>
                <a:lnTo>
                  <a:pt x="21523" y="12140"/>
                </a:lnTo>
                <a:lnTo>
                  <a:pt x="21523" y="14838"/>
                </a:lnTo>
                <a:lnTo>
                  <a:pt x="20806" y="16862"/>
                </a:lnTo>
                <a:lnTo>
                  <a:pt x="20806" y="19560"/>
                </a:lnTo>
                <a:lnTo>
                  <a:pt x="18115" y="20908"/>
                </a:lnTo>
                <a:lnTo>
                  <a:pt x="16770" y="20908"/>
                </a:lnTo>
                <a:lnTo>
                  <a:pt x="15425" y="21583"/>
                </a:lnTo>
                <a:lnTo>
                  <a:pt x="20178" y="21583"/>
                </a:lnTo>
                <a:lnTo>
                  <a:pt x="19460" y="24281"/>
                </a:lnTo>
                <a:lnTo>
                  <a:pt x="17487" y="27654"/>
                </a:lnTo>
                <a:lnTo>
                  <a:pt x="15425" y="30352"/>
                </a:lnTo>
                <a:lnTo>
                  <a:pt x="13452" y="33049"/>
                </a:lnTo>
                <a:lnTo>
                  <a:pt x="10761" y="34399"/>
                </a:lnTo>
                <a:lnTo>
                  <a:pt x="8699" y="35747"/>
                </a:lnTo>
                <a:lnTo>
                  <a:pt x="6008" y="37097"/>
                </a:lnTo>
                <a:lnTo>
                  <a:pt x="627" y="37097"/>
                </a:lnTo>
                <a:lnTo>
                  <a:pt x="627" y="38445"/>
                </a:lnTo>
                <a:lnTo>
                  <a:pt x="6726" y="38445"/>
                </a:lnTo>
                <a:lnTo>
                  <a:pt x="23496" y="26979"/>
                </a:lnTo>
                <a:lnTo>
                  <a:pt x="26186" y="22932"/>
                </a:lnTo>
                <a:lnTo>
                  <a:pt x="27532" y="18886"/>
                </a:lnTo>
                <a:lnTo>
                  <a:pt x="27532" y="10792"/>
                </a:lnTo>
                <a:lnTo>
                  <a:pt x="25559" y="6744"/>
                </a:lnTo>
                <a:lnTo>
                  <a:pt x="22868" y="3372"/>
                </a:lnTo>
                <a:lnTo>
                  <a:pt x="20178" y="1348"/>
                </a:lnTo>
                <a:close/>
              </a:path>
              <a:path w="27940" h="38734">
                <a:moveTo>
                  <a:pt x="16770" y="0"/>
                </a:moveTo>
                <a:lnTo>
                  <a:pt x="9416" y="0"/>
                </a:lnTo>
                <a:lnTo>
                  <a:pt x="5380" y="1348"/>
                </a:lnTo>
                <a:lnTo>
                  <a:pt x="2690" y="4721"/>
                </a:lnTo>
                <a:lnTo>
                  <a:pt x="627" y="6744"/>
                </a:lnTo>
                <a:lnTo>
                  <a:pt x="0" y="10117"/>
                </a:lnTo>
                <a:lnTo>
                  <a:pt x="0" y="16188"/>
                </a:lnTo>
                <a:lnTo>
                  <a:pt x="627" y="18886"/>
                </a:lnTo>
                <a:lnTo>
                  <a:pt x="2690" y="20908"/>
                </a:lnTo>
                <a:lnTo>
                  <a:pt x="5380" y="22932"/>
                </a:lnTo>
                <a:lnTo>
                  <a:pt x="8071" y="24281"/>
                </a:lnTo>
                <a:lnTo>
                  <a:pt x="13452" y="24281"/>
                </a:lnTo>
                <a:lnTo>
                  <a:pt x="16770" y="22932"/>
                </a:lnTo>
                <a:lnTo>
                  <a:pt x="20178" y="21583"/>
                </a:lnTo>
                <a:lnTo>
                  <a:pt x="5380" y="7419"/>
                </a:lnTo>
                <a:lnTo>
                  <a:pt x="6008" y="5396"/>
                </a:lnTo>
                <a:lnTo>
                  <a:pt x="7353" y="4046"/>
                </a:lnTo>
                <a:lnTo>
                  <a:pt x="9416" y="2023"/>
                </a:lnTo>
                <a:lnTo>
                  <a:pt x="10761" y="1348"/>
                </a:lnTo>
                <a:lnTo>
                  <a:pt x="20178" y="1348"/>
                </a:lnTo>
                <a:lnTo>
                  <a:pt x="16770" y="0"/>
                </a:lnTo>
                <a:close/>
              </a:path>
            </a:pathLst>
          </a:custGeom>
          <a:solidFill>
            <a:srgbClr val="A31F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784587" y="799494"/>
            <a:ext cx="25400" cy="38735"/>
          </a:xfrm>
          <a:custGeom>
            <a:avLst/>
            <a:gdLst/>
            <a:ahLst/>
            <a:cxnLst/>
            <a:rect l="l" t="t" r="r" b="b"/>
            <a:pathLst>
              <a:path w="25400" h="38734">
                <a:moveTo>
                  <a:pt x="5380" y="33724"/>
                </a:moveTo>
                <a:lnTo>
                  <a:pt x="717" y="33724"/>
                </a:lnTo>
                <a:lnTo>
                  <a:pt x="0" y="34399"/>
                </a:lnTo>
                <a:lnTo>
                  <a:pt x="0" y="36422"/>
                </a:lnTo>
                <a:lnTo>
                  <a:pt x="717" y="36422"/>
                </a:lnTo>
                <a:lnTo>
                  <a:pt x="1345" y="37097"/>
                </a:lnTo>
                <a:lnTo>
                  <a:pt x="2690" y="37771"/>
                </a:lnTo>
                <a:lnTo>
                  <a:pt x="4753" y="38445"/>
                </a:lnTo>
                <a:lnTo>
                  <a:pt x="13452" y="38445"/>
                </a:lnTo>
                <a:lnTo>
                  <a:pt x="18205" y="37097"/>
                </a:lnTo>
                <a:lnTo>
                  <a:pt x="19533" y="35747"/>
                </a:lnTo>
                <a:lnTo>
                  <a:pt x="8788" y="35747"/>
                </a:lnTo>
                <a:lnTo>
                  <a:pt x="8071" y="35073"/>
                </a:lnTo>
                <a:lnTo>
                  <a:pt x="5380" y="33724"/>
                </a:lnTo>
                <a:close/>
              </a:path>
              <a:path w="25400" h="38734">
                <a:moveTo>
                  <a:pt x="21559" y="3372"/>
                </a:moveTo>
                <a:lnTo>
                  <a:pt x="12106" y="3372"/>
                </a:lnTo>
                <a:lnTo>
                  <a:pt x="14169" y="4046"/>
                </a:lnTo>
                <a:lnTo>
                  <a:pt x="16860" y="6744"/>
                </a:lnTo>
                <a:lnTo>
                  <a:pt x="17487" y="8094"/>
                </a:lnTo>
                <a:lnTo>
                  <a:pt x="17487" y="12814"/>
                </a:lnTo>
                <a:lnTo>
                  <a:pt x="16142" y="13490"/>
                </a:lnTo>
                <a:lnTo>
                  <a:pt x="15514" y="14838"/>
                </a:lnTo>
                <a:lnTo>
                  <a:pt x="14169" y="16188"/>
                </a:lnTo>
                <a:lnTo>
                  <a:pt x="12824" y="16862"/>
                </a:lnTo>
                <a:lnTo>
                  <a:pt x="10761" y="17536"/>
                </a:lnTo>
                <a:lnTo>
                  <a:pt x="9416" y="18210"/>
                </a:lnTo>
                <a:lnTo>
                  <a:pt x="7443" y="18210"/>
                </a:lnTo>
                <a:lnTo>
                  <a:pt x="7443" y="19560"/>
                </a:lnTo>
                <a:lnTo>
                  <a:pt x="12106" y="19560"/>
                </a:lnTo>
                <a:lnTo>
                  <a:pt x="17487" y="22258"/>
                </a:lnTo>
                <a:lnTo>
                  <a:pt x="18205" y="22932"/>
                </a:lnTo>
                <a:lnTo>
                  <a:pt x="18833" y="23606"/>
                </a:lnTo>
                <a:lnTo>
                  <a:pt x="19550" y="24281"/>
                </a:lnTo>
                <a:lnTo>
                  <a:pt x="20178" y="25630"/>
                </a:lnTo>
                <a:lnTo>
                  <a:pt x="20178" y="30352"/>
                </a:lnTo>
                <a:lnTo>
                  <a:pt x="19550" y="32375"/>
                </a:lnTo>
                <a:lnTo>
                  <a:pt x="18205" y="33724"/>
                </a:lnTo>
                <a:lnTo>
                  <a:pt x="16142" y="35073"/>
                </a:lnTo>
                <a:lnTo>
                  <a:pt x="14169" y="35747"/>
                </a:lnTo>
                <a:lnTo>
                  <a:pt x="19533" y="35747"/>
                </a:lnTo>
                <a:lnTo>
                  <a:pt x="24213" y="31026"/>
                </a:lnTo>
                <a:lnTo>
                  <a:pt x="24931" y="28328"/>
                </a:lnTo>
                <a:lnTo>
                  <a:pt x="24931" y="22932"/>
                </a:lnTo>
                <a:lnTo>
                  <a:pt x="24213" y="20908"/>
                </a:lnTo>
                <a:lnTo>
                  <a:pt x="22868" y="19560"/>
                </a:lnTo>
                <a:lnTo>
                  <a:pt x="21523" y="17536"/>
                </a:lnTo>
                <a:lnTo>
                  <a:pt x="19550" y="16862"/>
                </a:lnTo>
                <a:lnTo>
                  <a:pt x="16860" y="15512"/>
                </a:lnTo>
                <a:lnTo>
                  <a:pt x="20895" y="12814"/>
                </a:lnTo>
                <a:lnTo>
                  <a:pt x="22868" y="10117"/>
                </a:lnTo>
                <a:lnTo>
                  <a:pt x="22868" y="5396"/>
                </a:lnTo>
                <a:lnTo>
                  <a:pt x="22240" y="4046"/>
                </a:lnTo>
                <a:lnTo>
                  <a:pt x="21559" y="3372"/>
                </a:lnTo>
                <a:close/>
              </a:path>
              <a:path w="25400" h="38734">
                <a:moveTo>
                  <a:pt x="3407" y="33049"/>
                </a:moveTo>
                <a:lnTo>
                  <a:pt x="2062" y="33049"/>
                </a:lnTo>
                <a:lnTo>
                  <a:pt x="1345" y="33724"/>
                </a:lnTo>
                <a:lnTo>
                  <a:pt x="4035" y="33724"/>
                </a:lnTo>
                <a:lnTo>
                  <a:pt x="3407" y="33049"/>
                </a:lnTo>
                <a:close/>
              </a:path>
              <a:path w="25400" h="38734">
                <a:moveTo>
                  <a:pt x="16142" y="0"/>
                </a:moveTo>
                <a:lnTo>
                  <a:pt x="717" y="7419"/>
                </a:lnTo>
                <a:lnTo>
                  <a:pt x="2062" y="8094"/>
                </a:lnTo>
                <a:lnTo>
                  <a:pt x="4035" y="5396"/>
                </a:lnTo>
                <a:lnTo>
                  <a:pt x="6726" y="3372"/>
                </a:lnTo>
                <a:lnTo>
                  <a:pt x="21559" y="3372"/>
                </a:lnTo>
                <a:lnTo>
                  <a:pt x="18833" y="674"/>
                </a:lnTo>
                <a:lnTo>
                  <a:pt x="16142" y="0"/>
                </a:lnTo>
                <a:close/>
              </a:path>
            </a:pathLst>
          </a:custGeom>
          <a:solidFill>
            <a:srgbClr val="A31F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817590" y="800168"/>
            <a:ext cx="28575" cy="38100"/>
          </a:xfrm>
          <a:custGeom>
            <a:avLst/>
            <a:gdLst/>
            <a:ahLst/>
            <a:cxnLst/>
            <a:rect l="l" t="t" r="r" b="b"/>
            <a:pathLst>
              <a:path w="28575" h="38100">
                <a:moveTo>
                  <a:pt x="26635" y="4721"/>
                </a:moveTo>
                <a:lnTo>
                  <a:pt x="22868" y="4721"/>
                </a:lnTo>
                <a:lnTo>
                  <a:pt x="9416" y="37771"/>
                </a:lnTo>
                <a:lnTo>
                  <a:pt x="13452" y="37771"/>
                </a:lnTo>
                <a:lnTo>
                  <a:pt x="26635" y="4721"/>
                </a:lnTo>
                <a:close/>
              </a:path>
              <a:path w="28575" h="38100">
                <a:moveTo>
                  <a:pt x="28249" y="0"/>
                </a:moveTo>
                <a:lnTo>
                  <a:pt x="4663" y="0"/>
                </a:lnTo>
                <a:lnTo>
                  <a:pt x="0" y="8768"/>
                </a:lnTo>
                <a:lnTo>
                  <a:pt x="1345" y="8768"/>
                </a:lnTo>
                <a:lnTo>
                  <a:pt x="1972" y="7419"/>
                </a:lnTo>
                <a:lnTo>
                  <a:pt x="3318" y="6070"/>
                </a:lnTo>
                <a:lnTo>
                  <a:pt x="5380" y="5396"/>
                </a:lnTo>
                <a:lnTo>
                  <a:pt x="6726" y="4721"/>
                </a:lnTo>
                <a:lnTo>
                  <a:pt x="26635" y="4721"/>
                </a:lnTo>
                <a:lnTo>
                  <a:pt x="28249" y="674"/>
                </a:lnTo>
                <a:lnTo>
                  <a:pt x="28249" y="0"/>
                </a:lnTo>
                <a:close/>
              </a:path>
            </a:pathLst>
          </a:custGeom>
          <a:solidFill>
            <a:srgbClr val="A31F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716698" y="195068"/>
            <a:ext cx="141605" cy="650875"/>
          </a:xfrm>
          <a:custGeom>
            <a:avLst/>
            <a:gdLst/>
            <a:ahLst/>
            <a:cxnLst/>
            <a:rect l="l" t="t" r="r" b="b"/>
            <a:pathLst>
              <a:path w="141604" h="650875">
                <a:moveTo>
                  <a:pt x="0" y="0"/>
                </a:moveTo>
                <a:lnTo>
                  <a:pt x="141606" y="0"/>
                </a:lnTo>
                <a:lnTo>
                  <a:pt x="141607" y="650752"/>
                </a:lnTo>
                <a:lnTo>
                  <a:pt x="0" y="65075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870203"/>
            <a:ext cx="12192000" cy="2540"/>
          </a:xfrm>
          <a:custGeom>
            <a:avLst/>
            <a:gdLst/>
            <a:ahLst/>
            <a:cxnLst/>
            <a:rect l="l" t="t" r="r" b="b"/>
            <a:pathLst>
              <a:path w="12192000" h="2540">
                <a:moveTo>
                  <a:pt x="0" y="0"/>
                </a:moveTo>
                <a:lnTo>
                  <a:pt x="12192000" y="2411"/>
                </a:lnTo>
              </a:path>
            </a:pathLst>
          </a:custGeom>
          <a:ln w="12192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2"/>
          <p:cNvSpPr txBox="1">
            <a:spLocks noGrp="1"/>
          </p:cNvSpPr>
          <p:nvPr/>
        </p:nvSpPr>
        <p:spPr>
          <a:xfrm>
            <a:off x="838200" y="2438400"/>
            <a:ext cx="1073277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华文中宋" panose="02010600040101010101" charset="-122"/>
                <a:ea typeface="+mj-ea"/>
                <a:cs typeface="华文中宋" panose="02010600040101010101" charset="-122"/>
              </a:defRPr>
            </a:lvl1pPr>
          </a:lstStyle>
          <a:p>
            <a:pPr marL="1651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pc="5" dirty="0">
                <a:solidFill>
                  <a:srgbClr val="C00000"/>
                </a:solidFill>
              </a:rPr>
              <a:t>Thanks</a:t>
            </a:r>
            <a:endParaRPr lang="en-US" altLang="zh-CN" spc="5" dirty="0">
              <a:solidFill>
                <a:srgbClr val="C00000"/>
              </a:solidFill>
            </a:endParaRPr>
          </a:p>
        </p:txBody>
      </p:sp>
      <p:sp>
        <p:nvSpPr>
          <p:cNvPr id="16" name="object 6"/>
          <p:cNvSpPr txBox="1"/>
          <p:nvPr/>
        </p:nvSpPr>
        <p:spPr>
          <a:xfrm>
            <a:off x="5093970" y="4003675"/>
            <a:ext cx="2266950" cy="762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zh-CN" sz="2400" spc="-5" dirty="0">
                <a:latin typeface="华文中宋" panose="02010600040101010101" charset="-122"/>
                <a:cs typeface="华文中宋" panose="02010600040101010101" charset="-122"/>
              </a:rPr>
              <a:t>曹馨</a:t>
            </a:r>
            <a:r>
              <a:rPr lang="zh-CN" sz="2400" spc="-5" dirty="0">
                <a:latin typeface="华文中宋" panose="02010600040101010101" charset="-122"/>
                <a:cs typeface="华文中宋" panose="02010600040101010101" charset="-122"/>
              </a:rPr>
              <a:t>元</a:t>
            </a:r>
            <a:endParaRPr lang="zh-CN" sz="2400" spc="-5" dirty="0">
              <a:latin typeface="华文中宋" panose="02010600040101010101" charset="-122"/>
              <a:cs typeface="华文中宋" panose="02010600040101010101" charset="-122"/>
            </a:endParaRPr>
          </a:p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altLang="zh-CN" sz="2400" spc="-5" dirty="0">
                <a:latin typeface="华文中宋" panose="02010600040101010101" charset="-122"/>
                <a:cs typeface="华文中宋" panose="02010600040101010101" charset="-122"/>
              </a:rPr>
              <a:t>2025.4.3</a:t>
            </a:r>
            <a:endParaRPr lang="en-US" altLang="zh-CN" sz="2400" spc="-5" dirty="0">
              <a:latin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814*175"/>
  <p:tag name="TABLE_ENDDRAG_RECT" val="81*293*814*17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781</Words>
  <Application>WPS 演示</Application>
  <PresentationFormat>On-screen Show (4:3)</PresentationFormat>
  <Paragraphs>139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华文中宋</vt:lpstr>
      <vt:lpstr>Arial</vt:lpstr>
      <vt:lpstr>Calibri</vt:lpstr>
      <vt:lpstr>微软雅黑</vt:lpstr>
      <vt:lpstr>Arial Unicode MS</vt:lpstr>
      <vt:lpstr>Office Theme</vt:lpstr>
      <vt:lpstr>房价预测模型: 线性算法的应用与创新</vt:lpstr>
      <vt:lpstr>PowerPoint 演示文稿</vt:lpstr>
      <vt:lpstr>PowerPoint 演示文稿</vt:lpstr>
      <vt:lpstr>结果与性能比较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 Oil Prices, Macroeconomic Factors and Policies Affect the Market for Renewable Energy? 油价, 宏观经济因素和政策如何影响可再生能源市场</dc:title>
  <dc:creator>中国高等教育学会</dc:creator>
  <cp:lastModifiedBy>Xinyuan</cp:lastModifiedBy>
  <cp:revision>42</cp:revision>
  <dcterms:created xsi:type="dcterms:W3CDTF">2025-03-14T07:17:00Z</dcterms:created>
  <dcterms:modified xsi:type="dcterms:W3CDTF">2025-04-02T15:25:47Z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2025-03-04T08:00:00Z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2025-03-12T08:00:00Z</vt:filetime>
  </property>
  <property fmtid="{D5CDD505-2E9C-101B-9397-08002B2CF9AE}" pid="5" name="ICV">
    <vt:lpwstr>941B9270C6464ACA99CAE91EC3EF4CCF_12</vt:lpwstr>
  </property>
  <property fmtid="{D5CDD505-2E9C-101B-9397-08002B2CF9AE}" pid="6" name="KSOProductBuildVer">
    <vt:lpwstr>2052-12.1.0.20305</vt:lpwstr>
  </property>
</Properties>
</file>