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3"/>
    <p:sldId id="261" r:id="rId4"/>
    <p:sldId id="260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635" y="581025"/>
          <a:ext cx="12191365" cy="627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955"/>
                <a:gridCol w="1799590"/>
                <a:gridCol w="1798955"/>
                <a:gridCol w="1799590"/>
                <a:gridCol w="1798955"/>
                <a:gridCol w="3195320"/>
              </a:tblGrid>
              <a:tr h="5956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含义</a:t>
                      </a:r>
                      <a:endParaRPr lang="zh-CN" altLang="en-US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城市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别墅类型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房龄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楼层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房屋用途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小区户栋比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X_3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户型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交易权属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小区绿化率</a:t>
                      </a:r>
                      <a:endParaRPr lang="zh-CN" altLang="en-US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得房率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房屋年限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所处城市环线</a:t>
                      </a:r>
                      <a:endParaRPr lang="zh-CN" altLang="en-US"/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房屋</a:t>
                      </a:r>
                      <a:r>
                        <a:rPr lang="zh-CN" altLang="en-US"/>
                        <a:t>朝向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X_13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产权所属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小区停车位数量</a:t>
                      </a:r>
                      <a:endParaRPr lang="zh-CN" altLang="en-US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装修情况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文本信息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交互项:楼层系数与是否电梯</a:t>
                      </a:r>
                      <a:endParaRPr lang="en-US" altLang="zh-CN"/>
                    </a:p>
                  </a:txBody>
                  <a:tcPr/>
                </a:tc>
              </a:tr>
              <a:tr h="710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梯户比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区域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建筑面积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099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X_8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是否电梯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X_16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板块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0" y="6985"/>
            <a:ext cx="26149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Data</a:t>
            </a:r>
            <a:r>
              <a:rPr lang="zh-CN" altLang="en-US" sz="2400" b="1"/>
              <a:t>＆</a:t>
            </a:r>
            <a:r>
              <a:rPr lang="en-US" altLang="zh-CN" sz="2400" b="1"/>
              <a:t>Variable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" y="-187960"/>
            <a:ext cx="10515600" cy="1325563"/>
          </a:xfrm>
        </p:spPr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t="29018" r="42023" b="52854"/>
          <a:stretch>
            <a:fillRect/>
          </a:stretch>
        </p:blipFill>
        <p:spPr>
          <a:xfrm>
            <a:off x="93345" y="739140"/>
            <a:ext cx="12005310" cy="2813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8" t="46959" r="81474" b="42938"/>
          <a:stretch>
            <a:fillRect/>
          </a:stretch>
        </p:blipFill>
        <p:spPr>
          <a:xfrm>
            <a:off x="93345" y="3552190"/>
            <a:ext cx="3731260" cy="10496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57678" r="80684" b="31943"/>
          <a:stretch>
            <a:fillRect/>
          </a:stretch>
        </p:blipFill>
        <p:spPr>
          <a:xfrm>
            <a:off x="93345" y="4601845"/>
            <a:ext cx="3738245" cy="112204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l="37" t="67994" r="81666" b="21951"/>
          <a:stretch>
            <a:fillRect/>
          </a:stretch>
        </p:blipFill>
        <p:spPr>
          <a:xfrm>
            <a:off x="3824605" y="3552190"/>
            <a:ext cx="3707130" cy="10502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rcRect l="118" t="78215" r="81417" b="10924"/>
          <a:stretch>
            <a:fillRect/>
          </a:stretch>
        </p:blipFill>
        <p:spPr>
          <a:xfrm>
            <a:off x="3831590" y="4601845"/>
            <a:ext cx="3700145" cy="11220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788275" y="3756025"/>
            <a:ext cx="40513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Scores</a:t>
            </a:r>
            <a:r>
              <a:rPr lang="zh-CN" altLang="en-US" sz="2000"/>
              <a:t>：</a:t>
            </a:r>
            <a:endParaRPr lang="zh-CN" altLang="en-US" sz="2000"/>
          </a:p>
          <a:p>
            <a:r>
              <a:rPr lang="en-US" altLang="zh-CN" sz="2000"/>
              <a:t>OLS</a:t>
            </a:r>
            <a:r>
              <a:rPr lang="zh-CN" altLang="en-US" sz="2000"/>
              <a:t>：</a:t>
            </a:r>
            <a:r>
              <a:rPr lang="en-US" altLang="zh-CN" sz="2000"/>
              <a:t>74.649</a:t>
            </a:r>
            <a:endParaRPr lang="en-US" altLang="zh-CN" sz="2000"/>
          </a:p>
          <a:p>
            <a:r>
              <a:rPr lang="en-US" altLang="zh-CN" sz="2000"/>
              <a:t>Lasso</a:t>
            </a:r>
            <a:r>
              <a:rPr lang="zh-CN" altLang="en-US" sz="2000"/>
              <a:t>：</a:t>
            </a:r>
            <a:r>
              <a:rPr lang="en-US" altLang="zh-CN" sz="2000"/>
              <a:t>74.623</a:t>
            </a:r>
            <a:endParaRPr lang="zh-CN" altLang="en-US" sz="2000"/>
          </a:p>
          <a:p>
            <a:r>
              <a:rPr lang="en-US" altLang="zh-CN" sz="2000"/>
              <a:t>Ridge</a:t>
            </a:r>
            <a:r>
              <a:rPr lang="zh-CN" altLang="en-US" sz="2000"/>
              <a:t>：</a:t>
            </a:r>
            <a:r>
              <a:rPr lang="en-US" altLang="zh-CN" sz="2000"/>
              <a:t>74.747 (best)</a:t>
            </a:r>
            <a:endParaRPr lang="zh-CN" altLang="en-US" sz="2000"/>
          </a:p>
          <a:p>
            <a:r>
              <a:rPr lang="en-US" altLang="zh-CN" sz="2000"/>
              <a:t>Elasticnet</a:t>
            </a:r>
            <a:r>
              <a:rPr lang="zh-CN" altLang="en-US" sz="2000"/>
              <a:t>：</a:t>
            </a:r>
            <a:r>
              <a:rPr lang="en-US" altLang="zh-CN" sz="2000"/>
              <a:t>74.736</a:t>
            </a:r>
            <a:endParaRPr lang="en-US" altLang="zh-CN" sz="2000"/>
          </a:p>
        </p:txBody>
      </p:sp>
      <p:sp>
        <p:nvSpPr>
          <p:cNvPr id="16" name="文本框 15"/>
          <p:cNvSpPr txBox="1"/>
          <p:nvPr/>
        </p:nvSpPr>
        <p:spPr>
          <a:xfrm>
            <a:off x="115570" y="5807075"/>
            <a:ext cx="7501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异常值记为偏离第一四分位数和第三四分位数太多的数据，即极端大和极端小的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0075" y="200025"/>
            <a:ext cx="10800715" cy="5985510"/>
          </a:xfrm>
        </p:spPr>
        <p:txBody>
          <a:bodyPr>
            <a:normAutofit fontScale="25000"/>
          </a:bodyPr>
          <a:p>
            <a:r>
              <a:rPr lang="zh-CN" altLang="en-US" sz="8000"/>
              <a:t>创新点总结</a:t>
            </a:r>
            <a:endParaRPr lang="zh-CN" altLang="en-US" sz="8000"/>
          </a:p>
          <a:p>
            <a:r>
              <a:rPr lang="zh-CN" altLang="en-US" sz="7200"/>
              <a:t>楼层系数创新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通过解析楼层描述与总层数，将"地下室/底层/顶层"等非数值信息量化为连续变量，考虑了不同楼层的相对价值差异。</a:t>
            </a:r>
            <a:endParaRPr lang="zh-CN" altLang="en-US" sz="7200"/>
          </a:p>
          <a:p>
            <a:r>
              <a:rPr lang="zh-CN" altLang="en-US" sz="7200"/>
              <a:t>户型结构化解析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使用正则表达式从文本中提取卧室、客厅等房间数量，将非结构化文本转化为可量化特征。</a:t>
            </a:r>
            <a:endParaRPr lang="zh-CN" altLang="en-US" sz="7200"/>
          </a:p>
          <a:p>
            <a:r>
              <a:rPr lang="zh-CN" altLang="en-US" sz="7200"/>
              <a:t>得房率动态填充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采用城市级别的均值填充缺失值，避免全局均值可能引入的偏差，更符合地域特性。</a:t>
            </a:r>
            <a:endParaRPr lang="zh-CN" altLang="en-US" sz="7200"/>
          </a:p>
          <a:p>
            <a:r>
              <a:rPr lang="zh-CN" altLang="en-US" sz="7200"/>
              <a:t>文本特征量化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周边配套：对医院、学校、超市等设施加权赋分。交通评分：对地铁、公交加权赋分。</a:t>
            </a:r>
            <a:endParaRPr lang="zh-CN" altLang="en-US" sz="7200"/>
          </a:p>
          <a:p>
            <a:r>
              <a:rPr lang="zh-CN" altLang="en-US" sz="7200"/>
              <a:t>地域环线编码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>
                <a:sym typeface="+mn-ea"/>
              </a:rPr>
              <a:t>	</a:t>
            </a:r>
            <a:r>
              <a:rPr lang="zh-CN" altLang="en-US" sz="7200">
                <a:sym typeface="+mn-ea"/>
              </a:rPr>
              <a:t>将城市与环线组合编码（如北京_三环），避免不同城市环线标准差异导致的误导。</a:t>
            </a:r>
            <a:endParaRPr lang="zh-CN" altLang="en-US" sz="7200"/>
          </a:p>
          <a:p>
            <a:r>
              <a:rPr lang="zh-CN" altLang="en-US" sz="7200"/>
              <a:t>交易权属流动性量化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考虑不同交易权属的流动性水平，从低到高进行赋分。</a:t>
            </a:r>
            <a:endParaRPr lang="zh-CN" altLang="en-US" sz="7200"/>
          </a:p>
          <a:p>
            <a:r>
              <a:rPr lang="zh-CN" altLang="en-US" sz="7200"/>
              <a:t>加入交互项</a:t>
            </a:r>
            <a:endParaRPr lang="zh-CN" altLang="en-US" sz="7200"/>
          </a:p>
          <a:p>
            <a:pPr marL="0" indent="0">
              <a:buNone/>
            </a:pPr>
            <a:r>
              <a:rPr lang="en-US" altLang="zh-CN" sz="7200"/>
              <a:t>	</a:t>
            </a:r>
            <a:r>
              <a:rPr lang="zh-CN" altLang="en-US" sz="7200"/>
              <a:t>加入了</a:t>
            </a:r>
            <a:r>
              <a:rPr lang="en-US" altLang="zh-CN" sz="7200"/>
              <a:t>“</a:t>
            </a:r>
            <a:r>
              <a:rPr lang="en-US" altLang="zh-CN" sz="7200">
                <a:sym typeface="+mn-ea"/>
              </a:rPr>
              <a:t>楼层系数”与“是否电梯”</a:t>
            </a:r>
            <a:r>
              <a:rPr lang="zh-CN" altLang="en-US" sz="7200">
                <a:sym typeface="+mn-ea"/>
              </a:rPr>
              <a:t>的交互项，考虑到高层用户更需要电梯，其价格会更高。</a:t>
            </a:r>
            <a:r>
              <a:rPr lang="en-US" altLang="zh-CN" sz="6000"/>
              <a:t>	</a:t>
            </a:r>
            <a:endParaRPr lang="zh-CN" altLang="en-US" sz="6000"/>
          </a:p>
          <a:p>
            <a:pPr marL="0" indent="0">
              <a:buNone/>
            </a:pPr>
            <a:endParaRPr lang="zh-CN" altLang="en-US"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演示</Application>
  <PresentationFormat>宽屏</PresentationFormat>
  <Paragraphs>139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Black</vt:lpstr>
      <vt:lpstr>微软雅黑</vt:lpstr>
      <vt:lpstr>黑体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鱼儿</cp:lastModifiedBy>
  <cp:revision>8</cp:revision>
  <dcterms:created xsi:type="dcterms:W3CDTF">2019-09-19T02:01:00Z</dcterms:created>
  <dcterms:modified xsi:type="dcterms:W3CDTF">2025-04-02T09:50:21Z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