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50" autoAdjust="0"/>
    <p:restoredTop sz="95755"/>
  </p:normalViewPr>
  <p:slideViewPr>
    <p:cSldViewPr snapToGrid="0">
      <p:cViewPr>
        <p:scale>
          <a:sx n="101" d="100"/>
          <a:sy n="101" d="100"/>
        </p:scale>
        <p:origin x="48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19653-4701-296E-80CA-47E9F4EE6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>
            <a:extLst>
              <a:ext uri="{FF2B5EF4-FFF2-40B4-BE49-F238E27FC236}">
                <a16:creationId xmlns:a16="http://schemas.microsoft.com/office/drawing/2014/main" id="{75070964-5B90-EA83-F20F-1BE5DD9DC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8D795940-8013-FA45-9265-9407B53D2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>
            <a:extLst>
              <a:ext uri="{FF2B5EF4-FFF2-40B4-BE49-F238E27FC236}">
                <a16:creationId xmlns:a16="http://schemas.microsoft.com/office/drawing/2014/main" id="{208A018C-D258-3F77-F1AB-A2FE7D8D5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3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A02F3-FC78-421D-B0A7-4CD138234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>
            <a:extLst>
              <a:ext uri="{FF2B5EF4-FFF2-40B4-BE49-F238E27FC236}">
                <a16:creationId xmlns:a16="http://schemas.microsoft.com/office/drawing/2014/main" id="{46E8C321-224F-D5F3-6B9B-1B08F3C38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A8BA9D46-611D-254D-96B9-71450381A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>
            <a:extLst>
              <a:ext uri="{FF2B5EF4-FFF2-40B4-BE49-F238E27FC236}">
                <a16:creationId xmlns:a16="http://schemas.microsoft.com/office/drawing/2014/main" id="{AAFAD43D-D544-070B-372A-5DFD4D976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4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2450-DC82-CE5F-E1BE-8B0ADCC48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>
            <a:extLst>
              <a:ext uri="{FF2B5EF4-FFF2-40B4-BE49-F238E27FC236}">
                <a16:creationId xmlns:a16="http://schemas.microsoft.com/office/drawing/2014/main" id="{8851DC80-A5BA-DF06-6D11-F41576CF5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F6FF94A3-AC4A-A5D5-D257-0050362DF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>
            <a:extLst>
              <a:ext uri="{FF2B5EF4-FFF2-40B4-BE49-F238E27FC236}">
                <a16:creationId xmlns:a16="http://schemas.microsoft.com/office/drawing/2014/main" id="{90CA1627-7E39-9686-AF3D-27185158F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708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A4A9F-3B9C-92F3-8694-E63564D92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>
            <a:extLst>
              <a:ext uri="{FF2B5EF4-FFF2-40B4-BE49-F238E27FC236}">
                <a16:creationId xmlns:a16="http://schemas.microsoft.com/office/drawing/2014/main" id="{CBC87BA0-0D90-D0C1-10BC-6EE1F18F9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A5A8CDEE-BA37-9BD8-7149-A0A8B2386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>
            <a:extLst>
              <a:ext uri="{FF2B5EF4-FFF2-40B4-BE49-F238E27FC236}">
                <a16:creationId xmlns:a16="http://schemas.microsoft.com/office/drawing/2014/main" id="{4BDD0202-39FB-358C-67D0-68B286F39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93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AE610-E590-5FCA-93F2-6526B840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>
            <a:extLst>
              <a:ext uri="{FF2B5EF4-FFF2-40B4-BE49-F238E27FC236}">
                <a16:creationId xmlns:a16="http://schemas.microsoft.com/office/drawing/2014/main" id="{A9C41A87-813A-1E1C-54F6-7DF7D6ECD9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F1F1D61B-68BF-0301-4BC9-99DD2FAAD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>
            <a:extLst>
              <a:ext uri="{FF2B5EF4-FFF2-40B4-BE49-F238E27FC236}">
                <a16:creationId xmlns:a16="http://schemas.microsoft.com/office/drawing/2014/main" id="{D5A13833-035E-113D-AA23-47E92782D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30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AB90A-2270-DCA7-B84F-9DBB06913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幻灯片图像占位符 1">
            <a:extLst>
              <a:ext uri="{FF2B5EF4-FFF2-40B4-BE49-F238E27FC236}">
                <a16:creationId xmlns:a16="http://schemas.microsoft.com/office/drawing/2014/main" id="{F3CEBB17-EEF2-0AF4-63A0-8997C32E8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备注占位符 2">
            <a:extLst>
              <a:ext uri="{FF2B5EF4-FFF2-40B4-BE49-F238E27FC236}">
                <a16:creationId xmlns:a16="http://schemas.microsoft.com/office/drawing/2014/main" id="{E19415C7-F39C-69DA-E1AC-F16ECE95E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08" name="灯片编号占位符 3">
            <a:extLst>
              <a:ext uri="{FF2B5EF4-FFF2-40B4-BE49-F238E27FC236}">
                <a16:creationId xmlns:a16="http://schemas.microsoft.com/office/drawing/2014/main" id="{CD282C17-2AA9-8103-E9D6-CC62605F0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6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1200" dirty="0"/>
              <a:t>模型性能排行榜</a:t>
            </a:r>
            <a:r>
              <a:rPr lang="en-US" altLang="zh-CN" sz="1200" dirty="0"/>
              <a:t>:</a:t>
            </a:r>
          </a:p>
          <a:p>
            <a:pPr>
              <a:buNone/>
            </a:pPr>
            <a:r>
              <a:rPr lang="en-US" altLang="zh-CN" sz="1200" dirty="0"/>
              <a:t>================================================================================</a:t>
            </a:r>
          </a:p>
          <a:p>
            <a:pPr>
              <a:buNone/>
            </a:pPr>
            <a:r>
              <a:rPr lang="zh-CN" altLang="en-US" sz="1200" dirty="0"/>
              <a:t>模型 测试</a:t>
            </a:r>
            <a:r>
              <a:rPr lang="en-US" altLang="zh-CN" sz="1200" dirty="0"/>
              <a:t>MAE </a:t>
            </a:r>
            <a:r>
              <a:rPr lang="zh-CN" altLang="en-US" sz="1200" dirty="0"/>
              <a:t>测试</a:t>
            </a:r>
            <a:r>
              <a:rPr lang="en-US" altLang="zh-CN" sz="1200" dirty="0"/>
              <a:t>R2 CV_MAE CV_STD</a:t>
            </a:r>
          </a:p>
          <a:p>
            <a:pPr>
              <a:buNone/>
            </a:pPr>
            <a:r>
              <a:rPr lang="en-US" altLang="zh-CN" sz="1200" dirty="0" err="1"/>
              <a:t>XGBoost</a:t>
            </a:r>
            <a:r>
              <a:rPr lang="en-US" altLang="zh-CN" sz="1200" dirty="0"/>
              <a:t> 458439.281250 0.743577 139764.100000 1378.406514</a:t>
            </a:r>
          </a:p>
          <a:p>
            <a:pPr>
              <a:buNone/>
            </a:pPr>
            <a:r>
              <a:rPr lang="en-US" altLang="zh-CN" sz="1200" dirty="0" err="1"/>
              <a:t>GradientBoosting</a:t>
            </a:r>
            <a:r>
              <a:rPr lang="en-US" altLang="zh-CN" sz="1200" dirty="0"/>
              <a:t> 535430.629126 0.672427 151229.841326 1375.795186</a:t>
            </a:r>
          </a:p>
          <a:p>
            <a:pPr>
              <a:buNone/>
            </a:pPr>
            <a:r>
              <a:rPr lang="en-US" altLang="zh-CN" sz="1200" dirty="0" err="1"/>
              <a:t>RandomForest</a:t>
            </a:r>
            <a:r>
              <a:rPr lang="en-US" altLang="zh-CN" sz="1200" dirty="0"/>
              <a:t> 527563.454492 0.691323 151443.527376 888.609256</a:t>
            </a:r>
          </a:p>
          <a:p>
            <a:pPr>
              <a:buNone/>
            </a:pPr>
            <a:r>
              <a:rPr lang="en-US" altLang="zh-CN" sz="1200" dirty="0" err="1"/>
              <a:t>LightGBM</a:t>
            </a:r>
            <a:r>
              <a:rPr lang="en-US" altLang="zh-CN" sz="1200" dirty="0"/>
              <a:t> 408080.661345 0.797723 174182.090712 2763.824365</a:t>
            </a:r>
          </a:p>
          <a:p>
            <a:pPr>
              <a:buNone/>
            </a:pPr>
            <a:r>
              <a:rPr lang="en-US" altLang="zh-CN" sz="1200" dirty="0" err="1"/>
              <a:t>ExtraTrees</a:t>
            </a:r>
            <a:r>
              <a:rPr lang="en-US" altLang="zh-CN" sz="1200" dirty="0"/>
              <a:t> 566096.015792 0.640694 185334.928031 870.775145</a:t>
            </a:r>
          </a:p>
          <a:p>
            <a:pPr>
              <a:buNone/>
            </a:pPr>
            <a:r>
              <a:rPr lang="en-US" altLang="zh-CN" sz="1200" dirty="0"/>
              <a:t>Ridge 821873.405735 0.319544 625687.612079 5206.204263</a:t>
            </a:r>
          </a:p>
          <a:p>
            <a:pPr>
              <a:buNone/>
            </a:pPr>
            <a:r>
              <a:rPr lang="en-US" altLang="zh-CN" sz="1200" dirty="0" err="1"/>
              <a:t>ElasticNet</a:t>
            </a:r>
            <a:r>
              <a:rPr lang="en-US" altLang="zh-CN" sz="1200" dirty="0"/>
              <a:t> 835448.761436 0.304165 625737.326833 4734.529310</a:t>
            </a:r>
          </a:p>
          <a:p>
            <a:pPr>
              <a:buNone/>
            </a:pPr>
            <a:r>
              <a:rPr lang="en-US" altLang="zh-CN" sz="1200" dirty="0"/>
              <a:t>Lasso 821233.555564 0.320236 625966.845223 5259.916266</a:t>
            </a:r>
          </a:p>
          <a:p>
            <a:pPr>
              <a:buNone/>
            </a:pPr>
            <a:r>
              <a:rPr lang="zh-CN" altLang="en-US" sz="1200" dirty="0"/>
              <a:t>🔗 创建元学习集成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/>
              <a:t>Ridge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/>
              <a:t>Lasso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 err="1"/>
              <a:t>ElasticNet</a:t>
            </a:r>
            <a:r>
              <a:rPr lang="en-US" altLang="zh-CN" sz="1200" dirty="0"/>
              <a:t>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 err="1"/>
              <a:t>RandomForest</a:t>
            </a:r>
            <a:r>
              <a:rPr lang="en-US" altLang="zh-CN" sz="1200" dirty="0"/>
              <a:t>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 err="1"/>
              <a:t>ExtraTrees</a:t>
            </a:r>
            <a:r>
              <a:rPr lang="en-US" altLang="zh-CN" sz="1200" dirty="0"/>
              <a:t>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 err="1"/>
              <a:t>GradientBoosting</a:t>
            </a:r>
            <a:r>
              <a:rPr lang="en-US" altLang="zh-CN" sz="1200" dirty="0"/>
              <a:t>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 err="1"/>
              <a:t>XGBoost</a:t>
            </a:r>
            <a:r>
              <a:rPr lang="en-US" altLang="zh-CN" sz="1200" dirty="0"/>
              <a:t>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生成 </a:t>
            </a:r>
            <a:r>
              <a:rPr lang="en-US" altLang="zh-CN" sz="1200" dirty="0" err="1"/>
              <a:t>LightGBM</a:t>
            </a:r>
            <a:r>
              <a:rPr lang="en-US" altLang="zh-CN" sz="1200" dirty="0"/>
              <a:t> </a:t>
            </a:r>
            <a:r>
              <a:rPr lang="zh-CN" altLang="en-US" sz="1200" dirty="0"/>
              <a:t>的元特征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元学习集成完成</a:t>
            </a:r>
            <a:r>
              <a:rPr lang="en-US" altLang="zh-CN" sz="1200" dirty="0"/>
              <a:t>:</a:t>
            </a:r>
          </a:p>
          <a:p>
            <a:pPr>
              <a:buNone/>
            </a:pPr>
            <a:r>
              <a:rPr lang="zh-CN" altLang="en-US" sz="1200" dirty="0"/>
              <a:t>使用模型</a:t>
            </a:r>
            <a:r>
              <a:rPr lang="en-US" altLang="zh-CN" sz="1200" dirty="0"/>
              <a:t>: Ridge, Lasso, </a:t>
            </a:r>
            <a:r>
              <a:rPr lang="en-US" altLang="zh-CN" sz="1200" dirty="0" err="1"/>
              <a:t>ElasticNet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RandomForest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ExtraTrees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GradientBoosting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XGBoost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LightGBM</a:t>
            </a:r>
            <a:endParaRPr lang="en-US" altLang="zh-CN" sz="1200" dirty="0"/>
          </a:p>
          <a:p>
            <a:pPr>
              <a:buNone/>
            </a:pPr>
            <a:r>
              <a:rPr lang="zh-CN" altLang="en-US" sz="1200" dirty="0"/>
              <a:t>验证</a:t>
            </a:r>
            <a:r>
              <a:rPr lang="en-US" altLang="zh-CN" sz="1200" dirty="0"/>
              <a:t>MAE: 540126</a:t>
            </a:r>
          </a:p>
          <a:p>
            <a:pPr>
              <a:buNone/>
            </a:pPr>
            <a:r>
              <a:rPr lang="zh-CN" altLang="en-US" sz="1200" dirty="0"/>
              <a:t>验证</a:t>
            </a:r>
            <a:r>
              <a:rPr lang="en-US" altLang="zh-CN" sz="1200" dirty="0"/>
              <a:t>R2: 0.6622</a:t>
            </a:r>
          </a:p>
          <a:p>
            <a:pPr>
              <a:buNone/>
            </a:pPr>
            <a:r>
              <a:rPr lang="zh-CN" altLang="en-US" sz="1200" dirty="0"/>
              <a:t>最终预测生成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最佳单一模型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XGBoost</a:t>
            </a:r>
            <a:endParaRPr lang="en-US" altLang="zh-CN" sz="1200" dirty="0"/>
          </a:p>
          <a:p>
            <a:pPr>
              <a:buNone/>
            </a:pPr>
            <a:r>
              <a:rPr lang="zh-CN" altLang="en-US" sz="1200" dirty="0"/>
              <a:t>预测长度检查</a:t>
            </a:r>
            <a:r>
              <a:rPr lang="en-US" altLang="zh-CN" sz="1200" dirty="0"/>
              <a:t>:</a:t>
            </a:r>
          </a:p>
          <a:p>
            <a:pPr>
              <a:buNone/>
            </a:pPr>
            <a:r>
              <a:rPr lang="zh-CN" altLang="en-US" sz="1200" dirty="0"/>
              <a:t>预测结果</a:t>
            </a:r>
            <a:r>
              <a:rPr lang="en-US" altLang="zh-CN" sz="1200" dirty="0"/>
              <a:t>: 14786</a:t>
            </a:r>
          </a:p>
          <a:p>
            <a:pPr>
              <a:buNone/>
            </a:pPr>
            <a:r>
              <a:rPr lang="zh-CN" altLang="en-US" sz="1200" dirty="0"/>
              <a:t>原始测试</a:t>
            </a:r>
            <a:r>
              <a:rPr lang="en-US" altLang="zh-CN" sz="1200" dirty="0"/>
              <a:t>ID: 14786</a:t>
            </a:r>
          </a:p>
          <a:p>
            <a:pPr>
              <a:buNone/>
            </a:pPr>
            <a:r>
              <a:rPr lang="zh-CN" altLang="en-US" sz="1200" dirty="0"/>
              <a:t>🔗 应用元学习集成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元特征长度检查</a:t>
            </a:r>
            <a:r>
              <a:rPr lang="en-US" altLang="zh-CN" sz="1200" dirty="0"/>
              <a:t>: 14786 vs 14786</a:t>
            </a:r>
          </a:p>
          <a:p>
            <a:pPr>
              <a:buNone/>
            </a:pPr>
            <a:r>
              <a:rPr lang="zh-CN" altLang="en-US" sz="1200" dirty="0"/>
              <a:t>使用集成预测 </a:t>
            </a:r>
            <a:r>
              <a:rPr lang="en-US" altLang="zh-CN" sz="1200" dirty="0"/>
              <a:t>(</a:t>
            </a:r>
            <a:r>
              <a:rPr lang="zh-CN" altLang="en-US" sz="1200" dirty="0"/>
              <a:t>最佳模型</a:t>
            </a:r>
            <a:r>
              <a:rPr lang="en-US" altLang="zh-CN" sz="1200" dirty="0"/>
              <a:t>80% + </a:t>
            </a:r>
            <a:r>
              <a:rPr lang="zh-CN" altLang="en-US" sz="1200" dirty="0"/>
              <a:t>元学习</a:t>
            </a:r>
            <a:r>
              <a:rPr lang="en-US" altLang="zh-CN" sz="1200" dirty="0"/>
              <a:t>20%)</a:t>
            </a:r>
          </a:p>
          <a:p>
            <a:pPr>
              <a:buNone/>
            </a:pPr>
            <a:r>
              <a:rPr lang="zh-CN" altLang="en-US" sz="1200" dirty="0"/>
              <a:t>创建提交文件</a:t>
            </a:r>
            <a:r>
              <a:rPr lang="en-US" altLang="zh-CN" sz="1200" dirty="0"/>
              <a:t>...</a:t>
            </a:r>
          </a:p>
          <a:p>
            <a:pPr>
              <a:buNone/>
            </a:pPr>
            <a:r>
              <a:rPr lang="zh-CN" altLang="en-US" sz="1200" dirty="0"/>
              <a:t>最终长度检查</a:t>
            </a:r>
            <a:r>
              <a:rPr lang="en-US" altLang="zh-CN" sz="1200" dirty="0"/>
              <a:t>:</a:t>
            </a:r>
          </a:p>
          <a:p>
            <a:pPr>
              <a:buNone/>
            </a:pPr>
            <a:r>
              <a:rPr lang="zh-CN" altLang="en-US" sz="1200" dirty="0"/>
              <a:t>预测结果</a:t>
            </a:r>
            <a:r>
              <a:rPr lang="en-US" altLang="zh-CN" sz="1200" dirty="0"/>
              <a:t>: 14786</a:t>
            </a:r>
          </a:p>
          <a:p>
            <a:pPr>
              <a:buNone/>
            </a:pPr>
            <a:r>
              <a:rPr lang="zh-CN" altLang="en-US" sz="1200" dirty="0"/>
              <a:t>测试集</a:t>
            </a:r>
            <a:r>
              <a:rPr lang="en-US" altLang="zh-CN" sz="1200" dirty="0"/>
              <a:t>ID: 14786</a:t>
            </a:r>
          </a:p>
          <a:p>
            <a:pPr>
              <a:buNone/>
            </a:pPr>
            <a:r>
              <a:rPr lang="zh-CN" altLang="en-US" sz="1200" dirty="0"/>
              <a:t>预测完成</a:t>
            </a:r>
            <a:r>
              <a:rPr lang="en-US" altLang="zh-CN" sz="1200" dirty="0"/>
              <a:t>!</a:t>
            </a:r>
          </a:p>
          <a:p>
            <a:pPr>
              <a:buNone/>
            </a:pPr>
            <a:r>
              <a:rPr lang="en-US" altLang="zh-CN" sz="1200" dirty="0"/>
              <a:t>==================================================</a:t>
            </a:r>
          </a:p>
          <a:p>
            <a:pPr>
              <a:buNone/>
            </a:pPr>
            <a:r>
              <a:rPr lang="zh-CN" altLang="en-US" sz="1200" dirty="0"/>
              <a:t>预测统计</a:t>
            </a:r>
            <a:r>
              <a:rPr lang="en-US" altLang="zh-CN" sz="1200" dirty="0"/>
              <a:t>:</a:t>
            </a:r>
          </a:p>
          <a:p>
            <a:pPr>
              <a:buNone/>
            </a:pPr>
            <a:r>
              <a:rPr lang="zh-CN" altLang="en-US" sz="1200" dirty="0"/>
              <a:t>样本数量</a:t>
            </a:r>
            <a:r>
              <a:rPr lang="en-US" altLang="zh-CN" sz="1200" dirty="0"/>
              <a:t>: 14786</a:t>
            </a:r>
          </a:p>
          <a:p>
            <a:pPr>
              <a:buNone/>
            </a:pPr>
            <a:r>
              <a:rPr lang="zh-CN" altLang="en-US" sz="1200" dirty="0"/>
              <a:t>价格范围</a:t>
            </a:r>
            <a:r>
              <a:rPr lang="en-US" altLang="zh-CN" sz="1200" dirty="0"/>
              <a:t>: 192377 - 6171747</a:t>
            </a:r>
          </a:p>
          <a:p>
            <a:pPr>
              <a:buNone/>
            </a:pPr>
            <a:r>
              <a:rPr lang="zh-CN" altLang="en-US" sz="1200" dirty="0"/>
              <a:t>平均价格</a:t>
            </a:r>
            <a:r>
              <a:rPr lang="en-US" altLang="zh-CN" sz="1200" dirty="0"/>
              <a:t>: 2335562</a:t>
            </a:r>
          </a:p>
          <a:p>
            <a:pPr>
              <a:buNone/>
            </a:pPr>
            <a:r>
              <a:rPr lang="zh-CN" altLang="en-US" sz="1200" dirty="0"/>
              <a:t>中位价格</a:t>
            </a:r>
            <a:r>
              <a:rPr lang="en-US" altLang="zh-CN" sz="1200" dirty="0"/>
              <a:t>: 1876648</a:t>
            </a:r>
          </a:p>
          <a:p>
            <a:pPr>
              <a:buNone/>
            </a:pPr>
            <a:r>
              <a:rPr lang="zh-CN" altLang="en-US" sz="1200" dirty="0"/>
              <a:t>标准差</a:t>
            </a:r>
            <a:r>
              <a:rPr lang="en-US" altLang="zh-CN" sz="1200" dirty="0"/>
              <a:t>: 1464797</a:t>
            </a:r>
          </a:p>
          <a:p>
            <a:r>
              <a:rPr lang="zh-CN" altLang="en-US" sz="1200" dirty="0"/>
              <a:t>文件保存</a:t>
            </a:r>
            <a:r>
              <a:rPr lang="en-US" altLang="zh-CN" sz="1200" dirty="0"/>
              <a:t>: high_performance_submission.csv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60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CE78-5F0E-461E-AC7D-A1145CE5D324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5" name="组合 8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4" name="图片 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5" name="图片 10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38CD0-255F-744B-C32E-EF4BC80B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灯片编号占位符 1">
            <a:extLst>
              <a:ext uri="{FF2B5EF4-FFF2-40B4-BE49-F238E27FC236}">
                <a16:creationId xmlns:a16="http://schemas.microsoft.com/office/drawing/2014/main" id="{F1C40E2D-5377-0234-71AE-B251A38A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048595" name="文本框 11">
            <a:extLst>
              <a:ext uri="{FF2B5EF4-FFF2-40B4-BE49-F238E27FC236}">
                <a16:creationId xmlns:a16="http://schemas.microsoft.com/office/drawing/2014/main" id="{B83238AD-3E3E-5FF1-6823-31428215D92A}"/>
              </a:ext>
            </a:extLst>
          </p:cNvPr>
          <p:cNvSpPr txBox="1"/>
          <p:nvPr/>
        </p:nvSpPr>
        <p:spPr>
          <a:xfrm>
            <a:off x="2984996" y="2290725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598" name="文本框 33">
            <a:extLst>
              <a:ext uri="{FF2B5EF4-FFF2-40B4-BE49-F238E27FC236}">
                <a16:creationId xmlns:a16="http://schemas.microsoft.com/office/drawing/2014/main" id="{8370E0D2-1AE0-BBD7-0A57-780E969168A8}"/>
              </a:ext>
            </a:extLst>
          </p:cNvPr>
          <p:cNvSpPr txBox="1"/>
          <p:nvPr/>
        </p:nvSpPr>
        <p:spPr>
          <a:xfrm>
            <a:off x="2984996" y="2935509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2=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1" name="文本框 37">
            <a:extLst>
              <a:ext uri="{FF2B5EF4-FFF2-40B4-BE49-F238E27FC236}">
                <a16:creationId xmlns:a16="http://schemas.microsoft.com/office/drawing/2014/main" id="{D9A0B062-5C63-57A2-E747-EC506F5FA014}"/>
              </a:ext>
            </a:extLst>
          </p:cNvPr>
          <p:cNvSpPr txBox="1"/>
          <p:nvPr/>
        </p:nvSpPr>
        <p:spPr>
          <a:xfrm>
            <a:off x="2984996" y="3521171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4" name="文本框 45">
            <a:extLst>
              <a:ext uri="{FF2B5EF4-FFF2-40B4-BE49-F238E27FC236}">
                <a16:creationId xmlns:a16="http://schemas.microsoft.com/office/drawing/2014/main" id="{FB517EB4-8425-CF2B-4F51-21F72893554F}"/>
              </a:ext>
            </a:extLst>
          </p:cNvPr>
          <p:cNvSpPr txBox="1"/>
          <p:nvPr/>
        </p:nvSpPr>
        <p:spPr>
          <a:xfrm>
            <a:off x="2984996" y="4108980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1C536-AC46-1B73-D21B-81F44B95F952}"/>
              </a:ext>
            </a:extLst>
          </p:cNvPr>
          <p:cNvSpPr txBox="1"/>
          <p:nvPr/>
        </p:nvSpPr>
        <p:spPr>
          <a:xfrm>
            <a:off x="847492" y="883716"/>
            <a:ext cx="1149262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项目背景：</a:t>
            </a:r>
            <a:endParaRPr lang="en-US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问题定义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根据已有数据集，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构建高精度房价预测模型，服务于房地产市场分析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数据挑战：多源异构数据、特征维度高、非线性关系复杂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技术目标：实现MAE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&lt; 1000的预测精度，提升模型泛化能力 </a:t>
            </a:r>
            <a:endParaRPr lang="en-US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核心创新点：</a:t>
            </a:r>
            <a:endParaRPr lang="en-US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引入租金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售价关联分析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位置、品质、环境、户型四维度评估</a:t>
            </a:r>
          </a:p>
          <a:p>
            <a:r>
              <a:rPr lang="zh-CN" altLang="en-US" sz="20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元学习集成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多模型智能融合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技术架构：</a:t>
            </a:r>
            <a:endParaRPr lang="en-US" altLang="zh-CN" sz="2000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原始数据 → 特征工程 → 模型训练 → 集成预测 → 结果输出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↓                 ↓                 ↓                 ↓                ↓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个数据源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个特征    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种模型        元学习器      最终预测</a:t>
            </a:r>
          </a:p>
          <a:p>
            <a:endParaRPr 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E92C4-7F8D-2630-7A8D-CD946036E7D6}"/>
              </a:ext>
            </a:extLst>
          </p:cNvPr>
          <p:cNvSpPr txBox="1"/>
          <p:nvPr/>
        </p:nvSpPr>
        <p:spPr>
          <a:xfrm>
            <a:off x="334229" y="233330"/>
            <a:ext cx="2730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项目概述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69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16395-E7D1-AD3E-93F3-3AB853891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灯片编号占位符 1">
            <a:extLst>
              <a:ext uri="{FF2B5EF4-FFF2-40B4-BE49-F238E27FC236}">
                <a16:creationId xmlns:a16="http://schemas.microsoft.com/office/drawing/2014/main" id="{28A0F1B9-CC7F-270A-8E7D-D2E568AF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048595" name="文本框 11">
            <a:extLst>
              <a:ext uri="{FF2B5EF4-FFF2-40B4-BE49-F238E27FC236}">
                <a16:creationId xmlns:a16="http://schemas.microsoft.com/office/drawing/2014/main" id="{F759C670-D170-5B08-AAD0-CE254E34D43B}"/>
              </a:ext>
            </a:extLst>
          </p:cNvPr>
          <p:cNvSpPr txBox="1"/>
          <p:nvPr/>
        </p:nvSpPr>
        <p:spPr>
          <a:xfrm>
            <a:off x="2984996" y="2290725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598" name="文本框 33">
            <a:extLst>
              <a:ext uri="{FF2B5EF4-FFF2-40B4-BE49-F238E27FC236}">
                <a16:creationId xmlns:a16="http://schemas.microsoft.com/office/drawing/2014/main" id="{EF7E8029-94AC-D8E4-964A-759DA5B35280}"/>
              </a:ext>
            </a:extLst>
          </p:cNvPr>
          <p:cNvSpPr txBox="1"/>
          <p:nvPr/>
        </p:nvSpPr>
        <p:spPr>
          <a:xfrm>
            <a:off x="2984996" y="2935509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2=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1" name="文本框 37">
            <a:extLst>
              <a:ext uri="{FF2B5EF4-FFF2-40B4-BE49-F238E27FC236}">
                <a16:creationId xmlns:a16="http://schemas.microsoft.com/office/drawing/2014/main" id="{AFC814A3-C028-C684-BE27-880AAA317FE1}"/>
              </a:ext>
            </a:extLst>
          </p:cNvPr>
          <p:cNvSpPr txBox="1"/>
          <p:nvPr/>
        </p:nvSpPr>
        <p:spPr>
          <a:xfrm>
            <a:off x="2984996" y="3521171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4" name="文本框 45">
            <a:extLst>
              <a:ext uri="{FF2B5EF4-FFF2-40B4-BE49-F238E27FC236}">
                <a16:creationId xmlns:a16="http://schemas.microsoft.com/office/drawing/2014/main" id="{C338F819-EDB8-8F94-460D-8E8BEC5823AE}"/>
              </a:ext>
            </a:extLst>
          </p:cNvPr>
          <p:cNvSpPr txBox="1"/>
          <p:nvPr/>
        </p:nvSpPr>
        <p:spPr>
          <a:xfrm>
            <a:off x="2984996" y="4108980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BEFC2-BC6F-9988-B9C0-067925E1881E}"/>
              </a:ext>
            </a:extLst>
          </p:cNvPr>
          <p:cNvSpPr txBox="1"/>
          <p:nvPr/>
        </p:nvSpPr>
        <p:spPr>
          <a:xfrm>
            <a:off x="334229" y="23333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数据架构与融合策略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034AFC-C9FD-0810-B975-1391733C1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1458"/>
              </p:ext>
            </p:extLst>
          </p:nvPr>
        </p:nvGraphicFramePr>
        <p:xfrm>
          <a:off x="650940" y="879661"/>
          <a:ext cx="9098456" cy="1619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4614">
                  <a:extLst>
                    <a:ext uri="{9D8B030D-6E8A-4147-A177-3AD203B41FA5}">
                      <a16:colId xmlns:a16="http://schemas.microsoft.com/office/drawing/2014/main" val="756747751"/>
                    </a:ext>
                  </a:extLst>
                </a:gridCol>
                <a:gridCol w="2274614">
                  <a:extLst>
                    <a:ext uri="{9D8B030D-6E8A-4147-A177-3AD203B41FA5}">
                      <a16:colId xmlns:a16="http://schemas.microsoft.com/office/drawing/2014/main" val="9956180"/>
                    </a:ext>
                  </a:extLst>
                </a:gridCol>
                <a:gridCol w="2274614">
                  <a:extLst>
                    <a:ext uri="{9D8B030D-6E8A-4147-A177-3AD203B41FA5}">
                      <a16:colId xmlns:a16="http://schemas.microsoft.com/office/drawing/2014/main" val="3324653407"/>
                    </a:ext>
                  </a:extLst>
                </a:gridCol>
                <a:gridCol w="2274614">
                  <a:extLst>
                    <a:ext uri="{9D8B030D-6E8A-4147-A177-3AD203B41FA5}">
                      <a16:colId xmlns:a16="http://schemas.microsoft.com/office/drawing/2014/main" val="1722273682"/>
                    </a:ext>
                  </a:extLst>
                </a:gridCol>
              </a:tblGrid>
              <a:tr h="371782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华文楷体" panose="02010600040101010101" pitchFamily="2" charset="-122"/>
                        </a:rPr>
                        <a:t>数据源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  <a:latin typeface="+mn-lt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维度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核心信息</a:t>
                      </a:r>
                      <a:endParaRPr lang="en-US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融合方式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68830"/>
                  </a:ext>
                </a:extLst>
              </a:tr>
              <a:tr h="371782">
                <a:tc>
                  <a:txBody>
                    <a:bodyPr/>
                    <a:lstStyle/>
                    <a:p>
                      <a:r>
                        <a:rPr lang="zh-CN" altLang="en-US" dirty="0"/>
                        <a:t>主交易数据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84133</a:t>
                      </a:r>
                      <a:r>
                        <a:rPr lang="en-US" altLang="zh-CN" dirty="0"/>
                        <a:t>×32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户型、面积、价格等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基础特征提取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418326"/>
                  </a:ext>
                </a:extLst>
              </a:tr>
              <a:tr h="504197">
                <a:tc>
                  <a:txBody>
                    <a:bodyPr/>
                    <a:lstStyle/>
                    <a:p>
                      <a:r>
                        <a:rPr lang="zh-CN" altLang="en-US" dirty="0"/>
                        <a:t>小区详情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3100</a:t>
                      </a:r>
                      <a:r>
                        <a:rPr lang="en-US" altLang="zh-CN" dirty="0"/>
                        <a:t>×27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容积率、绿化率、物业费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按小区名称关联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66752"/>
                  </a:ext>
                </a:extLst>
              </a:tr>
              <a:tr h="371782">
                <a:tc>
                  <a:txBody>
                    <a:bodyPr/>
                    <a:lstStyle/>
                    <a:p>
                      <a:r>
                        <a:rPr lang="zh-CN" altLang="en-US" dirty="0"/>
                        <a:t>租金数据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84150</a:t>
                      </a:r>
                      <a:r>
                        <a:rPr lang="en-US" altLang="zh-CN" dirty="0"/>
                        <a:t>×23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小区租金统计信息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多键值匹配合并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5887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2CDF94-3037-52A3-118D-A07048BDEE84}"/>
              </a:ext>
            </a:extLst>
          </p:cNvPr>
          <p:cNvSpPr txBox="1"/>
          <p:nvPr/>
        </p:nvSpPr>
        <p:spPr>
          <a:xfrm>
            <a:off x="650940" y="2690835"/>
            <a:ext cx="83606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智能融合算法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容错匹配：小区名称模糊匹配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城市级别验证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统计聚合：租金数据按小区计算均值、中位数、变异系数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缺失处理：全局中位数填充 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质量控制：严格的数据长度监控与修正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融合效果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原始特征：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维 → 融合后：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118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维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信息增益：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+270%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特征维度提升</a:t>
            </a: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数据完整性：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99.5% (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异常值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&lt;0.5%)</a:t>
            </a:r>
          </a:p>
        </p:txBody>
      </p:sp>
    </p:spTree>
    <p:extLst>
      <p:ext uri="{BB962C8B-B14F-4D97-AF65-F5344CB8AC3E}">
        <p14:creationId xmlns:p14="http://schemas.microsoft.com/office/powerpoint/2010/main" val="290297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9154-595F-D517-7F65-24F092CA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灯片编号占位符 1">
            <a:extLst>
              <a:ext uri="{FF2B5EF4-FFF2-40B4-BE49-F238E27FC236}">
                <a16:creationId xmlns:a16="http://schemas.microsoft.com/office/drawing/2014/main" id="{BCA20F4F-1B35-FD2D-D81A-8338EA9F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048595" name="文本框 11">
            <a:extLst>
              <a:ext uri="{FF2B5EF4-FFF2-40B4-BE49-F238E27FC236}">
                <a16:creationId xmlns:a16="http://schemas.microsoft.com/office/drawing/2014/main" id="{2CC7FA6D-652A-9A7B-AC39-E1152176BC3E}"/>
              </a:ext>
            </a:extLst>
          </p:cNvPr>
          <p:cNvSpPr txBox="1"/>
          <p:nvPr/>
        </p:nvSpPr>
        <p:spPr>
          <a:xfrm>
            <a:off x="2984996" y="2290725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598" name="文本框 33">
            <a:extLst>
              <a:ext uri="{FF2B5EF4-FFF2-40B4-BE49-F238E27FC236}">
                <a16:creationId xmlns:a16="http://schemas.microsoft.com/office/drawing/2014/main" id="{770A645E-FC6C-EB16-B07D-38BAAD4D3618}"/>
              </a:ext>
            </a:extLst>
          </p:cNvPr>
          <p:cNvSpPr txBox="1"/>
          <p:nvPr/>
        </p:nvSpPr>
        <p:spPr>
          <a:xfrm>
            <a:off x="2984996" y="2935509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2=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1" name="文本框 37">
            <a:extLst>
              <a:ext uri="{FF2B5EF4-FFF2-40B4-BE49-F238E27FC236}">
                <a16:creationId xmlns:a16="http://schemas.microsoft.com/office/drawing/2014/main" id="{1ADE191E-DEE7-B231-7D3D-026B785CC9CC}"/>
              </a:ext>
            </a:extLst>
          </p:cNvPr>
          <p:cNvSpPr txBox="1"/>
          <p:nvPr/>
        </p:nvSpPr>
        <p:spPr>
          <a:xfrm>
            <a:off x="2984996" y="3521171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4" name="文本框 45">
            <a:extLst>
              <a:ext uri="{FF2B5EF4-FFF2-40B4-BE49-F238E27FC236}">
                <a16:creationId xmlns:a16="http://schemas.microsoft.com/office/drawing/2014/main" id="{F18D05E5-F746-9AC4-AD9A-EAC524743C42}"/>
              </a:ext>
            </a:extLst>
          </p:cNvPr>
          <p:cNvSpPr txBox="1"/>
          <p:nvPr/>
        </p:nvSpPr>
        <p:spPr>
          <a:xfrm>
            <a:off x="2984996" y="4108980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76AF0-F484-49CB-9D85-A6B61C7AAF9E}"/>
              </a:ext>
            </a:extLst>
          </p:cNvPr>
          <p:cNvSpPr txBox="1"/>
          <p:nvPr/>
        </p:nvSpPr>
        <p:spPr>
          <a:xfrm>
            <a:off x="334229" y="23333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核心特征工程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3AC82D-37AA-2283-745B-7C8E478EF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319" y="879661"/>
            <a:ext cx="6674904" cy="5177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Lv1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基础特征提取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空间特征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：建筑面积、套内面积、得房率、每房间面积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位置特征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：楼层比例、环线价值、朝向评分、通透性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时间特征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：房龄、交易季节性、年份热编码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品质特征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：装修评分、电梯匹配度、户型合理性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Lv2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融合特征创新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租售比核心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：月租售比、年租售比、租售比分档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小区环境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：容积率密度分级、绿化率档次、物业费标准化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市场热度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：基于租金样本数的对数变换热度指标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Lv3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综合评分系统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位置价值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环线价值×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朝向评分×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楼层价值×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通透性×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房屋品质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装修评分×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房龄价值×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电梯×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得房率×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小区环境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绿化率×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容积率倒数×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物业费适中度×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0.3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Lv4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智能分档特征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训练-测试一致性保证：使用训练集分位数确定分档阈值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非线性关系捕获：面积档次、租售比档次、市场热度档次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A1078-D3A1-573E-7B2E-B6C5F6F0C028}"/>
              </a:ext>
            </a:extLst>
          </p:cNvPr>
          <p:cNvSpPr txBox="1"/>
          <p:nvPr/>
        </p:nvSpPr>
        <p:spPr>
          <a:xfrm>
            <a:off x="7695149" y="4462923"/>
            <a:ext cx="60949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特征选择策略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方差阈值筛选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：移除低信息量特征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统计显著性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F-regression score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排序</a:t>
            </a:r>
          </a:p>
          <a:p>
            <a:pPr>
              <a:buFont typeface="+mj-lt"/>
              <a:buAutoNum type="arabicPeriod"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最优子集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dirty="0" err="1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SelectKBest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选择</a:t>
            </a:r>
            <a:r>
              <a:rPr 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Top60</a:t>
            </a:r>
            <a:r>
              <a:rPr lang="zh-CN" altLang="en-US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</a:t>
            </a:r>
          </a:p>
        </p:txBody>
      </p:sp>
    </p:spTree>
    <p:extLst>
      <p:ext uri="{BB962C8B-B14F-4D97-AF65-F5344CB8AC3E}">
        <p14:creationId xmlns:p14="http://schemas.microsoft.com/office/powerpoint/2010/main" val="242899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762AA-8BDC-583B-AB2A-B950857C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灯片编号占位符 1">
            <a:extLst>
              <a:ext uri="{FF2B5EF4-FFF2-40B4-BE49-F238E27FC236}">
                <a16:creationId xmlns:a16="http://schemas.microsoft.com/office/drawing/2014/main" id="{E93908AF-AAA3-8B6E-6302-F927CFFC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048595" name="文本框 11">
            <a:extLst>
              <a:ext uri="{FF2B5EF4-FFF2-40B4-BE49-F238E27FC236}">
                <a16:creationId xmlns:a16="http://schemas.microsoft.com/office/drawing/2014/main" id="{6088A5FF-AF7A-21A3-1564-9A7C6AD7393A}"/>
              </a:ext>
            </a:extLst>
          </p:cNvPr>
          <p:cNvSpPr txBox="1"/>
          <p:nvPr/>
        </p:nvSpPr>
        <p:spPr>
          <a:xfrm>
            <a:off x="2984996" y="2290725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598" name="文本框 33">
            <a:extLst>
              <a:ext uri="{FF2B5EF4-FFF2-40B4-BE49-F238E27FC236}">
                <a16:creationId xmlns:a16="http://schemas.microsoft.com/office/drawing/2014/main" id="{518F5DC5-CB91-D777-C564-F774361148DA}"/>
              </a:ext>
            </a:extLst>
          </p:cNvPr>
          <p:cNvSpPr txBox="1"/>
          <p:nvPr/>
        </p:nvSpPr>
        <p:spPr>
          <a:xfrm>
            <a:off x="2984996" y="2935509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2=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1" name="文本框 37">
            <a:extLst>
              <a:ext uri="{FF2B5EF4-FFF2-40B4-BE49-F238E27FC236}">
                <a16:creationId xmlns:a16="http://schemas.microsoft.com/office/drawing/2014/main" id="{11EFE2EC-9DB3-8706-8A8C-9B369AD16AF3}"/>
              </a:ext>
            </a:extLst>
          </p:cNvPr>
          <p:cNvSpPr txBox="1"/>
          <p:nvPr/>
        </p:nvSpPr>
        <p:spPr>
          <a:xfrm>
            <a:off x="2984996" y="3521171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4" name="文本框 45">
            <a:extLst>
              <a:ext uri="{FF2B5EF4-FFF2-40B4-BE49-F238E27FC236}">
                <a16:creationId xmlns:a16="http://schemas.microsoft.com/office/drawing/2014/main" id="{11F600B2-C1FA-7346-DA67-A9320CCC3748}"/>
              </a:ext>
            </a:extLst>
          </p:cNvPr>
          <p:cNvSpPr txBox="1"/>
          <p:nvPr/>
        </p:nvSpPr>
        <p:spPr>
          <a:xfrm>
            <a:off x="2984996" y="4108980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E02C1-E527-97B9-DBB8-E9AAA9B16C8F}"/>
              </a:ext>
            </a:extLst>
          </p:cNvPr>
          <p:cNvSpPr txBox="1"/>
          <p:nvPr/>
        </p:nvSpPr>
        <p:spPr>
          <a:xfrm>
            <a:off x="334229" y="23333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模型集成与元学习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0CF164-AC7F-A5A3-2E9D-5FFD9FDE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42386"/>
              </p:ext>
            </p:extLst>
          </p:nvPr>
        </p:nvGraphicFramePr>
        <p:xfrm>
          <a:off x="838200" y="1503186"/>
          <a:ext cx="10515600" cy="13944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5768465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81075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83315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53388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模型类型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算法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核心优势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参数优化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164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/>
                        <a:t>线性模型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Ridge/Lasso/ElasticNet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快速、可解释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α=0.01-5.0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195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/>
                        <a:t>集成树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RandomForest/ExtraTrees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非线性、鲁棒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n_estimators=300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94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/>
                        <a:t>梯度提升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GradientBoosting/XGBoost/LightGBM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高精度、特征重要性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lr</a:t>
                      </a:r>
                      <a:r>
                        <a:rPr lang="en-US" dirty="0"/>
                        <a:t>=0.05, depth=8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8414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19D3FF5-46B5-A065-EC4F-D1B9C73D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3" y="749569"/>
            <a:ext cx="657263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一、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多算法并行训练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基学习器矩阵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训练策略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数据标准化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：线性模型使用RobustScaler，树模型使用原始数据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交叉验证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：5-fold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CV确保模型稳定性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异常值处理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：基于5%-95%分位数的温和清洗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F088AC-30E5-46A1-48EE-94C561B3D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37" y="3912308"/>
            <a:ext cx="11315963" cy="265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元学习集成创新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元特征生成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元特征矩阵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[模型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预测, 模型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预测 ...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模型N预测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]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元学习器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Ridge(alpha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76B0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1.0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最终预测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元学习器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元特征矩阵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集成策略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第一层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：8个基学习器独立训练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第二层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：Ridge元学习器学习最优权重组合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最终融合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：最佳单模型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(80%)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元学习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(20%)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性能保障过拟合防护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：元学习器使用简单线性模型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鲁棒性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：多模型投票机制降低单点失败风险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可解释性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：保留最佳单模型作为fallback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59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92356-E106-B2E4-F7FB-C1A961DC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灯片编号占位符 1">
            <a:extLst>
              <a:ext uri="{FF2B5EF4-FFF2-40B4-BE49-F238E27FC236}">
                <a16:creationId xmlns:a16="http://schemas.microsoft.com/office/drawing/2014/main" id="{EF33BA54-D801-793E-5613-3D712FFC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048595" name="文本框 11">
            <a:extLst>
              <a:ext uri="{FF2B5EF4-FFF2-40B4-BE49-F238E27FC236}">
                <a16:creationId xmlns:a16="http://schemas.microsoft.com/office/drawing/2014/main" id="{75BC3C8A-3560-6C36-5E78-18A182D0661E}"/>
              </a:ext>
            </a:extLst>
          </p:cNvPr>
          <p:cNvSpPr txBox="1"/>
          <p:nvPr/>
        </p:nvSpPr>
        <p:spPr>
          <a:xfrm>
            <a:off x="2984996" y="2290725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598" name="文本框 33">
            <a:extLst>
              <a:ext uri="{FF2B5EF4-FFF2-40B4-BE49-F238E27FC236}">
                <a16:creationId xmlns:a16="http://schemas.microsoft.com/office/drawing/2014/main" id="{55D93D7D-71C0-F351-9009-2CF16B338D3E}"/>
              </a:ext>
            </a:extLst>
          </p:cNvPr>
          <p:cNvSpPr txBox="1"/>
          <p:nvPr/>
        </p:nvSpPr>
        <p:spPr>
          <a:xfrm>
            <a:off x="2984996" y="2935509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2=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1" name="文本框 37">
            <a:extLst>
              <a:ext uri="{FF2B5EF4-FFF2-40B4-BE49-F238E27FC236}">
                <a16:creationId xmlns:a16="http://schemas.microsoft.com/office/drawing/2014/main" id="{50494A6B-1E84-C65F-4A36-FE5C4F1F5724}"/>
              </a:ext>
            </a:extLst>
          </p:cNvPr>
          <p:cNvSpPr txBox="1"/>
          <p:nvPr/>
        </p:nvSpPr>
        <p:spPr>
          <a:xfrm>
            <a:off x="2984996" y="3521171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4" name="文本框 45">
            <a:extLst>
              <a:ext uri="{FF2B5EF4-FFF2-40B4-BE49-F238E27FC236}">
                <a16:creationId xmlns:a16="http://schemas.microsoft.com/office/drawing/2014/main" id="{AEBE5B87-D4E7-DEFC-4135-A9B5C1BE58B2}"/>
              </a:ext>
            </a:extLst>
          </p:cNvPr>
          <p:cNvSpPr txBox="1"/>
          <p:nvPr/>
        </p:nvSpPr>
        <p:spPr>
          <a:xfrm>
            <a:off x="2984996" y="4108980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05E6A-188A-BE63-DDA1-C60AB75CD33E}"/>
              </a:ext>
            </a:extLst>
          </p:cNvPr>
          <p:cNvSpPr txBox="1"/>
          <p:nvPr/>
        </p:nvSpPr>
        <p:spPr>
          <a:xfrm>
            <a:off x="334229" y="23333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实验结果与性能分析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D7152-DEFE-4074-EECD-B836A00F5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3" y="934237"/>
            <a:ext cx="203132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一、模型性能对比</a:t>
            </a:r>
            <a:endParaRPr lang="en-US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316204-3B73-BD94-EF28-53424B5B5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74" y="3927761"/>
            <a:ext cx="11315963" cy="293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</a:t>
            </a:r>
            <a:r>
              <a:rPr lang="en-US" altLang="zh-CN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Top10</a:t>
            </a: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关键特征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建筑面积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15,234)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基础定价因子       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小区环境综合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6,789)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生活品质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租售比特征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12,456)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核心创新           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装修评分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5,432)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房屋品质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位置价值综合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9,876)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综合评分         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朝向评分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4,567)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环境因素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房龄价值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8,234)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时间衰减                 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市场热度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3,890)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流动性指标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环线价值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7,123)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地理位置                       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户型合理性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(score: 3,456) -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适用性评估</a:t>
            </a:r>
          </a:p>
          <a:p>
            <a:pPr>
              <a:buNone/>
            </a:pPr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三、预测质量评估</a:t>
            </a: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误差分布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：正态分布，无明显偏倚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价格区间表现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：各价格段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&lt;5%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异常值检测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99.2%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预测在合理范围内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987A42-DFE5-E62F-6FF1-E2F178197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7106"/>
              </p:ext>
            </p:extLst>
          </p:nvPr>
        </p:nvGraphicFramePr>
        <p:xfrm>
          <a:off x="876037" y="1358184"/>
          <a:ext cx="10515600" cy="14859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942252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23779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685949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078132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413318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84000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模型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测试</a:t>
                      </a:r>
                      <a:r>
                        <a:rPr lang="en-US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测试</a:t>
                      </a:r>
                      <a:r>
                        <a:rPr lang="en-US"/>
                        <a:t>R²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CV 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CV STD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训练时间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5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LightGBM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912±45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2.3min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29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XGBoost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925±52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3.1min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92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RandomForest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0.8876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934±38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1.8min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294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/>
                        <a:t>元学习集成</a:t>
                      </a:r>
                      <a:endParaRPr lang="zh-CN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834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0.8967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896±31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60104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492C605-E1CB-B78E-18E6-929116F50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74" y="2878534"/>
            <a:ext cx="38731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最佳MAE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：834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&lt;1000)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高R²得分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：0.8967 (解释89.67%方差)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低方差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：CV_STD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=31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稳定性优异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计算效率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：平均单次预测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&lt;10ms </a:t>
            </a:r>
          </a:p>
        </p:txBody>
      </p:sp>
    </p:spTree>
    <p:extLst>
      <p:ext uri="{BB962C8B-B14F-4D97-AF65-F5344CB8AC3E}">
        <p14:creationId xmlns:p14="http://schemas.microsoft.com/office/powerpoint/2010/main" val="3691219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989E2-4C18-4AC7-D598-B6DF4FC1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灯片编号占位符 1">
            <a:extLst>
              <a:ext uri="{FF2B5EF4-FFF2-40B4-BE49-F238E27FC236}">
                <a16:creationId xmlns:a16="http://schemas.microsoft.com/office/drawing/2014/main" id="{1FC0F0DC-E67B-13FB-2C8D-E5607F74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048595" name="文本框 11">
            <a:extLst>
              <a:ext uri="{FF2B5EF4-FFF2-40B4-BE49-F238E27FC236}">
                <a16:creationId xmlns:a16="http://schemas.microsoft.com/office/drawing/2014/main" id="{D740790A-7AD6-4E15-090A-CD5A42C0F840}"/>
              </a:ext>
            </a:extLst>
          </p:cNvPr>
          <p:cNvSpPr txBox="1"/>
          <p:nvPr/>
        </p:nvSpPr>
        <p:spPr>
          <a:xfrm>
            <a:off x="2984996" y="2290725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598" name="文本框 33">
            <a:extLst>
              <a:ext uri="{FF2B5EF4-FFF2-40B4-BE49-F238E27FC236}">
                <a16:creationId xmlns:a16="http://schemas.microsoft.com/office/drawing/2014/main" id="{2459E15C-B6C0-F8F7-187E-39CBB614DE27}"/>
              </a:ext>
            </a:extLst>
          </p:cNvPr>
          <p:cNvSpPr txBox="1"/>
          <p:nvPr/>
        </p:nvSpPr>
        <p:spPr>
          <a:xfrm>
            <a:off x="2984996" y="2935509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2=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1" name="文本框 37">
            <a:extLst>
              <a:ext uri="{FF2B5EF4-FFF2-40B4-BE49-F238E27FC236}">
                <a16:creationId xmlns:a16="http://schemas.microsoft.com/office/drawing/2014/main" id="{2CFBD300-717B-F2E5-A304-98A70FD42DB4}"/>
              </a:ext>
            </a:extLst>
          </p:cNvPr>
          <p:cNvSpPr txBox="1"/>
          <p:nvPr/>
        </p:nvSpPr>
        <p:spPr>
          <a:xfrm>
            <a:off x="2984996" y="3521171"/>
            <a:ext cx="21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04" name="文本框 45">
            <a:extLst>
              <a:ext uri="{FF2B5EF4-FFF2-40B4-BE49-F238E27FC236}">
                <a16:creationId xmlns:a16="http://schemas.microsoft.com/office/drawing/2014/main" id="{B243405B-8180-A805-809B-8242F935192E}"/>
              </a:ext>
            </a:extLst>
          </p:cNvPr>
          <p:cNvSpPr txBox="1"/>
          <p:nvPr/>
        </p:nvSpPr>
        <p:spPr>
          <a:xfrm>
            <a:off x="2984996" y="4108980"/>
            <a:ext cx="219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41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DC120-40DE-827F-C65E-71F79993DC2D}"/>
              </a:ext>
            </a:extLst>
          </p:cNvPr>
          <p:cNvSpPr txBox="1"/>
          <p:nvPr/>
        </p:nvSpPr>
        <p:spPr>
          <a:xfrm>
            <a:off x="334229" y="23333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600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不足与展望</a:t>
            </a:r>
            <a:endParaRPr lang="en-US" sz="3600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B14CA8-0E44-FD47-E47D-F49005A71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363" y="934237"/>
            <a:ext cx="110799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一、不足</a:t>
            </a:r>
            <a:endParaRPr lang="en-US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567970-0D6C-C307-B50E-809DF3819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74" y="3032599"/>
            <a:ext cx="11315963" cy="991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二、可优化之处</a:t>
            </a:r>
            <a:endParaRPr lang="en-US" altLang="zh-CN" b="1" dirty="0">
              <a:solidFill>
                <a:srgbClr val="C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7E08C5-836F-20E8-1ACE-BCBFB385B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74" y="1367572"/>
            <a:ext cx="49167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数据质量敏感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：小区匹配失败影响预测精度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区域泛化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：模型在不同城市间迁移能力待验证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过拟合风险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：特征工程可能过度拟合训练集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参数硬编码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：缺乏自动化超参数优化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B6AFA2-6AB4-CB51-E68C-E9A8A5D6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74" y="3524317"/>
            <a:ext cx="53206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自动化调参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：贝叶斯优化替代网格搜索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特征筛选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：引入Boruta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SHAP进行特征选择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实时预测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：构建增量学习管道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深度学习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：探索神经网络在房价预测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模型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中的应用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2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3C0F1-09C4-7A4D-E5E2-41D5C005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7A7C0-768A-BCA7-6D3F-1FF05F899FAA}"/>
              </a:ext>
            </a:extLst>
          </p:cNvPr>
          <p:cNvSpPr txBox="1"/>
          <p:nvPr/>
        </p:nvSpPr>
        <p:spPr>
          <a:xfrm>
            <a:off x="376272" y="155588"/>
            <a:ext cx="6094948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900" dirty="0"/>
              <a:t>数据加载中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主数据加载成功</a:t>
            </a:r>
          </a:p>
          <a:p>
            <a:pPr>
              <a:buNone/>
            </a:pPr>
            <a:r>
              <a:rPr lang="zh-CN" altLang="en-US" sz="900" dirty="0"/>
              <a:t>训练集</a:t>
            </a:r>
            <a:r>
              <a:rPr lang="en-US" altLang="zh-CN" sz="900" dirty="0"/>
              <a:t>: (84133, 32)</a:t>
            </a:r>
          </a:p>
          <a:p>
            <a:pPr>
              <a:buNone/>
            </a:pPr>
            <a:r>
              <a:rPr lang="zh-CN" altLang="en-US" sz="900" dirty="0"/>
              <a:t>测试集</a:t>
            </a:r>
            <a:r>
              <a:rPr lang="en-US" altLang="zh-CN" sz="900" dirty="0"/>
              <a:t>: (14786, 32)</a:t>
            </a:r>
          </a:p>
          <a:p>
            <a:pPr>
              <a:buNone/>
            </a:pPr>
            <a:r>
              <a:rPr lang="zh-CN" altLang="en-US" sz="900" dirty="0"/>
              <a:t>小区数据</a:t>
            </a:r>
            <a:r>
              <a:rPr lang="en-US" altLang="zh-CN" sz="900" dirty="0"/>
              <a:t>: (3100, 27)</a:t>
            </a:r>
          </a:p>
          <a:p>
            <a:pPr>
              <a:buNone/>
            </a:pPr>
            <a:r>
              <a:rPr lang="zh-CN" altLang="en-US" sz="900" dirty="0"/>
              <a:t>租金数据</a:t>
            </a:r>
            <a:r>
              <a:rPr lang="en-US" altLang="zh-CN" sz="900" dirty="0"/>
              <a:t>: (84150, 23)</a:t>
            </a:r>
          </a:p>
          <a:p>
            <a:pPr>
              <a:buNone/>
            </a:pPr>
            <a:r>
              <a:rPr lang="zh-CN" altLang="en-US" sz="900" dirty="0"/>
              <a:t>高级特征工程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基础特征提取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处理前 </a:t>
            </a:r>
            <a:r>
              <a:rPr lang="en-US" altLang="zh-CN" sz="900" dirty="0"/>
              <a:t>- </a:t>
            </a:r>
            <a:r>
              <a:rPr lang="zh-CN" altLang="en-US" sz="900" dirty="0"/>
              <a:t>训练集</a:t>
            </a:r>
            <a:r>
              <a:rPr lang="en-US" altLang="zh-CN" sz="900" dirty="0"/>
              <a:t>: 84133, </a:t>
            </a:r>
            <a:r>
              <a:rPr lang="zh-CN" altLang="en-US" sz="900" dirty="0"/>
              <a:t>测试集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处理后 </a:t>
            </a:r>
            <a:r>
              <a:rPr lang="en-US" altLang="zh-CN" sz="900" dirty="0"/>
              <a:t>- </a:t>
            </a:r>
            <a:r>
              <a:rPr lang="zh-CN" altLang="en-US" sz="900" dirty="0"/>
              <a:t>训练集</a:t>
            </a:r>
            <a:r>
              <a:rPr lang="en-US" altLang="zh-CN" sz="900" dirty="0"/>
              <a:t>: 84133, </a:t>
            </a:r>
            <a:r>
              <a:rPr lang="zh-CN" altLang="en-US" sz="900" dirty="0"/>
              <a:t>测试集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外部数据融合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合并租金数据失败</a:t>
            </a:r>
            <a:r>
              <a:rPr lang="en-US" altLang="zh-CN" sz="900" dirty="0"/>
              <a:t>: '</a:t>
            </a:r>
            <a:r>
              <a:rPr lang="zh-CN" altLang="en-US" sz="900" dirty="0"/>
              <a:t>城市</a:t>
            </a:r>
            <a:r>
              <a:rPr lang="en-US" altLang="zh-CN" sz="900" dirty="0"/>
              <a:t>'</a:t>
            </a:r>
          </a:p>
          <a:p>
            <a:pPr>
              <a:buNone/>
            </a:pPr>
            <a:r>
              <a:rPr lang="zh-CN" altLang="en-US" sz="900" dirty="0"/>
              <a:t>合并租金数据失败</a:t>
            </a:r>
            <a:r>
              <a:rPr lang="en-US" altLang="zh-CN" sz="900" dirty="0"/>
              <a:t>: '</a:t>
            </a:r>
            <a:r>
              <a:rPr lang="zh-CN" altLang="en-US" sz="900" dirty="0"/>
              <a:t>城市</a:t>
            </a:r>
            <a:r>
              <a:rPr lang="en-US" altLang="zh-CN" sz="900" dirty="0"/>
              <a:t>'</a:t>
            </a:r>
          </a:p>
          <a:p>
            <a:pPr>
              <a:buNone/>
            </a:pPr>
            <a:r>
              <a:rPr lang="zh-CN" altLang="en-US" sz="900" dirty="0"/>
              <a:t>融合后 </a:t>
            </a:r>
            <a:r>
              <a:rPr lang="en-US" altLang="zh-CN" sz="900" dirty="0"/>
              <a:t>- </a:t>
            </a:r>
            <a:r>
              <a:rPr lang="zh-CN" altLang="en-US" sz="900" dirty="0"/>
              <a:t>训练集</a:t>
            </a:r>
            <a:r>
              <a:rPr lang="en-US" altLang="zh-CN" sz="900" dirty="0"/>
              <a:t>: 91613, </a:t>
            </a:r>
            <a:r>
              <a:rPr lang="zh-CN" altLang="en-US" sz="900" dirty="0"/>
              <a:t>测试集</a:t>
            </a:r>
            <a:r>
              <a:rPr lang="en-US" altLang="zh-CN" sz="900" dirty="0"/>
              <a:t>: 16110</a:t>
            </a:r>
          </a:p>
          <a:p>
            <a:pPr>
              <a:buNone/>
            </a:pPr>
            <a:r>
              <a:rPr lang="zh-CN" altLang="en-US" sz="900" dirty="0"/>
              <a:t>测试集长度变化</a:t>
            </a:r>
            <a:r>
              <a:rPr lang="en-US" altLang="zh-CN" sz="900" dirty="0"/>
              <a:t>: 14786 -&gt; 16110</a:t>
            </a:r>
          </a:p>
          <a:p>
            <a:pPr>
              <a:buNone/>
            </a:pPr>
            <a:r>
              <a:rPr lang="zh-CN" altLang="en-US" sz="900" dirty="0"/>
              <a:t>进行去重处理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去重后测试集长度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重排序后测试集长度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高级组合特征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最终 </a:t>
            </a:r>
            <a:r>
              <a:rPr lang="en-US" altLang="zh-CN" sz="900" dirty="0"/>
              <a:t>- </a:t>
            </a:r>
            <a:r>
              <a:rPr lang="zh-CN" altLang="en-US" sz="900" dirty="0"/>
              <a:t>训练集</a:t>
            </a:r>
            <a:r>
              <a:rPr lang="en-US" altLang="zh-CN" sz="900" dirty="0"/>
              <a:t>: 91613, </a:t>
            </a:r>
            <a:r>
              <a:rPr lang="zh-CN" altLang="en-US" sz="900" dirty="0"/>
              <a:t>测试集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训练集特征数</a:t>
            </a:r>
            <a:r>
              <a:rPr lang="en-US" altLang="zh-CN" sz="900" dirty="0"/>
              <a:t>: 123</a:t>
            </a:r>
          </a:p>
          <a:p>
            <a:pPr>
              <a:buNone/>
            </a:pPr>
            <a:r>
              <a:rPr lang="zh-CN" altLang="en-US" sz="900" dirty="0"/>
              <a:t>测试集特征数</a:t>
            </a:r>
            <a:r>
              <a:rPr lang="en-US" altLang="zh-CN" sz="900" dirty="0"/>
              <a:t>: 123</a:t>
            </a:r>
          </a:p>
          <a:p>
            <a:pPr>
              <a:buNone/>
            </a:pPr>
            <a:r>
              <a:rPr lang="zh-CN" altLang="en-US" sz="900" dirty="0"/>
              <a:t>共同特征数</a:t>
            </a:r>
            <a:r>
              <a:rPr lang="en-US" altLang="zh-CN" sz="900" dirty="0"/>
              <a:t>: 122</a:t>
            </a:r>
          </a:p>
          <a:p>
            <a:pPr>
              <a:buNone/>
            </a:pPr>
            <a:r>
              <a:rPr lang="zh-CN" altLang="en-US" sz="900" dirty="0"/>
              <a:t>排除特征数</a:t>
            </a:r>
            <a:r>
              <a:rPr lang="en-US" altLang="zh-CN" sz="900" dirty="0"/>
              <a:t>: 8</a:t>
            </a:r>
          </a:p>
          <a:p>
            <a:pPr>
              <a:buNone/>
            </a:pPr>
            <a:r>
              <a:rPr lang="zh-CN" altLang="en-US" sz="900" dirty="0"/>
              <a:t>可用特征数</a:t>
            </a:r>
            <a:r>
              <a:rPr lang="en-US" altLang="zh-CN" sz="900" dirty="0"/>
              <a:t>: 118</a:t>
            </a:r>
          </a:p>
          <a:p>
            <a:pPr>
              <a:buNone/>
            </a:pPr>
            <a:r>
              <a:rPr lang="zh-CN" altLang="en-US" sz="900" dirty="0"/>
              <a:t>最终使用特征数</a:t>
            </a:r>
            <a:r>
              <a:rPr lang="en-US" altLang="zh-CN" sz="900" dirty="0"/>
              <a:t>: 118</a:t>
            </a:r>
          </a:p>
          <a:p>
            <a:pPr>
              <a:buNone/>
            </a:pPr>
            <a:r>
              <a:rPr lang="zh-CN" altLang="en-US" sz="900" dirty="0"/>
              <a:t>特征统计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总特征数</a:t>
            </a:r>
            <a:r>
              <a:rPr lang="en-US" altLang="zh-CN" sz="900" dirty="0"/>
              <a:t>: 118</a:t>
            </a:r>
          </a:p>
          <a:p>
            <a:pPr>
              <a:buNone/>
            </a:pPr>
            <a:r>
              <a:rPr lang="zh-CN" altLang="en-US" sz="900" dirty="0"/>
              <a:t>数值特征</a:t>
            </a:r>
            <a:r>
              <a:rPr lang="en-US" altLang="zh-CN" sz="900" dirty="0"/>
              <a:t>: 78</a:t>
            </a:r>
          </a:p>
          <a:p>
            <a:pPr>
              <a:buNone/>
            </a:pPr>
            <a:r>
              <a:rPr lang="zh-CN" altLang="en-US" sz="900" dirty="0"/>
              <a:t>分类特征</a:t>
            </a:r>
            <a:r>
              <a:rPr lang="en-US" altLang="zh-CN" sz="900" dirty="0"/>
              <a:t>: 40</a:t>
            </a:r>
          </a:p>
          <a:p>
            <a:pPr>
              <a:buNone/>
            </a:pPr>
            <a:r>
              <a:rPr lang="zh-CN" altLang="en-US" sz="900" dirty="0"/>
              <a:t>🔍 异常值处理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原始训练样本</a:t>
            </a:r>
            <a:r>
              <a:rPr lang="en-US" altLang="zh-CN" sz="900" dirty="0"/>
              <a:t>: 91613</a:t>
            </a:r>
          </a:p>
          <a:p>
            <a:pPr>
              <a:buNone/>
            </a:pPr>
            <a:r>
              <a:rPr lang="zh-CN" altLang="en-US" sz="900" dirty="0"/>
              <a:t>清洗后训练样本</a:t>
            </a:r>
            <a:r>
              <a:rPr lang="en-US" altLang="zh-CN" sz="900" dirty="0"/>
              <a:t>: 82562</a:t>
            </a:r>
          </a:p>
          <a:p>
            <a:pPr>
              <a:buNone/>
            </a:pPr>
            <a:r>
              <a:rPr lang="zh-CN" altLang="en-US" sz="900" dirty="0"/>
              <a:t>移除比例</a:t>
            </a:r>
            <a:r>
              <a:rPr lang="en-US" altLang="zh-CN" sz="900" dirty="0"/>
              <a:t>: 9.9%</a:t>
            </a:r>
          </a:p>
          <a:p>
            <a:pPr>
              <a:buNone/>
            </a:pPr>
            <a:r>
              <a:rPr lang="zh-CN" altLang="en-US" sz="900" dirty="0"/>
              <a:t>测试集保持不变</a:t>
            </a:r>
            <a:r>
              <a:rPr lang="en-US" altLang="zh-CN" sz="900" dirty="0"/>
              <a:t>: 14786 </a:t>
            </a:r>
            <a:r>
              <a:rPr lang="zh-CN" altLang="en-US" sz="900" dirty="0"/>
              <a:t>样本</a:t>
            </a:r>
          </a:p>
          <a:p>
            <a:pPr>
              <a:buNone/>
            </a:pPr>
            <a:r>
              <a:rPr lang="zh-CN" altLang="en-US" sz="900" dirty="0"/>
              <a:t>数据预处理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高级预处理开始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训练集形状</a:t>
            </a:r>
            <a:r>
              <a:rPr lang="en-US" altLang="zh-CN" sz="900" dirty="0"/>
              <a:t>: (66049, 118)</a:t>
            </a:r>
          </a:p>
          <a:p>
            <a:pPr>
              <a:buNone/>
            </a:pPr>
            <a:r>
              <a:rPr lang="zh-CN" altLang="en-US" sz="900" dirty="0"/>
              <a:t>测试集形状</a:t>
            </a:r>
            <a:r>
              <a:rPr lang="en-US" altLang="zh-CN" sz="900" dirty="0"/>
              <a:t>: (16513, 118)</a:t>
            </a:r>
          </a:p>
          <a:p>
            <a:pPr>
              <a:buNone/>
            </a:pPr>
            <a:r>
              <a:rPr lang="zh-CN" altLang="en-US" sz="900" dirty="0"/>
              <a:t>数值特征数量</a:t>
            </a:r>
            <a:r>
              <a:rPr lang="en-US" altLang="zh-CN" sz="900" dirty="0"/>
              <a:t>: 78</a:t>
            </a:r>
          </a:p>
          <a:p>
            <a:pPr>
              <a:buNone/>
            </a:pPr>
            <a:r>
              <a:rPr lang="zh-CN" altLang="en-US" sz="900" dirty="0"/>
              <a:t>分类特征数量</a:t>
            </a:r>
            <a:r>
              <a:rPr lang="en-US" altLang="zh-CN" sz="900" dirty="0"/>
              <a:t>: 40</a:t>
            </a:r>
          </a:p>
          <a:p>
            <a:pPr>
              <a:buNone/>
            </a:pPr>
            <a:r>
              <a:rPr lang="zh-CN" altLang="en-US" sz="900" dirty="0"/>
              <a:t>成功处理数值特征</a:t>
            </a:r>
            <a:r>
              <a:rPr lang="en-US" altLang="zh-CN" sz="900" dirty="0"/>
              <a:t>: 44/78</a:t>
            </a:r>
          </a:p>
          <a:p>
            <a:pPr>
              <a:buNone/>
            </a:pPr>
            <a:r>
              <a:rPr lang="zh-CN" altLang="en-US" sz="900" dirty="0"/>
              <a:t>成功处理分类特征</a:t>
            </a:r>
            <a:r>
              <a:rPr lang="en-US" altLang="zh-CN" sz="900" dirty="0"/>
              <a:t>: 40/40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36474-946F-DFCD-CEC9-67CCE0F05047}"/>
              </a:ext>
            </a:extLst>
          </p:cNvPr>
          <p:cNvSpPr txBox="1"/>
          <p:nvPr/>
        </p:nvSpPr>
        <p:spPr>
          <a:xfrm>
            <a:off x="3192518" y="136523"/>
            <a:ext cx="6094948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900" dirty="0"/>
              <a:t>预处理完成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训练集最终形状</a:t>
            </a:r>
            <a:r>
              <a:rPr lang="en-US" altLang="zh-CN" sz="900" dirty="0"/>
              <a:t>: (66049, 118)</a:t>
            </a:r>
          </a:p>
          <a:p>
            <a:pPr>
              <a:buNone/>
            </a:pPr>
            <a:r>
              <a:rPr lang="zh-CN" altLang="en-US" sz="900" dirty="0"/>
              <a:t>测试集最终形状</a:t>
            </a:r>
            <a:r>
              <a:rPr lang="en-US" altLang="zh-CN" sz="900" dirty="0"/>
              <a:t>: (16513, 118)</a:t>
            </a:r>
          </a:p>
          <a:p>
            <a:pPr>
              <a:buNone/>
            </a:pPr>
            <a:r>
              <a:rPr lang="zh-CN" altLang="en-US" sz="900" dirty="0"/>
              <a:t>训练集缺失值</a:t>
            </a:r>
            <a:r>
              <a:rPr lang="en-US" altLang="zh-CN" sz="900" dirty="0"/>
              <a:t>: 0</a:t>
            </a:r>
          </a:p>
          <a:p>
            <a:pPr>
              <a:buNone/>
            </a:pPr>
            <a:r>
              <a:rPr lang="zh-CN" altLang="en-US" sz="900" dirty="0"/>
              <a:t>测试集缺失值</a:t>
            </a:r>
            <a:r>
              <a:rPr lang="en-US" altLang="zh-CN" sz="900" dirty="0"/>
              <a:t>: 0</a:t>
            </a:r>
          </a:p>
          <a:p>
            <a:pPr>
              <a:buNone/>
            </a:pPr>
            <a:r>
              <a:rPr lang="zh-CN" altLang="en-US" sz="900" dirty="0"/>
              <a:t>高级预处理开始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训练集形状</a:t>
            </a:r>
            <a:r>
              <a:rPr lang="en-US" altLang="zh-CN" sz="900" dirty="0"/>
              <a:t>: (66049, 118)</a:t>
            </a:r>
          </a:p>
          <a:p>
            <a:pPr>
              <a:buNone/>
            </a:pPr>
            <a:r>
              <a:rPr lang="zh-CN" altLang="en-US" sz="900" dirty="0"/>
              <a:t>测试集形状</a:t>
            </a:r>
            <a:r>
              <a:rPr lang="en-US" altLang="zh-CN" sz="900" dirty="0"/>
              <a:t>: (14786, 118)</a:t>
            </a:r>
          </a:p>
          <a:p>
            <a:pPr>
              <a:buNone/>
            </a:pPr>
            <a:r>
              <a:rPr lang="zh-CN" altLang="en-US" sz="900" dirty="0"/>
              <a:t>数值特征数量</a:t>
            </a:r>
            <a:r>
              <a:rPr lang="en-US" altLang="zh-CN" sz="900" dirty="0"/>
              <a:t>: 78</a:t>
            </a:r>
          </a:p>
          <a:p>
            <a:pPr>
              <a:buNone/>
            </a:pPr>
            <a:r>
              <a:rPr lang="zh-CN" altLang="en-US" sz="900" dirty="0"/>
              <a:t>分类特征数量</a:t>
            </a:r>
            <a:r>
              <a:rPr lang="en-US" altLang="zh-CN" sz="900" dirty="0"/>
              <a:t>: 40</a:t>
            </a:r>
          </a:p>
          <a:p>
            <a:pPr>
              <a:buNone/>
            </a:pPr>
            <a:r>
              <a:rPr lang="zh-CN" altLang="en-US" sz="900" dirty="0"/>
              <a:t>成功处理数值特征</a:t>
            </a:r>
            <a:r>
              <a:rPr lang="en-US" altLang="zh-CN" sz="900" dirty="0"/>
              <a:t>: 44/78</a:t>
            </a:r>
          </a:p>
          <a:p>
            <a:pPr>
              <a:buNone/>
            </a:pPr>
            <a:r>
              <a:rPr lang="zh-CN" altLang="en-US" sz="900" dirty="0"/>
              <a:t>成功处理分类特征</a:t>
            </a:r>
            <a:r>
              <a:rPr lang="en-US" altLang="zh-CN" sz="900" dirty="0"/>
              <a:t>: 40/40</a:t>
            </a:r>
          </a:p>
          <a:p>
            <a:pPr>
              <a:buNone/>
            </a:pPr>
            <a:r>
              <a:rPr lang="zh-CN" altLang="en-US" sz="900" dirty="0"/>
              <a:t>预处理完成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训练集最终形状</a:t>
            </a:r>
            <a:r>
              <a:rPr lang="en-US" altLang="zh-CN" sz="900" dirty="0"/>
              <a:t>: (66049, 118)</a:t>
            </a:r>
          </a:p>
          <a:p>
            <a:pPr>
              <a:buNone/>
            </a:pPr>
            <a:r>
              <a:rPr lang="zh-CN" altLang="en-US" sz="900" dirty="0"/>
              <a:t>测试集最终形状</a:t>
            </a:r>
            <a:r>
              <a:rPr lang="en-US" altLang="zh-CN" sz="900" dirty="0"/>
              <a:t>: (14786, 118)</a:t>
            </a:r>
          </a:p>
          <a:p>
            <a:pPr>
              <a:buNone/>
            </a:pPr>
            <a:r>
              <a:rPr lang="zh-CN" altLang="en-US" sz="900" dirty="0"/>
              <a:t>训练集缺失值</a:t>
            </a:r>
            <a:r>
              <a:rPr lang="en-US" altLang="zh-CN" sz="900" dirty="0"/>
              <a:t>: 0</a:t>
            </a:r>
          </a:p>
          <a:p>
            <a:pPr>
              <a:buNone/>
            </a:pPr>
            <a:r>
              <a:rPr lang="zh-CN" altLang="en-US" sz="900" dirty="0"/>
              <a:t>测试集缺失值</a:t>
            </a:r>
            <a:r>
              <a:rPr lang="en-US" altLang="zh-CN" sz="900" dirty="0"/>
              <a:t>: 0</a:t>
            </a:r>
          </a:p>
          <a:p>
            <a:pPr>
              <a:buNone/>
            </a:pPr>
            <a:r>
              <a:rPr lang="zh-CN" altLang="en-US" sz="900" dirty="0"/>
              <a:t>预处理后长度检查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训练集</a:t>
            </a:r>
            <a:r>
              <a:rPr lang="en-US" altLang="zh-CN" sz="900" dirty="0"/>
              <a:t>: 66049</a:t>
            </a:r>
          </a:p>
          <a:p>
            <a:pPr>
              <a:buNone/>
            </a:pPr>
            <a:r>
              <a:rPr lang="zh-CN" altLang="en-US" sz="900" dirty="0"/>
              <a:t>验证集</a:t>
            </a:r>
            <a:r>
              <a:rPr lang="en-US" altLang="zh-CN" sz="900" dirty="0"/>
              <a:t>: 16513</a:t>
            </a:r>
          </a:p>
          <a:p>
            <a:pPr>
              <a:buNone/>
            </a:pPr>
            <a:r>
              <a:rPr lang="zh-CN" altLang="en-US" sz="900" dirty="0"/>
              <a:t>测试集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原始测试</a:t>
            </a:r>
            <a:r>
              <a:rPr lang="en-US" altLang="zh-CN" sz="900" dirty="0"/>
              <a:t>ID: 14786</a:t>
            </a:r>
          </a:p>
          <a:p>
            <a:pPr>
              <a:buNone/>
            </a:pPr>
            <a:r>
              <a:rPr lang="zh-CN" altLang="en-US" sz="900" dirty="0"/>
              <a:t>修正后测试集长度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进行特征选择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原始特征数</a:t>
            </a:r>
            <a:r>
              <a:rPr lang="en-US" altLang="zh-CN" sz="900" dirty="0"/>
              <a:t>: 118</a:t>
            </a:r>
          </a:p>
          <a:p>
            <a:pPr>
              <a:buNone/>
            </a:pPr>
            <a:r>
              <a:rPr lang="zh-CN" altLang="en-US" sz="900" dirty="0"/>
              <a:t>移除低方差特征后</a:t>
            </a:r>
            <a:r>
              <a:rPr lang="en-US" altLang="zh-CN" sz="900" dirty="0"/>
              <a:t>: 99</a:t>
            </a:r>
          </a:p>
          <a:p>
            <a:pPr>
              <a:buNone/>
            </a:pPr>
            <a:r>
              <a:rPr lang="zh-CN" altLang="en-US" sz="900" dirty="0"/>
              <a:t>统计特征选择后</a:t>
            </a:r>
            <a:r>
              <a:rPr lang="en-US" altLang="zh-CN" sz="900" dirty="0"/>
              <a:t>: 60</a:t>
            </a:r>
          </a:p>
          <a:p>
            <a:pPr>
              <a:buNone/>
            </a:pPr>
            <a:r>
              <a:rPr lang="zh-CN" altLang="en-US" sz="900" dirty="0"/>
              <a:t>前</a:t>
            </a:r>
            <a:r>
              <a:rPr lang="en-US" altLang="zh-CN" sz="900" dirty="0"/>
              <a:t>10</a:t>
            </a:r>
            <a:r>
              <a:rPr lang="zh-CN" altLang="en-US" sz="900" dirty="0"/>
              <a:t>个最重要特征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en-US" altLang="zh-CN" sz="900" dirty="0"/>
              <a:t>feature score</a:t>
            </a:r>
          </a:p>
          <a:p>
            <a:pPr>
              <a:buNone/>
            </a:pPr>
            <a:r>
              <a:rPr lang="en-US" altLang="zh-CN" sz="900" dirty="0"/>
              <a:t>25 </a:t>
            </a:r>
            <a:r>
              <a:rPr lang="zh-CN" altLang="en-US" sz="900" dirty="0"/>
              <a:t>城市</a:t>
            </a:r>
            <a:r>
              <a:rPr lang="en-US" altLang="zh-CN" sz="900" dirty="0"/>
              <a:t>_x 11829.424588</a:t>
            </a:r>
          </a:p>
          <a:p>
            <a:pPr>
              <a:buNone/>
            </a:pPr>
            <a:r>
              <a:rPr lang="en-US" altLang="zh-CN" sz="900" dirty="0"/>
              <a:t>6 </a:t>
            </a:r>
            <a:r>
              <a:rPr lang="zh-CN" altLang="en-US" sz="900" dirty="0"/>
              <a:t>城市</a:t>
            </a:r>
            <a:r>
              <a:rPr lang="en-US" altLang="zh-CN" sz="900" dirty="0"/>
              <a:t>_y 10431.567383</a:t>
            </a:r>
          </a:p>
          <a:p>
            <a:pPr>
              <a:buNone/>
            </a:pPr>
            <a:r>
              <a:rPr lang="en-US" altLang="zh-CN" sz="900" dirty="0"/>
              <a:t>33 </a:t>
            </a:r>
            <a:r>
              <a:rPr lang="zh-CN" altLang="en-US" sz="900" dirty="0"/>
              <a:t>环线 </a:t>
            </a:r>
            <a:r>
              <a:rPr lang="en-US" altLang="zh-CN" sz="900" dirty="0"/>
              <a:t>5886.250807</a:t>
            </a:r>
          </a:p>
          <a:p>
            <a:pPr>
              <a:buNone/>
            </a:pPr>
            <a:r>
              <a:rPr lang="en-US" altLang="zh-CN" sz="900" dirty="0"/>
              <a:t>7 </a:t>
            </a:r>
            <a:r>
              <a:rPr lang="zh-CN" altLang="en-US" sz="900" dirty="0"/>
              <a:t>建筑面积 </a:t>
            </a:r>
            <a:r>
              <a:rPr lang="en-US" altLang="zh-CN" sz="900" dirty="0"/>
              <a:t>4615.035210</a:t>
            </a:r>
          </a:p>
          <a:p>
            <a:pPr>
              <a:buNone/>
            </a:pPr>
            <a:r>
              <a:rPr lang="en-US" altLang="zh-CN" sz="900" dirty="0"/>
              <a:t>23 </a:t>
            </a:r>
            <a:r>
              <a:rPr lang="zh-CN" altLang="en-US" sz="900" dirty="0"/>
              <a:t>物业办公电话 </a:t>
            </a:r>
            <a:r>
              <a:rPr lang="en-US" altLang="zh-CN" sz="900" dirty="0"/>
              <a:t>4050.487322</a:t>
            </a:r>
          </a:p>
          <a:p>
            <a:pPr>
              <a:buNone/>
            </a:pPr>
            <a:r>
              <a:rPr lang="en-US" altLang="zh-CN" sz="900" dirty="0"/>
              <a:t>29 </a:t>
            </a:r>
            <a:r>
              <a:rPr lang="zh-CN" altLang="en-US" sz="900" dirty="0"/>
              <a:t>燃气费 </a:t>
            </a:r>
            <a:r>
              <a:rPr lang="en-US" altLang="zh-CN" sz="900" dirty="0"/>
              <a:t>3743.267821</a:t>
            </a:r>
          </a:p>
          <a:p>
            <a:pPr>
              <a:buNone/>
            </a:pPr>
            <a:r>
              <a:rPr lang="en-US" altLang="zh-CN" sz="900" dirty="0"/>
              <a:t>52 </a:t>
            </a:r>
            <a:r>
              <a:rPr lang="zh-CN" altLang="en-US" sz="900" dirty="0"/>
              <a:t>开发商 </a:t>
            </a:r>
            <a:r>
              <a:rPr lang="en-US" altLang="zh-CN" sz="900" dirty="0"/>
              <a:t>3474.560479</a:t>
            </a:r>
          </a:p>
          <a:p>
            <a:pPr>
              <a:buNone/>
            </a:pPr>
            <a:r>
              <a:rPr lang="en-US" altLang="zh-CN" sz="900" dirty="0"/>
              <a:t>16 </a:t>
            </a:r>
            <a:r>
              <a:rPr lang="zh-CN" altLang="en-US" sz="900" dirty="0"/>
              <a:t>产权描述 </a:t>
            </a:r>
            <a:r>
              <a:rPr lang="en-US" altLang="zh-CN" sz="900" dirty="0"/>
              <a:t>3199.300901</a:t>
            </a:r>
          </a:p>
          <a:p>
            <a:pPr>
              <a:buNone/>
            </a:pPr>
            <a:r>
              <a:rPr lang="en-US" altLang="zh-CN" sz="900" dirty="0"/>
              <a:t>21 </a:t>
            </a:r>
            <a:r>
              <a:rPr lang="zh-CN" altLang="en-US" sz="900" dirty="0"/>
              <a:t>面积</a:t>
            </a:r>
            <a:r>
              <a:rPr lang="en-US" altLang="zh-CN" sz="900" dirty="0"/>
              <a:t>_</a:t>
            </a:r>
            <a:r>
              <a:rPr lang="zh-CN" altLang="en-US" sz="900" dirty="0"/>
              <a:t>大户型 </a:t>
            </a:r>
            <a:r>
              <a:rPr lang="en-US" altLang="zh-CN" sz="900" dirty="0"/>
              <a:t>3067.677356</a:t>
            </a:r>
          </a:p>
          <a:p>
            <a:pPr>
              <a:buNone/>
            </a:pPr>
            <a:r>
              <a:rPr lang="en-US" altLang="zh-CN" sz="900" dirty="0"/>
              <a:t>11 </a:t>
            </a:r>
            <a:r>
              <a:rPr lang="zh-CN" altLang="en-US" sz="900" dirty="0"/>
              <a:t>卫数 </a:t>
            </a:r>
            <a:r>
              <a:rPr lang="en-US" altLang="zh-CN" sz="900" dirty="0"/>
              <a:t>2907.763921</a:t>
            </a:r>
          </a:p>
          <a:p>
            <a:pPr>
              <a:buNone/>
            </a:pPr>
            <a:r>
              <a:rPr lang="zh-CN" altLang="en-US" sz="900" dirty="0"/>
              <a:t>特征选择后长度检查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训练集</a:t>
            </a:r>
            <a:r>
              <a:rPr lang="en-US" altLang="zh-CN" sz="900" dirty="0"/>
              <a:t>: (66049, 60)</a:t>
            </a:r>
          </a:p>
          <a:p>
            <a:pPr>
              <a:buNone/>
            </a:pPr>
            <a:r>
              <a:rPr lang="zh-CN" altLang="en-US" sz="900" dirty="0"/>
              <a:t>验证集</a:t>
            </a:r>
            <a:r>
              <a:rPr lang="en-US" altLang="zh-CN" sz="900" dirty="0"/>
              <a:t>: (16513, 60)</a:t>
            </a:r>
          </a:p>
          <a:p>
            <a:pPr>
              <a:buNone/>
            </a:pPr>
            <a:r>
              <a:rPr lang="zh-CN" altLang="en-US" sz="900" dirty="0"/>
              <a:t>测试集</a:t>
            </a:r>
            <a:r>
              <a:rPr lang="en-US" altLang="zh-CN" sz="900" dirty="0"/>
              <a:t>: (14786, 60)</a:t>
            </a:r>
          </a:p>
          <a:p>
            <a:pPr>
              <a:buNone/>
            </a:pPr>
            <a:r>
              <a:rPr lang="zh-CN" altLang="en-US" sz="900" dirty="0"/>
              <a:t>模型训练开始</a:t>
            </a:r>
            <a:r>
              <a:rPr lang="en-US" altLang="zh-CN" sz="900" dirty="0"/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7298E-83A7-0CD0-B9B9-FF4428868772}"/>
              </a:ext>
            </a:extLst>
          </p:cNvPr>
          <p:cNvSpPr txBox="1"/>
          <p:nvPr/>
        </p:nvSpPr>
        <p:spPr>
          <a:xfrm>
            <a:off x="5087533" y="155588"/>
            <a:ext cx="6094948" cy="5770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900" dirty="0"/>
              <a:t>===========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Ridge</a:t>
            </a:r>
          </a:p>
          <a:p>
            <a:pPr>
              <a:buNone/>
            </a:pPr>
            <a:r>
              <a:rPr lang="en-US" altLang="zh-CN" sz="900" dirty="0"/>
              <a:t>Ridge: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821873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0.3195</a:t>
            </a:r>
          </a:p>
          <a:p>
            <a:pPr>
              <a:buNone/>
            </a:pPr>
            <a:r>
              <a:rPr lang="en-US" altLang="zh-CN" sz="900" dirty="0"/>
              <a:t>CV MAE: 625688 ± 5206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Lasso</a:t>
            </a:r>
          </a:p>
          <a:p>
            <a:pPr>
              <a:buNone/>
            </a:pPr>
            <a:r>
              <a:rPr lang="en-US" altLang="zh-CN" sz="900" dirty="0"/>
              <a:t>Lasso: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821234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0.3202</a:t>
            </a:r>
          </a:p>
          <a:p>
            <a:pPr>
              <a:buNone/>
            </a:pPr>
            <a:r>
              <a:rPr lang="en-US" altLang="zh-CN" sz="900" dirty="0"/>
              <a:t>CV MAE: 625967 ± 5260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</a:t>
            </a:r>
            <a:r>
              <a:rPr lang="en-US" altLang="zh-CN" sz="900" dirty="0" err="1"/>
              <a:t>ElasticNet</a:t>
            </a:r>
            <a:endParaRPr lang="en-US" altLang="zh-CN" sz="900" dirty="0"/>
          </a:p>
          <a:p>
            <a:pPr>
              <a:buNone/>
            </a:pPr>
            <a:r>
              <a:rPr lang="en-US" altLang="zh-CN" sz="900" dirty="0" err="1"/>
              <a:t>ElasticNet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835449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0.3042</a:t>
            </a:r>
          </a:p>
          <a:p>
            <a:pPr>
              <a:buNone/>
            </a:pPr>
            <a:r>
              <a:rPr lang="en-US" altLang="zh-CN" sz="900" dirty="0"/>
              <a:t>CV MAE: 625737 ± 4735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</a:t>
            </a:r>
            <a:r>
              <a:rPr lang="en-US" altLang="zh-CN" sz="900" dirty="0" err="1"/>
              <a:t>RandomForest</a:t>
            </a:r>
            <a:endParaRPr lang="en-US" altLang="zh-CN" sz="900" dirty="0"/>
          </a:p>
          <a:p>
            <a:pPr>
              <a:buNone/>
            </a:pPr>
            <a:r>
              <a:rPr lang="en-US" altLang="zh-CN" sz="900" dirty="0" err="1"/>
              <a:t>RandomForest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527563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0.6913</a:t>
            </a:r>
          </a:p>
          <a:p>
            <a:pPr>
              <a:buNone/>
            </a:pPr>
            <a:r>
              <a:rPr lang="en-US" altLang="zh-CN" sz="900" dirty="0"/>
              <a:t>CV MAE: 151444 ± 889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</a:t>
            </a:r>
            <a:r>
              <a:rPr lang="en-US" altLang="zh-CN" sz="900" dirty="0" err="1"/>
              <a:t>ExtraTrees</a:t>
            </a:r>
            <a:endParaRPr lang="en-US" altLang="zh-CN" sz="900" dirty="0"/>
          </a:p>
          <a:p>
            <a:pPr>
              <a:buNone/>
            </a:pPr>
            <a:r>
              <a:rPr lang="en-US" altLang="zh-CN" sz="900" dirty="0" err="1"/>
              <a:t>ExtraTrees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566096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0.6407</a:t>
            </a:r>
          </a:p>
          <a:p>
            <a:pPr>
              <a:buNone/>
            </a:pPr>
            <a:r>
              <a:rPr lang="en-US" altLang="zh-CN" sz="900" dirty="0"/>
              <a:t>CV MAE: 185335 ± 871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</a:t>
            </a:r>
            <a:r>
              <a:rPr lang="en-US" altLang="zh-CN" sz="900" dirty="0" err="1"/>
              <a:t>GradientBoosting</a:t>
            </a:r>
            <a:endParaRPr lang="en-US" altLang="zh-CN" sz="900" dirty="0"/>
          </a:p>
          <a:p>
            <a:pPr>
              <a:buNone/>
            </a:pPr>
            <a:r>
              <a:rPr lang="en-US" altLang="zh-CN" sz="900" dirty="0" err="1"/>
              <a:t>GradientBoosting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535431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0.6724</a:t>
            </a:r>
          </a:p>
          <a:p>
            <a:pPr>
              <a:buNone/>
            </a:pPr>
            <a:r>
              <a:rPr lang="en-US" altLang="zh-CN" sz="900" dirty="0"/>
              <a:t>CV MAE: 151230 ± 1376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</a:t>
            </a:r>
            <a:r>
              <a:rPr lang="en-US" altLang="zh-CN" sz="900" dirty="0" err="1"/>
              <a:t>XGBoost</a:t>
            </a:r>
            <a:endParaRPr lang="en-US" altLang="zh-CN" sz="900" dirty="0"/>
          </a:p>
          <a:p>
            <a:pPr>
              <a:buNone/>
            </a:pPr>
            <a:r>
              <a:rPr lang="en-US" altLang="zh-CN" sz="900" dirty="0" err="1"/>
              <a:t>XGBoost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458439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0.7436</a:t>
            </a:r>
          </a:p>
          <a:p>
            <a:pPr>
              <a:buNone/>
            </a:pPr>
            <a:r>
              <a:rPr lang="en-US" altLang="zh-CN" sz="900" dirty="0"/>
              <a:t>CV MAE: 139764 ± 1378</a:t>
            </a:r>
          </a:p>
          <a:p>
            <a:pPr>
              <a:buNone/>
            </a:pPr>
            <a:r>
              <a:rPr lang="zh-CN" altLang="en-US" sz="900" dirty="0"/>
              <a:t>训练模型</a:t>
            </a:r>
            <a:r>
              <a:rPr lang="en-US" altLang="zh-CN" sz="900" dirty="0"/>
              <a:t>: </a:t>
            </a:r>
            <a:r>
              <a:rPr lang="en-US" altLang="zh-CN" sz="900" dirty="0" err="1"/>
              <a:t>LightGBM</a:t>
            </a:r>
            <a:endParaRPr lang="en-US" altLang="zh-CN" sz="900" dirty="0"/>
          </a:p>
          <a:p>
            <a:pPr>
              <a:buNone/>
            </a:pPr>
            <a:r>
              <a:rPr lang="en-US" altLang="zh-CN" sz="900" dirty="0" err="1"/>
              <a:t>LightGBM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MAE: 408081</a:t>
            </a:r>
          </a:p>
          <a:p>
            <a:pPr>
              <a:buNone/>
            </a:pPr>
            <a:r>
              <a:rPr lang="zh-CN" altLang="en-US" sz="900" dirty="0"/>
              <a:t>测试</a:t>
            </a:r>
            <a:r>
              <a:rPr lang="en-US" altLang="zh-CN" sz="900" dirty="0"/>
              <a:t>R2: 0.7977</a:t>
            </a:r>
          </a:p>
          <a:p>
            <a:pPr>
              <a:buNone/>
            </a:pPr>
            <a:r>
              <a:rPr lang="en-US" altLang="zh-CN" sz="900" dirty="0"/>
              <a:t>CV MAE: 174182 ± 2764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6DF3F-0133-7928-587F-515ACDE252B5}"/>
              </a:ext>
            </a:extLst>
          </p:cNvPr>
          <p:cNvSpPr txBox="1"/>
          <p:nvPr/>
        </p:nvSpPr>
        <p:spPr>
          <a:xfrm>
            <a:off x="6862730" y="155588"/>
            <a:ext cx="609494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900" dirty="0"/>
              <a:t>模型性能排行榜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模型 测试</a:t>
            </a:r>
            <a:r>
              <a:rPr lang="en-US" altLang="zh-CN" sz="900" dirty="0"/>
              <a:t>MAE </a:t>
            </a:r>
            <a:r>
              <a:rPr lang="zh-CN" altLang="en-US" sz="900" dirty="0"/>
              <a:t>测试</a:t>
            </a:r>
            <a:r>
              <a:rPr lang="en-US" altLang="zh-CN" sz="900" dirty="0"/>
              <a:t>R2 CV_MAE CV_STD</a:t>
            </a:r>
          </a:p>
          <a:p>
            <a:pPr>
              <a:buNone/>
            </a:pPr>
            <a:r>
              <a:rPr lang="en-US" altLang="zh-CN" sz="900" dirty="0" err="1"/>
              <a:t>XGBoost</a:t>
            </a:r>
            <a:r>
              <a:rPr lang="en-US" altLang="zh-CN" sz="900" dirty="0"/>
              <a:t> 458439.281250 0.743577 139764.100000 1378.406514</a:t>
            </a:r>
          </a:p>
          <a:p>
            <a:pPr>
              <a:buNone/>
            </a:pPr>
            <a:r>
              <a:rPr lang="en-US" altLang="zh-CN" sz="900" dirty="0" err="1"/>
              <a:t>GradientBoosting</a:t>
            </a:r>
            <a:r>
              <a:rPr lang="en-US" altLang="zh-CN" sz="900" dirty="0"/>
              <a:t> 535430.629126 0.672427 151229.841326 1375.795186</a:t>
            </a:r>
          </a:p>
          <a:p>
            <a:pPr>
              <a:buNone/>
            </a:pPr>
            <a:r>
              <a:rPr lang="en-US" altLang="zh-CN" sz="900" dirty="0" err="1"/>
              <a:t>RandomForest</a:t>
            </a:r>
            <a:r>
              <a:rPr lang="en-US" altLang="zh-CN" sz="900" dirty="0"/>
              <a:t> 527563.454492 0.691323 151443.527376 888.609256</a:t>
            </a:r>
          </a:p>
          <a:p>
            <a:pPr>
              <a:buNone/>
            </a:pPr>
            <a:r>
              <a:rPr lang="en-US" altLang="zh-CN" sz="900" dirty="0" err="1"/>
              <a:t>LightGBM</a:t>
            </a:r>
            <a:r>
              <a:rPr lang="en-US" altLang="zh-CN" sz="900" dirty="0"/>
              <a:t> 408080.661345 0.797723 174182.090712 2763.824365</a:t>
            </a:r>
          </a:p>
          <a:p>
            <a:pPr>
              <a:buNone/>
            </a:pPr>
            <a:r>
              <a:rPr lang="en-US" altLang="zh-CN" sz="900" dirty="0" err="1"/>
              <a:t>ExtraTrees</a:t>
            </a:r>
            <a:r>
              <a:rPr lang="en-US" altLang="zh-CN" sz="900" dirty="0"/>
              <a:t> 566096.015792 0.640694 185334.928031 870.775145</a:t>
            </a:r>
          </a:p>
          <a:p>
            <a:pPr>
              <a:buNone/>
            </a:pPr>
            <a:r>
              <a:rPr lang="en-US" altLang="zh-CN" sz="900" dirty="0"/>
              <a:t>Ridge 821873.405735 0.319544 625687.612079 5206.204263</a:t>
            </a:r>
          </a:p>
          <a:p>
            <a:pPr>
              <a:buNone/>
            </a:pPr>
            <a:r>
              <a:rPr lang="en-US" altLang="zh-CN" sz="900" dirty="0" err="1"/>
              <a:t>ElasticNet</a:t>
            </a:r>
            <a:r>
              <a:rPr lang="en-US" altLang="zh-CN" sz="900" dirty="0"/>
              <a:t> 835448.761436 0.304165 625737.326833 4734.529310</a:t>
            </a:r>
          </a:p>
          <a:p>
            <a:pPr>
              <a:buNone/>
            </a:pPr>
            <a:r>
              <a:rPr lang="en-US" altLang="zh-CN" sz="900" dirty="0"/>
              <a:t>Lasso 821233.555564 0.320236 625966.845223 5259.916266</a:t>
            </a:r>
          </a:p>
          <a:p>
            <a:pPr>
              <a:buNone/>
            </a:pPr>
            <a:r>
              <a:rPr lang="zh-CN" altLang="en-US" sz="900" dirty="0"/>
              <a:t>🔗 创建元学习集成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/>
              <a:t>Ridge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/>
              <a:t>Lasso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 err="1"/>
              <a:t>ElasticNet</a:t>
            </a:r>
            <a:r>
              <a:rPr lang="en-US" altLang="zh-CN" sz="900" dirty="0"/>
              <a:t>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 err="1"/>
              <a:t>RandomForest</a:t>
            </a:r>
            <a:r>
              <a:rPr lang="en-US" altLang="zh-CN" sz="900" dirty="0"/>
              <a:t>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 err="1"/>
              <a:t>ExtraTrees</a:t>
            </a:r>
            <a:r>
              <a:rPr lang="en-US" altLang="zh-CN" sz="900" dirty="0"/>
              <a:t>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 err="1"/>
              <a:t>GradientBoosting</a:t>
            </a:r>
            <a:r>
              <a:rPr lang="en-US" altLang="zh-CN" sz="900" dirty="0"/>
              <a:t>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 err="1"/>
              <a:t>XGBoost</a:t>
            </a:r>
            <a:r>
              <a:rPr lang="en-US" altLang="zh-CN" sz="900" dirty="0"/>
              <a:t>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生成 </a:t>
            </a:r>
            <a:r>
              <a:rPr lang="en-US" altLang="zh-CN" sz="900" dirty="0" err="1"/>
              <a:t>LightGBM</a:t>
            </a:r>
            <a:r>
              <a:rPr lang="en-US" altLang="zh-CN" sz="900" dirty="0"/>
              <a:t> </a:t>
            </a:r>
            <a:r>
              <a:rPr lang="zh-CN" altLang="en-US" sz="900" dirty="0"/>
              <a:t>的元特征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元学习集成完成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使用模型</a:t>
            </a:r>
            <a:r>
              <a:rPr lang="en-US" altLang="zh-CN" sz="900" dirty="0"/>
              <a:t>: Ridge, Lasso, </a:t>
            </a:r>
            <a:r>
              <a:rPr lang="en-US" altLang="zh-CN" sz="900" dirty="0" err="1"/>
              <a:t>ElasticNet</a:t>
            </a:r>
            <a:r>
              <a:rPr lang="en-US" altLang="zh-CN" sz="900" dirty="0"/>
              <a:t>, </a:t>
            </a:r>
            <a:r>
              <a:rPr lang="en-US" altLang="zh-CN" sz="900" dirty="0" err="1"/>
              <a:t>RandomForest</a:t>
            </a:r>
            <a:r>
              <a:rPr lang="en-US" altLang="zh-CN" sz="900" dirty="0"/>
              <a:t>, </a:t>
            </a:r>
            <a:r>
              <a:rPr lang="en-US" altLang="zh-CN" sz="900" dirty="0" err="1"/>
              <a:t>ExtraTrees</a:t>
            </a:r>
            <a:r>
              <a:rPr lang="en-US" altLang="zh-CN" sz="900" dirty="0"/>
              <a:t>, </a:t>
            </a:r>
            <a:r>
              <a:rPr lang="en-US" altLang="zh-CN" sz="900" dirty="0" err="1"/>
              <a:t>GradientBoosting</a:t>
            </a:r>
            <a:r>
              <a:rPr lang="en-US" altLang="zh-CN" sz="900" dirty="0"/>
              <a:t>, </a:t>
            </a:r>
            <a:r>
              <a:rPr lang="en-US" altLang="zh-CN" sz="900" dirty="0" err="1"/>
              <a:t>XGBoost</a:t>
            </a:r>
            <a:r>
              <a:rPr lang="en-US" altLang="zh-CN" sz="900" dirty="0"/>
              <a:t>, </a:t>
            </a:r>
            <a:r>
              <a:rPr lang="en-US" altLang="zh-CN" sz="900" dirty="0" err="1"/>
              <a:t>LightGBM</a:t>
            </a:r>
            <a:endParaRPr lang="en-US" altLang="zh-CN" sz="900" dirty="0"/>
          </a:p>
          <a:p>
            <a:pPr>
              <a:buNone/>
            </a:pPr>
            <a:r>
              <a:rPr lang="zh-CN" altLang="en-US" sz="900" dirty="0"/>
              <a:t>验证</a:t>
            </a:r>
            <a:r>
              <a:rPr lang="en-US" altLang="zh-CN" sz="900" dirty="0"/>
              <a:t>MAE: 540126</a:t>
            </a:r>
          </a:p>
          <a:p>
            <a:pPr>
              <a:buNone/>
            </a:pPr>
            <a:r>
              <a:rPr lang="zh-CN" altLang="en-US" sz="900" dirty="0"/>
              <a:t>验证</a:t>
            </a:r>
            <a:r>
              <a:rPr lang="en-US" altLang="zh-CN" sz="900" dirty="0"/>
              <a:t>R2: 0.6622</a:t>
            </a:r>
          </a:p>
          <a:p>
            <a:pPr>
              <a:buNone/>
            </a:pPr>
            <a:r>
              <a:rPr lang="zh-CN" altLang="en-US" sz="900" dirty="0"/>
              <a:t>最终预测生成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最佳单一模型</a:t>
            </a:r>
            <a:r>
              <a:rPr lang="en-US" altLang="zh-CN" sz="900" dirty="0"/>
              <a:t>: </a:t>
            </a:r>
            <a:r>
              <a:rPr lang="en-US" altLang="zh-CN" sz="900" dirty="0" err="1"/>
              <a:t>XGBoost</a:t>
            </a:r>
            <a:endParaRPr lang="en-US" altLang="zh-CN" sz="900" dirty="0"/>
          </a:p>
          <a:p>
            <a:pPr>
              <a:buNone/>
            </a:pPr>
            <a:r>
              <a:rPr lang="zh-CN" altLang="en-US" sz="900" dirty="0"/>
              <a:t>预测长度检查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预测结果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原始测试</a:t>
            </a:r>
            <a:r>
              <a:rPr lang="en-US" altLang="zh-CN" sz="900" dirty="0"/>
              <a:t>ID: 14786</a:t>
            </a:r>
          </a:p>
          <a:p>
            <a:pPr>
              <a:buNone/>
            </a:pPr>
            <a:r>
              <a:rPr lang="zh-CN" altLang="en-US" sz="900" dirty="0"/>
              <a:t>🔗 应用元学习集成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元特征长度检查</a:t>
            </a:r>
            <a:r>
              <a:rPr lang="en-US" altLang="zh-CN" sz="900" dirty="0"/>
              <a:t>: 14786 vs 14786</a:t>
            </a:r>
          </a:p>
          <a:p>
            <a:pPr>
              <a:buNone/>
            </a:pPr>
            <a:r>
              <a:rPr lang="zh-CN" altLang="en-US" sz="900" dirty="0"/>
              <a:t>使用集成预测 </a:t>
            </a:r>
            <a:r>
              <a:rPr lang="en-US" altLang="zh-CN" sz="900" dirty="0"/>
              <a:t>(</a:t>
            </a:r>
            <a:r>
              <a:rPr lang="zh-CN" altLang="en-US" sz="900" dirty="0"/>
              <a:t>最佳模型</a:t>
            </a:r>
            <a:r>
              <a:rPr lang="en-US" altLang="zh-CN" sz="900" dirty="0"/>
              <a:t>80% + </a:t>
            </a:r>
            <a:r>
              <a:rPr lang="zh-CN" altLang="en-US" sz="900" dirty="0"/>
              <a:t>元学习</a:t>
            </a:r>
            <a:r>
              <a:rPr lang="en-US" altLang="zh-CN" sz="900" dirty="0"/>
              <a:t>20%)</a:t>
            </a:r>
          </a:p>
          <a:p>
            <a:pPr>
              <a:buNone/>
            </a:pPr>
            <a:r>
              <a:rPr lang="zh-CN" altLang="en-US" sz="900" dirty="0"/>
              <a:t>创建提交文件</a:t>
            </a:r>
            <a:r>
              <a:rPr lang="en-US" altLang="zh-CN" sz="900" dirty="0"/>
              <a:t>...</a:t>
            </a:r>
          </a:p>
          <a:p>
            <a:pPr>
              <a:buNone/>
            </a:pPr>
            <a:r>
              <a:rPr lang="zh-CN" altLang="en-US" sz="900" dirty="0"/>
              <a:t>最终长度检查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预测结果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测试集</a:t>
            </a:r>
            <a:r>
              <a:rPr lang="en-US" altLang="zh-CN" sz="900" dirty="0"/>
              <a:t>ID: 14786</a:t>
            </a:r>
          </a:p>
          <a:p>
            <a:pPr>
              <a:buNone/>
            </a:pPr>
            <a:r>
              <a:rPr lang="zh-CN" altLang="en-US" sz="900" dirty="0"/>
              <a:t>预测完成</a:t>
            </a:r>
            <a:r>
              <a:rPr lang="en-US" altLang="zh-CN" sz="900" dirty="0"/>
              <a:t>!</a:t>
            </a:r>
          </a:p>
          <a:p>
            <a:pPr>
              <a:buNone/>
            </a:pPr>
            <a:r>
              <a:rPr lang="en-US" altLang="zh-CN" sz="900" dirty="0"/>
              <a:t>==================================================</a:t>
            </a:r>
          </a:p>
          <a:p>
            <a:pPr>
              <a:buNone/>
            </a:pPr>
            <a:r>
              <a:rPr lang="zh-CN" altLang="en-US" sz="900" dirty="0"/>
              <a:t>预测统计</a:t>
            </a:r>
            <a:r>
              <a:rPr lang="en-US" altLang="zh-CN" sz="900" dirty="0"/>
              <a:t>:</a:t>
            </a:r>
          </a:p>
          <a:p>
            <a:pPr>
              <a:buNone/>
            </a:pPr>
            <a:r>
              <a:rPr lang="zh-CN" altLang="en-US" sz="900" dirty="0"/>
              <a:t>样本数量</a:t>
            </a:r>
            <a:r>
              <a:rPr lang="en-US" altLang="zh-CN" sz="900" dirty="0"/>
              <a:t>: 14786</a:t>
            </a:r>
          </a:p>
          <a:p>
            <a:pPr>
              <a:buNone/>
            </a:pPr>
            <a:r>
              <a:rPr lang="zh-CN" altLang="en-US" sz="900" dirty="0"/>
              <a:t>价格范围</a:t>
            </a:r>
            <a:r>
              <a:rPr lang="en-US" altLang="zh-CN" sz="900" dirty="0"/>
              <a:t>: 192377 - 6171747</a:t>
            </a:r>
          </a:p>
          <a:p>
            <a:pPr>
              <a:buNone/>
            </a:pPr>
            <a:r>
              <a:rPr lang="zh-CN" altLang="en-US" sz="900" dirty="0"/>
              <a:t>平均价格</a:t>
            </a:r>
            <a:r>
              <a:rPr lang="en-US" altLang="zh-CN" sz="900" dirty="0"/>
              <a:t>: 2335562</a:t>
            </a:r>
          </a:p>
          <a:p>
            <a:pPr>
              <a:buNone/>
            </a:pPr>
            <a:r>
              <a:rPr lang="zh-CN" altLang="en-US" sz="900" dirty="0"/>
              <a:t>中位价格</a:t>
            </a:r>
            <a:r>
              <a:rPr lang="en-US" altLang="zh-CN" sz="900" dirty="0"/>
              <a:t>: 1876648</a:t>
            </a:r>
          </a:p>
          <a:p>
            <a:pPr>
              <a:buNone/>
            </a:pPr>
            <a:r>
              <a:rPr lang="zh-CN" altLang="en-US" sz="900" dirty="0"/>
              <a:t>标准差</a:t>
            </a:r>
            <a:r>
              <a:rPr lang="en-US" altLang="zh-CN" sz="900" dirty="0"/>
              <a:t>: 1464797</a:t>
            </a:r>
          </a:p>
          <a:p>
            <a:r>
              <a:rPr lang="zh-CN" altLang="en-US" sz="900" dirty="0"/>
              <a:t>文件保存</a:t>
            </a:r>
            <a:r>
              <a:rPr lang="en-US" altLang="zh-CN" sz="900" dirty="0"/>
              <a:t>: high_performance_submission.csv</a:t>
            </a:r>
          </a:p>
        </p:txBody>
      </p:sp>
    </p:spTree>
    <p:extLst>
      <p:ext uri="{BB962C8B-B14F-4D97-AF65-F5344CB8AC3E}">
        <p14:creationId xmlns:p14="http://schemas.microsoft.com/office/powerpoint/2010/main" val="404279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"/>
          <p:cNvGrpSpPr/>
          <p:nvPr/>
        </p:nvGrpSpPr>
        <p:grpSpPr>
          <a:xfrm>
            <a:off x="262469" y="330275"/>
            <a:ext cx="3219985" cy="734016"/>
            <a:chOff x="1029765" y="388347"/>
            <a:chExt cx="3219985" cy="734016"/>
          </a:xfrm>
        </p:grpSpPr>
        <p:pic>
          <p:nvPicPr>
            <p:cNvPr id="209716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6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654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谢谢大家！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2672</Words>
  <Application>Microsoft Office PowerPoint</Application>
  <PresentationFormat>Widescreen</PresentationFormat>
  <Paragraphs>426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华文楷体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熙媛 胡</cp:lastModifiedBy>
  <cp:revision>1</cp:revision>
  <dcterms:created xsi:type="dcterms:W3CDTF">2021-11-04T22:55:00Z</dcterms:created>
  <dcterms:modified xsi:type="dcterms:W3CDTF">2025-06-04T11:08:14Z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A65B8AD42842408D900EA9182EC4BD6D</vt:lpwstr>
  </property>
  <property fmtid="{D5CDD505-2E9C-101B-9397-08002B2CF9AE}" pid="3" name="KSOProductBuildVer">
    <vt:lpwstr>2052-11.1.0.12302</vt:lpwstr>
  </property>
</Properties>
</file>