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56" r:id="rId3"/>
    <p:sldId id="257" r:id="rId4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</dgm:ptLst>
  <dgm:cxnLst>
    <dgm:cxn modelId="{4DF5F2BA-2BE3-48FB-BE94-26745F9AF519}" type="presOf" srcId="{8EB1D179-D23D-41D4-AEEF-E4B9FEB06903}" destId="{BF708676-7EFC-4C81-9D3A-3E677EAC1C7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585585" cy="2348230"/>
        <a:chOff x="0" y="0"/>
        <a:chExt cx="6585585" cy="234823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654200"/>
          <a:ext cx="1733049" cy="10398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预防性</a:t>
          </a:r>
          <a:r>
            <a:rPr lang="zh-CN" altLang="en-US" sz="2000"/>
            <a:t>选择</a:t>
          </a:r>
          <a:endParaRPr lang="zh-CN" altLang="en-US" sz="2000"/>
        </a:p>
      </dsp:txBody>
      <dsp:txXfrm>
        <a:off x="0" y="654200"/>
        <a:ext cx="1733049" cy="1039829"/>
      </dsp:txXfrm>
    </dsp:sp>
    <dsp:sp modelId="{8A5CF0CE-3323-464D-9C63-05C1BDB053F5}">
      <dsp:nvSpPr>
        <dsp:cNvPr id="4" name="右箭头 3"/>
        <dsp:cNvSpPr/>
      </dsp:nvSpPr>
      <dsp:spPr bwMode="white">
        <a:xfrm>
          <a:off x="1895955" y="959217"/>
          <a:ext cx="367406" cy="42979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895955" y="959217"/>
        <a:ext cx="367406" cy="429796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426268" y="654200"/>
          <a:ext cx="1733049" cy="10398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过滤性选择</a:t>
          </a:r>
          <a:endParaRPr lang="zh-CN" altLang="en-US" sz="2000"/>
        </a:p>
      </dsp:txBody>
      <dsp:txXfrm>
        <a:off x="2426268" y="654200"/>
        <a:ext cx="1733049" cy="1039829"/>
      </dsp:txXfrm>
    </dsp:sp>
    <dsp:sp modelId="{353C3794-50AA-4D44-83C9-CE28317C3317}">
      <dsp:nvSpPr>
        <dsp:cNvPr id="6" name="右箭头 5"/>
        <dsp:cNvSpPr/>
      </dsp:nvSpPr>
      <dsp:spPr bwMode="white">
        <a:xfrm>
          <a:off x="4322223" y="959217"/>
          <a:ext cx="367406" cy="42979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5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322223" y="959217"/>
        <a:ext cx="367406" cy="429796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4852536" y="654200"/>
          <a:ext cx="1733049" cy="10398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评估性</a:t>
          </a:r>
          <a:r>
            <a:rPr lang="zh-CN" altLang="en-US" sz="2000"/>
            <a:t>选择</a:t>
          </a:r>
          <a:endParaRPr lang="zh-CN" altLang="en-US" sz="2000"/>
        </a:p>
      </dsp:txBody>
      <dsp:txXfrm>
        <a:off x="4852536" y="654200"/>
        <a:ext cx="1733049" cy="1039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房产预测任务</a:t>
            </a:r>
            <a:r>
              <a:rPr lang="zh-CN" altLang="zh-CN"/>
              <a:t>期末展示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妙含笑</a:t>
            </a:r>
            <a:r>
              <a:rPr lang="en-US" altLang="zh-CN"/>
              <a:t> 2022200230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285" y="236290"/>
            <a:ext cx="10969200" cy="705600"/>
          </a:xfrm>
        </p:spPr>
        <p:txBody>
          <a:bodyPr/>
          <a:p>
            <a:r>
              <a:rPr lang="zh-CN" altLang="en-US"/>
              <a:t>数据处理</a:t>
            </a:r>
            <a:r>
              <a:rPr lang="zh-CN" altLang="en-US"/>
              <a:t>与特征工程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50" y="1941195"/>
            <a:ext cx="4744085" cy="4759325"/>
          </a:xfrm>
        </p:spPr>
        <p:txBody>
          <a:bodyPr>
            <a:noAutofit/>
          </a:bodyPr>
          <a:p>
            <a:r>
              <a:rPr lang="zh-CN" altLang="en-US" sz="1100" b="1">
                <a:latin typeface="PingFang SC Semibold" panose="020B0400000000000000" charset="-122"/>
                <a:ea typeface="PingFang SC Semibold" panose="020B0400000000000000" charset="-122"/>
              </a:rPr>
              <a:t>地理位置处理</a:t>
            </a:r>
            <a:r>
              <a:rPr lang="en-US" altLang="zh-CN" sz="1100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zh-CN" altLang="en-US" sz="1100"/>
              <a:t>创建城市</a:t>
            </a:r>
            <a:r>
              <a:rPr lang="en-US" altLang="zh-CN" sz="1100"/>
              <a:t>-</a:t>
            </a:r>
            <a:r>
              <a:rPr lang="zh-CN" altLang="en-US" sz="1100"/>
              <a:t>环线组合特征并进行</a:t>
            </a:r>
            <a:r>
              <a:rPr lang="en-US" altLang="zh-CN" sz="1100"/>
              <a:t>One-hot</a:t>
            </a:r>
            <a:r>
              <a:rPr lang="zh-CN" altLang="en-US" sz="1100"/>
              <a:t>编码</a:t>
            </a:r>
            <a:r>
              <a:rPr lang="en-US" altLang="zh-CN" sz="1100"/>
              <a:t>；kmeans</a:t>
            </a:r>
            <a:r>
              <a:rPr lang="zh-CN" altLang="en-US" sz="1100"/>
              <a:t>算法实现</a:t>
            </a:r>
            <a:r>
              <a:rPr lang="en-US" altLang="zh-CN" sz="1100"/>
              <a:t>20</a:t>
            </a:r>
            <a:r>
              <a:rPr lang="zh-CN" altLang="en-US" sz="1100"/>
              <a:t>个地理聚类，计算到聚类中心的距离</a:t>
            </a:r>
            <a:r>
              <a:rPr lang="en-US" altLang="zh-CN" sz="1100"/>
              <a:t>；</a:t>
            </a:r>
            <a:r>
              <a:rPr lang="zh-CN" altLang="en-US" sz="1100"/>
              <a:t>多层级填充策略：板块</a:t>
            </a:r>
            <a:r>
              <a:rPr lang="en-US" altLang="en-US" sz="1100"/>
              <a:t>→</a:t>
            </a:r>
            <a:r>
              <a:rPr lang="zh-CN" altLang="en-US" sz="1100"/>
              <a:t>区域</a:t>
            </a:r>
            <a:r>
              <a:rPr lang="en-US" altLang="en-US" sz="1100"/>
              <a:t>→</a:t>
            </a:r>
            <a:r>
              <a:rPr lang="zh-CN" altLang="en-US" sz="1100"/>
              <a:t>城市</a:t>
            </a:r>
            <a:r>
              <a:rPr lang="en-US" altLang="en-US" sz="1100"/>
              <a:t>→</a:t>
            </a:r>
            <a:r>
              <a:rPr lang="zh-CN" altLang="en-US" sz="1100"/>
              <a:t>全局中位数</a:t>
            </a:r>
            <a:endParaRPr lang="zh-CN" altLang="en-US" sz="1100"/>
          </a:p>
          <a:p>
            <a:r>
              <a:rPr lang="zh-CN" altLang="en-US" sz="1100" b="1">
                <a:latin typeface="PingFang SC Semibold" panose="020B0400000000000000" charset="-122"/>
                <a:ea typeface="PingFang SC Semibold" panose="020B0400000000000000" charset="-122"/>
              </a:rPr>
              <a:t>时间特征处理</a:t>
            </a:r>
            <a:r>
              <a:rPr lang="en-US" altLang="zh-CN" sz="1100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zh-CN" altLang="en-US" sz="1100"/>
              <a:t>提取更丰富的时间维度</a:t>
            </a:r>
            <a:r>
              <a:rPr lang="en-US" altLang="zh-CN" sz="1100"/>
              <a:t>；</a:t>
            </a:r>
            <a:r>
              <a:rPr lang="zh-CN" altLang="en-US" sz="1100"/>
              <a:t>计算交易间隔天数和年数</a:t>
            </a:r>
            <a:r>
              <a:rPr lang="en-US" altLang="zh-CN" sz="1100"/>
              <a:t>；</a:t>
            </a:r>
            <a:r>
              <a:rPr lang="zh-CN" altLang="en-US" sz="1100"/>
              <a:t>增加</a:t>
            </a:r>
            <a:r>
              <a:rPr lang="en-US" altLang="zh-CN" sz="1100"/>
              <a:t>"</a:t>
            </a:r>
            <a:r>
              <a:rPr lang="zh-CN" altLang="en-US" sz="1100"/>
              <a:t>有上次交易</a:t>
            </a:r>
            <a:r>
              <a:rPr lang="en-US" altLang="zh-CN" sz="1100"/>
              <a:t>"</a:t>
            </a:r>
            <a:r>
              <a:rPr lang="zh-CN" altLang="en-US" sz="1100"/>
              <a:t>标识特征</a:t>
            </a:r>
            <a:r>
              <a:rPr lang="en-US" altLang="zh-CN" sz="1100"/>
              <a:t>；</a:t>
            </a:r>
            <a:r>
              <a:rPr lang="zh-CN" altLang="en-US" sz="1100"/>
              <a:t>更完善的周期性编码</a:t>
            </a:r>
            <a:r>
              <a:rPr lang="en-US" altLang="zh-CN" sz="1100"/>
              <a:t>（</a:t>
            </a:r>
            <a:r>
              <a:rPr lang="zh-CN" altLang="en-US" sz="1100"/>
              <a:t>三角函数变换</a:t>
            </a:r>
            <a:r>
              <a:rPr lang="en-US" altLang="zh-CN" sz="1100"/>
              <a:t>）</a:t>
            </a:r>
            <a:endParaRPr lang="en-US" altLang="zh-CN" sz="1100"/>
          </a:p>
          <a:p>
            <a:r>
              <a:rPr lang="zh-CN" altLang="en-US" sz="1100" b="1">
                <a:latin typeface="PingFang SC Semibold" panose="020B0400000000000000" charset="-122"/>
                <a:ea typeface="PingFang SC Semibold" panose="020B0400000000000000" charset="-122"/>
              </a:rPr>
              <a:t>文本特征处理</a:t>
            </a:r>
            <a:r>
              <a:rPr lang="en-US" altLang="zh-CN" sz="1100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zh-CN" altLang="en-US" sz="1100" b="1">
                <a:latin typeface="PingFang SC Semibold" panose="020B0400000000000000" charset="-122"/>
                <a:ea typeface="PingFang SC Semibold" panose="020B0400000000000000" charset="-122"/>
              </a:rPr>
              <a:t>分层处理</a:t>
            </a:r>
            <a:r>
              <a:rPr lang="en-US" altLang="zh-CN" sz="1100"/>
              <a:t>，</a:t>
            </a:r>
            <a:r>
              <a:rPr lang="zh-CN" altLang="en-US" sz="1100"/>
              <a:t>第一层：关键词识别（</a:t>
            </a:r>
            <a:r>
              <a:rPr lang="en-US" altLang="zh-CN" sz="1100"/>
              <a:t>TF-IDF</a:t>
            </a:r>
            <a:r>
              <a:rPr lang="zh-CN" altLang="en-US" sz="1100"/>
              <a:t>主导）</a:t>
            </a:r>
            <a:r>
              <a:rPr lang="en-US" altLang="zh-CN" sz="1100"/>
              <a:t>，</a:t>
            </a:r>
            <a:r>
              <a:rPr lang="zh-CN" altLang="en-US" sz="1100"/>
              <a:t>第二层：语义理解（</a:t>
            </a:r>
            <a:r>
              <a:rPr lang="en-US" altLang="zh-CN" sz="1100"/>
              <a:t>jieba</a:t>
            </a:r>
            <a:r>
              <a:rPr lang="zh-CN" altLang="en-US" sz="1100"/>
              <a:t>分词）</a:t>
            </a:r>
            <a:r>
              <a:rPr lang="en-US" altLang="zh-CN" sz="1100"/>
              <a:t>  ，</a:t>
            </a:r>
            <a:r>
              <a:rPr lang="zh-CN" altLang="en-US" sz="1100"/>
              <a:t>第三层：特征融合</a:t>
            </a:r>
            <a:r>
              <a:rPr lang="en-US" altLang="zh-CN" sz="1100"/>
              <a:t>，</a:t>
            </a:r>
            <a:r>
              <a:rPr lang="zh-CN" altLang="en-US" sz="1100"/>
              <a:t>既保持了关键词识别的优势，又增强了语义理解能力</a:t>
            </a:r>
            <a:endParaRPr lang="zh-CN" altLang="en-US" sz="1100"/>
          </a:p>
          <a:p>
            <a:r>
              <a:rPr lang="zh-CN" altLang="en-US" sz="1100" b="1">
                <a:latin typeface="PingFang SC Semibold" panose="020B0400000000000000" charset="-122"/>
                <a:ea typeface="PingFang SC Semibold" panose="020B0400000000000000" charset="-122"/>
              </a:rPr>
              <a:t>根据经验增加变量</a:t>
            </a:r>
            <a:r>
              <a:rPr lang="en-US" altLang="zh-CN" sz="1100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zh-CN" altLang="en-US" sz="1100"/>
              <a:t>计算得房率、面积差、公摊率、房间密度</a:t>
            </a:r>
            <a:r>
              <a:rPr lang="en-US" altLang="zh-CN" sz="1100"/>
              <a:t>；</a:t>
            </a:r>
            <a:r>
              <a:rPr lang="zh-CN" altLang="en-US" sz="1100"/>
              <a:t>增加南北通透、东西通透</a:t>
            </a:r>
            <a:r>
              <a:rPr lang="en-US" altLang="zh-CN" sz="1100"/>
              <a:t>、</a:t>
            </a:r>
            <a:r>
              <a:rPr lang="zh-CN" altLang="en-US" sz="1100"/>
              <a:t>是否为黄金楼层判断</a:t>
            </a:r>
            <a:endParaRPr lang="zh-CN" altLang="en-US" sz="1100"/>
          </a:p>
          <a:p>
            <a:r>
              <a:rPr lang="zh-CN" altLang="en-US" sz="1100" b="1">
                <a:latin typeface="PingFang SC Semibold" panose="020B0400000000000000" charset="-122"/>
                <a:ea typeface="PingFang SC Semibold" panose="020B0400000000000000" charset="-122"/>
              </a:rPr>
              <a:t>增加交互项和高次项</a:t>
            </a:r>
            <a:r>
              <a:rPr lang="en-US" altLang="zh-CN" sz="1100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zh-CN" altLang="en-US" sz="1100"/>
              <a:t>面积</a:t>
            </a:r>
            <a:r>
              <a:rPr lang="en-US" altLang="zh-CN" sz="1100"/>
              <a:t>-</a:t>
            </a:r>
            <a:r>
              <a:rPr lang="zh-CN" altLang="en-US" sz="1100"/>
              <a:t>房间交互：面积室数比、面积厅数比、室厅比</a:t>
            </a:r>
            <a:r>
              <a:rPr lang="en-US" altLang="zh-CN" sz="1100"/>
              <a:t>；</a:t>
            </a:r>
            <a:r>
              <a:rPr lang="zh-CN" altLang="en-US" sz="1100"/>
              <a:t>地理</a:t>
            </a:r>
            <a:r>
              <a:rPr lang="en-US" altLang="zh-CN" sz="1100"/>
              <a:t>-</a:t>
            </a:r>
            <a:r>
              <a:rPr lang="zh-CN" altLang="en-US" sz="1100"/>
              <a:t>面积交互：城市</a:t>
            </a:r>
            <a:r>
              <a:rPr lang="en-US" altLang="zh-CN" sz="1100"/>
              <a:t>_</a:t>
            </a:r>
            <a:r>
              <a:rPr lang="zh-CN" altLang="en-US" sz="1100"/>
              <a:t>环线与建筑面积的交互</a:t>
            </a:r>
            <a:r>
              <a:rPr lang="en-US" altLang="zh-CN" sz="1100"/>
              <a:t>；</a:t>
            </a:r>
            <a:r>
              <a:rPr lang="zh-CN" altLang="en-US" sz="1100"/>
              <a:t>小区特征交互：绿化容积比、绿化面积交互</a:t>
            </a:r>
            <a:r>
              <a:rPr lang="en-US" altLang="zh-CN" sz="1100"/>
              <a:t>；</a:t>
            </a:r>
            <a:r>
              <a:rPr lang="zh-CN" altLang="en-US" sz="1100"/>
              <a:t>房龄的平方</a:t>
            </a:r>
            <a:r>
              <a:rPr lang="en-US" altLang="zh-CN" sz="1100"/>
              <a:t>，</a:t>
            </a:r>
            <a:r>
              <a:rPr lang="zh-CN" altLang="en-US" sz="1100"/>
              <a:t>建筑面积的平方</a:t>
            </a:r>
            <a:endParaRPr lang="zh-CN" altLang="en-US" sz="1100"/>
          </a:p>
          <a:p>
            <a:r>
              <a:rPr lang="zh-CN" altLang="en-US" sz="1100" b="1">
                <a:latin typeface="PingFang SC Semibold" panose="020B0400000000000000" charset="-122"/>
                <a:ea typeface="PingFang SC Semibold" panose="020B0400000000000000" charset="-122"/>
              </a:rPr>
              <a:t>统计特征</a:t>
            </a:r>
            <a:r>
              <a:rPr lang="en-US" altLang="zh-CN" sz="1100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zh-CN" altLang="en-US" sz="1100"/>
              <a:t>区域、板块的目标编码</a:t>
            </a:r>
            <a:r>
              <a:rPr lang="en-US" altLang="zh-CN" sz="1100"/>
              <a:t>；</a:t>
            </a:r>
            <a:r>
              <a:rPr lang="zh-CN" altLang="en-US" sz="1100"/>
              <a:t>按地理分区统计建筑面积等</a:t>
            </a:r>
            <a:r>
              <a:rPr lang="zh-CN" altLang="en-US" sz="1100"/>
              <a:t>特征的均值、标准差、中位数</a:t>
            </a:r>
            <a:r>
              <a:rPr lang="en-US" altLang="zh-CN" sz="1100"/>
              <a:t>；</a:t>
            </a:r>
            <a:r>
              <a:rPr lang="zh-CN" altLang="en-US" sz="1100"/>
              <a:t>按年份统计的价格均值和中位数</a:t>
            </a:r>
            <a:endParaRPr lang="zh-CN" altLang="en-US" sz="1100"/>
          </a:p>
          <a:p>
            <a:endParaRPr lang="zh-CN" altLang="en-US" sz="1100"/>
          </a:p>
        </p:txBody>
      </p:sp>
      <p:sp>
        <p:nvSpPr>
          <p:cNvPr id="6" name="文本框 5"/>
          <p:cNvSpPr txBox="1"/>
          <p:nvPr/>
        </p:nvSpPr>
        <p:spPr>
          <a:xfrm>
            <a:off x="1439545" y="1412240"/>
            <a:ext cx="462089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特征工程总体思路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8550" y="1390015"/>
            <a:ext cx="462089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特征工程具体改进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7850" y="977265"/>
            <a:ext cx="11156950" cy="405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异常值处理</a:t>
            </a:r>
            <a:r>
              <a:rPr lang="en-US" altLang="zh-CN"/>
              <a:t>：</a:t>
            </a:r>
            <a:r>
              <a:rPr lang="zh-CN" altLang="en-US"/>
              <a:t>对目标变量分别使用三种异常值识别方法</a:t>
            </a:r>
            <a:r>
              <a:rPr lang="en-US" altLang="zh-CN"/>
              <a:t>——IQR</a:t>
            </a:r>
            <a:r>
              <a:rPr lang="zh-CN" altLang="en-US"/>
              <a:t>、</a:t>
            </a:r>
            <a:r>
              <a:rPr lang="en-US" altLang="zh-CN"/>
              <a:t>Z-score</a:t>
            </a:r>
            <a:r>
              <a:rPr lang="zh-CN" altLang="en-US"/>
              <a:t>、孤立森林检测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314325" y="1941068"/>
          <a:ext cx="11035030" cy="4526280"/>
        </p:xfrm>
        <a:graphic>
          <a:graphicData uri="http://schemas.openxmlformats.org/drawingml/2006/table">
            <a:tbl>
              <a:tblPr/>
              <a:tblGrid>
                <a:gridCol w="879475"/>
                <a:gridCol w="1215390"/>
                <a:gridCol w="1349375"/>
                <a:gridCol w="673735"/>
                <a:gridCol w="2752725"/>
              </a:tblGrid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阶段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处理类别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具体操作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生成特征数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处理方法说明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数据集成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小区详情整合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地理位置匹配小区信息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~10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通过经纬度计算最近距离匹配无法直接对应的小区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租金数据整合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计算平均每平米月租金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~5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整合租金数据，按小区计算中位数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地理匹配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智能位置匹配算法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-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使用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haversine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距离进行精确匹配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基础数值特征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建筑面积处理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数值提取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+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变换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去除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"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㎡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"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，生成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log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、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sqrt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、平方变换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套内面积处理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缺失值智能填充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基于建筑面积和平均得房率填充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房屋户型解析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正则表达式提取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提取室、厅、厨、卫数量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梯户比例处理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中文数字转换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解析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"X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梯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Y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户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"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格式，计算户梯比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楼层信息提取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文本解析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+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数值化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从楼层描述中提取当前楼层和总楼层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地理特征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城市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-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环线组合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One-hot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编码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~30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创建城市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_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环线特征并虚拟变量化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地理聚类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KMeans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聚类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对经纬度进行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20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个聚类，计算距离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环线信息填充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多层级填充策略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-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按板块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→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区域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→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城市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→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全局顺序填充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时间特征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交易时间解析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时间维度提取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6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年、月、季度、周、日、星期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周期性编码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三角函数变换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6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对月份、季度、星期进行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sin/cos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编码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交易间隔计算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时间差计算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当前交易与上次交易的天数、年数间隔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房屋特征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面积比率计算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衍生特征生成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得房率、面积差、公摊率、房间密度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朝向特征处理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多标签二值化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11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8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个方向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+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南北通透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+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东西通透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+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朝向数量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配置编码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类别数值化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电梯、装修情况、建筑结构编码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楼层特征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楼层分析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位置特征生成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8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楼层占比、黄金楼层、多层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/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高层判断等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楼层变换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数学变换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楼层占比的平方、立方变换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楼层交互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交互特征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楼层与电梯、住宅类型交互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房龄特征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建筑年代解析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智能文本处理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解析年份范围，按地区差异填充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房龄变换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多种变换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房龄的平方、立方、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log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变换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房龄分组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分类标识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新房、次新房、老房标识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房龄交互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组合特征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房龄与面积、楼层、住宅类型交互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文本特征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关键词提取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领域知识应用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6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6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大类关键词（交通、配套、学区等）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TF-IDF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编码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文本向量化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120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个文本字段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×30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TF-IDF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特征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文本统计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基础统计特征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30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长度、字数、字符统计等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交互特征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面积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-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房间交互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比率计算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5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面积室数比、厅数比、室厅比等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地理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-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面积交互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组合特征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~20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城市</a:t>
                      </a: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_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环线与建筑面积的交互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小区特征交互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设施比率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绿化容积比、绿化面积交互等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租金交互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投资指标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租售比、投资回报率（后删除）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统计特征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目标编码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基于目标变量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区域、板块的目标编码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区域统计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分组统计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区域建筑面积均值、标准差、中位数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小区统计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小区级统计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~10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小区房源数量、各特征统计量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730"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 </a:t>
                      </a:r>
                      <a:endParaRPr lang="en-US" alt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时间统计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时序统计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</a:t>
                      </a:r>
                      <a:r>
                        <a:rPr lang="zh-CN" altLang="en-US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个</a:t>
                      </a:r>
                      <a:endParaRPr lang="zh-CN" altLang="en-US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70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按年份的价格统计</a:t>
                      </a:r>
                      <a:endParaRPr lang="zh-CN" sz="70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9525" marR="9525" marT="9525" marB="9525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 descr="shap_summary_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295" y="560070"/>
            <a:ext cx="5259705" cy="629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特征选择与</a:t>
            </a:r>
            <a:r>
              <a:rPr lang="zh-CN" altLang="en-US"/>
              <a:t>特征重要性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817870" cy="4759325"/>
          </a:xfrm>
        </p:spPr>
        <p:txBody>
          <a:bodyPr>
            <a:normAutofit lnSpcReduction="10000"/>
          </a:bodyPr>
          <a:p>
            <a:r>
              <a:rPr lang="zh-CN" altLang="en-US"/>
              <a:t>总体思路</a:t>
            </a:r>
            <a:r>
              <a:rPr lang="en-US" altLang="zh-CN"/>
              <a:t>：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 sz="1400"/>
              <a:t>A[316</a:t>
            </a:r>
            <a:r>
              <a:rPr lang="zh-CN" altLang="en-US" sz="1400"/>
              <a:t>个原始特征</a:t>
            </a:r>
            <a:r>
              <a:rPr lang="en-US" altLang="zh-CN" sz="1400"/>
              <a:t>] --&gt; B[</a:t>
            </a:r>
            <a:r>
              <a:rPr lang="zh-CN" altLang="en-US" sz="1400"/>
              <a:t>多维度重要性分析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B --&gt; C[</a:t>
            </a:r>
            <a:r>
              <a:rPr lang="zh-CN" altLang="en-US" sz="1400"/>
              <a:t>树模型重要性</a:t>
            </a:r>
            <a:r>
              <a:rPr lang="en-US" altLang="zh-CN" sz="1400"/>
              <a:t>] --</a:t>
            </a:r>
            <a:r>
              <a:rPr lang="en-US" altLang="zh-CN" sz="1400">
                <a:sym typeface="+mn-ea"/>
              </a:rPr>
              <a:t>&gt; </a:t>
            </a:r>
            <a:r>
              <a:rPr lang="en-US" altLang="zh-CN" sz="1400"/>
              <a:t>G[</a:t>
            </a:r>
            <a:r>
              <a:rPr lang="zh-CN" altLang="en-US" sz="1400"/>
              <a:t>特征重要性排序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B --&gt; D[</a:t>
            </a:r>
            <a:r>
              <a:rPr lang="zh-CN" altLang="en-US" sz="1400"/>
              <a:t>排列重要性</a:t>
            </a:r>
            <a:r>
              <a:rPr lang="en-US" altLang="zh-CN" sz="1400"/>
              <a:t>] --&gt; G[</a:t>
            </a:r>
            <a:r>
              <a:rPr lang="zh-CN" altLang="en-US" sz="1400"/>
              <a:t>特征重要性排序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B --&gt; E[</a:t>
            </a:r>
            <a:r>
              <a:rPr lang="zh-CN" altLang="en-US" sz="1400"/>
              <a:t>线性系数重要性</a:t>
            </a:r>
            <a:r>
              <a:rPr lang="en-US" altLang="zh-CN" sz="1400"/>
              <a:t>] --&gt; G[</a:t>
            </a:r>
            <a:r>
              <a:rPr lang="zh-CN" altLang="en-US" sz="1400"/>
              <a:t>特征重要性排序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B --&gt; F[SHAP</a:t>
            </a:r>
            <a:r>
              <a:rPr lang="zh-CN" altLang="en-US" sz="1400"/>
              <a:t>分析</a:t>
            </a:r>
            <a:r>
              <a:rPr lang="en-US" altLang="zh-CN" sz="1400"/>
              <a:t>] --&gt; G[</a:t>
            </a:r>
            <a:r>
              <a:rPr lang="zh-CN" altLang="en-US" sz="1400"/>
              <a:t>特征重要性排序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G --&gt; H[RFE</a:t>
            </a:r>
            <a:r>
              <a:rPr lang="zh-CN" altLang="en-US" sz="1400"/>
              <a:t>递归消除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H --&gt; I[</a:t>
            </a:r>
            <a:r>
              <a:rPr lang="zh-CN" altLang="en-US" sz="1400"/>
              <a:t>选出</a:t>
            </a:r>
            <a:r>
              <a:rPr lang="en-US" altLang="zh-CN" sz="1400"/>
              <a:t>50</a:t>
            </a:r>
            <a:r>
              <a:rPr lang="zh-CN" altLang="en-US" sz="1400"/>
              <a:t>个核心特征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I --&gt; J[</a:t>
            </a:r>
            <a:r>
              <a:rPr lang="zh-CN" altLang="en-US" sz="1400"/>
              <a:t>重新训练模型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J --&gt; K[</a:t>
            </a:r>
            <a:r>
              <a:rPr lang="zh-CN" altLang="en-US" sz="1400"/>
              <a:t>性能对比验证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K --&gt; L{</a:t>
            </a:r>
            <a:r>
              <a:rPr lang="zh-CN" altLang="en-US" sz="1400"/>
              <a:t>性能是否提升</a:t>
            </a:r>
            <a:r>
              <a:rPr lang="en-US" altLang="zh-CN" sz="1400"/>
              <a:t>?}</a:t>
            </a:r>
            <a:endParaRPr lang="en-US" altLang="zh-CN" sz="1400"/>
          </a:p>
          <a:p>
            <a:pPr lvl="1"/>
            <a:r>
              <a:rPr lang="en-US" altLang="zh-CN" sz="1400"/>
              <a:t>    L --&gt;|</a:t>
            </a:r>
            <a:r>
              <a:rPr lang="zh-CN" altLang="en-US" sz="1400"/>
              <a:t>是</a:t>
            </a:r>
            <a:r>
              <a:rPr lang="en-US" altLang="zh-CN" sz="1400"/>
              <a:t>| M[</a:t>
            </a:r>
            <a:r>
              <a:rPr lang="zh-CN" altLang="en-US" sz="1400"/>
              <a:t>采用</a:t>
            </a:r>
            <a:r>
              <a:rPr lang="en-US" altLang="zh-CN" sz="1400"/>
              <a:t>RFE</a:t>
            </a:r>
            <a:r>
              <a:rPr lang="zh-CN" altLang="en-US" sz="1400"/>
              <a:t>特征</a:t>
            </a:r>
            <a:r>
              <a:rPr lang="en-US" altLang="zh-CN" sz="1400"/>
              <a:t>]</a:t>
            </a:r>
            <a:endParaRPr lang="en-US" altLang="zh-CN" sz="1400"/>
          </a:p>
          <a:p>
            <a:pPr lvl="1"/>
            <a:r>
              <a:rPr lang="en-US" altLang="zh-CN" sz="1400"/>
              <a:t>    L --&gt;|</a:t>
            </a:r>
            <a:r>
              <a:rPr lang="zh-CN" altLang="en-US" sz="1400"/>
              <a:t>否</a:t>
            </a:r>
            <a:r>
              <a:rPr lang="en-US" altLang="zh-CN" sz="1400"/>
              <a:t>| N[</a:t>
            </a:r>
            <a:r>
              <a:rPr lang="zh-CN" altLang="en-US" sz="1400"/>
              <a:t>保持原始特征</a:t>
            </a:r>
            <a:r>
              <a:rPr lang="en-US" altLang="zh-CN" sz="1400"/>
              <a:t>]</a:t>
            </a:r>
            <a:endParaRPr lang="en-US" altLang="zh-CN" sz="1400"/>
          </a:p>
          <a:p>
            <a:endParaRPr lang="en-US" altLang="zh-CN" sz="1400"/>
          </a:p>
        </p:txBody>
      </p:sp>
      <p:graphicFrame>
        <p:nvGraphicFramePr>
          <p:cNvPr id="8" name="图示 7"/>
          <p:cNvGraphicFramePr/>
          <p:nvPr/>
        </p:nvGraphicFramePr>
        <p:xfrm>
          <a:off x="385445" y="3858895"/>
          <a:ext cx="6585585" cy="234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571105" y="1531620"/>
            <a:ext cx="355663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特征重要性</a:t>
            </a:r>
            <a:r>
              <a:rPr lang="zh-CN" altLang="en-US">
                <a:solidFill>
                  <a:schemeClr val="bg1"/>
                </a:solidFill>
              </a:rPr>
              <a:t>表格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7265" y="586898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+mj-lt"/>
                <a:ea typeface="+mj-lt"/>
                <a:cs typeface="+mj-lt"/>
              </a:rPr>
              <a:t>从</a:t>
            </a:r>
            <a:r>
              <a:rPr lang="en-US" altLang="zh-CN" sz="1600" b="0" i="0">
                <a:solidFill>
                  <a:srgbClr val="000000"/>
                </a:solidFill>
                <a:latin typeface="+mj-lt"/>
                <a:ea typeface="+mj-lt"/>
                <a:cs typeface="+mj-lt"/>
              </a:rPr>
              <a:t>316</a:t>
            </a:r>
            <a:r>
              <a:rPr lang="zh-CN" altLang="en-US" sz="1600" b="0" i="0">
                <a:solidFill>
                  <a:srgbClr val="000000"/>
                </a:solidFill>
                <a:latin typeface="+mj-lt"/>
                <a:ea typeface="+mj-lt"/>
                <a:cs typeface="+mj-lt"/>
              </a:rPr>
              <a:t>个特征降维到</a:t>
            </a:r>
            <a:r>
              <a:rPr lang="en-US" altLang="zh-CN" sz="1600" b="0" i="0">
                <a:solidFill>
                  <a:srgbClr val="000000"/>
                </a:solidFill>
                <a:latin typeface="+mj-lt"/>
                <a:ea typeface="+mj-lt"/>
                <a:cs typeface="+mj-lt"/>
              </a:rPr>
              <a:t>50</a:t>
            </a:r>
            <a:r>
              <a:rPr lang="zh-CN" altLang="en-US" sz="1600" b="0" i="0">
                <a:solidFill>
                  <a:srgbClr val="000000"/>
                </a:solidFill>
                <a:latin typeface="+mj-lt"/>
                <a:ea typeface="+mj-lt"/>
                <a:cs typeface="+mj-lt"/>
              </a:rPr>
              <a:t>个特征</a:t>
            </a:r>
            <a:endParaRPr lang="zh-CN" altLang="en-US" sz="1600" b="0" i="0">
              <a:solidFill>
                <a:srgbClr val="000000"/>
              </a:solidFill>
              <a:latin typeface="+mj-lt"/>
              <a:ea typeface="+mj-lt"/>
              <a:cs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105" y="1899920"/>
            <a:ext cx="3574415" cy="4349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1030" y="1655445"/>
            <a:ext cx="4462145" cy="33362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77265" y="6249670"/>
            <a:ext cx="5259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另外的尝试</a:t>
            </a:r>
            <a:r>
              <a:rPr lang="en-US" altLang="zh-CN" sz="1600"/>
              <a:t>：pca</a:t>
            </a:r>
            <a:r>
              <a:rPr lang="zh-CN" altLang="en-US" sz="1600"/>
              <a:t>降维</a:t>
            </a:r>
            <a:r>
              <a:rPr lang="en-US" altLang="zh-CN" sz="1600"/>
              <a:t>，</a:t>
            </a:r>
            <a:r>
              <a:rPr lang="zh-CN" altLang="en-US" sz="1600"/>
              <a:t>保留</a:t>
            </a:r>
            <a:r>
              <a:rPr lang="en-US" altLang="zh-CN" sz="1600"/>
              <a:t>95%</a:t>
            </a:r>
            <a:r>
              <a:rPr lang="zh-CN" altLang="en-US" sz="1600"/>
              <a:t>方差</a:t>
            </a:r>
            <a:r>
              <a:rPr lang="en-US" altLang="zh-CN" sz="1600"/>
              <a:t>，</a:t>
            </a:r>
            <a:r>
              <a:rPr lang="zh-CN" altLang="en-US" sz="1600"/>
              <a:t>模型表现更差</a:t>
            </a:r>
            <a:endParaRPr lang="zh-CN" altLang="en-US" sz="1600"/>
          </a:p>
        </p:txBody>
      </p:sp>
      <p:pic>
        <p:nvPicPr>
          <p:cNvPr id="6" name="图片 5" descr="截屏2025-06-12 12.28.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85" y="71755"/>
            <a:ext cx="2626360" cy="48831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模型构建与训练</a:t>
            </a:r>
            <a:r>
              <a:rPr lang="en-US" altLang="zh-CN"/>
              <a:t>           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90" y="1489710"/>
            <a:ext cx="5134610" cy="4286250"/>
          </a:xfrm>
        </p:spPr>
        <p:txBody>
          <a:bodyPr>
            <a:noAutofit/>
          </a:bodyPr>
          <a:p>
            <a:r>
              <a:rPr lang="zh-CN" altLang="en-US" sz="1400"/>
              <a:t>基础模型池</a:t>
            </a:r>
            <a:r>
              <a:rPr lang="en-US" altLang="zh-CN" sz="1400"/>
              <a:t>：</a:t>
            </a:r>
            <a:endParaRPr lang="en-US" altLang="zh-CN" sz="1400"/>
          </a:p>
          <a:p>
            <a:pPr lvl="1">
              <a:lnSpc>
                <a:spcPct val="100000"/>
              </a:lnSpc>
            </a:pPr>
            <a:r>
              <a:rPr lang="zh-CN" altLang="en-US" sz="1200"/>
              <a:t>线性回归家族：</a:t>
            </a:r>
            <a:r>
              <a:rPr lang="en-US" altLang="zh-CN" sz="1200"/>
              <a:t>Linear Regression</a:t>
            </a:r>
            <a:r>
              <a:rPr lang="zh-CN" altLang="en-US" sz="1200"/>
              <a:t>、</a:t>
            </a:r>
            <a:r>
              <a:rPr lang="en-US" altLang="zh-CN" sz="1200"/>
              <a:t>Ridge</a:t>
            </a:r>
            <a:r>
              <a:rPr lang="zh-CN" altLang="en-US" sz="1200"/>
              <a:t>、</a:t>
            </a:r>
            <a:r>
              <a:rPr lang="en-US" altLang="zh-CN" sz="1200"/>
              <a:t>Lasso</a:t>
            </a:r>
            <a:r>
              <a:rPr lang="zh-CN" altLang="en-US" sz="1200"/>
              <a:t>、</a:t>
            </a:r>
            <a:r>
              <a:rPr lang="en-US" altLang="zh-CN" sz="1200"/>
              <a:t>ElasticNet</a:t>
            </a:r>
            <a:endParaRPr lang="en-US" altLang="zh-CN" sz="1200"/>
          </a:p>
          <a:p>
            <a:pPr lvl="1">
              <a:lnSpc>
                <a:spcPct val="100000"/>
              </a:lnSpc>
            </a:pPr>
            <a:r>
              <a:rPr lang="zh-CN" altLang="en-US" sz="1200"/>
              <a:t>树模型家族：</a:t>
            </a:r>
            <a:r>
              <a:rPr lang="en-US" altLang="zh-CN" sz="1200"/>
              <a:t>Random Forest</a:t>
            </a:r>
            <a:r>
              <a:rPr lang="zh-CN" altLang="en-US" sz="1200"/>
              <a:t>、</a:t>
            </a:r>
            <a:r>
              <a:rPr lang="en-US" altLang="zh-CN" sz="1200"/>
              <a:t>Extra Trees</a:t>
            </a:r>
            <a:r>
              <a:rPr lang="zh-CN" altLang="en-US" sz="1200"/>
              <a:t>、</a:t>
            </a:r>
            <a:r>
              <a:rPr lang="en-US" altLang="zh-CN" sz="1200"/>
              <a:t>Gradient Boosting</a:t>
            </a:r>
            <a:endParaRPr lang="en-US" altLang="zh-CN" sz="1200"/>
          </a:p>
          <a:p>
            <a:pPr lvl="1">
              <a:lnSpc>
                <a:spcPct val="100000"/>
              </a:lnSpc>
            </a:pPr>
            <a:r>
              <a:rPr lang="zh-CN" altLang="en-US" sz="1200"/>
              <a:t>梯度提升家族：</a:t>
            </a:r>
            <a:r>
              <a:rPr lang="en-US" altLang="zh-CN" sz="1200"/>
              <a:t>XGBoost</a:t>
            </a:r>
            <a:r>
              <a:rPr lang="zh-CN" altLang="en-US" sz="1200"/>
              <a:t>、</a:t>
            </a:r>
            <a:r>
              <a:rPr lang="en-US" altLang="zh-CN" sz="1200"/>
              <a:t>LightGBM</a:t>
            </a:r>
            <a:endParaRPr lang="en-US" altLang="zh-CN" sz="1200"/>
          </a:p>
          <a:p>
            <a:pPr lvl="1">
              <a:lnSpc>
                <a:spcPct val="100000"/>
              </a:lnSpc>
            </a:pPr>
            <a:r>
              <a:rPr lang="zh-CN" altLang="en-US" sz="1200"/>
              <a:t>神经网络：</a:t>
            </a:r>
            <a:r>
              <a:rPr lang="en-US" altLang="zh-CN" sz="1200"/>
              <a:t>MLP (</a:t>
            </a:r>
            <a:r>
              <a:rPr lang="zh-CN" altLang="en-US" sz="1200"/>
              <a:t>多层感知机</a:t>
            </a:r>
            <a:r>
              <a:rPr lang="en-US" altLang="zh-CN" sz="1200"/>
              <a:t>)（</a:t>
            </a:r>
            <a:r>
              <a:rPr lang="zh-CN" altLang="en-US" sz="1200"/>
              <a:t>房价预测输入数据为固定结构的</a:t>
            </a:r>
            <a:r>
              <a:rPr lang="zh-CN" altLang="en-US" sz="1200"/>
              <a:t>向量</a:t>
            </a:r>
            <a:r>
              <a:rPr lang="en-US" altLang="zh-CN" sz="1200"/>
              <a:t>）</a:t>
            </a:r>
            <a:endParaRPr lang="en-US" altLang="zh-CN" sz="1200"/>
          </a:p>
          <a:p>
            <a:pPr lvl="0">
              <a:lnSpc>
                <a:spcPct val="100000"/>
              </a:lnSpc>
            </a:pPr>
            <a:r>
              <a:rPr lang="zh-CN" altLang="en-US" sz="1400"/>
              <a:t>超参数优化</a:t>
            </a:r>
            <a:r>
              <a:rPr lang="en-US" altLang="zh-CN" sz="1400"/>
              <a:t>：</a:t>
            </a:r>
            <a:endParaRPr lang="en-US" altLang="zh-CN" sz="1400"/>
          </a:p>
          <a:p>
            <a:pPr lvl="1">
              <a:lnSpc>
                <a:spcPct val="100000"/>
              </a:lnSpc>
            </a:pPr>
            <a:r>
              <a:rPr lang="zh-CN" altLang="en-US" sz="1200"/>
              <a:t>对表现较好的基础模型（</a:t>
            </a:r>
            <a:r>
              <a:rPr lang="en-US" altLang="zh-CN" sz="1200"/>
              <a:t>Random Forest</a:t>
            </a:r>
            <a:r>
              <a:rPr lang="zh-CN" altLang="en-US" sz="1200"/>
              <a:t>、</a:t>
            </a:r>
            <a:r>
              <a:rPr lang="en-US" altLang="zh-CN" sz="1200"/>
              <a:t>XGBoost</a:t>
            </a:r>
            <a:r>
              <a:rPr lang="zh-CN" altLang="en-US" sz="1200"/>
              <a:t>、</a:t>
            </a:r>
            <a:r>
              <a:rPr lang="en-US" altLang="zh-CN" sz="1200"/>
              <a:t>LightGBM</a:t>
            </a:r>
            <a:r>
              <a:rPr lang="zh-CN" altLang="en-US" sz="1200"/>
              <a:t>）进行超参数优化，避免过度计算资源消耗。</a:t>
            </a:r>
            <a:endParaRPr lang="zh-CN" altLang="en-US" sz="1200"/>
          </a:p>
          <a:p>
            <a:pPr lvl="1">
              <a:lnSpc>
                <a:spcPct val="100000"/>
              </a:lnSpc>
            </a:pPr>
            <a:r>
              <a:rPr lang="zh-CN" altLang="en-US" sz="1200"/>
              <a:t>使用</a:t>
            </a:r>
            <a:r>
              <a:rPr lang="en-US" altLang="zh-CN" sz="1200"/>
              <a:t>RandomizedSearchCV</a:t>
            </a:r>
            <a:r>
              <a:rPr lang="zh-CN" altLang="en-US" sz="1200"/>
              <a:t>而非</a:t>
            </a:r>
            <a:r>
              <a:rPr lang="en-US" altLang="zh-CN" sz="1200"/>
              <a:t>GridSearchCV</a:t>
            </a:r>
            <a:r>
              <a:rPr lang="zh-CN" altLang="en-US" sz="1200"/>
              <a:t>，在保证效果的同时显著减少计算时间。</a:t>
            </a:r>
            <a:endParaRPr lang="zh-CN" altLang="en-US" sz="1200"/>
          </a:p>
          <a:p>
            <a:pPr lvl="1">
              <a:lnSpc>
                <a:spcPct val="100000"/>
              </a:lnSpc>
            </a:pPr>
            <a:r>
              <a:rPr lang="zh-CN" altLang="en-US" sz="1200"/>
              <a:t>参数设置</a:t>
            </a:r>
            <a:r>
              <a:rPr lang="en-US" altLang="zh-CN" sz="1200"/>
              <a:t>：</a:t>
            </a:r>
            <a:endParaRPr lang="en-US" altLang="zh-CN" sz="1200"/>
          </a:p>
          <a:p>
            <a:pPr lvl="2">
              <a:lnSpc>
                <a:spcPct val="100000"/>
              </a:lnSpc>
            </a:pPr>
            <a:r>
              <a:rPr lang="zh-CN" altLang="en-US" sz="1200"/>
              <a:t>树的数量：</a:t>
            </a:r>
            <a:r>
              <a:rPr lang="en-US" altLang="zh-CN" sz="1200"/>
              <a:t>100-300</a:t>
            </a:r>
            <a:r>
              <a:rPr lang="zh-CN" altLang="en-US" sz="1200"/>
              <a:t>，平衡性能与计算效率</a:t>
            </a:r>
            <a:endParaRPr lang="zh-CN" altLang="en-US" sz="1200"/>
          </a:p>
          <a:p>
            <a:pPr lvl="2">
              <a:lnSpc>
                <a:spcPct val="100000"/>
              </a:lnSpc>
            </a:pPr>
            <a:r>
              <a:rPr lang="zh-CN" altLang="en-US" sz="1200"/>
              <a:t>树的深度：</a:t>
            </a:r>
            <a:r>
              <a:rPr lang="en-US" altLang="zh-CN" sz="1200"/>
              <a:t>3-20</a:t>
            </a:r>
            <a:r>
              <a:rPr lang="zh-CN" altLang="en-US" sz="1200"/>
              <a:t>，控制模型复杂度</a:t>
            </a:r>
            <a:endParaRPr lang="zh-CN" altLang="en-US" sz="1200"/>
          </a:p>
          <a:p>
            <a:pPr lvl="2">
              <a:lnSpc>
                <a:spcPct val="100000"/>
              </a:lnSpc>
            </a:pPr>
            <a:r>
              <a:rPr lang="zh-CN" altLang="en-US" sz="1200"/>
              <a:t>学习率：</a:t>
            </a:r>
            <a:r>
              <a:rPr lang="en-US" altLang="zh-CN" sz="1200"/>
              <a:t>0.01-0.2</a:t>
            </a:r>
            <a:r>
              <a:rPr lang="zh-CN" altLang="en-US" sz="1200"/>
              <a:t>，确保收敛稳定性</a:t>
            </a:r>
            <a:endParaRPr lang="zh-CN" altLang="en-US" sz="1200"/>
          </a:p>
          <a:p>
            <a:pPr lvl="2">
              <a:lnSpc>
                <a:spcPct val="100000"/>
              </a:lnSpc>
            </a:pPr>
            <a:r>
              <a:rPr lang="zh-CN" altLang="en-US" sz="1200"/>
              <a:t>采样比例：</a:t>
            </a:r>
            <a:r>
              <a:rPr lang="en-US" altLang="zh-CN" sz="1200"/>
              <a:t>0.8-1.0</a:t>
            </a:r>
            <a:r>
              <a:rPr lang="zh-CN" altLang="en-US" sz="1200"/>
              <a:t>，增加模型的泛化能力</a:t>
            </a:r>
            <a:endParaRPr lang="zh-CN" altLang="en-US" sz="1200"/>
          </a:p>
          <a:p>
            <a:pPr marL="0" lvl="0" indent="0">
              <a:lnSpc>
                <a:spcPct val="100000"/>
              </a:lnSpc>
              <a:buNone/>
            </a:pPr>
            <a:endParaRPr lang="zh-CN" altLang="en-US" sz="1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537200" y="1682750"/>
          <a:ext cx="6188075" cy="4266565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008380"/>
                <a:gridCol w="1009650"/>
                <a:gridCol w="1143000"/>
                <a:gridCol w="1009015"/>
                <a:gridCol w="1009650"/>
                <a:gridCol w="1008380"/>
              </a:tblGrid>
              <a:tr h="952500"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</a:rPr>
                        <a:t>模型名称</a:t>
                      </a:r>
                      <a:endParaRPr lang="zh-CN" altLang="en-US" sz="1400" b="1">
                        <a:latin typeface="Times New Roman Regular" panose="02020503050405090304" charset="0"/>
                        <a:ea typeface="PingFang SC Semibold" panose="020B0400000000000000" charset="-122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训练集</a:t>
                      </a:r>
                      <a:endParaRPr lang="zh-CN" altLang="en-US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  <a:p>
                      <a:pPr algn="ctr" fontAlgn="ctr"/>
                      <a:r>
                        <a:rPr lang="en-US" altLang="zh-CN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RMSE</a:t>
                      </a:r>
                      <a:endParaRPr lang="en-US" altLang="zh-CN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验证集</a:t>
                      </a:r>
                      <a:endParaRPr lang="zh-CN" altLang="en-US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  <a:p>
                      <a:pPr algn="ctr" fontAlgn="ctr"/>
                      <a:r>
                        <a:rPr lang="en-US" altLang="zh-CN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RMSE</a:t>
                      </a:r>
                      <a:endParaRPr lang="en-US" altLang="zh-CN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交叉验证</a:t>
                      </a:r>
                      <a:r>
                        <a:rPr lang="en-US" altLang="zh-CN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RMSE</a:t>
                      </a:r>
                      <a:endParaRPr lang="en-US" altLang="zh-CN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训练集</a:t>
                      </a:r>
                      <a:r>
                        <a:rPr lang="en-US" altLang="zh-CN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R2</a:t>
                      </a:r>
                      <a:endParaRPr lang="en-US" altLang="zh-CN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验证集</a:t>
                      </a:r>
                      <a:r>
                        <a:rPr lang="en-US" altLang="zh-CN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R2</a:t>
                      </a:r>
                      <a:endParaRPr lang="en-US" altLang="zh-CN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951230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XGBoost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179037.38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1625191.56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248342.35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0.9811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0.6178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95186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LightGBM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251411.43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1659300.62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278686.93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0.9626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0.6016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1410970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Random Forest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85380.7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1757176.73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237707.7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0.9957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0.5532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499225" y="1313815"/>
            <a:ext cx="462089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基础模型</a:t>
            </a:r>
            <a:r>
              <a:rPr lang="zh-CN" altLang="en-US">
                <a:solidFill>
                  <a:schemeClr val="bg1"/>
                </a:solidFill>
              </a:rPr>
              <a:t>表现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3890" y="608330"/>
            <a:ext cx="4583430" cy="705485"/>
          </a:xfrm>
        </p:spPr>
        <p:txBody>
          <a:bodyPr/>
          <a:p>
            <a:r>
              <a:rPr lang="zh-CN" altLang="en-US"/>
              <a:t>模型效果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8415" y="1313815"/>
            <a:ext cx="5208905" cy="4759325"/>
          </a:xfrm>
        </p:spPr>
        <p:txBody>
          <a:bodyPr/>
          <a:p>
            <a:r>
              <a:rPr lang="zh-CN" altLang="en-US"/>
              <a:t>各模型结果对比</a:t>
            </a:r>
            <a:endParaRPr lang="zh-CN" altLang="en-US"/>
          </a:p>
          <a:p>
            <a:pPr marL="457200" lvl="1" indent="0">
              <a:buNone/>
            </a:pP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01320" y="1617345"/>
            <a:ext cx="5617845" cy="47593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三层集成框架</a:t>
            </a:r>
            <a:r>
              <a:rPr lang="en-US" altLang="zh-CN"/>
              <a:t>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Level 1: </a:t>
            </a:r>
            <a:r>
              <a:rPr lang="zh-CN" altLang="en-US"/>
              <a:t>基础模型训练（</a:t>
            </a:r>
            <a:r>
              <a:rPr lang="en-US" altLang="zh-CN"/>
              <a:t>11</a:t>
            </a:r>
            <a:r>
              <a:rPr lang="zh-CN" altLang="en-US"/>
              <a:t>个独立模型）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/>
              <a:t>Level 2: </a:t>
            </a:r>
            <a:r>
              <a:rPr lang="zh-CN" altLang="en-US"/>
              <a:t>集成策略融合（</a:t>
            </a:r>
            <a:r>
              <a:rPr lang="en-US" altLang="zh-CN"/>
              <a:t>2</a:t>
            </a:r>
            <a:r>
              <a:rPr lang="zh-CN" altLang="en-US"/>
              <a:t>种集成方法）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/>
              <a:t>加权投票集成：</a:t>
            </a:r>
            <a:endParaRPr lang="en-US" altLang="zh-CN"/>
          </a:p>
          <a:p>
            <a:pPr lvl="3">
              <a:lnSpc>
                <a:spcPct val="100000"/>
              </a:lnSpc>
            </a:pPr>
            <a:r>
              <a:rPr lang="zh-CN" altLang="en-US"/>
              <a:t>选择验证集上表现最好的</a:t>
            </a:r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zh-CN" altLang="en-US"/>
              <a:t>基础模型</a:t>
            </a:r>
            <a:endParaRPr lang="zh-CN" altLang="en-US"/>
          </a:p>
          <a:p>
            <a:pPr lvl="3">
              <a:lnSpc>
                <a:spcPct val="100000"/>
              </a:lnSpc>
            </a:pPr>
            <a:r>
              <a:rPr lang="zh-CN" altLang="en-US"/>
              <a:t>使用验证</a:t>
            </a:r>
            <a:r>
              <a:rPr lang="en-US" altLang="zh-CN"/>
              <a:t>RMSE</a:t>
            </a:r>
            <a:r>
              <a:rPr lang="zh-CN" altLang="en-US"/>
              <a:t>的倒数作为权重，表现越好的模型权重越大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/>
              <a:t>堆叠集成（</a:t>
            </a:r>
            <a:r>
              <a:rPr lang="en-US" altLang="zh-CN"/>
              <a:t>Stacking</a:t>
            </a:r>
            <a:r>
              <a:rPr lang="zh-CN" altLang="en-US"/>
              <a:t>）：</a:t>
            </a:r>
            <a:endParaRPr lang="en-US" altLang="zh-CN"/>
          </a:p>
          <a:p>
            <a:pPr lvl="3">
              <a:lnSpc>
                <a:spcPct val="100000"/>
              </a:lnSpc>
            </a:pPr>
            <a:r>
              <a:rPr lang="zh-CN" altLang="en-US"/>
              <a:t>第一层：多个基学习器生成预测特征</a:t>
            </a:r>
            <a:endParaRPr lang="zh-CN" altLang="en-US"/>
          </a:p>
          <a:p>
            <a:pPr lvl="3">
              <a:lnSpc>
                <a:spcPct val="100000"/>
              </a:lnSpc>
            </a:pPr>
            <a:r>
              <a:rPr lang="zh-CN" altLang="en-US"/>
              <a:t>第二层：多种元学习器（</a:t>
            </a:r>
            <a:r>
              <a:rPr lang="en-US" altLang="zh-CN"/>
              <a:t>Ridge</a:t>
            </a:r>
            <a:r>
              <a:rPr lang="zh-CN" altLang="en-US"/>
              <a:t>、</a:t>
            </a:r>
            <a:r>
              <a:rPr lang="en-US" altLang="zh-CN"/>
              <a:t>Lasso</a:t>
            </a:r>
            <a:r>
              <a:rPr lang="zh-CN" altLang="en-US"/>
              <a:t>、</a:t>
            </a:r>
            <a:r>
              <a:rPr lang="en-US" altLang="zh-CN"/>
              <a:t>ElasticNet</a:t>
            </a:r>
            <a:r>
              <a:rPr lang="zh-CN" altLang="en-US"/>
              <a:t>、</a:t>
            </a:r>
            <a:r>
              <a:rPr lang="en-US" altLang="zh-CN"/>
              <a:t>Random Forest</a:t>
            </a:r>
            <a:r>
              <a:rPr lang="zh-CN" altLang="en-US"/>
              <a:t>）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/>
              <a:t>Level 3: RFE</a:t>
            </a:r>
            <a:r>
              <a:rPr lang="zh-CN" altLang="en-US"/>
              <a:t>特征优化训练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 sz="1400"/>
              <a:t>使用</a:t>
            </a:r>
            <a:r>
              <a:rPr lang="en-US" altLang="zh-CN" sz="1400"/>
              <a:t>RFE</a:t>
            </a:r>
            <a:r>
              <a:rPr lang="zh-CN" altLang="en-US" sz="1400"/>
              <a:t>选择的</a:t>
            </a:r>
            <a:r>
              <a:rPr lang="en-US" altLang="zh-CN" sz="1400"/>
              <a:t>50</a:t>
            </a:r>
            <a:r>
              <a:rPr lang="zh-CN" altLang="en-US" sz="1400"/>
              <a:t>个核心特征，重新训练</a:t>
            </a:r>
            <a:r>
              <a:rPr lang="en-US" altLang="zh-CN" sz="1400"/>
              <a:t>5</a:t>
            </a:r>
            <a:r>
              <a:rPr lang="zh-CN" altLang="en-US" sz="1400"/>
              <a:t>个关键模型</a:t>
            </a:r>
            <a:r>
              <a:rPr lang="en-US" altLang="zh-CN" sz="1400"/>
              <a:t>，</a:t>
            </a:r>
            <a:r>
              <a:rPr lang="zh-CN" altLang="en-US" sz="1400"/>
              <a:t>逐一对比原始特征模型与</a:t>
            </a:r>
            <a:r>
              <a:rPr lang="en-US" altLang="zh-CN" sz="1400"/>
              <a:t>RFE</a:t>
            </a:r>
            <a:r>
              <a:rPr lang="zh-CN" altLang="en-US" sz="1400"/>
              <a:t>特征模型的性能</a:t>
            </a:r>
            <a:endParaRPr lang="zh-CN" altLang="en-US" sz="1400"/>
          </a:p>
          <a:p>
            <a:pPr lvl="2">
              <a:lnSpc>
                <a:spcPct val="100000"/>
              </a:lnSpc>
            </a:pPr>
            <a:r>
              <a:rPr lang="zh-CN" altLang="en-US" sz="1400"/>
              <a:t>如果</a:t>
            </a:r>
            <a:r>
              <a:rPr lang="en-US" altLang="zh-CN" sz="1400"/>
              <a:t>RFE</a:t>
            </a:r>
            <a:r>
              <a:rPr lang="zh-CN" altLang="en-US" sz="1400"/>
              <a:t>优化效果良好，创建基于</a:t>
            </a:r>
            <a:r>
              <a:rPr lang="en-US" altLang="zh-CN" sz="1400"/>
              <a:t>RFE</a:t>
            </a:r>
            <a:r>
              <a:rPr lang="zh-CN" altLang="en-US" sz="1400"/>
              <a:t>特征的集成模型</a:t>
            </a:r>
            <a:endParaRPr lang="zh-CN" altLang="en-US" sz="1400"/>
          </a:p>
          <a:p>
            <a:pPr marL="0" lvl="0" indent="0">
              <a:lnSpc>
                <a:spcPct val="100000"/>
              </a:lnSpc>
              <a:buNone/>
            </a:pPr>
            <a:endParaRPr lang="zh-CN" altLang="en-US" sz="140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33425" y="608330"/>
            <a:ext cx="458343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模型</a:t>
            </a:r>
            <a:r>
              <a:rPr lang="zh-CN" altLang="en-US"/>
              <a:t>集成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618605" y="1785620"/>
          <a:ext cx="5125085" cy="382524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127760"/>
                <a:gridCol w="967105"/>
                <a:gridCol w="1096010"/>
                <a:gridCol w="967105"/>
                <a:gridCol w="967105"/>
              </a:tblGrid>
              <a:tr h="478155"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</a:rPr>
                        <a:t>模型名称</a:t>
                      </a:r>
                      <a:endParaRPr lang="zh-CN" altLang="en-US" sz="1400" b="1">
                        <a:latin typeface="Times New Roman Regular" panose="02020503050405090304" charset="0"/>
                        <a:ea typeface="PingFang SC Semibold" panose="020B0400000000000000" charset="-122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训练集</a:t>
                      </a:r>
                      <a:endParaRPr lang="zh-CN" altLang="en-US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  <a:p>
                      <a:pPr algn="ctr" fontAlgn="ctr"/>
                      <a:r>
                        <a:rPr lang="en-US" altLang="zh-CN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RMSE</a:t>
                      </a:r>
                      <a:endParaRPr lang="en-US" altLang="zh-CN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验证集</a:t>
                      </a:r>
                      <a:endParaRPr lang="zh-CN" altLang="en-US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  <a:p>
                      <a:pPr algn="ctr" fontAlgn="ctr"/>
                      <a:r>
                        <a:rPr lang="en-US" altLang="zh-CN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RMSE</a:t>
                      </a:r>
                      <a:endParaRPr lang="en-US" altLang="zh-CN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交叉验证</a:t>
                      </a:r>
                      <a:r>
                        <a:rPr lang="en-US" altLang="zh-CN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RMSE</a:t>
                      </a:r>
                      <a:endParaRPr lang="en-US" altLang="zh-CN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400" b="1">
                          <a:latin typeface="Times New Roman Regular" panose="02020503050405090304" charset="0"/>
                          <a:ea typeface="PingFang SC Semibold" panose="020B0400000000000000" charset="-122"/>
                          <a:cs typeface="Times New Roman Regular" panose="02020503050405090304" charset="0"/>
                        </a:rPr>
                        <a:t>系统评分</a:t>
                      </a:r>
                      <a:endParaRPr lang="zh-CN" altLang="en-US" sz="1400" b="1">
                        <a:latin typeface="Times New Roman Regular" panose="02020503050405090304" charset="0"/>
                        <a:ea typeface="PingFang SC Semibold" panose="020B0400000000000000" charset="-122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47815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MLP</a:t>
                      </a:r>
                      <a:endParaRPr lang="en-US" altLang="zh-CN" sz="12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272084.1</a:t>
                      </a:r>
                      <a:endParaRPr lang="en-US" altLang="zh-CN" sz="12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1444036.3</a:t>
                      </a:r>
                      <a:endParaRPr lang="en-US" altLang="zh-CN" sz="12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2805916.79</a:t>
                      </a:r>
                      <a:endParaRPr lang="en-US" altLang="zh-CN" sz="12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64.17</a:t>
                      </a:r>
                      <a:endParaRPr lang="en-US" altLang="zh-CN" sz="12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47815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RFE_MLP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329831.3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1536522.43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362347.46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62.38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47815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RFE_XGBoost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180509.31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1621355.02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241437.31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66.08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47815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XGBoost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179037.38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1625191.56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248342.35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66.20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47815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Weighted Voting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1188925.66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1650689.26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1227366.3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60.42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47815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RFE_LightGBM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254872.28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1655018.83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279010.17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65.41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  <a:tr h="478155"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Stacking_Random Forest Meta</a:t>
                      </a:r>
                      <a:endParaRPr lang="en-US" altLang="zh-CN" sz="11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95635.26</a:t>
                      </a:r>
                      <a:endParaRPr lang="en-US" altLang="zh-CN" sz="11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1668049.89</a:t>
                      </a:r>
                      <a:endParaRPr lang="en-US" altLang="zh-CN" sz="11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253167.16</a:t>
                      </a:r>
                      <a:endParaRPr lang="en-US" altLang="zh-CN" sz="11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ea typeface="宋体"/>
                          <a:cs typeface="Times New Roman Regular" panose="02020503050405090304" charset="0"/>
                        </a:rPr>
                        <a:t>66.44</a:t>
                      </a:r>
                      <a:endParaRPr lang="en-US" altLang="zh-CN" sz="1100" b="0" i="0">
                        <a:solidFill>
                          <a:srgbClr val="FF0000"/>
                        </a:solidFill>
                        <a:latin typeface="Times New Roman Regular" panose="02020503050405090304" charset="0"/>
                        <a:ea typeface="宋体"/>
                        <a:cs typeface="Times New Roman Regular" panose="02020503050405090304" charset="0"/>
                      </a:endParaRPr>
                    </a:p>
                  </a:txBody>
                  <a:tcPr marL="13017" marR="13017" marT="13017" marB="0" anchor="ctr" anchorCtr="0"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714490" y="5610860"/>
            <a:ext cx="4863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200"/>
              <a:t>MLP</a:t>
            </a:r>
            <a:r>
              <a:rPr lang="zh-CN" altLang="en-US" sz="1200"/>
              <a:t>最好</a:t>
            </a:r>
            <a:r>
              <a:rPr lang="en-US" altLang="zh-CN" sz="1200"/>
              <a:t>？</a:t>
            </a:r>
            <a:r>
              <a:rPr lang="zh-CN" altLang="en-US" sz="1200"/>
              <a:t>严重过拟合</a:t>
            </a:r>
            <a:r>
              <a:rPr lang="en-US" altLang="zh-CN" sz="1200"/>
              <a:t>；</a:t>
            </a:r>
            <a:r>
              <a:rPr lang="zh-CN" altLang="en-US" sz="1200"/>
              <a:t>高维、稀疏的特征空间，线性模型简单的树模型难以处理，而神经网络的非线性能力恰好能够在这个复杂空间中找到一些模式。</a:t>
            </a:r>
            <a:endParaRPr lang="zh-CN" altLang="en-US" sz="1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200"/>
              <a:t>特征筛选使用方法为</a:t>
            </a:r>
            <a:r>
              <a:rPr lang="en-US" altLang="zh-CN" sz="1200"/>
              <a:t>RFE，</a:t>
            </a:r>
            <a:r>
              <a:rPr lang="zh-CN" altLang="en-US" sz="1200"/>
              <a:t>其改善率普遍在</a:t>
            </a:r>
            <a:r>
              <a:rPr lang="en-US" altLang="zh-CN" sz="1200"/>
              <a:t>0.2%-0.3%</a:t>
            </a:r>
            <a:r>
              <a:rPr lang="zh-CN" altLang="en-US" sz="1200"/>
              <a:t>之间</a:t>
            </a:r>
            <a:r>
              <a:rPr lang="en-US" altLang="zh-CN" sz="1200"/>
              <a:t>——</a:t>
            </a:r>
            <a:r>
              <a:rPr lang="zh-CN" altLang="en-US" sz="1200"/>
              <a:t>随机保留特征，但没有系统性地解决特征冗余问题</a:t>
            </a:r>
            <a:r>
              <a:rPr lang="en-US" altLang="zh-CN" sz="1200"/>
              <a:t>。</a:t>
            </a:r>
            <a:endParaRPr lang="zh-CN" altLang="en-US" sz="1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200"/>
              <a:t>基模型相关性较高，因此</a:t>
            </a:r>
            <a:r>
              <a:rPr lang="en-US" altLang="zh-CN" sz="1200"/>
              <a:t>Stacking</a:t>
            </a:r>
            <a:r>
              <a:rPr lang="zh-CN" altLang="en-US" sz="1200"/>
              <a:t>效果不明显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TABLE_ENDDRAG_ORIGIN_RECT" val="487*330"/>
  <p:tag name="TABLE_ENDDRAG_RECT" val="436*132*487*330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403*300"/>
  <p:tag name="TABLE_ENDDRAG_RECT" val="521*140*403*300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3326</Words>
  <Application>WPS 演示</Application>
  <PresentationFormat>宽屏</PresentationFormat>
  <Paragraphs>579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PingFang SC Semibold</vt:lpstr>
      <vt:lpstr>宋体</vt:lpstr>
      <vt:lpstr>汉仪书宋二KW</vt:lpstr>
      <vt:lpstr>Times New Roman Regular</vt:lpstr>
      <vt:lpstr>苹方-简</vt:lpstr>
      <vt:lpstr>微软雅黑</vt:lpstr>
      <vt:lpstr>汉仪旗黑</vt:lpstr>
      <vt:lpstr>宋体</vt:lpstr>
      <vt:lpstr>Arial Unicode MS</vt:lpstr>
      <vt:lpstr>-apple-system</vt:lpstr>
      <vt:lpstr>Thonburi</vt:lpstr>
      <vt:lpstr>WPS</vt:lpstr>
      <vt:lpstr>房产预测任务期末展示</vt:lpstr>
      <vt:lpstr>数据处理与特征工程</vt:lpstr>
      <vt:lpstr>特征选择与特征重要性</vt:lpstr>
      <vt:lpstr>    模型构建与训练                </vt:lpstr>
      <vt:lpstr>模型效果分析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miaohanxiao</cp:lastModifiedBy>
  <cp:revision>168</cp:revision>
  <dcterms:created xsi:type="dcterms:W3CDTF">2025-06-12T04:52:30Z</dcterms:created>
  <dcterms:modified xsi:type="dcterms:W3CDTF">2025-06-12T04:52:30Z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40BA5058239D18E45B56406813348A30_41</vt:lpwstr>
  </property>
</Properties>
</file>