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31" r:id="rId3"/>
    <p:sldId id="593" r:id="rId5"/>
    <p:sldId id="585" r:id="rId6"/>
    <p:sldId id="584" r:id="rId7"/>
    <p:sldId id="594" r:id="rId8"/>
    <p:sldId id="595" r:id="rId9"/>
    <p:sldId id="596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1" userDrawn="1">
          <p15:clr>
            <a:srgbClr val="A4A3A4"/>
          </p15:clr>
        </p15:guide>
        <p15:guide id="2" pos="3047" userDrawn="1">
          <p15:clr>
            <a:srgbClr val="A4A3A4"/>
          </p15:clr>
        </p15:guide>
        <p15:guide id="3" orient="horz" pos="95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C598"/>
    <a:srgbClr val="F2E3BC"/>
    <a:srgbClr val="BD5967"/>
    <a:srgbClr val="595959"/>
    <a:srgbClr val="343837"/>
    <a:srgbClr val="C7B1E1"/>
    <a:srgbClr val="5CA3C6"/>
    <a:srgbClr val="489291"/>
    <a:srgbClr val="F2E39A"/>
    <a:srgbClr val="EEC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1" autoAdjust="0"/>
    <p:restoredTop sz="88981"/>
  </p:normalViewPr>
  <p:slideViewPr>
    <p:cSldViewPr snapToGrid="0" showGuides="1">
      <p:cViewPr varScale="1">
        <p:scale>
          <a:sx n="69" d="100"/>
          <a:sy n="69" d="100"/>
        </p:scale>
        <p:origin x="204" y="36"/>
      </p:cViewPr>
      <p:guideLst>
        <p:guide orient="horz" pos="4001"/>
        <p:guide pos="3047"/>
        <p:guide orient="horz" pos="954"/>
      </p:guideLst>
    </p:cSldViewPr>
  </p:slideViewPr>
  <p:notesTextViewPr>
    <p:cViewPr>
      <p:scale>
        <a:sx n="105" d="100"/>
        <a:sy n="105" d="100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7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3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6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7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9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95" y="521747"/>
            <a:ext cx="2514310" cy="50567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0965" y="1696085"/>
            <a:ext cx="70599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rgbClr val="99333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房价</a:t>
            </a:r>
            <a:r>
              <a:rPr lang="zh-CN" altLang="en-US" sz="6000" dirty="0">
                <a:solidFill>
                  <a:srgbClr val="99333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预测模型</a:t>
            </a:r>
            <a:endParaRPr lang="zh-CN" altLang="en-US" sz="6000" dirty="0">
              <a:solidFill>
                <a:srgbClr val="99333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endParaRPr lang="zh-CN" altLang="en-US" sz="2000" dirty="0">
              <a:solidFill>
                <a:srgbClr val="99333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r>
              <a:rPr lang="en-US" altLang="zh-CN" sz="2800" dirty="0">
                <a:solidFill>
                  <a:srgbClr val="99333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——</a:t>
            </a:r>
            <a:r>
              <a:rPr lang="zh-CN" altLang="en-US" sz="2800" dirty="0">
                <a:solidFill>
                  <a:srgbClr val="99333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人工智能与</a:t>
            </a:r>
            <a:r>
              <a:rPr lang="en-US" altLang="zh-CN" sz="2800" dirty="0">
                <a:solidFill>
                  <a:srgbClr val="99333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python</a:t>
            </a:r>
            <a:r>
              <a:rPr lang="zh-CN" altLang="en-US" sz="2800" dirty="0">
                <a:solidFill>
                  <a:srgbClr val="99333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程序设计</a:t>
            </a:r>
            <a:r>
              <a:rPr lang="en-US" altLang="zh-CN" sz="2800" dirty="0">
                <a:solidFill>
                  <a:srgbClr val="99333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</a:t>
            </a:r>
            <a:r>
              <a:rPr lang="zh-CN" altLang="en-US" sz="2800" dirty="0">
                <a:solidFill>
                  <a:srgbClr val="99333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期末报告</a:t>
            </a:r>
            <a:endParaRPr lang="zh-CN" altLang="en-US" sz="2800" dirty="0">
              <a:solidFill>
                <a:srgbClr val="99333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 flipH="1">
            <a:off x="1127125" y="4166870"/>
            <a:ext cx="3750945" cy="564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3200" b="1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展示人：</a:t>
            </a:r>
            <a:r>
              <a:rPr lang="en-US" altLang="zh-CN" sz="3200" b="1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 </a:t>
            </a:r>
            <a:r>
              <a:rPr lang="zh-CN" altLang="en-US" sz="3200" b="1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唐</a:t>
            </a:r>
            <a:r>
              <a:rPr lang="en-US" altLang="zh-CN" sz="3200" b="1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</a:t>
            </a:r>
            <a:r>
              <a:rPr lang="zh-CN" altLang="en-US" sz="3200" b="1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汇</a:t>
            </a:r>
            <a:r>
              <a:rPr lang="en-US" altLang="zh-CN" sz="3200" b="1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</a:t>
            </a:r>
            <a:r>
              <a:rPr lang="zh-CN" altLang="en-US" sz="3200" b="1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宸</a:t>
            </a:r>
            <a:endParaRPr lang="zh-CN" altLang="en-US" sz="3200" b="1" dirty="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2125" y="1276985"/>
            <a:ext cx="11118215" cy="12496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/>
              <a:t>一、总体流程</a:t>
            </a:r>
            <a:endParaRPr lang="zh-CN" altLang="en-US"/>
          </a:p>
          <a:p>
            <a:endParaRPr lang="zh-CN" altLang="en-US" sz="800"/>
          </a:p>
          <a:p>
            <a:r>
              <a:rPr lang="en-US" altLang="zh-CN">
                <a:sym typeface="+mn-ea"/>
              </a:rPr>
              <a:t> </a:t>
            </a:r>
            <a:r>
              <a:rPr lang="zh-CN" altLang="en-US" sz="1600">
                <a:sym typeface="+mn-ea"/>
              </a:rPr>
              <a:t>合并数据文件、初步清洗</a:t>
            </a:r>
            <a:r>
              <a:rPr lang="en-US" altLang="zh-CN" sz="1600">
                <a:sym typeface="+mn-ea"/>
              </a:rPr>
              <a:t> </a:t>
            </a:r>
            <a:r>
              <a:rPr lang="en-US" altLang="en-US" sz="1600">
                <a:sym typeface="+mn-ea"/>
              </a:rPr>
              <a:t>→</a:t>
            </a:r>
            <a:r>
              <a:rPr lang="en-US" altLang="zh-CN" sz="1600">
                <a:sym typeface="+mn-ea"/>
              </a:rPr>
              <a:t>  </a:t>
            </a:r>
            <a:r>
              <a:rPr lang="zh-CN" altLang="en-US" sz="1600">
                <a:sym typeface="+mn-ea"/>
              </a:rPr>
              <a:t>特征工程</a:t>
            </a:r>
            <a:r>
              <a:rPr lang="en-US" altLang="zh-CN" sz="1600">
                <a:sym typeface="+mn-ea"/>
              </a:rPr>
              <a:t> </a:t>
            </a:r>
            <a:r>
              <a:rPr lang="en-US" altLang="en-US" sz="1600">
                <a:sym typeface="+mn-ea"/>
              </a:rPr>
              <a:t>→</a:t>
            </a:r>
            <a:r>
              <a:rPr lang="en-US" altLang="zh-CN" sz="1600">
                <a:sym typeface="+mn-ea"/>
              </a:rPr>
              <a:t>  </a:t>
            </a:r>
            <a:r>
              <a:rPr lang="zh-CN" altLang="en-US" sz="1600">
                <a:sym typeface="+mn-ea"/>
              </a:rPr>
              <a:t>模型训练</a:t>
            </a:r>
            <a:r>
              <a:rPr lang="en-US" altLang="zh-CN" sz="1600">
                <a:sym typeface="+mn-ea"/>
              </a:rPr>
              <a:t> </a:t>
            </a:r>
            <a:r>
              <a:rPr lang="en-US" altLang="en-US" sz="1600">
                <a:sym typeface="+mn-ea"/>
              </a:rPr>
              <a:t>→ </a:t>
            </a:r>
            <a:r>
              <a:rPr lang="zh-CN" altLang="en-US" sz="1600">
                <a:sym typeface="+mn-ea"/>
              </a:rPr>
              <a:t>评估预测效果</a:t>
            </a:r>
            <a:r>
              <a:rPr lang="en-US" altLang="zh-CN" sz="1600">
                <a:sym typeface="+mn-ea"/>
              </a:rPr>
              <a:t> </a:t>
            </a:r>
            <a:r>
              <a:rPr lang="en-US" altLang="en-US" sz="1600">
                <a:sym typeface="+mn-ea"/>
              </a:rPr>
              <a:t>→ </a:t>
            </a:r>
            <a:r>
              <a:rPr lang="zh-CN" altLang="en-US" sz="1600">
                <a:sym typeface="+mn-ea"/>
              </a:rPr>
              <a:t>进一步优化</a:t>
            </a:r>
            <a:r>
              <a:rPr lang="en-US" altLang="en-US" sz="1600">
                <a:sym typeface="+mn-ea"/>
              </a:rPr>
              <a:t>→</a:t>
            </a:r>
            <a:r>
              <a:rPr lang="en-US" altLang="zh-CN" sz="1600">
                <a:sym typeface="+mn-ea"/>
              </a:rPr>
              <a:t> </a:t>
            </a:r>
            <a:r>
              <a:rPr lang="zh-CN" altLang="en-US" sz="1600">
                <a:sym typeface="+mn-ea"/>
              </a:rPr>
              <a:t>选取最优的模型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22000" y="297180"/>
            <a:ext cx="979805" cy="97980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293370" y="431800"/>
            <a:ext cx="10063480" cy="626110"/>
            <a:chOff x="462" y="173"/>
            <a:chExt cx="15848" cy="986"/>
          </a:xfrm>
        </p:grpSpPr>
        <p:sp>
          <p:nvSpPr>
            <p:cNvPr id="14" name="矩形 13"/>
            <p:cNvSpPr/>
            <p:nvPr/>
          </p:nvSpPr>
          <p:spPr>
            <a:xfrm>
              <a:off x="1923" y="173"/>
              <a:ext cx="14387" cy="9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五边形 15"/>
            <p:cNvSpPr/>
            <p:nvPr/>
          </p:nvSpPr>
          <p:spPr>
            <a:xfrm>
              <a:off x="462" y="179"/>
              <a:ext cx="1617" cy="980"/>
            </a:xfrm>
            <a:prstGeom prst="homePlate">
              <a:avLst>
                <a:gd name="adj" fmla="val 10638"/>
              </a:avLst>
            </a:prstGeom>
            <a:solidFill>
              <a:srgbClr val="BD5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664" y="252"/>
              <a:ext cx="126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buClrTx/>
                <a:buSzTx/>
                <a:buFontTx/>
              </a:pPr>
              <a:r>
                <a:rPr lang="en-US" sz="2800" b="1" dirty="0">
                  <a:solidFill>
                    <a:schemeClr val="bg1"/>
                  </a:solidFill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01</a:t>
              </a:r>
              <a:endParaRPr lang="en-US" sz="2800" b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2155" y="252"/>
              <a:ext cx="1329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Arial" panose="020B0604020202020204" pitchFamily="34" charset="0"/>
                  <a:ea typeface="华文行楷" panose="02010800040101010101" pitchFamily="2" charset="-122"/>
                  <a:cs typeface="Arial" panose="020B0604020202020204" pitchFamily="34" charset="0"/>
                  <a:sym typeface="+mn-ea"/>
                </a:rPr>
                <a:t>总流程介绍</a:t>
              </a:r>
              <a:endParaRPr lang="zh-CN" altLang="en-US" sz="2800" dirty="0"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  <a:sym typeface="+mn-ea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424555" y="2034540"/>
            <a:ext cx="2764790" cy="381000"/>
            <a:chOff x="8315" y="2849"/>
            <a:chExt cx="4869" cy="741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13172" y="2966"/>
              <a:ext cx="12" cy="6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8315" y="3590"/>
              <a:ext cx="48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flipV="1">
              <a:off x="8315" y="2881"/>
              <a:ext cx="5" cy="70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H="1" flipV="1">
              <a:off x="10535" y="2849"/>
              <a:ext cx="9" cy="74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3567430" y="2051050"/>
            <a:ext cx="11226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调整特征</a:t>
            </a:r>
            <a:endParaRPr lang="zh-CN" altLang="en-US" sz="1200"/>
          </a:p>
        </p:txBody>
      </p:sp>
      <p:sp>
        <p:nvSpPr>
          <p:cNvPr id="18" name="文本框 17"/>
          <p:cNvSpPr txBox="1"/>
          <p:nvPr/>
        </p:nvSpPr>
        <p:spPr>
          <a:xfrm>
            <a:off x="4830445" y="2051050"/>
            <a:ext cx="13373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调整模型参数</a:t>
            </a:r>
            <a:endParaRPr lang="zh-CN" altLang="en-US" sz="1200"/>
          </a:p>
        </p:txBody>
      </p:sp>
      <p:sp>
        <p:nvSpPr>
          <p:cNvPr id="19" name="文本框 18"/>
          <p:cNvSpPr txBox="1"/>
          <p:nvPr/>
        </p:nvSpPr>
        <p:spPr>
          <a:xfrm>
            <a:off x="492125" y="2605405"/>
            <a:ext cx="11184255" cy="29451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二、选用的模型：</a:t>
            </a:r>
            <a:r>
              <a:rPr lang="zh-CN" altLang="en-US" sz="1600"/>
              <a:t>（最终使用：</a:t>
            </a:r>
            <a:r>
              <a:rPr lang="en-US" altLang="zh-CN" sz="1600"/>
              <a:t>84019</a:t>
            </a:r>
            <a:r>
              <a:rPr lang="zh-CN" altLang="en-US" sz="1600"/>
              <a:t>个</a:t>
            </a:r>
            <a:r>
              <a:rPr lang="zh-CN" altLang="en-US" sz="1600"/>
              <a:t>数据）</a:t>
            </a:r>
            <a:endParaRPr lang="zh-CN" altLang="en-US" sz="1600"/>
          </a:p>
          <a:p>
            <a:endParaRPr lang="zh-CN" altLang="en-US" sz="1600">
              <a:sym typeface="+mn-ea"/>
            </a:endParaRPr>
          </a:p>
          <a:p>
            <a:endParaRPr lang="zh-CN" altLang="en-US" sz="1600">
              <a:sym typeface="+mn-ea"/>
            </a:endParaRPr>
          </a:p>
          <a:p>
            <a:endParaRPr lang="zh-CN" altLang="en-US" sz="1600">
              <a:sym typeface="+mn-ea"/>
            </a:endParaRPr>
          </a:p>
          <a:p>
            <a:endParaRPr lang="zh-CN" altLang="en-US" sz="1600">
              <a:sym typeface="+mn-ea"/>
            </a:endParaRPr>
          </a:p>
          <a:p>
            <a:endParaRPr lang="zh-CN" altLang="en-US" sz="1600">
              <a:sym typeface="+mn-ea"/>
            </a:endParaRPr>
          </a:p>
          <a:p>
            <a:endParaRPr lang="zh-CN" altLang="en-US" sz="1600">
              <a:sym typeface="+mn-ea"/>
            </a:endParaRPr>
          </a:p>
          <a:p>
            <a:endParaRPr lang="zh-CN" altLang="en-US" sz="1600">
              <a:sym typeface="+mn-ea"/>
            </a:endParaRPr>
          </a:p>
          <a:p>
            <a:endParaRPr lang="zh-CN" altLang="en-US" sz="1600">
              <a:sym typeface="+mn-ea"/>
            </a:endParaRPr>
          </a:p>
          <a:p>
            <a:endParaRPr lang="zh-CN" altLang="en-US" sz="1600">
              <a:sym typeface="+mn-ea"/>
            </a:endParaRPr>
          </a:p>
          <a:p>
            <a:endParaRPr lang="zh-CN" altLang="en-US" sz="1600">
              <a:sym typeface="+mn-ea"/>
            </a:endParaRPr>
          </a:p>
          <a:p>
            <a:endParaRPr lang="zh-CN" altLang="en-US" sz="1600">
              <a:sym typeface="+mn-ea"/>
            </a:endParaRPr>
          </a:p>
          <a:p>
            <a:endParaRPr lang="zh-CN" altLang="en-US" sz="16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2125" y="6351905"/>
            <a:ext cx="11184255" cy="7048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 sz="1600">
              <a:sym typeface="+mn-ea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623570" y="2979420"/>
          <a:ext cx="10648315" cy="224853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56690"/>
                <a:gridCol w="843351"/>
                <a:gridCol w="1223645"/>
                <a:gridCol w="1666446"/>
                <a:gridCol w="1525905"/>
                <a:gridCol w="2759097"/>
                <a:gridCol w="1173219"/>
              </a:tblGrid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模型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评分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R^2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Train MAE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Test MAE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模型</a:t>
                      </a:r>
                      <a:r>
                        <a:rPr lang="zh-CN" altLang="en-US" sz="1600"/>
                        <a:t>超参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耗时（</a:t>
                      </a:r>
                      <a:r>
                        <a:rPr lang="en-US" altLang="zh-CN" sz="1600"/>
                        <a:t>s</a:t>
                      </a:r>
                      <a:r>
                        <a:rPr lang="zh-CN" altLang="en-US" sz="1600"/>
                        <a:t>）</a:t>
                      </a:r>
                      <a:endParaRPr lang="zh-CN" altLang="en-US" sz="1600"/>
                    </a:p>
                  </a:txBody>
                  <a:tcPr/>
                </a:tc>
              </a:tr>
              <a:tr h="3746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决策树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80.585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0.5834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843375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1703955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40</a:t>
                      </a:r>
                      <a:r>
                        <a:rPr lang="zh-CN" altLang="en-US" sz="1600"/>
                        <a:t>，</a:t>
                      </a:r>
                      <a:r>
                        <a:rPr lang="en-US" altLang="zh-CN" sz="1600"/>
                        <a:t>4</a:t>
                      </a:r>
                      <a:r>
                        <a:rPr lang="zh-CN" altLang="en-US" sz="1600"/>
                        <a:t>，</a:t>
                      </a:r>
                      <a:r>
                        <a:rPr lang="en-US" altLang="zh-CN" sz="1600"/>
                        <a:t>2 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7.4</a:t>
                      </a:r>
                      <a:r>
                        <a:rPr lang="zh-CN" altLang="en-US" sz="1600"/>
                        <a:t>（</a:t>
                      </a:r>
                      <a:r>
                        <a:rPr lang="en-US" altLang="zh-CN" sz="1600"/>
                        <a:t>X6</a:t>
                      </a:r>
                      <a:r>
                        <a:rPr lang="zh-CN" altLang="en-US" sz="1600"/>
                        <a:t>）</a:t>
                      </a:r>
                      <a:endParaRPr lang="zh-CN" altLang="en-US" sz="1600"/>
                    </a:p>
                  </a:txBody>
                  <a:tcPr/>
                </a:tc>
              </a:tr>
              <a:tr h="4171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随机森林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81.09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0.9471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71726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191481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300; 60; 2;1 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350</a:t>
                      </a:r>
                      <a:endParaRPr lang="en-US" altLang="zh-CN" sz="1600"/>
                    </a:p>
                  </a:txBody>
                  <a:tcPr/>
                </a:tc>
              </a:tr>
              <a:tr h="2933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GBDT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80.556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0.9437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84954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201645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100; 0.05; 15; 1; 2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992</a:t>
                      </a:r>
                      <a:endParaRPr lang="en-US" altLang="zh-CN" sz="1600"/>
                    </a:p>
                  </a:txBody>
                  <a:tcPr/>
                </a:tc>
              </a:tr>
              <a:tr h="2933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Light</a:t>
                      </a:r>
                      <a:r>
                        <a:rPr lang="en-US" altLang="zh-CN" sz="1600"/>
                        <a:t>GBM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82.21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0.9541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49987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177842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0.05; 13; 249; 5; 078; 0.843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520</a:t>
                      </a:r>
                      <a:endParaRPr lang="en-US" altLang="zh-CN" sz="1600"/>
                    </a:p>
                  </a:txBody>
                  <a:tcPr/>
                </a:tc>
              </a:tr>
              <a:tr h="4508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ANN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80.376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3</a:t>
                      </a:r>
                      <a:r>
                        <a:rPr lang="zh-CN" altLang="en-US" sz="1600"/>
                        <a:t>层</a:t>
                      </a:r>
                      <a:r>
                        <a:rPr lang="en-US" altLang="zh-CN" sz="1600"/>
                        <a:t>Relu</a:t>
                      </a:r>
                      <a:r>
                        <a:rPr lang="zh-CN" altLang="en-US" sz="1600"/>
                        <a:t>；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500s</a:t>
                      </a:r>
                      <a:r>
                        <a:rPr lang="zh-CN" altLang="en-US" sz="1600"/>
                        <a:t>（</a:t>
                      </a:r>
                      <a:r>
                        <a:rPr lang="en-US" altLang="zh-CN" sz="1600"/>
                        <a:t>150</a:t>
                      </a:r>
                      <a:r>
                        <a:rPr lang="zh-CN" altLang="en-US" sz="1600"/>
                        <a:t>）</a:t>
                      </a:r>
                      <a:endParaRPr lang="zh-CN" altLang="en-US" sz="16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521970" y="5360035"/>
            <a:ext cx="1123759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ym typeface="+mn-ea"/>
              </a:rPr>
              <a:t>主要优点：</a:t>
            </a:r>
            <a:endParaRPr lang="zh-CN" altLang="en-US" sz="1600">
              <a:sym typeface="+mn-ea"/>
            </a:endParaRPr>
          </a:p>
          <a:p>
            <a:r>
              <a:rPr lang="en-US" altLang="zh-CN" sz="1600">
                <a:sym typeface="+mn-ea"/>
              </a:rPr>
              <a:t>1</a:t>
            </a:r>
            <a:r>
              <a:rPr lang="zh-CN" altLang="en-US" sz="1600">
                <a:sym typeface="+mn-ea"/>
              </a:rPr>
              <a:t>、尝试了各种模型（</a:t>
            </a:r>
            <a:r>
              <a:rPr lang="en-US" altLang="zh-CN" sz="1600">
                <a:sym typeface="+mn-ea"/>
              </a:rPr>
              <a:t>Bagging</a:t>
            </a:r>
            <a:r>
              <a:rPr lang="zh-CN" altLang="en-US" sz="1600">
                <a:sym typeface="+mn-ea"/>
              </a:rPr>
              <a:t>，</a:t>
            </a:r>
            <a:r>
              <a:rPr lang="en-US" altLang="zh-CN" sz="1600">
                <a:sym typeface="+mn-ea"/>
              </a:rPr>
              <a:t>Boosting</a:t>
            </a:r>
            <a:r>
              <a:rPr lang="zh-CN" altLang="en-US" sz="1600">
                <a:sym typeface="+mn-ea"/>
              </a:rPr>
              <a:t>，</a:t>
            </a:r>
            <a:r>
              <a:rPr lang="en-US" altLang="zh-CN" sz="1600">
                <a:sym typeface="+mn-ea"/>
              </a:rPr>
              <a:t>ANN</a:t>
            </a:r>
            <a:r>
              <a:rPr lang="zh-CN" altLang="en-US" sz="1600">
                <a:sym typeface="+mn-ea"/>
              </a:rPr>
              <a:t>）</a:t>
            </a:r>
            <a:endParaRPr lang="zh-CN" altLang="en-US" sz="1600">
              <a:sym typeface="+mn-ea"/>
            </a:endParaRPr>
          </a:p>
          <a:p>
            <a:r>
              <a:rPr lang="en-US" altLang="zh-CN" sz="1600">
                <a:sym typeface="+mn-ea"/>
              </a:rPr>
              <a:t>2</a:t>
            </a:r>
            <a:r>
              <a:rPr lang="zh-CN" altLang="en-US" sz="1600">
                <a:sym typeface="+mn-ea"/>
              </a:rPr>
              <a:t>、尝试用</a:t>
            </a:r>
            <a:r>
              <a:rPr lang="en-US" altLang="zh-CN" sz="1600">
                <a:sym typeface="+mn-ea"/>
              </a:rPr>
              <a:t> optuna </a:t>
            </a:r>
            <a:r>
              <a:rPr lang="zh-CN" altLang="en-US" sz="1600">
                <a:sym typeface="+mn-ea"/>
              </a:rPr>
              <a:t>进行了调参</a:t>
            </a:r>
            <a:endParaRPr lang="en-US" altLang="zh-CN" sz="1600">
              <a:sym typeface="+mn-ea"/>
            </a:endParaRPr>
          </a:p>
          <a:p>
            <a:r>
              <a:rPr lang="en-US" altLang="zh-CN" sz="1600">
                <a:sym typeface="+mn-ea"/>
              </a:rPr>
              <a:t>3</a:t>
            </a:r>
            <a:r>
              <a:rPr lang="zh-CN" altLang="en-US" sz="1600">
                <a:sym typeface="+mn-ea"/>
              </a:rPr>
              <a:t>、特征工程上进行了细节化处理</a:t>
            </a:r>
            <a:endParaRPr lang="zh-CN" altLang="en-US" sz="1600">
              <a:sym typeface="+mn-ea"/>
            </a:endParaRPr>
          </a:p>
          <a:p>
            <a:endParaRPr lang="zh-CN" altLang="en-US" sz="1600"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22000" y="175260"/>
            <a:ext cx="979805" cy="97980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293370" y="431800"/>
            <a:ext cx="10063480" cy="626110"/>
            <a:chOff x="462" y="173"/>
            <a:chExt cx="15848" cy="986"/>
          </a:xfrm>
        </p:grpSpPr>
        <p:sp>
          <p:nvSpPr>
            <p:cNvPr id="14" name="矩形 13"/>
            <p:cNvSpPr/>
            <p:nvPr/>
          </p:nvSpPr>
          <p:spPr>
            <a:xfrm>
              <a:off x="1923" y="173"/>
              <a:ext cx="14387" cy="9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五边形 15"/>
            <p:cNvSpPr/>
            <p:nvPr/>
          </p:nvSpPr>
          <p:spPr>
            <a:xfrm>
              <a:off x="462" y="179"/>
              <a:ext cx="1617" cy="980"/>
            </a:xfrm>
            <a:prstGeom prst="homePlate">
              <a:avLst>
                <a:gd name="adj" fmla="val 10638"/>
              </a:avLst>
            </a:prstGeom>
            <a:solidFill>
              <a:srgbClr val="BD5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664" y="252"/>
              <a:ext cx="126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buClrTx/>
                <a:buSzTx/>
                <a:buFontTx/>
              </a:pPr>
              <a:r>
                <a:rPr lang="en-US" sz="2800" b="1" dirty="0">
                  <a:solidFill>
                    <a:schemeClr val="bg1"/>
                  </a:solidFill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02</a:t>
              </a:r>
              <a:endParaRPr lang="en-US" sz="2800" b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2155" y="252"/>
              <a:ext cx="1329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Arial" panose="020B0604020202020204" pitchFamily="34" charset="0"/>
                  <a:ea typeface="华文行楷" panose="02010800040101010101" pitchFamily="2" charset="-122"/>
                  <a:cs typeface="Arial" panose="020B0604020202020204" pitchFamily="34" charset="0"/>
                  <a:sym typeface="+mn-ea"/>
                </a:rPr>
                <a:t>数据预处理</a:t>
              </a:r>
              <a:r>
                <a:rPr lang="en-US" altLang="zh-CN" sz="2800" dirty="0">
                  <a:latin typeface="Arial" panose="020B0604020202020204" pitchFamily="34" charset="0"/>
                  <a:ea typeface="华文行楷" panose="02010800040101010101" pitchFamily="2" charset="-122"/>
                  <a:cs typeface="Arial" panose="020B0604020202020204" pitchFamily="34" charset="0"/>
                  <a:sym typeface="+mn-ea"/>
                </a:rPr>
                <a:t>&amp;</a:t>
              </a:r>
              <a:r>
                <a:rPr lang="zh-CN" altLang="en-US" sz="2800" dirty="0">
                  <a:latin typeface="Arial" panose="020B0604020202020204" pitchFamily="34" charset="0"/>
                  <a:ea typeface="华文行楷" panose="02010800040101010101" pitchFamily="2" charset="-122"/>
                  <a:cs typeface="Arial" panose="020B0604020202020204" pitchFamily="34" charset="0"/>
                  <a:sym typeface="+mn-ea"/>
                </a:rPr>
                <a:t>特征</a:t>
              </a:r>
              <a:r>
                <a:rPr lang="zh-CN" altLang="en-US" sz="2800" dirty="0">
                  <a:latin typeface="Arial" panose="020B0604020202020204" pitchFamily="34" charset="0"/>
                  <a:ea typeface="华文行楷" panose="02010800040101010101" pitchFamily="2" charset="-122"/>
                  <a:cs typeface="Arial" panose="020B0604020202020204" pitchFamily="34" charset="0"/>
                  <a:sym typeface="+mn-ea"/>
                </a:rPr>
                <a:t>工程</a:t>
              </a:r>
              <a:endParaRPr lang="zh-CN" altLang="en-US" sz="2800" dirty="0"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  <a:sym typeface="+mn-ea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421640" y="1284605"/>
            <a:ext cx="11184255" cy="23387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一、数据处理，特征工程</a:t>
            </a:r>
            <a:endParaRPr lang="zh-CN" altLang="en-US"/>
          </a:p>
          <a:p>
            <a:endParaRPr lang="en-US" altLang="zh-CN" sz="1200"/>
          </a:p>
          <a:p>
            <a:r>
              <a:rPr lang="en-US" altLang="zh-CN" sz="1600"/>
              <a:t>1</a:t>
            </a:r>
            <a:r>
              <a:rPr lang="zh-CN" altLang="en-US" sz="1600"/>
              <a:t>、数据合并：</a:t>
            </a:r>
            <a:endParaRPr lang="zh-CN" altLang="en-US" sz="1600"/>
          </a:p>
          <a:p>
            <a:r>
              <a:rPr lang="zh-CN" altLang="en-US" sz="1600"/>
              <a:t>依据小区名称将</a:t>
            </a:r>
            <a:r>
              <a:rPr lang="en-US" altLang="zh-CN" sz="1600"/>
              <a:t>detail</a:t>
            </a:r>
            <a:r>
              <a:rPr lang="zh-CN" altLang="en-US" sz="1600"/>
              <a:t>（容积率，绿化率，建筑年代等）和</a:t>
            </a:r>
            <a:r>
              <a:rPr lang="en-US" altLang="zh-CN" sz="1600"/>
              <a:t>rent</a:t>
            </a:r>
            <a:r>
              <a:rPr lang="zh-CN" altLang="en-US" sz="1600"/>
              <a:t>（每平米租金等）中信息合并到</a:t>
            </a:r>
            <a:r>
              <a:rPr lang="en-US" altLang="zh-CN" sz="1600"/>
              <a:t>testl</a:t>
            </a:r>
            <a:r>
              <a:rPr lang="zh-CN" altLang="en-US" sz="1600"/>
              <a:t>和</a:t>
            </a:r>
            <a:r>
              <a:rPr lang="en-US" altLang="zh-CN" sz="1600"/>
              <a:t>train</a:t>
            </a:r>
            <a:r>
              <a:rPr lang="zh-CN" altLang="en-US" sz="1600"/>
              <a:t>中。</a:t>
            </a:r>
            <a:endParaRPr lang="zh-CN" altLang="en-US" sz="1600"/>
          </a:p>
          <a:p>
            <a:endParaRPr lang="zh-CN" altLang="en-US" sz="1600"/>
          </a:p>
          <a:p>
            <a:r>
              <a:rPr lang="en-US" altLang="zh-CN" sz="1600"/>
              <a:t>2</a:t>
            </a:r>
            <a:r>
              <a:rPr lang="zh-CN" altLang="en-US" sz="1600"/>
              <a:t>、</a:t>
            </a:r>
            <a:r>
              <a:rPr lang="zh-CN" altLang="en-US" sz="1600">
                <a:sym typeface="+mn-ea"/>
              </a:rPr>
              <a:t>特征工程，主要为</a:t>
            </a:r>
            <a:r>
              <a:rPr lang="zh-CN" altLang="en-US" sz="1600">
                <a:sym typeface="+mn-ea"/>
              </a:rPr>
              <a:t>三类：</a:t>
            </a:r>
            <a:endParaRPr lang="zh-CN" altLang="en-US" sz="1600">
              <a:sym typeface="+mn-ea"/>
            </a:endParaRPr>
          </a:p>
          <a:p>
            <a:pPr indent="457200"/>
            <a:r>
              <a:rPr lang="en-US" altLang="zh-CN" sz="1600">
                <a:sym typeface="+mn-ea"/>
              </a:rPr>
              <a:t>a</a:t>
            </a:r>
            <a:r>
              <a:rPr lang="zh-CN" altLang="en-US" sz="1600">
                <a:sym typeface="+mn-ea"/>
              </a:rPr>
              <a:t>、数值类，适当运算满足需求：</a:t>
            </a:r>
            <a:r>
              <a:rPr lang="en-US" altLang="zh-CN" sz="1400">
                <a:sym typeface="+mn-ea"/>
              </a:rPr>
              <a:t>e.g.‘</a:t>
            </a:r>
            <a:r>
              <a:rPr lang="en-US" altLang="zh-CN" sz="1400">
                <a:sym typeface="+mn-ea"/>
              </a:rPr>
              <a:t>0.2'</a:t>
            </a:r>
            <a:r>
              <a:rPr lang="zh-CN" altLang="en-US" sz="1400">
                <a:sym typeface="+mn-ea"/>
              </a:rPr>
              <a:t>建筑面积</a:t>
            </a:r>
            <a:r>
              <a:rPr lang="en-US" altLang="zh-CN" sz="1400">
                <a:sym typeface="+mn-ea"/>
              </a:rPr>
              <a:t>'+ 0.8'</a:t>
            </a:r>
            <a:r>
              <a:rPr lang="zh-CN" altLang="en-US" sz="1400">
                <a:sym typeface="+mn-ea"/>
              </a:rPr>
              <a:t>套内面积</a:t>
            </a:r>
            <a:r>
              <a:rPr lang="en-US" altLang="zh-CN" sz="1400">
                <a:sym typeface="+mn-ea"/>
              </a:rPr>
              <a:t>',e.g.</a:t>
            </a:r>
            <a:r>
              <a:rPr lang="zh-CN" altLang="en-US" sz="1400">
                <a:sym typeface="+mn-ea"/>
              </a:rPr>
              <a:t>户型得分</a:t>
            </a:r>
            <a:r>
              <a:rPr lang="en-US" altLang="zh-CN" sz="1400">
                <a:sym typeface="+mn-ea"/>
              </a:rPr>
              <a:t> </a:t>
            </a:r>
            <a:endParaRPr lang="en-US" altLang="zh-CN" sz="1400">
              <a:sym typeface="+mn-ea"/>
            </a:endParaRPr>
          </a:p>
          <a:p>
            <a:pPr indent="457200"/>
            <a:r>
              <a:rPr lang="en-US" altLang="zh-CN" sz="1600">
                <a:sym typeface="+mn-ea"/>
              </a:rPr>
              <a:t>b</a:t>
            </a:r>
            <a:r>
              <a:rPr lang="zh-CN" altLang="en-US" sz="1600">
                <a:sym typeface="+mn-ea"/>
              </a:rPr>
              <a:t>、序号类：用独热编码转化为虚拟变量（</a:t>
            </a:r>
            <a:r>
              <a:rPr lang="en-US" altLang="zh-CN" sz="1600">
                <a:sym typeface="+mn-ea"/>
              </a:rPr>
              <a:t>OneHotEncoder</a:t>
            </a:r>
            <a:r>
              <a:rPr lang="zh-CN" altLang="en-US" sz="1600">
                <a:sym typeface="+mn-ea"/>
              </a:rPr>
              <a:t>）（比如</a:t>
            </a:r>
            <a:r>
              <a:rPr lang="en-US" altLang="zh-CN" sz="1600">
                <a:sym typeface="+mn-ea"/>
              </a:rPr>
              <a:t>‘</a:t>
            </a:r>
            <a:r>
              <a:rPr lang="zh-CN" altLang="en-US" sz="1600">
                <a:sym typeface="+mn-ea"/>
              </a:rPr>
              <a:t>城市</a:t>
            </a:r>
            <a:r>
              <a:rPr lang="en-US" altLang="zh-CN" sz="1600">
                <a:sym typeface="+mn-ea"/>
              </a:rPr>
              <a:t>’</a:t>
            </a:r>
            <a:r>
              <a:rPr lang="zh-CN" altLang="en-US" sz="1600">
                <a:sym typeface="+mn-ea"/>
              </a:rPr>
              <a:t>）</a:t>
            </a:r>
            <a:endParaRPr lang="zh-CN" altLang="en-US" sz="1600">
              <a:sym typeface="+mn-ea"/>
            </a:endParaRPr>
          </a:p>
          <a:p>
            <a:pPr indent="457200"/>
            <a:r>
              <a:rPr lang="en-US" altLang="zh-CN" sz="1600">
                <a:sym typeface="+mn-ea"/>
              </a:rPr>
              <a:t>c</a:t>
            </a:r>
            <a:r>
              <a:rPr lang="zh-CN" altLang="en-US" sz="1600">
                <a:sym typeface="+mn-ea"/>
              </a:rPr>
              <a:t>、文本类，采用自定义的文本识别函数实现（如图）（比如寻找</a:t>
            </a:r>
            <a:r>
              <a:rPr lang="en-US" altLang="zh-CN" sz="1600">
                <a:sym typeface="+mn-ea"/>
              </a:rPr>
              <a:t>‘</a:t>
            </a:r>
            <a:r>
              <a:rPr lang="zh-CN" altLang="en-US" sz="1600">
                <a:sym typeface="+mn-ea"/>
              </a:rPr>
              <a:t>地铁</a:t>
            </a:r>
            <a:r>
              <a:rPr lang="en-US" altLang="zh-CN" sz="1600">
                <a:sym typeface="+mn-ea"/>
              </a:rPr>
              <a:t>’</a:t>
            </a:r>
            <a:r>
              <a:rPr lang="zh-CN" altLang="en-US" sz="1600">
                <a:sym typeface="+mn-ea"/>
              </a:rPr>
              <a:t>）</a:t>
            </a:r>
            <a:endParaRPr lang="zh-CN" altLang="en-US" sz="1600">
              <a:sym typeface="+mn-ea"/>
            </a:endParaRPr>
          </a:p>
          <a:p>
            <a:endParaRPr lang="zh-CN" altLang="en-US" sz="1600">
              <a:sym typeface="+mn-ea"/>
            </a:endParaRPr>
          </a:p>
          <a:p>
            <a:endParaRPr lang="zh-CN" altLang="en-US" sz="1600">
              <a:sym typeface="+mn-ea"/>
            </a:endParaRPr>
          </a:p>
          <a:p>
            <a:pPr indent="457200"/>
            <a:endParaRPr lang="zh-CN" altLang="en-US" sz="1600">
              <a:sym typeface="+mn-ea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2865" y="3623310"/>
            <a:ext cx="4218940" cy="278130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492125" y="3735070"/>
            <a:ext cx="6828155" cy="28467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ym typeface="+mn-ea"/>
              </a:rPr>
              <a:t>二、数据处理中一些优点</a:t>
            </a:r>
            <a:endParaRPr lang="en-US" altLang="zh-CN" sz="1600"/>
          </a:p>
          <a:p>
            <a:r>
              <a:rPr lang="en-US" altLang="zh-CN" sz="1600"/>
              <a:t>1</a:t>
            </a:r>
            <a:r>
              <a:rPr lang="zh-CN" altLang="en-US" sz="1600"/>
              <a:t>、生成非线性项：</a:t>
            </a:r>
            <a:endParaRPr lang="zh-CN" altLang="en-US" sz="1600"/>
          </a:p>
          <a:p>
            <a:pPr indent="457200"/>
            <a:r>
              <a:rPr lang="en-US" altLang="zh-CN" sz="1600"/>
              <a:t>a</a:t>
            </a:r>
            <a:r>
              <a:rPr lang="zh-CN" altLang="en-US" sz="1600"/>
              <a:t>、</a:t>
            </a:r>
            <a:r>
              <a:rPr lang="zh-CN" altLang="en-US" sz="1600">
                <a:sym typeface="+mn-ea"/>
              </a:rPr>
              <a:t>交乘项：</a:t>
            </a:r>
            <a:r>
              <a:rPr lang="zh-CN" altLang="en-US" sz="1600"/>
              <a:t>区域</a:t>
            </a:r>
            <a:r>
              <a:rPr lang="en-US" altLang="zh-CN" sz="1600"/>
              <a:t> \ </a:t>
            </a:r>
            <a:r>
              <a:rPr lang="zh-CN" altLang="en-US" sz="1600"/>
              <a:t>城市</a:t>
            </a:r>
            <a:r>
              <a:rPr lang="en-US" altLang="zh-CN" sz="1600"/>
              <a:t> </a:t>
            </a:r>
            <a:r>
              <a:rPr lang="zh-CN" altLang="en-US" sz="1600"/>
              <a:t>和面积</a:t>
            </a:r>
            <a:r>
              <a:rPr lang="en-US" altLang="zh-CN" sz="1600"/>
              <a:t> \ </a:t>
            </a:r>
            <a:r>
              <a:rPr lang="zh-CN" altLang="en-US" sz="1600"/>
              <a:t>设施</a:t>
            </a:r>
            <a:r>
              <a:rPr lang="en-US" altLang="zh-CN" sz="1600"/>
              <a:t> </a:t>
            </a:r>
            <a:r>
              <a:rPr lang="zh-CN" altLang="en-US" sz="1600"/>
              <a:t>等；层高和总楼层</a:t>
            </a:r>
            <a:r>
              <a:rPr lang="zh-CN" altLang="en-US" sz="1600"/>
              <a:t>等。</a:t>
            </a:r>
            <a:endParaRPr lang="zh-CN" altLang="en-US" sz="1600"/>
          </a:p>
          <a:p>
            <a:pPr indent="457200"/>
            <a:r>
              <a:rPr lang="en-US" altLang="zh-CN" sz="1600"/>
              <a:t>b</a:t>
            </a:r>
            <a:r>
              <a:rPr lang="zh-CN" altLang="en-US" sz="1600"/>
              <a:t>、高次幂：面积，租金等的</a:t>
            </a:r>
            <a:r>
              <a:rPr lang="zh-CN" altLang="en-US" sz="1600"/>
              <a:t>平方项</a:t>
            </a:r>
            <a:endParaRPr lang="zh-CN" altLang="en-US" sz="1600"/>
          </a:p>
          <a:p>
            <a:pPr indent="457200"/>
            <a:r>
              <a:rPr lang="en-US" altLang="zh-CN" sz="1600"/>
              <a:t>c</a:t>
            </a:r>
            <a:r>
              <a:rPr lang="zh-CN" altLang="en-US" sz="1600"/>
              <a:t>、对数项</a:t>
            </a:r>
            <a:endParaRPr lang="zh-CN" altLang="en-US" sz="1600"/>
          </a:p>
          <a:p>
            <a:pPr indent="457200"/>
            <a:endParaRPr lang="zh-CN" altLang="en-US" sz="1600"/>
          </a:p>
          <a:p>
            <a:pPr marL="0" lvl="0" indent="0">
              <a:buNone/>
            </a:pPr>
            <a:r>
              <a:rPr lang="en-US" altLang="zh-CN" sz="1600">
                <a:solidFill>
                  <a:schemeClr val="tx1"/>
                </a:solidFill>
              </a:rPr>
              <a:t>2</a:t>
            </a:r>
            <a:r>
              <a:rPr lang="zh-CN" altLang="en-US" sz="1600">
                <a:solidFill>
                  <a:schemeClr val="tx1"/>
                </a:solidFill>
              </a:rPr>
              <a:t>、</a:t>
            </a:r>
            <a:r>
              <a:rPr lang="zh-CN" altLang="en-US" sz="1600">
                <a:sym typeface="+mn-ea"/>
              </a:rPr>
              <a:t>采用模块化编程：数据处理，特征生成等过程均大量采用自定义的函数。使得对模型改进和调</a:t>
            </a:r>
            <a:r>
              <a:rPr lang="zh-CN" altLang="en-US" sz="1600">
                <a:sym typeface="+mn-ea"/>
              </a:rPr>
              <a:t>试更加</a:t>
            </a:r>
            <a:r>
              <a:rPr lang="zh-CN" altLang="en-US" sz="1600">
                <a:sym typeface="+mn-ea"/>
              </a:rPr>
              <a:t>便捷，且不易出错。</a:t>
            </a:r>
            <a:endParaRPr lang="zh-CN" altLang="en-US" sz="1600">
              <a:sym typeface="+mn-ea"/>
            </a:endParaRPr>
          </a:p>
          <a:p>
            <a:pPr marL="0" lvl="0" indent="0">
              <a:buNone/>
            </a:pPr>
            <a:endParaRPr lang="zh-CN" altLang="en-US" sz="1600">
              <a:sym typeface="+mn-ea"/>
            </a:endParaRPr>
          </a:p>
          <a:p>
            <a:pPr marL="0" lvl="0" indent="0">
              <a:buNone/>
            </a:pPr>
            <a:r>
              <a:rPr lang="en-US" altLang="zh-CN" sz="1600">
                <a:sym typeface="+mn-ea"/>
              </a:rPr>
              <a:t>3</a:t>
            </a:r>
            <a:r>
              <a:rPr lang="zh-CN" altLang="en-US" sz="1600">
                <a:sym typeface="+mn-ea"/>
              </a:rPr>
              <a:t>、对给定数据进行了充分处理和挖掘：充分利用了</a:t>
            </a:r>
            <a:r>
              <a:rPr lang="en-US" altLang="zh-CN" sz="1600">
                <a:sym typeface="+mn-ea"/>
              </a:rPr>
              <a:t>detail</a:t>
            </a:r>
            <a:r>
              <a:rPr lang="zh-CN" altLang="en-US" sz="1600">
                <a:sym typeface="+mn-ea"/>
              </a:rPr>
              <a:t>和</a:t>
            </a:r>
            <a:r>
              <a:rPr lang="en-US" altLang="zh-CN" sz="1600">
                <a:sym typeface="+mn-ea"/>
              </a:rPr>
              <a:t>rent</a:t>
            </a:r>
            <a:r>
              <a:rPr lang="zh-CN" altLang="en-US" sz="1600">
                <a:sym typeface="+mn-ea"/>
              </a:rPr>
              <a:t>文件，以及对文本信息进行了分析。最终一共生成了</a:t>
            </a:r>
            <a:r>
              <a:rPr lang="en-US" altLang="zh-CN" sz="1600">
                <a:sym typeface="+mn-ea"/>
              </a:rPr>
              <a:t>3100</a:t>
            </a:r>
            <a:r>
              <a:rPr lang="zh-CN" altLang="en-US" sz="1600">
                <a:sym typeface="+mn-ea"/>
              </a:rPr>
              <a:t>个可用特征</a:t>
            </a:r>
            <a:r>
              <a:rPr lang="zh-CN" altLang="en-US" sz="1600">
                <a:sym typeface="+mn-ea"/>
              </a:rPr>
              <a:t>列。</a:t>
            </a:r>
            <a:endParaRPr lang="zh-CN" altLang="en-US" sz="1600">
              <a:sym typeface="+mn-ea"/>
            </a:endParaRPr>
          </a:p>
          <a:p>
            <a:pPr marL="0" lvl="0" indent="0">
              <a:buNone/>
            </a:pPr>
            <a:endParaRPr lang="zh-CN" altLang="en-US" sz="16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22000" y="297180"/>
            <a:ext cx="979805" cy="97980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293370" y="431800"/>
            <a:ext cx="10063480" cy="626110"/>
            <a:chOff x="462" y="173"/>
            <a:chExt cx="15848" cy="986"/>
          </a:xfrm>
        </p:grpSpPr>
        <p:sp>
          <p:nvSpPr>
            <p:cNvPr id="14" name="矩形 13"/>
            <p:cNvSpPr/>
            <p:nvPr/>
          </p:nvSpPr>
          <p:spPr>
            <a:xfrm>
              <a:off x="1923" y="173"/>
              <a:ext cx="14387" cy="9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五边形 15"/>
            <p:cNvSpPr/>
            <p:nvPr/>
          </p:nvSpPr>
          <p:spPr>
            <a:xfrm>
              <a:off x="462" y="179"/>
              <a:ext cx="1617" cy="980"/>
            </a:xfrm>
            <a:prstGeom prst="homePlate">
              <a:avLst>
                <a:gd name="adj" fmla="val 10638"/>
              </a:avLst>
            </a:prstGeom>
            <a:solidFill>
              <a:srgbClr val="BD5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664" y="252"/>
              <a:ext cx="126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buClrTx/>
                <a:buSzTx/>
                <a:buFontTx/>
              </a:pPr>
              <a:r>
                <a:rPr lang="en-US" sz="2800" b="1" dirty="0">
                  <a:solidFill>
                    <a:schemeClr val="bg1"/>
                  </a:solidFill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03</a:t>
              </a:r>
              <a:endParaRPr lang="en-US" sz="2800" b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2155" y="252"/>
              <a:ext cx="1329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Arial" panose="020B0604020202020204" pitchFamily="34" charset="0"/>
                  <a:ea typeface="华文行楷" panose="02010800040101010101" pitchFamily="2" charset="-122"/>
                  <a:cs typeface="Arial" panose="020B0604020202020204" pitchFamily="34" charset="0"/>
                  <a:sym typeface="+mn-ea"/>
                </a:rPr>
                <a:t>决策树模型</a:t>
              </a:r>
              <a:r>
                <a:rPr lang="en-US" altLang="zh-CN" sz="2800" dirty="0">
                  <a:latin typeface="Arial" panose="020B0604020202020204" pitchFamily="34" charset="0"/>
                  <a:ea typeface="华文行楷" panose="02010800040101010101" pitchFamily="2" charset="-122"/>
                  <a:cs typeface="Arial" panose="020B0604020202020204" pitchFamily="34" charset="0"/>
                  <a:sym typeface="+mn-ea"/>
                </a:rPr>
                <a:t>&amp;</a:t>
              </a:r>
              <a:r>
                <a:rPr lang="zh-CN" altLang="en-US" sz="2800" dirty="0">
                  <a:latin typeface="Arial" panose="020B0604020202020204" pitchFamily="34" charset="0"/>
                  <a:ea typeface="华文行楷" panose="02010800040101010101" pitchFamily="2" charset="-122"/>
                  <a:cs typeface="Arial" panose="020B0604020202020204" pitchFamily="34" charset="0"/>
                  <a:sym typeface="+mn-ea"/>
                </a:rPr>
                <a:t>随机森林</a:t>
              </a:r>
              <a:r>
                <a:rPr lang="zh-CN" altLang="en-US" sz="2800" dirty="0">
                  <a:latin typeface="Arial" panose="020B0604020202020204" pitchFamily="34" charset="0"/>
                  <a:ea typeface="华文行楷" panose="02010800040101010101" pitchFamily="2" charset="-122"/>
                  <a:cs typeface="Arial" panose="020B0604020202020204" pitchFamily="34" charset="0"/>
                  <a:sym typeface="+mn-ea"/>
                </a:rPr>
                <a:t>模型</a:t>
              </a:r>
              <a:endParaRPr lang="zh-CN" altLang="en-US" sz="2800" dirty="0"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  <a:sym typeface="+mn-ea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552450" y="1276985"/>
            <a:ext cx="10962640" cy="15367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一、模型基本架构</a:t>
            </a:r>
            <a:endParaRPr lang="en-US" altLang="zh-CN" sz="700"/>
          </a:p>
          <a:p>
            <a:r>
              <a:rPr lang="en-US" altLang="zh-CN" sz="1600"/>
              <a:t>1</a:t>
            </a:r>
            <a:r>
              <a:rPr lang="zh-CN" altLang="en-US" sz="1600"/>
              <a:t>、选取特征：可由开头名称批量选取</a:t>
            </a:r>
            <a:r>
              <a:rPr lang="zh-CN" altLang="en-US" sz="1600"/>
              <a:t>特征</a:t>
            </a:r>
            <a:endParaRPr lang="zh-CN" altLang="en-US" sz="1600"/>
          </a:p>
          <a:p>
            <a:endParaRPr lang="zh-CN" altLang="en-US" sz="1600"/>
          </a:p>
          <a:p>
            <a:r>
              <a:rPr lang="en-US" altLang="zh-CN" sz="1600"/>
              <a:t>2</a:t>
            </a:r>
            <a:r>
              <a:rPr lang="zh-CN" altLang="en-US" sz="1600"/>
              <a:t>、模型拟合：设定初始参数</a:t>
            </a:r>
            <a:r>
              <a:rPr lang="en-US" altLang="en-US" sz="1600">
                <a:sym typeface="+mn-ea"/>
              </a:rPr>
              <a:t>→ </a:t>
            </a:r>
            <a:r>
              <a:rPr lang="zh-CN" altLang="en-US" sz="1600">
                <a:sym typeface="+mn-ea"/>
              </a:rPr>
              <a:t>交叉验证分组（</a:t>
            </a:r>
            <a:r>
              <a:rPr lang="en-US" altLang="zh-CN" sz="1600">
                <a:sym typeface="+mn-ea"/>
              </a:rPr>
              <a:t>KFold</a:t>
            </a:r>
            <a:r>
              <a:rPr lang="zh-CN" altLang="en-US" sz="1600">
                <a:sym typeface="+mn-ea"/>
              </a:rPr>
              <a:t>，</a:t>
            </a:r>
            <a:r>
              <a:rPr lang="en-US" altLang="zh-CN" sz="1600">
                <a:sym typeface="+mn-ea"/>
              </a:rPr>
              <a:t>6</a:t>
            </a:r>
            <a:r>
              <a:rPr lang="zh-CN" altLang="en-US" sz="1600">
                <a:sym typeface="+mn-ea"/>
              </a:rPr>
              <a:t>组）</a:t>
            </a:r>
            <a:r>
              <a:rPr lang="en-US" altLang="en-US" sz="1600">
                <a:sym typeface="+mn-ea"/>
              </a:rPr>
              <a:t>→</a:t>
            </a:r>
            <a:r>
              <a:rPr lang="en-US" altLang="zh-CN" sz="1600">
                <a:sym typeface="+mn-ea"/>
              </a:rPr>
              <a:t> </a:t>
            </a:r>
            <a:r>
              <a:rPr lang="zh-CN" altLang="en-US" sz="1600">
                <a:sym typeface="+mn-ea"/>
              </a:rPr>
              <a:t>在每个组内拟合模型</a:t>
            </a:r>
            <a:endParaRPr lang="zh-CN" altLang="en-US" sz="1600">
              <a:sym typeface="+mn-ea"/>
            </a:endParaRPr>
          </a:p>
          <a:p>
            <a:pPr marL="914400" lvl="2" indent="457200"/>
            <a:r>
              <a:rPr lang="en-US" altLang="en-US" sz="1600">
                <a:sym typeface="+mn-ea"/>
              </a:rPr>
              <a:t>→</a:t>
            </a:r>
            <a:r>
              <a:rPr lang="en-US" altLang="zh-CN" sz="1600">
                <a:sym typeface="+mn-ea"/>
              </a:rPr>
              <a:t>  </a:t>
            </a:r>
            <a:r>
              <a:rPr lang="zh-CN" altLang="en-US" sz="1600">
                <a:sym typeface="+mn-ea"/>
              </a:rPr>
              <a:t>输出每个</a:t>
            </a:r>
            <a:r>
              <a:rPr lang="en-US" altLang="zh-CN" sz="1600">
                <a:sym typeface="+mn-ea"/>
              </a:rPr>
              <a:t>CV</a:t>
            </a:r>
            <a:r>
              <a:rPr lang="zh-CN" altLang="en-US" sz="1600">
                <a:sym typeface="+mn-ea"/>
              </a:rPr>
              <a:t>中的评估情况</a:t>
            </a:r>
            <a:r>
              <a:rPr lang="en-US" altLang="zh-CN" sz="1600">
                <a:sym typeface="+mn-ea"/>
              </a:rPr>
              <a:t> </a:t>
            </a:r>
            <a:r>
              <a:rPr lang="en-US" altLang="en-US" sz="1600">
                <a:sym typeface="+mn-ea"/>
              </a:rPr>
              <a:t>→ </a:t>
            </a:r>
            <a:r>
              <a:rPr lang="zh-CN" altLang="en-US" sz="1600">
                <a:sym typeface="+mn-ea"/>
              </a:rPr>
              <a:t>取平均得到最终模型和预测值</a:t>
            </a:r>
            <a:r>
              <a:rPr lang="en-US" altLang="zh-CN" sz="1600">
                <a:sym typeface="+mn-ea"/>
              </a:rPr>
              <a:t> </a:t>
            </a:r>
            <a:r>
              <a:rPr lang="en-US" altLang="en-US" sz="1600">
                <a:sym typeface="+mn-ea"/>
              </a:rPr>
              <a:t>→ </a:t>
            </a:r>
            <a:r>
              <a:rPr lang="zh-CN" altLang="en-US" sz="1600">
                <a:sym typeface="+mn-ea"/>
              </a:rPr>
              <a:t>评估模型效果</a:t>
            </a:r>
            <a:endParaRPr lang="zh-CN" altLang="en-US" sz="1600"/>
          </a:p>
          <a:p>
            <a:endParaRPr lang="zh-CN" altLang="en-US" sz="1600"/>
          </a:p>
          <a:p>
            <a:endParaRPr lang="zh-CN" altLang="en-US" sz="1600"/>
          </a:p>
        </p:txBody>
      </p:sp>
      <p:sp>
        <p:nvSpPr>
          <p:cNvPr id="9" name="文本框 8"/>
          <p:cNvSpPr txBox="1"/>
          <p:nvPr/>
        </p:nvSpPr>
        <p:spPr>
          <a:xfrm>
            <a:off x="552450" y="2813050"/>
            <a:ext cx="10962640" cy="1645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二、决策树</a:t>
            </a:r>
            <a:r>
              <a:rPr lang="zh-CN" altLang="en-US"/>
              <a:t>模型：</a:t>
            </a:r>
            <a:endParaRPr lang="zh-CN" altLang="en-US"/>
          </a:p>
          <a:p>
            <a:endParaRPr lang="zh-CN" altLang="en-US" sz="1200"/>
          </a:p>
          <a:p>
            <a:r>
              <a:rPr lang="en-US" altLang="zh-CN" sz="1600"/>
              <a:t>1</a:t>
            </a:r>
            <a:r>
              <a:rPr lang="zh-CN" altLang="en-US" sz="1600"/>
              <a:t>、最初始尝试：较少</a:t>
            </a:r>
            <a:r>
              <a:rPr lang="zh-CN" altLang="en-US" sz="1600"/>
              <a:t>特征，决策树深度</a:t>
            </a:r>
            <a:r>
              <a:rPr lang="en-US" altLang="zh-CN" sz="1600"/>
              <a:t>20</a:t>
            </a:r>
            <a:r>
              <a:rPr lang="zh-CN" altLang="en-US" sz="1600"/>
              <a:t>，</a:t>
            </a:r>
            <a:r>
              <a:rPr lang="en-US" altLang="zh-CN" sz="1600"/>
              <a:t> min_samples_split=10, min_samples_leaf=2</a:t>
            </a:r>
            <a:r>
              <a:rPr lang="zh-CN" altLang="en-US" sz="1600"/>
              <a:t>。</a:t>
            </a:r>
            <a:r>
              <a:rPr lang="en-US" altLang="zh-CN" sz="1600"/>
              <a:t> </a:t>
            </a:r>
            <a:r>
              <a:rPr lang="zh-CN" altLang="en-US" sz="1600"/>
              <a:t>得分：</a:t>
            </a:r>
            <a:r>
              <a:rPr lang="en-US" altLang="zh-CN" sz="1600"/>
              <a:t>77.903</a:t>
            </a:r>
            <a:endParaRPr lang="en-US" altLang="zh-CN" sz="1600"/>
          </a:p>
          <a:p>
            <a:endParaRPr lang="zh-CN" altLang="en-US" sz="1600"/>
          </a:p>
          <a:p>
            <a:r>
              <a:rPr lang="en-US" altLang="zh-CN" sz="1600"/>
              <a:t>2</a:t>
            </a:r>
            <a:r>
              <a:rPr lang="zh-CN" altLang="en-US" sz="1600"/>
              <a:t>、改进</a:t>
            </a:r>
            <a:r>
              <a:rPr lang="en-US" altLang="zh-CN" sz="1600"/>
              <a:t>1</a:t>
            </a:r>
            <a:r>
              <a:rPr lang="zh-CN" altLang="en-US" sz="1600"/>
              <a:t>，加入更多特征（</a:t>
            </a:r>
            <a:r>
              <a:rPr lang="en-US" altLang="zh-CN" sz="1600"/>
              <a:t>1085</a:t>
            </a:r>
            <a:r>
              <a:rPr lang="zh-CN" altLang="en-US" sz="1600"/>
              <a:t>个）：分数提高至</a:t>
            </a:r>
            <a:r>
              <a:rPr lang="en-US" altLang="zh-CN" sz="1600"/>
              <a:t>78.092</a:t>
            </a:r>
            <a:r>
              <a:rPr lang="zh-CN" altLang="en-US" sz="1600"/>
              <a:t>；</a:t>
            </a:r>
            <a:r>
              <a:rPr lang="zh-CN" altLang="en-US" sz="1600">
                <a:solidFill>
                  <a:schemeClr val="tx1"/>
                </a:solidFill>
              </a:rPr>
              <a:t>改进</a:t>
            </a:r>
            <a:r>
              <a:rPr lang="en-US" altLang="zh-CN" sz="1600">
                <a:solidFill>
                  <a:schemeClr val="tx1"/>
                </a:solidFill>
              </a:rPr>
              <a:t>2</a:t>
            </a:r>
            <a:r>
              <a:rPr lang="zh-CN" altLang="en-US" sz="1600">
                <a:solidFill>
                  <a:schemeClr val="tx1"/>
                </a:solidFill>
              </a:rPr>
              <a:t>：</a:t>
            </a:r>
            <a:r>
              <a:rPr lang="zh-CN" altLang="en-US" sz="1600">
                <a:sym typeface="+mn-ea"/>
              </a:rPr>
              <a:t>进一步处理特征，生成三次项，分数进提高至</a:t>
            </a:r>
            <a:r>
              <a:rPr lang="en-US" altLang="zh-CN" sz="1600">
                <a:sym typeface="+mn-ea"/>
              </a:rPr>
              <a:t>80.272</a:t>
            </a:r>
            <a:endParaRPr lang="en-US" altLang="zh-CN" sz="1600">
              <a:solidFill>
                <a:schemeClr val="tx1"/>
              </a:solidFill>
            </a:endParaRPr>
          </a:p>
          <a:p>
            <a:r>
              <a:rPr lang="zh-CN" altLang="en-US" sz="1600">
                <a:solidFill>
                  <a:schemeClr val="tx1"/>
                </a:solidFill>
              </a:rPr>
              <a:t> </a:t>
            </a:r>
            <a:r>
              <a:rPr lang="en-US" altLang="zh-CN" sz="1600">
                <a:solidFill>
                  <a:schemeClr val="tx1"/>
                </a:solidFill>
              </a:rPr>
              <a:t>    </a:t>
            </a:r>
            <a:r>
              <a:rPr lang="zh-CN" altLang="en-US" sz="1600">
                <a:solidFill>
                  <a:schemeClr val="tx1"/>
                </a:solidFill>
              </a:rPr>
              <a:t>改进</a:t>
            </a:r>
            <a:r>
              <a:rPr lang="en-US" altLang="zh-CN" sz="1600">
                <a:solidFill>
                  <a:schemeClr val="tx1"/>
                </a:solidFill>
              </a:rPr>
              <a:t>3</a:t>
            </a:r>
            <a:r>
              <a:rPr lang="zh-CN" altLang="en-US" sz="1600">
                <a:solidFill>
                  <a:schemeClr val="tx1"/>
                </a:solidFill>
              </a:rPr>
              <a:t>：</a:t>
            </a:r>
            <a:r>
              <a:rPr lang="zh-CN" altLang="en-US" sz="1600">
                <a:sym typeface="+mn-ea"/>
              </a:rPr>
              <a:t>参数增加至（</a:t>
            </a:r>
            <a:r>
              <a:rPr lang="en-US" altLang="zh-CN" sz="1600">
                <a:sym typeface="+mn-ea"/>
              </a:rPr>
              <a:t>40</a:t>
            </a:r>
            <a:r>
              <a:rPr lang="zh-CN" altLang="en-US" sz="1600">
                <a:sym typeface="+mn-ea"/>
              </a:rPr>
              <a:t>，</a:t>
            </a:r>
            <a:r>
              <a:rPr lang="en-US" altLang="zh-CN" sz="1600">
                <a:sym typeface="+mn-ea"/>
              </a:rPr>
              <a:t>4</a:t>
            </a:r>
            <a:r>
              <a:rPr lang="zh-CN" altLang="en-US" sz="1600">
                <a:sym typeface="+mn-ea"/>
              </a:rPr>
              <a:t>，</a:t>
            </a:r>
            <a:r>
              <a:rPr lang="en-US" altLang="zh-CN" sz="1600">
                <a:sym typeface="+mn-ea"/>
              </a:rPr>
              <a:t>2</a:t>
            </a:r>
            <a:r>
              <a:rPr lang="zh-CN" altLang="en-US" sz="1600">
                <a:sym typeface="+mn-ea"/>
              </a:rPr>
              <a:t>），</a:t>
            </a:r>
            <a:r>
              <a:rPr lang="en-US" altLang="zh-CN" sz="1600">
                <a:sym typeface="+mn-ea"/>
              </a:rPr>
              <a:t>80.585</a:t>
            </a:r>
            <a:r>
              <a:rPr lang="zh-CN" altLang="en-US" sz="1600">
                <a:sym typeface="+mn-ea"/>
              </a:rPr>
              <a:t>。</a:t>
            </a:r>
            <a:endParaRPr lang="zh-CN" altLang="en-US" sz="1600">
              <a:solidFill>
                <a:schemeClr val="tx1"/>
              </a:solidFill>
            </a:endParaRPr>
          </a:p>
          <a:p>
            <a:endParaRPr lang="zh-CN" altLang="en-US" sz="160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rcRect b="19795"/>
          <a:stretch>
            <a:fillRect/>
          </a:stretch>
        </p:blipFill>
        <p:spPr>
          <a:xfrm>
            <a:off x="5847080" y="1137285"/>
            <a:ext cx="3813175" cy="8953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14680" y="4622800"/>
            <a:ext cx="10962640" cy="2235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三、随机</a:t>
            </a:r>
            <a:r>
              <a:rPr lang="zh-CN" altLang="en-US"/>
              <a:t>森林模型：</a:t>
            </a:r>
            <a:endParaRPr lang="zh-CN" altLang="en-US"/>
          </a:p>
          <a:p>
            <a:endParaRPr lang="zh-CN" altLang="en-US" sz="1200"/>
          </a:p>
          <a:p>
            <a:r>
              <a:rPr lang="en-US" altLang="zh-CN" sz="1600"/>
              <a:t>1</a:t>
            </a:r>
            <a:r>
              <a:rPr lang="zh-CN" altLang="en-US" sz="1600"/>
              <a:t>、最初始尝试：树个数：</a:t>
            </a:r>
            <a:r>
              <a:rPr lang="en-US" altLang="zh-CN" sz="1600"/>
              <a:t>60</a:t>
            </a:r>
            <a:r>
              <a:rPr lang="zh-CN" altLang="en-US" sz="1600"/>
              <a:t>，</a:t>
            </a:r>
            <a:r>
              <a:rPr lang="en-US" altLang="zh-CN" sz="1600"/>
              <a:t>min_samples_split=2, min_samples_leaf=1</a:t>
            </a:r>
            <a:r>
              <a:rPr lang="zh-CN" altLang="en-US" sz="1600"/>
              <a:t>。</a:t>
            </a:r>
            <a:r>
              <a:rPr lang="en-US" altLang="zh-CN" sz="1600"/>
              <a:t> </a:t>
            </a:r>
            <a:r>
              <a:rPr lang="zh-CN" altLang="en-US" sz="1600"/>
              <a:t>得分：</a:t>
            </a:r>
            <a:r>
              <a:rPr lang="en-US" altLang="zh-CN" sz="1600"/>
              <a:t>80.886</a:t>
            </a:r>
            <a:endParaRPr lang="en-US" altLang="zh-CN" sz="1600"/>
          </a:p>
          <a:p>
            <a:endParaRPr lang="zh-CN" altLang="en-US" sz="1600"/>
          </a:p>
          <a:p>
            <a:r>
              <a:rPr lang="en-US" altLang="zh-CN" sz="1600"/>
              <a:t>2</a:t>
            </a:r>
            <a:r>
              <a:rPr lang="zh-CN" altLang="en-US" sz="1600"/>
              <a:t>、改进</a:t>
            </a:r>
            <a:r>
              <a:rPr lang="en-US" altLang="zh-CN" sz="1600"/>
              <a:t>1</a:t>
            </a:r>
            <a:r>
              <a:rPr lang="zh-CN" altLang="en-US" sz="1600"/>
              <a:t>，增加树的个数到</a:t>
            </a:r>
            <a:r>
              <a:rPr lang="en-US" altLang="zh-CN" sz="1600"/>
              <a:t>300</a:t>
            </a:r>
            <a:r>
              <a:rPr lang="zh-CN" altLang="en-US" sz="1600"/>
              <a:t>个</a:t>
            </a:r>
            <a:r>
              <a:rPr lang="zh-CN" altLang="en-US" sz="1600">
                <a:solidFill>
                  <a:schemeClr val="tx1"/>
                </a:solidFill>
              </a:rPr>
              <a:t>。得分：</a:t>
            </a:r>
            <a:r>
              <a:rPr lang="en-US" altLang="zh-CN" sz="1600">
                <a:solidFill>
                  <a:schemeClr val="tx1"/>
                </a:solidFill>
              </a:rPr>
              <a:t>81.09</a:t>
            </a:r>
            <a:endParaRPr lang="en-US" altLang="zh-CN" sz="1600">
              <a:solidFill>
                <a:schemeClr val="tx1"/>
              </a:solidFill>
            </a:endParaRPr>
          </a:p>
          <a:p>
            <a:endParaRPr lang="en-US" altLang="zh-CN" sz="1600">
              <a:solidFill>
                <a:schemeClr val="tx1"/>
              </a:solidFill>
            </a:endParaRPr>
          </a:p>
          <a:p>
            <a:r>
              <a:rPr lang="en-US" altLang="zh-CN" sz="1600">
                <a:solidFill>
                  <a:schemeClr val="tx1"/>
                </a:solidFill>
              </a:rPr>
              <a:t>3</a:t>
            </a:r>
            <a:r>
              <a:rPr lang="zh-CN" altLang="en-US" sz="1600">
                <a:solidFill>
                  <a:schemeClr val="tx1"/>
                </a:solidFill>
              </a:rPr>
              <a:t>、改进</a:t>
            </a:r>
            <a:r>
              <a:rPr lang="en-US" altLang="zh-CN" sz="1600">
                <a:solidFill>
                  <a:schemeClr val="tx1"/>
                </a:solidFill>
              </a:rPr>
              <a:t>2</a:t>
            </a:r>
            <a:r>
              <a:rPr lang="zh-CN" altLang="en-US" sz="1600">
                <a:solidFill>
                  <a:schemeClr val="tx1"/>
                </a:solidFill>
              </a:rPr>
              <a:t>，尝试使用房价对数进行预测，预测效果无明显变化，但可以显著减少模型运行时间</a:t>
            </a:r>
            <a:endParaRPr lang="en-US" altLang="zh-CN" sz="1600">
              <a:solidFill>
                <a:schemeClr val="tx1"/>
              </a:solidFill>
            </a:endParaRPr>
          </a:p>
          <a:p>
            <a:endParaRPr lang="en-US" altLang="zh-CN" sz="1600">
              <a:solidFill>
                <a:schemeClr val="tx1"/>
              </a:solidFill>
            </a:endParaRPr>
          </a:p>
        </p:txBody>
      </p:sp>
      <p:pic>
        <p:nvPicPr>
          <p:cNvPr id="8" name="图片 2"/>
          <p:cNvPicPr>
            <a:picLocks noChangeAspect="1"/>
          </p:cNvPicPr>
          <p:nvPr/>
        </p:nvPicPr>
        <p:blipFill>
          <a:blip r:embed="rId3"/>
          <a:srcRect r="1580" b="34346"/>
          <a:stretch>
            <a:fillRect/>
          </a:stretch>
        </p:blipFill>
        <p:spPr>
          <a:xfrm>
            <a:off x="2863850" y="1583055"/>
            <a:ext cx="4555490" cy="459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2"/>
          <p:cNvPicPr>
            <a:picLocks noChangeAspect="1"/>
          </p:cNvPicPr>
          <p:nvPr/>
        </p:nvPicPr>
        <p:blipFill>
          <a:blip r:embed="rId3"/>
          <a:srcRect t="66383"/>
          <a:stretch>
            <a:fillRect/>
          </a:stretch>
        </p:blipFill>
        <p:spPr>
          <a:xfrm>
            <a:off x="7682865" y="4267835"/>
            <a:ext cx="4218940" cy="235077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3" grpId="0"/>
      <p:bldP spid="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22000" y="297180"/>
            <a:ext cx="979805" cy="97980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293370" y="431800"/>
            <a:ext cx="10063480" cy="626110"/>
            <a:chOff x="462" y="173"/>
            <a:chExt cx="15848" cy="986"/>
          </a:xfrm>
        </p:grpSpPr>
        <p:sp>
          <p:nvSpPr>
            <p:cNvPr id="14" name="矩形 13"/>
            <p:cNvSpPr/>
            <p:nvPr/>
          </p:nvSpPr>
          <p:spPr>
            <a:xfrm>
              <a:off x="1923" y="173"/>
              <a:ext cx="14387" cy="9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五边形 15"/>
            <p:cNvSpPr/>
            <p:nvPr/>
          </p:nvSpPr>
          <p:spPr>
            <a:xfrm>
              <a:off x="462" y="179"/>
              <a:ext cx="1617" cy="980"/>
            </a:xfrm>
            <a:prstGeom prst="homePlate">
              <a:avLst>
                <a:gd name="adj" fmla="val 10638"/>
              </a:avLst>
            </a:prstGeom>
            <a:solidFill>
              <a:srgbClr val="BD5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664" y="252"/>
              <a:ext cx="126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buClrTx/>
                <a:buSzTx/>
                <a:buFontTx/>
              </a:pPr>
              <a:r>
                <a:rPr lang="en-US" sz="2800" b="1" dirty="0">
                  <a:solidFill>
                    <a:schemeClr val="bg1"/>
                  </a:solidFill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04</a:t>
              </a:r>
              <a:endParaRPr lang="en-US" sz="2800" b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2155" y="252"/>
              <a:ext cx="1329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Arial" panose="020B0604020202020204" pitchFamily="34" charset="0"/>
                  <a:ea typeface="华文行楷" panose="02010800040101010101" pitchFamily="2" charset="-122"/>
                  <a:cs typeface="Arial" panose="020B0604020202020204" pitchFamily="34" charset="0"/>
                  <a:sym typeface="+mn-ea"/>
                </a:rPr>
                <a:t>G</a:t>
              </a:r>
              <a:r>
                <a:rPr lang="en-US" altLang="zh-CN" sz="2800" dirty="0">
                  <a:latin typeface="Arial" panose="020B0604020202020204" pitchFamily="34" charset="0"/>
                  <a:ea typeface="华文行楷" panose="02010800040101010101" pitchFamily="2" charset="-122"/>
                  <a:cs typeface="Arial" panose="020B0604020202020204" pitchFamily="34" charset="0"/>
                  <a:sym typeface="+mn-ea"/>
                </a:rPr>
                <a:t>BDT &amp; Light</a:t>
              </a:r>
              <a:r>
                <a:rPr lang="en-US" altLang="zh-CN" sz="2800" dirty="0">
                  <a:latin typeface="Arial" panose="020B0604020202020204" pitchFamily="34" charset="0"/>
                  <a:ea typeface="华文行楷" panose="02010800040101010101" pitchFamily="2" charset="-122"/>
                  <a:cs typeface="Arial" panose="020B0604020202020204" pitchFamily="34" charset="0"/>
                  <a:sym typeface="+mn-ea"/>
                </a:rPr>
                <a:t>GBM</a:t>
              </a:r>
              <a:endParaRPr lang="en-US" altLang="zh-CN" sz="2800" dirty="0"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  <a:sym typeface="+mn-ea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552450" y="1276985"/>
            <a:ext cx="10962640" cy="1537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一、梯度提升树 </a:t>
            </a:r>
            <a:r>
              <a:rPr lang="zh-CN" altLang="en-US" sz="1800"/>
              <a:t>Gradient Boosting Decision Tree</a:t>
            </a:r>
            <a:endParaRPr lang="en-US" altLang="zh-CN" sz="700"/>
          </a:p>
          <a:p>
            <a:r>
              <a:rPr lang="en-US" altLang="zh-CN" sz="1600"/>
              <a:t>1</a:t>
            </a:r>
            <a:r>
              <a:rPr lang="zh-CN" altLang="en-US" sz="1600"/>
              <a:t>、最初设定：学习器个数：</a:t>
            </a:r>
            <a:r>
              <a:rPr lang="en-US" altLang="zh-CN" sz="1600"/>
              <a:t>100</a:t>
            </a:r>
            <a:r>
              <a:rPr lang="zh-CN" altLang="en-US" sz="1600"/>
              <a:t>；学习率：</a:t>
            </a:r>
            <a:r>
              <a:rPr lang="en-US" altLang="zh-CN" sz="1600"/>
              <a:t>0.05</a:t>
            </a:r>
            <a:r>
              <a:rPr lang="zh-CN" altLang="en-US" sz="1600"/>
              <a:t>；子分类器深度：</a:t>
            </a:r>
            <a:r>
              <a:rPr lang="en-US" altLang="zh-CN" sz="1600"/>
              <a:t>15</a:t>
            </a:r>
            <a:r>
              <a:rPr lang="zh-CN" altLang="en-US" sz="1600"/>
              <a:t>；</a:t>
            </a:r>
            <a:endParaRPr lang="zh-CN" altLang="en-US" sz="1600"/>
          </a:p>
          <a:p>
            <a:pPr indent="457200"/>
            <a:r>
              <a:rPr lang="en-US" altLang="zh-CN" sz="1600"/>
              <a:t> </a:t>
            </a:r>
            <a:r>
              <a:rPr lang="zh-CN" altLang="en-US" sz="1600"/>
              <a:t>得分：</a:t>
            </a:r>
            <a:r>
              <a:rPr lang="en-US" altLang="zh-CN" sz="1600"/>
              <a:t>80.556 MAE</a:t>
            </a:r>
            <a:r>
              <a:rPr lang="zh-CN" altLang="en-US" sz="1600"/>
              <a:t>：</a:t>
            </a:r>
            <a:r>
              <a:rPr lang="en-US" altLang="zh-CN" sz="1600"/>
              <a:t>201645</a:t>
            </a:r>
            <a:r>
              <a:rPr lang="zh-CN" altLang="en-US" sz="1600"/>
              <a:t>；</a:t>
            </a:r>
            <a:r>
              <a:rPr lang="en-US" altLang="zh-CN" sz="1600"/>
              <a:t>insample</a:t>
            </a:r>
            <a:r>
              <a:rPr lang="zh-CN" altLang="en-US" sz="1600"/>
              <a:t>：</a:t>
            </a:r>
            <a:r>
              <a:rPr lang="en-US" altLang="zh-CN" sz="1600"/>
              <a:t>84954 </a:t>
            </a:r>
            <a:r>
              <a:rPr lang="zh-CN" altLang="en-US" sz="1600"/>
              <a:t>耗时：</a:t>
            </a:r>
            <a:r>
              <a:rPr lang="en-US" altLang="zh-CN" sz="1600"/>
              <a:t>992</a:t>
            </a:r>
            <a:r>
              <a:rPr lang="en-US" altLang="zh-CN" sz="1600"/>
              <a:t>s</a:t>
            </a:r>
            <a:endParaRPr lang="en-US" altLang="zh-CN" sz="1600"/>
          </a:p>
          <a:p>
            <a:pPr indent="457200"/>
            <a:endParaRPr lang="en-US" altLang="zh-CN" sz="1600"/>
          </a:p>
          <a:p>
            <a:r>
              <a:rPr lang="en-US" altLang="zh-CN" sz="1600"/>
              <a:t>2</a:t>
            </a:r>
            <a:r>
              <a:rPr lang="zh-CN" altLang="en-US" sz="1600"/>
              <a:t>、尝试增加学习器个数：</a:t>
            </a:r>
            <a:r>
              <a:rPr lang="en-US" altLang="zh-CN" sz="1600"/>
              <a:t>300</a:t>
            </a:r>
            <a:r>
              <a:rPr lang="zh-CN" altLang="en-US" sz="1600"/>
              <a:t>，出现过拟合，得分下降到</a:t>
            </a:r>
            <a:r>
              <a:rPr lang="en-US" altLang="zh-CN" sz="1600"/>
              <a:t> 78.351</a:t>
            </a:r>
            <a:r>
              <a:rPr lang="zh-CN" altLang="en-US" sz="1600"/>
              <a:t>，</a:t>
            </a:r>
            <a:r>
              <a:rPr lang="en-US" altLang="zh-CN" sz="1600"/>
              <a:t>MAE</a:t>
            </a:r>
            <a:r>
              <a:rPr lang="zh-CN" altLang="en-US" sz="1600"/>
              <a:t>：</a:t>
            </a:r>
            <a:r>
              <a:rPr lang="en-US" altLang="zh-CN" sz="1600"/>
              <a:t>234521</a:t>
            </a:r>
            <a:r>
              <a:rPr lang="zh-CN" altLang="en-US" sz="1600"/>
              <a:t>；</a:t>
            </a:r>
            <a:r>
              <a:rPr lang="en-US" altLang="zh-CN" sz="1600"/>
              <a:t>insample</a:t>
            </a:r>
            <a:r>
              <a:rPr lang="zh-CN" altLang="en-US" sz="1600"/>
              <a:t>：</a:t>
            </a:r>
            <a:r>
              <a:rPr lang="en-US" altLang="zh-CN" sz="1600"/>
              <a:t>730753</a:t>
            </a:r>
            <a:r>
              <a:rPr lang="zh-CN" altLang="en-US" sz="1600"/>
              <a:t>。耗时：</a:t>
            </a:r>
            <a:r>
              <a:rPr lang="en-US" altLang="zh-CN" sz="1600"/>
              <a:t>3061s</a:t>
            </a:r>
            <a:endParaRPr lang="zh-CN" altLang="en-US" sz="1600"/>
          </a:p>
          <a:p>
            <a:endParaRPr lang="en-US" altLang="zh-CN" sz="1600"/>
          </a:p>
          <a:p>
            <a:endParaRPr lang="zh-CN" altLang="en-US" sz="1600"/>
          </a:p>
        </p:txBody>
      </p:sp>
      <p:sp>
        <p:nvSpPr>
          <p:cNvPr id="9" name="文本框 8"/>
          <p:cNvSpPr txBox="1"/>
          <p:nvPr/>
        </p:nvSpPr>
        <p:spPr>
          <a:xfrm>
            <a:off x="552450" y="3178810"/>
            <a:ext cx="10962640" cy="33369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二、</a:t>
            </a:r>
            <a:r>
              <a:rPr lang="en-US" altLang="zh-CN"/>
              <a:t>LightGBM</a:t>
            </a:r>
            <a:r>
              <a:rPr lang="zh-CN" altLang="en-US"/>
              <a:t>：</a:t>
            </a:r>
            <a:r>
              <a:rPr lang="en-US" altLang="zh-CN"/>
              <a:t>Light Gradient Boosting Machine</a:t>
            </a:r>
            <a:endParaRPr lang="en-US" altLang="zh-CN"/>
          </a:p>
          <a:p>
            <a:endParaRPr lang="zh-CN" altLang="en-US" sz="1200"/>
          </a:p>
          <a:p>
            <a:r>
              <a:rPr lang="en-US" altLang="zh-CN" sz="1600"/>
              <a:t>1</a:t>
            </a:r>
            <a:r>
              <a:rPr lang="zh-CN" altLang="en-US" sz="1600"/>
              <a:t>、传统</a:t>
            </a:r>
            <a:r>
              <a:rPr lang="en-US" altLang="zh-CN" sz="1600"/>
              <a:t>GBDT</a:t>
            </a:r>
            <a:r>
              <a:rPr lang="zh-CN" altLang="en-US" sz="1600">
                <a:sym typeface="+mn-ea"/>
              </a:rPr>
              <a:t>存在</a:t>
            </a:r>
            <a:r>
              <a:rPr lang="zh-CN" altLang="en-US" sz="1600">
                <a:sym typeface="+mn-ea"/>
              </a:rPr>
              <a:t>的问题：耗时过长，不便于调参。内存占用大，无法加入足够特征向量。</a:t>
            </a:r>
            <a:endParaRPr lang="zh-CN" altLang="en-US" sz="1600">
              <a:sym typeface="+mn-ea"/>
            </a:endParaRPr>
          </a:p>
          <a:p>
            <a:endParaRPr lang="zh-CN" altLang="en-US" sz="160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1600">
                <a:solidFill>
                  <a:schemeClr val="tx1"/>
                </a:solidFill>
                <a:sym typeface="+mn-ea"/>
              </a:rPr>
              <a:t>2、LightGBM：26105次迭代，耗时520s，用时更短。</a:t>
            </a:r>
            <a:endParaRPr lang="en-US" altLang="zh-CN" sz="1600">
              <a:solidFill>
                <a:schemeClr val="tx1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1600">
                <a:solidFill>
                  <a:schemeClr val="tx1"/>
                </a:solidFill>
                <a:sym typeface="+mn-ea"/>
              </a:rPr>
              <a:t>                               可以选取1375个特征向量，更节省空间，能运用更多特征向量帮助更好的进行拟合。</a:t>
            </a:r>
            <a:endParaRPr lang="en-US" altLang="zh-CN" sz="1600">
              <a:solidFill>
                <a:schemeClr val="tx1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en-US" altLang="zh-CN" sz="1600">
              <a:solidFill>
                <a:schemeClr val="tx1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1600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、初次尝试并初步调参：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10000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次迭代上限（设置对应早停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限制），树深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15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；得分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81.415.</a:t>
            </a:r>
            <a:endParaRPr lang="en-US" altLang="zh-CN" sz="1600">
              <a:solidFill>
                <a:schemeClr val="tx1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en-US" altLang="zh-CN" sz="1600">
              <a:solidFill>
                <a:schemeClr val="tx1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1600">
                <a:solidFill>
                  <a:schemeClr val="tx1"/>
                </a:solidFill>
                <a:sym typeface="+mn-ea"/>
              </a:rPr>
              <a:t>4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、后续调试中，需要调试参数多，手动调试时间长，方向也不明确因此尝试采用自动化的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调参。</a:t>
            </a:r>
            <a:endParaRPr lang="zh-CN" altLang="en-US" sz="1600">
              <a:solidFill>
                <a:schemeClr val="tx1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1600">
                <a:solidFill>
                  <a:schemeClr val="tx1"/>
                </a:solidFill>
                <a:sym typeface="+mn-ea"/>
              </a:rPr>
              <a:t>      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我们在此采用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Optuna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进行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调试。</a:t>
            </a:r>
            <a:endParaRPr lang="zh-CN" altLang="en-US" sz="1600">
              <a:solidFill>
                <a:schemeClr val="tx1"/>
              </a:solidFill>
              <a:sym typeface="+mn-ea"/>
            </a:endParaRPr>
          </a:p>
        </p:txBody>
      </p:sp>
      <p:pic>
        <p:nvPicPr>
          <p:cNvPr id="3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410" y="1440815"/>
            <a:ext cx="5036820" cy="501586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22000" y="297180"/>
            <a:ext cx="979805" cy="97980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293370" y="431800"/>
            <a:ext cx="10063480" cy="626110"/>
            <a:chOff x="462" y="173"/>
            <a:chExt cx="15848" cy="986"/>
          </a:xfrm>
        </p:grpSpPr>
        <p:sp>
          <p:nvSpPr>
            <p:cNvPr id="14" name="矩形 13"/>
            <p:cNvSpPr/>
            <p:nvPr/>
          </p:nvSpPr>
          <p:spPr>
            <a:xfrm>
              <a:off x="1923" y="173"/>
              <a:ext cx="14387" cy="9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五边形 15"/>
            <p:cNvSpPr/>
            <p:nvPr/>
          </p:nvSpPr>
          <p:spPr>
            <a:xfrm>
              <a:off x="462" y="179"/>
              <a:ext cx="1617" cy="980"/>
            </a:xfrm>
            <a:prstGeom prst="homePlate">
              <a:avLst>
                <a:gd name="adj" fmla="val 10638"/>
              </a:avLst>
            </a:prstGeom>
            <a:solidFill>
              <a:srgbClr val="BD5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664" y="252"/>
              <a:ext cx="126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buClrTx/>
                <a:buSzTx/>
                <a:buFontTx/>
              </a:pPr>
              <a:r>
                <a:rPr lang="en-US" sz="2800" b="1" dirty="0">
                  <a:solidFill>
                    <a:schemeClr val="bg1"/>
                  </a:solidFill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05</a:t>
              </a:r>
              <a:endParaRPr lang="en-US" sz="2800" b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2155" y="252"/>
              <a:ext cx="1329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Arial" panose="020B0604020202020204" pitchFamily="34" charset="0"/>
                  <a:ea typeface="华文行楷" panose="02010800040101010101" pitchFamily="2" charset="-122"/>
                  <a:cs typeface="Arial" panose="020B0604020202020204" pitchFamily="34" charset="0"/>
                  <a:sym typeface="+mn-ea"/>
                </a:rPr>
                <a:t> LightGBM</a:t>
              </a:r>
              <a:r>
                <a:rPr lang="zh-CN" altLang="en-US" sz="2800" dirty="0">
                  <a:latin typeface="Arial" panose="020B0604020202020204" pitchFamily="34" charset="0"/>
                  <a:ea typeface="华文行楷" panose="02010800040101010101" pitchFamily="2" charset="-122"/>
                  <a:cs typeface="Arial" panose="020B0604020202020204" pitchFamily="34" charset="0"/>
                  <a:sym typeface="+mn-ea"/>
                </a:rPr>
                <a:t>：</a:t>
              </a:r>
              <a:r>
                <a:rPr lang="en-US" altLang="zh-CN" sz="2800" dirty="0">
                  <a:latin typeface="Arial" panose="020B0604020202020204" pitchFamily="34" charset="0"/>
                  <a:ea typeface="华文行楷" panose="02010800040101010101" pitchFamily="2" charset="-122"/>
                  <a:cs typeface="Arial" panose="020B0604020202020204" pitchFamily="34" charset="0"/>
                  <a:sym typeface="+mn-ea"/>
                </a:rPr>
                <a:t>Optuna</a:t>
              </a:r>
              <a:r>
                <a:rPr lang="zh-CN" altLang="en-US" sz="2800" dirty="0">
                  <a:latin typeface="Arial" panose="020B0604020202020204" pitchFamily="34" charset="0"/>
                  <a:ea typeface="华文行楷" panose="02010800040101010101" pitchFamily="2" charset="-122"/>
                  <a:cs typeface="Arial" panose="020B0604020202020204" pitchFamily="34" charset="0"/>
                  <a:sym typeface="+mn-ea"/>
                </a:rPr>
                <a:t>搜参</a:t>
              </a:r>
              <a:endParaRPr lang="en-US" altLang="zh-CN" sz="2800" dirty="0"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  <a:sym typeface="+mn-ea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552450" y="1276985"/>
            <a:ext cx="10962640" cy="29965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一、</a:t>
            </a:r>
            <a:r>
              <a:rPr lang="en-US" altLang="zh-CN"/>
              <a:t>Optuna</a:t>
            </a:r>
            <a:r>
              <a:rPr lang="zh-CN" altLang="en-US"/>
              <a:t>基本原理及</a:t>
            </a:r>
            <a:r>
              <a:rPr lang="zh-CN" altLang="en-US"/>
              <a:t>实现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 sz="1600"/>
              <a:t>、基本原理：</a:t>
            </a:r>
            <a:r>
              <a:rPr lang="en-US" altLang="zh-CN" sz="1600"/>
              <a:t>Optuna</a:t>
            </a:r>
            <a:r>
              <a:rPr lang="zh-CN" altLang="en-US" sz="1600"/>
              <a:t>是自动化超参数优化框架，基于试错法，通过多次试验（</a:t>
            </a:r>
            <a:r>
              <a:rPr lang="en-US" altLang="zh-CN" sz="1600"/>
              <a:t>trial</a:t>
            </a:r>
            <a:r>
              <a:rPr lang="zh-CN" altLang="en-US" sz="1600"/>
              <a:t>）寻找最优超参数。</a:t>
            </a:r>
            <a:endParaRPr lang="zh-CN" altLang="en-US" sz="1600"/>
          </a:p>
          <a:p>
            <a:endParaRPr lang="zh-CN" altLang="en-US" sz="1600"/>
          </a:p>
          <a:p>
            <a:r>
              <a:rPr lang="en-US" altLang="zh-CN" sz="1600"/>
              <a:t>2</a:t>
            </a:r>
            <a:r>
              <a:rPr lang="zh-CN" altLang="en-US" sz="1600"/>
              <a:t>、代码实现：定义目标函数</a:t>
            </a:r>
            <a:r>
              <a:rPr lang="en-US" altLang="en-US" sz="1600">
                <a:sym typeface="+mn-ea"/>
              </a:rPr>
              <a:t>→</a:t>
            </a:r>
            <a:r>
              <a:rPr lang="zh-CN" altLang="en-US" sz="1600">
                <a:sym typeface="+mn-ea"/>
              </a:rPr>
              <a:t>给定超参测试范围</a:t>
            </a:r>
            <a:r>
              <a:rPr lang="en-US" altLang="en-US" sz="1600">
                <a:sym typeface="+mn-ea"/>
              </a:rPr>
              <a:t> →</a:t>
            </a:r>
            <a:r>
              <a:rPr lang="zh-CN" altLang="en-US" sz="1600">
                <a:sym typeface="+mn-ea"/>
              </a:rPr>
              <a:t>创建</a:t>
            </a:r>
            <a:r>
              <a:rPr lang="en-US" altLang="zh-CN" sz="1600">
                <a:sym typeface="+mn-ea"/>
              </a:rPr>
              <a:t>Study</a:t>
            </a:r>
            <a:r>
              <a:rPr lang="zh-CN" altLang="en-US" sz="1600">
                <a:sym typeface="+mn-ea"/>
              </a:rPr>
              <a:t>对象执行优化</a:t>
            </a:r>
            <a:r>
              <a:rPr lang="en-US" altLang="en-US" sz="1600">
                <a:sym typeface="+mn-ea"/>
              </a:rPr>
              <a:t>→</a:t>
            </a:r>
            <a:r>
              <a:rPr lang="en-US" altLang="zh-CN" sz="1600">
                <a:sym typeface="+mn-ea"/>
              </a:rPr>
              <a:t> </a:t>
            </a:r>
            <a:r>
              <a:rPr lang="zh-CN" altLang="en-US" sz="1600">
                <a:sym typeface="+mn-ea"/>
              </a:rPr>
              <a:t>优化迭代</a:t>
            </a:r>
            <a:r>
              <a:rPr lang="en-US" altLang="en-US" sz="1600">
                <a:sym typeface="+mn-ea"/>
              </a:rPr>
              <a:t>→</a:t>
            </a:r>
            <a:r>
              <a:rPr lang="en-US" altLang="zh-CN" sz="1600">
                <a:sym typeface="+mn-ea"/>
              </a:rPr>
              <a:t> </a:t>
            </a:r>
            <a:r>
              <a:rPr lang="zh-CN" altLang="en-US" sz="1600">
                <a:sym typeface="+mn-ea"/>
              </a:rPr>
              <a:t>输出最优参数</a:t>
            </a:r>
            <a:endParaRPr lang="zh-CN" altLang="en-US" sz="1600">
              <a:sym typeface="+mn-ea"/>
            </a:endParaRPr>
          </a:p>
          <a:p>
            <a:endParaRPr lang="zh-CN" altLang="en-US" sz="1600">
              <a:sym typeface="+mn-ea"/>
            </a:endParaRPr>
          </a:p>
          <a:p>
            <a:endParaRPr lang="zh-CN" altLang="en-US" sz="1600">
              <a:sym typeface="+mn-ea"/>
            </a:endParaRPr>
          </a:p>
          <a:p>
            <a:endParaRPr lang="zh-CN" altLang="en-US" sz="1600">
              <a:sym typeface="+mn-ea"/>
            </a:endParaRPr>
          </a:p>
          <a:p>
            <a:endParaRPr lang="zh-CN" altLang="en-US" sz="1600">
              <a:sym typeface="+mn-ea"/>
            </a:endParaRPr>
          </a:p>
          <a:p>
            <a:endParaRPr lang="en-US" altLang="en-US" sz="1600">
              <a:sym typeface="+mn-ea"/>
            </a:endParaRPr>
          </a:p>
          <a:p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3</a:t>
            </a:r>
            <a:r>
              <a:rPr lang="zh-CN" altLang="en-US" sz="1600">
                <a:sym typeface="+mn-ea"/>
              </a:rPr>
              <a:t>、最终的最优参数结果：</a:t>
            </a:r>
            <a:endParaRPr lang="zh-CN" altLang="en-US" sz="1600">
              <a:sym typeface="+mn-ea"/>
            </a:endParaRPr>
          </a:p>
          <a:p>
            <a:endParaRPr lang="zh-CN" altLang="en-US" sz="1600"/>
          </a:p>
          <a:p>
            <a:endParaRPr lang="zh-CN" altLang="en-US" sz="1600"/>
          </a:p>
          <a:p>
            <a:endParaRPr lang="zh-CN" altLang="en-US" sz="1600"/>
          </a:p>
        </p:txBody>
      </p:sp>
      <p:sp>
        <p:nvSpPr>
          <p:cNvPr id="9" name="文本框 8"/>
          <p:cNvSpPr txBox="1"/>
          <p:nvPr/>
        </p:nvSpPr>
        <p:spPr>
          <a:xfrm>
            <a:off x="552450" y="4291965"/>
            <a:ext cx="10429875" cy="25050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二、最优的</a:t>
            </a:r>
            <a:r>
              <a:rPr lang="en-US" altLang="zh-CN"/>
              <a:t>LightGBM</a:t>
            </a:r>
            <a:r>
              <a:rPr lang="zh-CN" altLang="en-US"/>
              <a:t>：</a:t>
            </a:r>
            <a:endParaRPr lang="zh-CN" altLang="en-US"/>
          </a:p>
          <a:p>
            <a:endParaRPr lang="zh-CN" altLang="en-US" sz="1200"/>
          </a:p>
          <a:p>
            <a:r>
              <a:rPr lang="en-US" altLang="zh-CN" sz="1600"/>
              <a:t>1</a:t>
            </a:r>
            <a:r>
              <a:rPr lang="zh-CN" altLang="en-US" sz="1600"/>
              <a:t>、根据</a:t>
            </a:r>
            <a:r>
              <a:rPr lang="en-US" altLang="zh-CN" sz="1600"/>
              <a:t>Optuna</a:t>
            </a:r>
            <a:r>
              <a:rPr lang="zh-CN" altLang="en-US" sz="1600"/>
              <a:t>的结果，带入模型，得到</a:t>
            </a:r>
            <a:r>
              <a:rPr lang="en-US" altLang="zh-CN" sz="1600"/>
              <a:t>82.004</a:t>
            </a:r>
            <a:r>
              <a:rPr lang="zh-CN" altLang="en-US" sz="1600"/>
              <a:t>分</a:t>
            </a:r>
            <a:endParaRPr lang="zh-CN" altLang="en-US" sz="1600"/>
          </a:p>
          <a:p>
            <a:endParaRPr lang="zh-CN" altLang="en-US" sz="1600"/>
          </a:p>
          <a:p>
            <a:r>
              <a:rPr lang="en-US" altLang="zh-CN" sz="1600"/>
              <a:t>2</a:t>
            </a:r>
            <a:r>
              <a:rPr lang="zh-CN" altLang="en-US" sz="1600"/>
              <a:t>、在此之后，再进行适当的手动调参尝试（基本思路，更低的学习率和更高的迭代</a:t>
            </a:r>
            <a:r>
              <a:rPr lang="zh-CN" altLang="en-US" sz="1600"/>
              <a:t>上限），得到最优的模型：</a:t>
            </a:r>
            <a:endParaRPr lang="zh-CN" altLang="en-US" sz="1600"/>
          </a:p>
          <a:p>
            <a:r>
              <a:rPr lang="en-US" altLang="zh-CN" sz="1600"/>
              <a:t>learning_rate=0.05; ‘</a:t>
            </a:r>
            <a:r>
              <a:rPr lang="en-US" altLang="zh-CN" sz="1600"/>
              <a:t>max_depth’=15;  ‘</a:t>
            </a:r>
            <a:r>
              <a:rPr lang="en-US" altLang="zh-CN" sz="1600"/>
              <a:t>num_leaves’=249; ‘mini_child_sample’=5; colsample_bytree=0.73.</a:t>
            </a:r>
            <a:endParaRPr lang="en-US" altLang="zh-CN" sz="1600"/>
          </a:p>
          <a:p>
            <a:r>
              <a:rPr lang="zh-CN" altLang="en-US" sz="1600">
                <a:sym typeface="+mn-ea"/>
              </a:rPr>
              <a:t>得分：</a:t>
            </a:r>
            <a:r>
              <a:rPr lang="en-US" altLang="zh-CN" sz="1600">
                <a:sym typeface="+mn-ea"/>
              </a:rPr>
              <a:t>82.125   </a:t>
            </a:r>
            <a:r>
              <a:rPr lang="zh-CN" altLang="en-US" sz="1600"/>
              <a:t>最优的</a:t>
            </a:r>
            <a:r>
              <a:rPr lang="en-US" altLang="zh-CN" sz="1600"/>
              <a:t>MAE </a:t>
            </a:r>
            <a:r>
              <a:rPr lang="zh-CN" altLang="en-US" sz="1600"/>
              <a:t>：</a:t>
            </a:r>
            <a:r>
              <a:rPr lang="en-US" altLang="zh-CN" sz="1600"/>
              <a:t>177842.     </a:t>
            </a:r>
            <a:r>
              <a:rPr lang="zh-CN" altLang="en-US" sz="1600"/>
              <a:t>迭代伦次：</a:t>
            </a:r>
            <a:r>
              <a:rPr lang="en-US" altLang="zh-CN" sz="1600"/>
              <a:t>26105</a:t>
            </a:r>
            <a:endParaRPr lang="en-US" altLang="zh-CN" sz="1600"/>
          </a:p>
          <a:p>
            <a:endParaRPr lang="en-US" altLang="zh-CN" sz="1600"/>
          </a:p>
          <a:p>
            <a:r>
              <a:rPr lang="zh-CN" altLang="en-US" sz="1200"/>
              <a:t>注：</a:t>
            </a:r>
            <a:r>
              <a:rPr lang="en-US" altLang="zh-CN" sz="1200"/>
              <a:t>1</a:t>
            </a:r>
            <a:r>
              <a:rPr lang="zh-CN" altLang="en-US" sz="1200"/>
              <a:t>、实际调试中发现，模型结果对一些参数的小范围变动并不特别敏感。</a:t>
            </a:r>
            <a:endParaRPr lang="zh-CN" altLang="en-US" sz="1200"/>
          </a:p>
          <a:p>
            <a:r>
              <a:rPr lang="zh-CN" altLang="en-US" sz="1200"/>
              <a:t> </a:t>
            </a:r>
            <a:r>
              <a:rPr lang="en-US" altLang="zh-CN" sz="1200"/>
              <a:t>      2</a:t>
            </a:r>
            <a:r>
              <a:rPr lang="zh-CN" altLang="en-US" sz="1200"/>
              <a:t>、取对数可以显著加快模型运行，且对预测效果影响</a:t>
            </a:r>
            <a:r>
              <a:rPr lang="zh-CN" altLang="en-US" sz="1200"/>
              <a:t>不大。取对数：</a:t>
            </a:r>
            <a:r>
              <a:rPr lang="en-US" altLang="zh-CN" sz="1200"/>
              <a:t>41s</a:t>
            </a:r>
            <a:r>
              <a:rPr lang="zh-CN" altLang="en-US" sz="1200"/>
              <a:t>，不取对数：</a:t>
            </a:r>
            <a:r>
              <a:rPr lang="en-US" altLang="zh-CN" sz="1200"/>
              <a:t>520</a:t>
            </a:r>
            <a:r>
              <a:rPr lang="en-US" altLang="zh-CN" sz="1200"/>
              <a:t>s</a:t>
            </a:r>
            <a:endParaRPr lang="en-US" altLang="zh-CN" sz="1200"/>
          </a:p>
          <a:p>
            <a:endParaRPr lang="zh-CN" altLang="en-US" sz="1600">
              <a:solidFill>
                <a:schemeClr val="tx1"/>
              </a:solidFill>
            </a:endParaRPr>
          </a:p>
          <a:p>
            <a:endParaRPr lang="zh-CN" altLang="en-US" sz="160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6325" y="2403475"/>
            <a:ext cx="2553970" cy="14090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rcRect b="19218"/>
          <a:stretch>
            <a:fillRect/>
          </a:stretch>
        </p:blipFill>
        <p:spPr>
          <a:xfrm>
            <a:off x="644525" y="2403475"/>
            <a:ext cx="7913370" cy="13144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3560" y="2403475"/>
            <a:ext cx="5413375" cy="250317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22000" y="297180"/>
            <a:ext cx="979805" cy="97980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293370" y="431800"/>
            <a:ext cx="10063480" cy="626110"/>
            <a:chOff x="462" y="173"/>
            <a:chExt cx="15848" cy="986"/>
          </a:xfrm>
        </p:grpSpPr>
        <p:sp>
          <p:nvSpPr>
            <p:cNvPr id="14" name="矩形 13"/>
            <p:cNvSpPr/>
            <p:nvPr/>
          </p:nvSpPr>
          <p:spPr>
            <a:xfrm>
              <a:off x="1923" y="173"/>
              <a:ext cx="14387" cy="9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五边形 15"/>
            <p:cNvSpPr/>
            <p:nvPr/>
          </p:nvSpPr>
          <p:spPr>
            <a:xfrm>
              <a:off x="462" y="179"/>
              <a:ext cx="1617" cy="980"/>
            </a:xfrm>
            <a:prstGeom prst="homePlate">
              <a:avLst>
                <a:gd name="adj" fmla="val 10638"/>
              </a:avLst>
            </a:prstGeom>
            <a:solidFill>
              <a:srgbClr val="BD5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664" y="252"/>
              <a:ext cx="126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buClrTx/>
                <a:buSzTx/>
                <a:buFontTx/>
              </a:pPr>
              <a:r>
                <a:rPr lang="en-US" sz="2800" b="1" dirty="0">
                  <a:solidFill>
                    <a:schemeClr val="bg1"/>
                  </a:solidFill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06</a:t>
              </a:r>
              <a:endParaRPr lang="en-US" sz="2800" b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2155" y="252"/>
              <a:ext cx="1329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Arial" panose="020B0604020202020204" pitchFamily="34" charset="0"/>
                  <a:ea typeface="华文行楷" panose="02010800040101010101" pitchFamily="2" charset="-122"/>
                  <a:cs typeface="Arial" panose="020B0604020202020204" pitchFamily="34" charset="0"/>
                  <a:sym typeface="+mn-ea"/>
                </a:rPr>
                <a:t>ANN </a:t>
              </a:r>
              <a:r>
                <a:rPr lang="zh-CN" altLang="en-US" sz="2800" dirty="0">
                  <a:latin typeface="Arial" panose="020B0604020202020204" pitchFamily="34" charset="0"/>
                  <a:ea typeface="华文行楷" panose="02010800040101010101" pitchFamily="2" charset="-122"/>
                  <a:cs typeface="Arial" panose="020B0604020202020204" pitchFamily="34" charset="0"/>
                  <a:sym typeface="+mn-ea"/>
                </a:rPr>
                <a:t>人工神经网络</a:t>
              </a:r>
              <a:endParaRPr lang="zh-CN" altLang="en-US" sz="2800" dirty="0"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  <a:sym typeface="+mn-ea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552450" y="1276985"/>
            <a:ext cx="10962640" cy="32797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一、</a:t>
            </a:r>
            <a:r>
              <a:rPr lang="en-US"/>
              <a:t>ANN: </a:t>
            </a:r>
            <a:r>
              <a:rPr lang="zh-CN" altLang="en-US"/>
              <a:t>人工神经网络</a:t>
            </a:r>
            <a:endParaRPr lang="zh-CN" altLang="en-US"/>
          </a:p>
          <a:p>
            <a:endParaRPr lang="zh-CN" altLang="en-US" sz="1600"/>
          </a:p>
          <a:p>
            <a:r>
              <a:rPr lang="en-US" altLang="zh-CN" sz="1600"/>
              <a:t>1</a:t>
            </a:r>
            <a:r>
              <a:rPr lang="zh-CN" altLang="en-US" sz="1600"/>
              <a:t>、模型流程：设定初始参数（网络结构；</a:t>
            </a:r>
            <a:r>
              <a:rPr lang="en-US" altLang="zh-CN" sz="1600"/>
              <a:t>epoch</a:t>
            </a:r>
            <a:r>
              <a:rPr lang="zh-CN" altLang="en-US" sz="1600"/>
              <a:t>数；早停</a:t>
            </a:r>
            <a:r>
              <a:rPr lang="en-US" altLang="zh-CN" sz="1600"/>
              <a:t>patience</a:t>
            </a:r>
            <a:r>
              <a:rPr lang="zh-CN" altLang="en-US" sz="1600"/>
              <a:t>值；</a:t>
            </a:r>
            <a:r>
              <a:rPr lang="en-US" altLang="zh-CN" sz="1600"/>
              <a:t>Batchsize</a:t>
            </a:r>
            <a:r>
              <a:rPr lang="zh-CN" altLang="en-US" sz="1600"/>
              <a:t>）</a:t>
            </a:r>
            <a:r>
              <a:rPr lang="en-US" altLang="en-US" sz="1600">
                <a:sym typeface="+mn-ea"/>
              </a:rPr>
              <a:t>→ </a:t>
            </a:r>
            <a:r>
              <a:rPr lang="zh-CN" altLang="en-US" sz="1600">
                <a:sym typeface="+mn-ea"/>
              </a:rPr>
              <a:t>划分训练集和测试集；数据标准化</a:t>
            </a:r>
            <a:endParaRPr lang="en-US" altLang="en-US" sz="1600">
              <a:sym typeface="+mn-ea"/>
            </a:endParaRPr>
          </a:p>
          <a:p>
            <a:pPr marL="914400" lvl="2" indent="457200"/>
            <a:r>
              <a:rPr lang="en-US" altLang="zh-CN" sz="1600">
                <a:sym typeface="+mn-ea"/>
              </a:rPr>
              <a:t> </a:t>
            </a:r>
            <a:r>
              <a:rPr lang="en-US" altLang="en-US" sz="1600">
                <a:sym typeface="+mn-ea"/>
              </a:rPr>
              <a:t>→ </a:t>
            </a:r>
            <a:r>
              <a:rPr lang="zh-CN" altLang="en-US" sz="1600">
                <a:sym typeface="+mn-ea"/>
              </a:rPr>
              <a:t>编译模型（设置损失函数等）</a:t>
            </a:r>
            <a:r>
              <a:rPr lang="en-US" altLang="zh-CN" sz="1600">
                <a:sym typeface="+mn-ea"/>
              </a:rPr>
              <a:t> </a:t>
            </a:r>
            <a:r>
              <a:rPr lang="en-US" altLang="en-US" sz="1600">
                <a:sym typeface="+mn-ea"/>
              </a:rPr>
              <a:t>→ </a:t>
            </a:r>
            <a:r>
              <a:rPr lang="zh-CN" altLang="en-US" sz="1600">
                <a:sym typeface="+mn-ea"/>
              </a:rPr>
              <a:t>输出结果</a:t>
            </a:r>
            <a:r>
              <a:rPr lang="en-US" altLang="zh-CN" sz="1600">
                <a:sym typeface="+mn-ea"/>
              </a:rPr>
              <a:t> </a:t>
            </a:r>
            <a:r>
              <a:rPr lang="en-US" altLang="en-US" sz="1600">
                <a:sym typeface="+mn-ea"/>
              </a:rPr>
              <a:t>→ </a:t>
            </a:r>
            <a:r>
              <a:rPr lang="zh-CN" altLang="en-US" sz="1600">
                <a:sym typeface="+mn-ea"/>
              </a:rPr>
              <a:t>依据</a:t>
            </a:r>
            <a:r>
              <a:rPr lang="zh-CN" altLang="en-US" sz="1600">
                <a:sym typeface="+mn-ea"/>
              </a:rPr>
              <a:t>结果调参</a:t>
            </a:r>
            <a:endParaRPr lang="zh-CN" altLang="en-US" sz="1600">
              <a:sym typeface="+mn-ea"/>
            </a:endParaRPr>
          </a:p>
          <a:p>
            <a:pPr marL="914400" lvl="2" indent="457200"/>
            <a:endParaRPr lang="zh-CN" altLang="en-US" sz="1600">
              <a:sym typeface="+mn-ea"/>
            </a:endParaRPr>
          </a:p>
          <a:p>
            <a:pPr marL="0" lvl="0" indent="0">
              <a:buNone/>
            </a:pPr>
            <a:r>
              <a:rPr lang="en-US" altLang="zh-CN" sz="1600">
                <a:solidFill>
                  <a:schemeClr val="tx1"/>
                </a:solidFill>
              </a:rPr>
              <a:t>2、</a:t>
            </a:r>
            <a:r>
              <a:rPr lang="zh-CN" altLang="en-US" sz="1600">
                <a:solidFill>
                  <a:schemeClr val="tx1"/>
                </a:solidFill>
              </a:rPr>
              <a:t>实际调试：最优结果出现在</a:t>
            </a:r>
            <a:r>
              <a:rPr lang="en-US" altLang="zh-CN" sz="1600">
                <a:solidFill>
                  <a:schemeClr val="tx1"/>
                </a:solidFill>
              </a:rPr>
              <a:t>3</a:t>
            </a:r>
            <a:r>
              <a:rPr lang="zh-CN" altLang="en-US" sz="1600">
                <a:solidFill>
                  <a:schemeClr val="tx1"/>
                </a:solidFill>
              </a:rPr>
              <a:t>层</a:t>
            </a:r>
            <a:r>
              <a:rPr lang="en-US" altLang="zh-CN" sz="1600">
                <a:solidFill>
                  <a:schemeClr val="tx1"/>
                </a:solidFill>
              </a:rPr>
              <a:t>relu</a:t>
            </a:r>
            <a:r>
              <a:rPr lang="zh-CN" altLang="en-US" sz="1600">
                <a:solidFill>
                  <a:schemeClr val="tx1"/>
                </a:solidFill>
              </a:rPr>
              <a:t>神经网络（</a:t>
            </a:r>
            <a:r>
              <a:rPr lang="en-US" altLang="zh-CN" sz="1600">
                <a:solidFill>
                  <a:schemeClr val="tx1"/>
                </a:solidFill>
              </a:rPr>
              <a:t>dropout </a:t>
            </a:r>
            <a:r>
              <a:rPr lang="zh-CN" altLang="en-US" sz="1600">
                <a:solidFill>
                  <a:schemeClr val="tx1"/>
                </a:solidFill>
              </a:rPr>
              <a:t>率</a:t>
            </a:r>
            <a:r>
              <a:rPr lang="en-US" altLang="zh-CN" sz="1600">
                <a:solidFill>
                  <a:schemeClr val="tx1"/>
                </a:solidFill>
              </a:rPr>
              <a:t>0.3</a:t>
            </a:r>
            <a:r>
              <a:rPr lang="zh-CN" altLang="en-US" sz="1600">
                <a:solidFill>
                  <a:schemeClr val="tx1"/>
                </a:solidFill>
              </a:rPr>
              <a:t>）。得分</a:t>
            </a:r>
            <a:r>
              <a:rPr lang="en-US" altLang="zh-CN" sz="1600">
                <a:sym typeface="+mn-ea"/>
              </a:rPr>
              <a:t>80.376</a:t>
            </a:r>
            <a:r>
              <a:rPr lang="zh-CN" altLang="en-US" sz="1600">
                <a:sym typeface="+mn-ea"/>
              </a:rPr>
              <a:t>。</a:t>
            </a:r>
            <a:endParaRPr lang="zh-CN" altLang="en-US" sz="1600">
              <a:sym typeface="+mn-ea"/>
            </a:endParaRPr>
          </a:p>
          <a:p>
            <a:pPr marL="0" lvl="0" indent="0">
              <a:buNone/>
            </a:pPr>
            <a:endParaRPr lang="zh-CN" altLang="en-US" sz="1600">
              <a:solidFill>
                <a:schemeClr val="tx1"/>
              </a:solidFill>
              <a:sym typeface="+mn-ea"/>
            </a:endParaRPr>
          </a:p>
          <a:p>
            <a:pPr marL="0" lvl="0" indent="0">
              <a:buNone/>
            </a:pPr>
            <a:r>
              <a:rPr lang="en-US" altLang="zh-CN" sz="1600">
                <a:sym typeface="+mn-ea"/>
              </a:rPr>
              <a:t>3</a:t>
            </a:r>
            <a:r>
              <a:rPr lang="zh-CN" altLang="en-US" sz="1600">
                <a:sym typeface="+mn-ea"/>
              </a:rPr>
              <a:t>、调试中发现</a:t>
            </a:r>
            <a:r>
              <a:rPr lang="en-US" altLang="zh-CN" sz="1600">
                <a:sym typeface="+mn-ea"/>
              </a:rPr>
              <a:t>: </a:t>
            </a:r>
            <a:r>
              <a:rPr lang="zh-CN" altLang="en-US" sz="1600">
                <a:sym typeface="+mn-ea"/>
              </a:rPr>
              <a:t>（</a:t>
            </a:r>
            <a:r>
              <a:rPr lang="en-US" altLang="zh-CN" sz="1600">
                <a:sym typeface="+mn-ea"/>
              </a:rPr>
              <a:t>1</a:t>
            </a:r>
            <a:r>
              <a:rPr lang="zh-CN" altLang="en-US" sz="1600">
                <a:sym typeface="+mn-ea"/>
              </a:rPr>
              <a:t>）增加网络并不一定提高优化结果：四层时反而效果下降。</a:t>
            </a:r>
            <a:endParaRPr lang="zh-CN" altLang="en-US" sz="1600">
              <a:sym typeface="+mn-ea"/>
            </a:endParaRPr>
          </a:p>
          <a:p>
            <a:pPr marL="914400" lvl="2" indent="457200">
              <a:buNone/>
            </a:pPr>
            <a:r>
              <a:rPr lang="zh-CN" altLang="en-US" sz="1600">
                <a:sym typeface="+mn-ea"/>
              </a:rPr>
              <a:t> （</a:t>
            </a:r>
            <a:r>
              <a:rPr lang="en-US" altLang="zh-CN" sz="1600">
                <a:sym typeface="+mn-ea"/>
              </a:rPr>
              <a:t>2</a:t>
            </a:r>
            <a:r>
              <a:rPr lang="zh-CN" altLang="en-US" sz="1600">
                <a:sym typeface="+mn-ea"/>
              </a:rPr>
              <a:t>）在五层</a:t>
            </a:r>
            <a:r>
              <a:rPr lang="en-US" altLang="zh-CN" sz="1600">
                <a:sym typeface="+mn-ea"/>
              </a:rPr>
              <a:t>Leakyrelu</a:t>
            </a:r>
            <a:r>
              <a:rPr lang="zh-CN" altLang="en-US" sz="1600">
                <a:sym typeface="+mn-ea"/>
              </a:rPr>
              <a:t>网络，</a:t>
            </a:r>
            <a:r>
              <a:rPr lang="en-US" altLang="zh-CN" sz="1600">
                <a:sym typeface="+mn-ea"/>
              </a:rPr>
              <a:t>Batchsize1024</a:t>
            </a:r>
            <a:r>
              <a:rPr lang="zh-CN" altLang="en-US" sz="1600">
                <a:sym typeface="+mn-ea"/>
              </a:rPr>
              <a:t>，学习率</a:t>
            </a:r>
            <a:r>
              <a:rPr lang="en-US" altLang="zh-CN" sz="1600">
                <a:sym typeface="+mn-ea"/>
              </a:rPr>
              <a:t>0.01</a:t>
            </a:r>
            <a:r>
              <a:rPr lang="zh-CN" altLang="en-US" sz="1600">
                <a:sym typeface="+mn-ea"/>
              </a:rPr>
              <a:t>，用</a:t>
            </a:r>
            <a:r>
              <a:rPr lang="en-US" altLang="zh-CN" sz="1600">
                <a:sym typeface="+mn-ea"/>
              </a:rPr>
              <a:t>Huberloss</a:t>
            </a:r>
            <a:r>
              <a:rPr lang="zh-CN" altLang="en-US" sz="1600">
                <a:sym typeface="+mn-ea"/>
              </a:rPr>
              <a:t>时，可以达到</a:t>
            </a:r>
            <a:r>
              <a:rPr lang="en-US" altLang="zh-CN" sz="1600">
                <a:sym typeface="+mn-ea"/>
              </a:rPr>
              <a:t>17000</a:t>
            </a:r>
            <a:r>
              <a:rPr lang="zh-CN" altLang="en-US" sz="1600">
                <a:sym typeface="+mn-ea"/>
              </a:rPr>
              <a:t>左右的</a:t>
            </a:r>
            <a:r>
              <a:rPr lang="en-US" altLang="zh-CN" sz="1600">
                <a:sym typeface="+mn-ea"/>
              </a:rPr>
              <a:t>MAE</a:t>
            </a:r>
            <a:r>
              <a:rPr lang="zh-CN" altLang="en-US" sz="1600">
                <a:sym typeface="+mn-ea"/>
              </a:rPr>
              <a:t>。</a:t>
            </a:r>
            <a:endParaRPr lang="en-US" altLang="zh-CN" sz="1600">
              <a:sym typeface="+mn-ea"/>
            </a:endParaRPr>
          </a:p>
          <a:p>
            <a:pPr marL="914400" lvl="2" indent="457200">
              <a:buNone/>
            </a:pPr>
            <a:r>
              <a:rPr lang="en-US" altLang="zh-CN" sz="1600">
                <a:sym typeface="+mn-ea"/>
              </a:rPr>
              <a:t>  </a:t>
            </a:r>
            <a:r>
              <a:rPr lang="zh-CN" altLang="en-US" sz="1600">
                <a:sym typeface="+mn-ea"/>
              </a:rPr>
              <a:t>（</a:t>
            </a:r>
            <a:r>
              <a:rPr lang="en-US" altLang="zh-CN" sz="1600">
                <a:sym typeface="+mn-ea"/>
              </a:rPr>
              <a:t>3</a:t>
            </a:r>
            <a:r>
              <a:rPr lang="zh-CN" altLang="en-US" sz="1600">
                <a:sym typeface="+mn-ea"/>
              </a:rPr>
              <a:t>）从</a:t>
            </a:r>
            <a:r>
              <a:rPr lang="en-US" altLang="zh-CN" sz="1600">
                <a:sym typeface="+mn-ea"/>
              </a:rPr>
              <a:t>epoch</a:t>
            </a:r>
            <a:r>
              <a:rPr lang="zh-CN" altLang="en-US" sz="1600">
                <a:sym typeface="+mn-ea"/>
              </a:rPr>
              <a:t>的迭代情况来看，存在一定程度的欠拟合（表现</a:t>
            </a:r>
            <a:r>
              <a:rPr lang="en-US" altLang="zh-CN" sz="1600">
                <a:sym typeface="+mn-ea"/>
              </a:rPr>
              <a:t>train</a:t>
            </a:r>
            <a:r>
              <a:rPr lang="zh-CN" altLang="en-US" sz="1600">
                <a:sym typeface="+mn-ea"/>
              </a:rPr>
              <a:t>集合中</a:t>
            </a:r>
            <a:r>
              <a:rPr lang="en-US" altLang="zh-CN" sz="1600">
                <a:sym typeface="+mn-ea"/>
              </a:rPr>
              <a:t>MAE12</a:t>
            </a:r>
            <a:r>
              <a:rPr lang="zh-CN" altLang="en-US" sz="1600">
                <a:sym typeface="+mn-ea"/>
              </a:rPr>
              <a:t>万左右不再</a:t>
            </a:r>
            <a:r>
              <a:rPr lang="zh-CN" altLang="en-US" sz="1600">
                <a:sym typeface="+mn-ea"/>
              </a:rPr>
              <a:t>下降）</a:t>
            </a:r>
            <a:endParaRPr lang="zh-CN" altLang="en-US" sz="1600">
              <a:sym typeface="+mn-ea"/>
            </a:endParaRPr>
          </a:p>
          <a:p>
            <a:pPr marL="914400" lvl="2" indent="457200">
              <a:buNone/>
            </a:pPr>
            <a:r>
              <a:rPr lang="zh-CN" altLang="en-US" sz="1600">
                <a:sym typeface="+mn-ea"/>
              </a:rPr>
              <a:t> </a:t>
            </a:r>
            <a:r>
              <a:rPr lang="en-US" altLang="zh-CN" sz="1600">
                <a:sym typeface="+mn-ea"/>
              </a:rPr>
              <a:t> </a:t>
            </a:r>
            <a:r>
              <a:rPr lang="zh-CN" altLang="en-US" sz="1600">
                <a:sym typeface="+mn-ea"/>
              </a:rPr>
              <a:t>（</a:t>
            </a:r>
            <a:r>
              <a:rPr lang="en-US" altLang="zh-CN" sz="1600">
                <a:sym typeface="+mn-ea"/>
              </a:rPr>
              <a:t>4</a:t>
            </a:r>
            <a:r>
              <a:rPr lang="zh-CN" altLang="en-US" sz="1600">
                <a:sym typeface="+mn-ea"/>
              </a:rPr>
              <a:t>）一定程度上增加</a:t>
            </a:r>
            <a:r>
              <a:rPr lang="en-US" altLang="zh-CN" sz="1600">
                <a:sym typeface="+mn-ea"/>
              </a:rPr>
              <a:t>Batchsize</a:t>
            </a:r>
            <a:r>
              <a:rPr lang="zh-CN" altLang="en-US" sz="1600">
                <a:sym typeface="+mn-ea"/>
              </a:rPr>
              <a:t>有助于提高拟合情况，并加快</a:t>
            </a:r>
            <a:r>
              <a:rPr lang="zh-CN" altLang="en-US" sz="1600">
                <a:sym typeface="+mn-ea"/>
              </a:rPr>
              <a:t>运算。</a:t>
            </a:r>
            <a:endParaRPr lang="zh-CN" altLang="en-US" sz="1600">
              <a:sym typeface="+mn-ea"/>
            </a:endParaRPr>
          </a:p>
          <a:p>
            <a:pPr marL="914400" lvl="2" indent="457200">
              <a:buNone/>
            </a:pPr>
            <a:endParaRPr lang="en-US" altLang="zh-CN" sz="1600">
              <a:solidFill>
                <a:schemeClr val="tx1"/>
              </a:solidFill>
            </a:endParaRPr>
          </a:p>
          <a:p>
            <a:endParaRPr lang="zh-CN" altLang="en-US" sz="1600"/>
          </a:p>
          <a:p>
            <a:endParaRPr lang="zh-CN" altLang="en-US" sz="1600"/>
          </a:p>
        </p:txBody>
      </p:sp>
      <p:sp>
        <p:nvSpPr>
          <p:cNvPr id="9" name="文本框 8"/>
          <p:cNvSpPr txBox="1"/>
          <p:nvPr/>
        </p:nvSpPr>
        <p:spPr>
          <a:xfrm>
            <a:off x="552450" y="4702810"/>
            <a:ext cx="10962640" cy="18129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二、未来</a:t>
            </a:r>
            <a:r>
              <a:rPr lang="zh-CN" altLang="en-US"/>
              <a:t>可能的优化</a:t>
            </a:r>
            <a:r>
              <a:rPr lang="zh-CN" altLang="en-US"/>
              <a:t>方向：</a:t>
            </a:r>
            <a:endParaRPr lang="zh-CN" altLang="en-US"/>
          </a:p>
          <a:p>
            <a:endParaRPr lang="zh-CN" altLang="en-US" sz="1200"/>
          </a:p>
          <a:p>
            <a:r>
              <a:rPr lang="en-US" altLang="zh-CN" sz="1600"/>
              <a:t>1</a:t>
            </a:r>
            <a:r>
              <a:rPr lang="zh-CN" altLang="en-US" sz="1600"/>
              <a:t>、采用更智能的搜参：如</a:t>
            </a:r>
            <a:r>
              <a:rPr lang="en-US" altLang="zh-CN" sz="1600"/>
              <a:t>optuna</a:t>
            </a:r>
            <a:r>
              <a:rPr lang="zh-CN" altLang="en-US" sz="1600"/>
              <a:t>；主要调整参数：网络层数；激活函数；每层</a:t>
            </a:r>
            <a:r>
              <a:rPr lang="en-US" altLang="zh-CN" sz="1600"/>
              <a:t>Drop</a:t>
            </a:r>
            <a:r>
              <a:rPr lang="zh-CN" altLang="en-US" sz="1600"/>
              <a:t>率；</a:t>
            </a:r>
            <a:r>
              <a:rPr lang="zh-CN" altLang="en-US" sz="1600"/>
              <a:t>学习率。</a:t>
            </a:r>
            <a:endParaRPr lang="zh-CN" altLang="en-US" sz="1600"/>
          </a:p>
          <a:p>
            <a:endParaRPr lang="zh-CN" altLang="en-US" sz="1600"/>
          </a:p>
          <a:p>
            <a:r>
              <a:rPr lang="en-US" altLang="zh-CN" sz="1600"/>
              <a:t>2</a:t>
            </a:r>
            <a:r>
              <a:rPr lang="zh-CN" altLang="en-US" sz="1600"/>
              <a:t>、集成模型，集成多个模型的结果，依据一定比例加权</a:t>
            </a:r>
            <a:r>
              <a:rPr lang="zh-CN" altLang="en-US" sz="1600"/>
              <a:t>求和。</a:t>
            </a:r>
            <a:endParaRPr lang="zh-CN" altLang="en-US" sz="1600"/>
          </a:p>
          <a:p>
            <a:endParaRPr lang="zh-CN" altLang="en-US" sz="160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</a:endParaRPr>
          </a:p>
          <a:p>
            <a:r>
              <a:rPr lang="en-US" altLang="zh-CN" sz="1600">
                <a:solidFill>
                  <a:schemeClr val="tx1"/>
                </a:solidFill>
              </a:rPr>
              <a:t>3、</a:t>
            </a:r>
            <a:r>
              <a:rPr lang="zh-CN" altLang="en-US" sz="1600">
                <a:solidFill>
                  <a:schemeClr val="tx1"/>
                </a:solidFill>
              </a:rPr>
              <a:t>采用更高级的模型，如</a:t>
            </a:r>
            <a:r>
              <a:rPr lang="en-US" altLang="zh-CN" sz="1600">
                <a:solidFill>
                  <a:schemeClr val="tx1"/>
                </a:solidFill>
              </a:rPr>
              <a:t> RES-Net </a:t>
            </a:r>
            <a:r>
              <a:rPr lang="zh-CN" altLang="en-US" sz="1600">
                <a:solidFill>
                  <a:schemeClr val="tx1"/>
                </a:solidFill>
              </a:rPr>
              <a:t>等</a:t>
            </a:r>
            <a:endParaRPr lang="zh-CN" altLang="en-US" sz="160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TABLE_ENDDRAG_ORIGIN_RECT" val="840*150"/>
  <p:tag name="TABLE_ENDDRAG_RECT" val="49*234*840*150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COMMONDATA" val="eyJoZGlkIjoiMTUyMTEyYmY5ZDY3MmQyNWVmMzMyYWFlNmQxYjU0ZTkifQ=="/>
  <p:tag name="KSO_WPP_MARK_KEY" val="a4bc4f2b-3e70-4f47-a779-b557d60e3fe5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2772</Words>
  <Application>WPS 演示</Application>
  <PresentationFormat>宽屏</PresentationFormat>
  <Paragraphs>258</Paragraphs>
  <Slides>7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宋体</vt:lpstr>
      <vt:lpstr>Wingdings</vt:lpstr>
      <vt:lpstr>Wingdings</vt:lpstr>
      <vt:lpstr>华文中宋</vt:lpstr>
      <vt:lpstr>华文新魏</vt:lpstr>
      <vt:lpstr>微软雅黑</vt:lpstr>
      <vt:lpstr>华文行楷</vt:lpstr>
      <vt:lpstr>Cambria Math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Think</dc:creator>
  <cp:lastModifiedBy>Tang</cp:lastModifiedBy>
  <cp:revision>381</cp:revision>
  <dcterms:created xsi:type="dcterms:W3CDTF">2023-01-02T01:54:00Z</dcterms:created>
  <dcterms:modified xsi:type="dcterms:W3CDTF">2025-06-04T15:56:22Z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2052-12.1.0.19302</vt:lpwstr>
  </property>
  <property fmtid="{D5CDD505-2E9C-101B-9397-08002B2CF9AE}" pid="3" name="ICV">
    <vt:lpwstr>C6CF12338B2246498DB0119D2E0B809B_12</vt:lpwstr>
  </property>
</Properties>
</file>