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318" r:id="rId4"/>
    <p:sldId id="330" r:id="rId6"/>
    <p:sldId id="331" r:id="rId7"/>
    <p:sldId id="332" r:id="rId8"/>
    <p:sldId id="333" r:id="rId9"/>
    <p:sldId id="334" r:id="rId10"/>
    <p:sldId id="311" r:id="rId11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04" userDrawn="1">
          <p15:clr>
            <a:srgbClr val="A4A3A4"/>
          </p15:clr>
        </p15:guide>
        <p15:guide id="2" pos="21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94668"/>
  </p:normalViewPr>
  <p:slideViewPr>
    <p:cSldViewPr showGuides="1">
      <p:cViewPr varScale="1">
        <p:scale>
          <a:sx n="126" d="100"/>
          <a:sy n="126" d="100"/>
        </p:scale>
        <p:origin x="232" y="216"/>
      </p:cViewPr>
      <p:guideLst>
        <p:guide orient="horz" pos="2904"/>
        <p:guide pos="216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875149" y="2668600"/>
            <a:ext cx="2441701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华文中宋" panose="02010600040101010101" charset="-122"/>
                <a:cs typeface="华文中宋" panose="02010600040101010101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华文中宋" panose="02010600040101010101" charset="-122"/>
                <a:cs typeface="华文中宋" panose="02010600040101010101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华文中宋" panose="02010600040101010101" charset="-122"/>
                <a:cs typeface="华文中宋" panose="02010600040101010101" charset="-122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华文中宋" panose="02010600040101010101" charset="-122"/>
                <a:cs typeface="华文中宋" panose="02010600040101010101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华文中宋" panose="02010600040101010101" charset="-122"/>
                <a:cs typeface="华文中宋" panose="02010600040101010101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921089" y="267324"/>
            <a:ext cx="1779466" cy="4633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1422005" y="256527"/>
            <a:ext cx="273797" cy="3176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10197586" y="276121"/>
            <a:ext cx="239538" cy="2933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10486180" y="281925"/>
            <a:ext cx="893405" cy="26328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9351263" y="263278"/>
            <a:ext cx="462181" cy="4660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11723425" y="799494"/>
            <a:ext cx="17780" cy="38100"/>
          </a:xfrm>
          <a:custGeom>
            <a:avLst/>
            <a:gdLst/>
            <a:ahLst/>
            <a:cxnLst/>
            <a:rect l="l" t="t" r="r" b="b"/>
            <a:pathLst>
              <a:path w="17779" h="38100">
                <a:moveTo>
                  <a:pt x="17487" y="36422"/>
                </a:moveTo>
                <a:lnTo>
                  <a:pt x="627" y="36422"/>
                </a:lnTo>
                <a:lnTo>
                  <a:pt x="627" y="37771"/>
                </a:lnTo>
                <a:lnTo>
                  <a:pt x="17487" y="37771"/>
                </a:lnTo>
                <a:lnTo>
                  <a:pt x="17487" y="36422"/>
                </a:lnTo>
                <a:close/>
              </a:path>
              <a:path w="17779" h="38100">
                <a:moveTo>
                  <a:pt x="11389" y="4046"/>
                </a:moveTo>
                <a:lnTo>
                  <a:pt x="4663" y="4046"/>
                </a:lnTo>
                <a:lnTo>
                  <a:pt x="5380" y="4721"/>
                </a:lnTo>
                <a:lnTo>
                  <a:pt x="6008" y="5396"/>
                </a:lnTo>
                <a:lnTo>
                  <a:pt x="6008" y="35073"/>
                </a:lnTo>
                <a:lnTo>
                  <a:pt x="5380" y="35747"/>
                </a:lnTo>
                <a:lnTo>
                  <a:pt x="4663" y="36422"/>
                </a:lnTo>
                <a:lnTo>
                  <a:pt x="13452" y="36422"/>
                </a:lnTo>
                <a:lnTo>
                  <a:pt x="12734" y="35747"/>
                </a:lnTo>
                <a:lnTo>
                  <a:pt x="12107" y="35747"/>
                </a:lnTo>
                <a:lnTo>
                  <a:pt x="12107" y="35073"/>
                </a:lnTo>
                <a:lnTo>
                  <a:pt x="11389" y="34399"/>
                </a:lnTo>
                <a:lnTo>
                  <a:pt x="11389" y="4046"/>
                </a:lnTo>
                <a:close/>
              </a:path>
              <a:path w="17779" h="38100">
                <a:moveTo>
                  <a:pt x="11389" y="0"/>
                </a:moveTo>
                <a:lnTo>
                  <a:pt x="10761" y="0"/>
                </a:lnTo>
                <a:lnTo>
                  <a:pt x="0" y="4046"/>
                </a:lnTo>
                <a:lnTo>
                  <a:pt x="0" y="5396"/>
                </a:lnTo>
                <a:lnTo>
                  <a:pt x="1972" y="4721"/>
                </a:lnTo>
                <a:lnTo>
                  <a:pt x="2690" y="4046"/>
                </a:lnTo>
                <a:lnTo>
                  <a:pt x="11389" y="4046"/>
                </a:lnTo>
                <a:lnTo>
                  <a:pt x="11389" y="0"/>
                </a:lnTo>
                <a:close/>
              </a:path>
            </a:pathLst>
          </a:custGeom>
          <a:solidFill>
            <a:srgbClr val="A31F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11751674" y="799494"/>
            <a:ext cx="27940" cy="38735"/>
          </a:xfrm>
          <a:custGeom>
            <a:avLst/>
            <a:gdLst/>
            <a:ahLst/>
            <a:cxnLst/>
            <a:rect l="l" t="t" r="r" b="b"/>
            <a:pathLst>
              <a:path w="27940" h="38734">
                <a:moveTo>
                  <a:pt x="20178" y="1348"/>
                </a:moveTo>
                <a:lnTo>
                  <a:pt x="14079" y="1348"/>
                </a:lnTo>
                <a:lnTo>
                  <a:pt x="16142" y="2023"/>
                </a:lnTo>
                <a:lnTo>
                  <a:pt x="17487" y="3372"/>
                </a:lnTo>
                <a:lnTo>
                  <a:pt x="18115" y="4046"/>
                </a:lnTo>
                <a:lnTo>
                  <a:pt x="19460" y="6070"/>
                </a:lnTo>
                <a:lnTo>
                  <a:pt x="20178" y="8094"/>
                </a:lnTo>
                <a:lnTo>
                  <a:pt x="20806" y="10117"/>
                </a:lnTo>
                <a:lnTo>
                  <a:pt x="21523" y="12140"/>
                </a:lnTo>
                <a:lnTo>
                  <a:pt x="21523" y="14838"/>
                </a:lnTo>
                <a:lnTo>
                  <a:pt x="20806" y="16862"/>
                </a:lnTo>
                <a:lnTo>
                  <a:pt x="20806" y="19560"/>
                </a:lnTo>
                <a:lnTo>
                  <a:pt x="18115" y="20908"/>
                </a:lnTo>
                <a:lnTo>
                  <a:pt x="16770" y="20908"/>
                </a:lnTo>
                <a:lnTo>
                  <a:pt x="15425" y="21583"/>
                </a:lnTo>
                <a:lnTo>
                  <a:pt x="20178" y="21583"/>
                </a:lnTo>
                <a:lnTo>
                  <a:pt x="19460" y="24281"/>
                </a:lnTo>
                <a:lnTo>
                  <a:pt x="17487" y="27654"/>
                </a:lnTo>
                <a:lnTo>
                  <a:pt x="15425" y="30352"/>
                </a:lnTo>
                <a:lnTo>
                  <a:pt x="13452" y="33049"/>
                </a:lnTo>
                <a:lnTo>
                  <a:pt x="10761" y="34399"/>
                </a:lnTo>
                <a:lnTo>
                  <a:pt x="8699" y="35747"/>
                </a:lnTo>
                <a:lnTo>
                  <a:pt x="6008" y="37097"/>
                </a:lnTo>
                <a:lnTo>
                  <a:pt x="627" y="37097"/>
                </a:lnTo>
                <a:lnTo>
                  <a:pt x="627" y="38445"/>
                </a:lnTo>
                <a:lnTo>
                  <a:pt x="6726" y="38445"/>
                </a:lnTo>
                <a:lnTo>
                  <a:pt x="23496" y="26979"/>
                </a:lnTo>
                <a:lnTo>
                  <a:pt x="26186" y="22932"/>
                </a:lnTo>
                <a:lnTo>
                  <a:pt x="27532" y="18886"/>
                </a:lnTo>
                <a:lnTo>
                  <a:pt x="27532" y="10792"/>
                </a:lnTo>
                <a:lnTo>
                  <a:pt x="25559" y="6744"/>
                </a:lnTo>
                <a:lnTo>
                  <a:pt x="22868" y="3372"/>
                </a:lnTo>
                <a:lnTo>
                  <a:pt x="20178" y="1348"/>
                </a:lnTo>
                <a:close/>
              </a:path>
              <a:path w="27940" h="38734">
                <a:moveTo>
                  <a:pt x="16770" y="0"/>
                </a:moveTo>
                <a:lnTo>
                  <a:pt x="9416" y="0"/>
                </a:lnTo>
                <a:lnTo>
                  <a:pt x="5380" y="1348"/>
                </a:lnTo>
                <a:lnTo>
                  <a:pt x="2690" y="4721"/>
                </a:lnTo>
                <a:lnTo>
                  <a:pt x="627" y="6744"/>
                </a:lnTo>
                <a:lnTo>
                  <a:pt x="0" y="10117"/>
                </a:lnTo>
                <a:lnTo>
                  <a:pt x="0" y="16188"/>
                </a:lnTo>
                <a:lnTo>
                  <a:pt x="627" y="18886"/>
                </a:lnTo>
                <a:lnTo>
                  <a:pt x="2690" y="20908"/>
                </a:lnTo>
                <a:lnTo>
                  <a:pt x="5380" y="22932"/>
                </a:lnTo>
                <a:lnTo>
                  <a:pt x="8071" y="24281"/>
                </a:lnTo>
                <a:lnTo>
                  <a:pt x="13452" y="24281"/>
                </a:lnTo>
                <a:lnTo>
                  <a:pt x="16770" y="22932"/>
                </a:lnTo>
                <a:lnTo>
                  <a:pt x="20178" y="21583"/>
                </a:lnTo>
                <a:lnTo>
                  <a:pt x="5380" y="7419"/>
                </a:lnTo>
                <a:lnTo>
                  <a:pt x="6008" y="5396"/>
                </a:lnTo>
                <a:lnTo>
                  <a:pt x="7353" y="4046"/>
                </a:lnTo>
                <a:lnTo>
                  <a:pt x="9416" y="2023"/>
                </a:lnTo>
                <a:lnTo>
                  <a:pt x="10761" y="1348"/>
                </a:lnTo>
                <a:lnTo>
                  <a:pt x="20178" y="1348"/>
                </a:lnTo>
                <a:lnTo>
                  <a:pt x="16770" y="0"/>
                </a:lnTo>
                <a:close/>
              </a:path>
            </a:pathLst>
          </a:custGeom>
          <a:solidFill>
            <a:srgbClr val="A31F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11784587" y="799494"/>
            <a:ext cx="25400" cy="38735"/>
          </a:xfrm>
          <a:custGeom>
            <a:avLst/>
            <a:gdLst/>
            <a:ahLst/>
            <a:cxnLst/>
            <a:rect l="l" t="t" r="r" b="b"/>
            <a:pathLst>
              <a:path w="25400" h="38734">
                <a:moveTo>
                  <a:pt x="5380" y="33724"/>
                </a:moveTo>
                <a:lnTo>
                  <a:pt x="717" y="33724"/>
                </a:lnTo>
                <a:lnTo>
                  <a:pt x="0" y="34399"/>
                </a:lnTo>
                <a:lnTo>
                  <a:pt x="0" y="36422"/>
                </a:lnTo>
                <a:lnTo>
                  <a:pt x="717" y="36422"/>
                </a:lnTo>
                <a:lnTo>
                  <a:pt x="1345" y="37097"/>
                </a:lnTo>
                <a:lnTo>
                  <a:pt x="2690" y="37771"/>
                </a:lnTo>
                <a:lnTo>
                  <a:pt x="4753" y="38445"/>
                </a:lnTo>
                <a:lnTo>
                  <a:pt x="13452" y="38445"/>
                </a:lnTo>
                <a:lnTo>
                  <a:pt x="18205" y="37097"/>
                </a:lnTo>
                <a:lnTo>
                  <a:pt x="19533" y="35747"/>
                </a:lnTo>
                <a:lnTo>
                  <a:pt x="8788" y="35747"/>
                </a:lnTo>
                <a:lnTo>
                  <a:pt x="8071" y="35073"/>
                </a:lnTo>
                <a:lnTo>
                  <a:pt x="5380" y="33724"/>
                </a:lnTo>
                <a:close/>
              </a:path>
              <a:path w="25400" h="38734">
                <a:moveTo>
                  <a:pt x="21559" y="3372"/>
                </a:moveTo>
                <a:lnTo>
                  <a:pt x="12106" y="3372"/>
                </a:lnTo>
                <a:lnTo>
                  <a:pt x="14169" y="4046"/>
                </a:lnTo>
                <a:lnTo>
                  <a:pt x="16860" y="6744"/>
                </a:lnTo>
                <a:lnTo>
                  <a:pt x="17487" y="8094"/>
                </a:lnTo>
                <a:lnTo>
                  <a:pt x="17487" y="12814"/>
                </a:lnTo>
                <a:lnTo>
                  <a:pt x="16142" y="13490"/>
                </a:lnTo>
                <a:lnTo>
                  <a:pt x="15514" y="14838"/>
                </a:lnTo>
                <a:lnTo>
                  <a:pt x="14169" y="16188"/>
                </a:lnTo>
                <a:lnTo>
                  <a:pt x="12824" y="16862"/>
                </a:lnTo>
                <a:lnTo>
                  <a:pt x="10761" y="17536"/>
                </a:lnTo>
                <a:lnTo>
                  <a:pt x="9416" y="18210"/>
                </a:lnTo>
                <a:lnTo>
                  <a:pt x="7443" y="18210"/>
                </a:lnTo>
                <a:lnTo>
                  <a:pt x="7443" y="19560"/>
                </a:lnTo>
                <a:lnTo>
                  <a:pt x="12106" y="19560"/>
                </a:lnTo>
                <a:lnTo>
                  <a:pt x="17487" y="22258"/>
                </a:lnTo>
                <a:lnTo>
                  <a:pt x="18205" y="22932"/>
                </a:lnTo>
                <a:lnTo>
                  <a:pt x="18833" y="23606"/>
                </a:lnTo>
                <a:lnTo>
                  <a:pt x="19550" y="24281"/>
                </a:lnTo>
                <a:lnTo>
                  <a:pt x="20178" y="25630"/>
                </a:lnTo>
                <a:lnTo>
                  <a:pt x="20178" y="30352"/>
                </a:lnTo>
                <a:lnTo>
                  <a:pt x="19550" y="32375"/>
                </a:lnTo>
                <a:lnTo>
                  <a:pt x="18205" y="33724"/>
                </a:lnTo>
                <a:lnTo>
                  <a:pt x="16142" y="35073"/>
                </a:lnTo>
                <a:lnTo>
                  <a:pt x="14169" y="35747"/>
                </a:lnTo>
                <a:lnTo>
                  <a:pt x="19533" y="35747"/>
                </a:lnTo>
                <a:lnTo>
                  <a:pt x="24213" y="31026"/>
                </a:lnTo>
                <a:lnTo>
                  <a:pt x="24931" y="28328"/>
                </a:lnTo>
                <a:lnTo>
                  <a:pt x="24931" y="22932"/>
                </a:lnTo>
                <a:lnTo>
                  <a:pt x="24213" y="20908"/>
                </a:lnTo>
                <a:lnTo>
                  <a:pt x="22868" y="19560"/>
                </a:lnTo>
                <a:lnTo>
                  <a:pt x="21523" y="17536"/>
                </a:lnTo>
                <a:lnTo>
                  <a:pt x="19550" y="16862"/>
                </a:lnTo>
                <a:lnTo>
                  <a:pt x="16860" y="15512"/>
                </a:lnTo>
                <a:lnTo>
                  <a:pt x="20895" y="12814"/>
                </a:lnTo>
                <a:lnTo>
                  <a:pt x="22868" y="10117"/>
                </a:lnTo>
                <a:lnTo>
                  <a:pt x="22868" y="5396"/>
                </a:lnTo>
                <a:lnTo>
                  <a:pt x="22240" y="4046"/>
                </a:lnTo>
                <a:lnTo>
                  <a:pt x="21559" y="3372"/>
                </a:lnTo>
                <a:close/>
              </a:path>
              <a:path w="25400" h="38734">
                <a:moveTo>
                  <a:pt x="3407" y="33049"/>
                </a:moveTo>
                <a:lnTo>
                  <a:pt x="2062" y="33049"/>
                </a:lnTo>
                <a:lnTo>
                  <a:pt x="1345" y="33724"/>
                </a:lnTo>
                <a:lnTo>
                  <a:pt x="4035" y="33724"/>
                </a:lnTo>
                <a:lnTo>
                  <a:pt x="3407" y="33049"/>
                </a:lnTo>
                <a:close/>
              </a:path>
              <a:path w="25400" h="38734">
                <a:moveTo>
                  <a:pt x="16142" y="0"/>
                </a:moveTo>
                <a:lnTo>
                  <a:pt x="717" y="7419"/>
                </a:lnTo>
                <a:lnTo>
                  <a:pt x="2062" y="8094"/>
                </a:lnTo>
                <a:lnTo>
                  <a:pt x="4035" y="5396"/>
                </a:lnTo>
                <a:lnTo>
                  <a:pt x="6726" y="3372"/>
                </a:lnTo>
                <a:lnTo>
                  <a:pt x="21559" y="3372"/>
                </a:lnTo>
                <a:lnTo>
                  <a:pt x="18833" y="674"/>
                </a:lnTo>
                <a:lnTo>
                  <a:pt x="16142" y="0"/>
                </a:lnTo>
                <a:close/>
              </a:path>
            </a:pathLst>
          </a:custGeom>
          <a:solidFill>
            <a:srgbClr val="A31F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11817590" y="800168"/>
            <a:ext cx="28575" cy="38100"/>
          </a:xfrm>
          <a:custGeom>
            <a:avLst/>
            <a:gdLst/>
            <a:ahLst/>
            <a:cxnLst/>
            <a:rect l="l" t="t" r="r" b="b"/>
            <a:pathLst>
              <a:path w="28575" h="38100">
                <a:moveTo>
                  <a:pt x="26635" y="4721"/>
                </a:moveTo>
                <a:lnTo>
                  <a:pt x="22868" y="4721"/>
                </a:lnTo>
                <a:lnTo>
                  <a:pt x="9416" y="37771"/>
                </a:lnTo>
                <a:lnTo>
                  <a:pt x="13452" y="37771"/>
                </a:lnTo>
                <a:lnTo>
                  <a:pt x="26635" y="4721"/>
                </a:lnTo>
                <a:close/>
              </a:path>
              <a:path w="28575" h="38100">
                <a:moveTo>
                  <a:pt x="28249" y="0"/>
                </a:moveTo>
                <a:lnTo>
                  <a:pt x="4663" y="0"/>
                </a:lnTo>
                <a:lnTo>
                  <a:pt x="0" y="8768"/>
                </a:lnTo>
                <a:lnTo>
                  <a:pt x="1345" y="8768"/>
                </a:lnTo>
                <a:lnTo>
                  <a:pt x="1972" y="7419"/>
                </a:lnTo>
                <a:lnTo>
                  <a:pt x="3318" y="6070"/>
                </a:lnTo>
                <a:lnTo>
                  <a:pt x="5380" y="5396"/>
                </a:lnTo>
                <a:lnTo>
                  <a:pt x="6726" y="4721"/>
                </a:lnTo>
                <a:lnTo>
                  <a:pt x="26635" y="4721"/>
                </a:lnTo>
                <a:lnTo>
                  <a:pt x="28249" y="674"/>
                </a:lnTo>
                <a:lnTo>
                  <a:pt x="28249" y="0"/>
                </a:lnTo>
                <a:close/>
              </a:path>
            </a:pathLst>
          </a:custGeom>
          <a:solidFill>
            <a:srgbClr val="A31F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11716698" y="195068"/>
            <a:ext cx="141605" cy="650875"/>
          </a:xfrm>
          <a:custGeom>
            <a:avLst/>
            <a:gdLst/>
            <a:ahLst/>
            <a:cxnLst/>
            <a:rect l="l" t="t" r="r" b="b"/>
            <a:pathLst>
              <a:path w="141604" h="650875">
                <a:moveTo>
                  <a:pt x="0" y="0"/>
                </a:moveTo>
                <a:lnTo>
                  <a:pt x="141606" y="0"/>
                </a:lnTo>
                <a:lnTo>
                  <a:pt x="141607" y="650752"/>
                </a:lnTo>
                <a:lnTo>
                  <a:pt x="0" y="65075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0" y="870203"/>
            <a:ext cx="12192000" cy="2540"/>
          </a:xfrm>
          <a:custGeom>
            <a:avLst/>
            <a:gdLst/>
            <a:ahLst/>
            <a:cxnLst/>
            <a:rect l="l" t="t" r="r" b="b"/>
            <a:pathLst>
              <a:path w="12192000" h="2540">
                <a:moveTo>
                  <a:pt x="0" y="0"/>
                </a:moveTo>
                <a:lnTo>
                  <a:pt x="12192000" y="2411"/>
                </a:lnTo>
              </a:path>
            </a:pathLst>
          </a:custGeom>
          <a:ln w="12192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33703" y="1215390"/>
            <a:ext cx="10649585" cy="1854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华文中宋" panose="02010600040101010101" charset="-122"/>
                <a:cs typeface="华文中宋" panose="02010600040101010101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33703" y="2130044"/>
            <a:ext cx="10648950" cy="3196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华文中宋" panose="02010600040101010101" charset="-122"/>
                <a:cs typeface="华文中宋" panose="02010600040101010101" charset="-122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5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5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3.png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730250" y="2550160"/>
            <a:ext cx="10732770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200" spc="5" dirty="0">
                <a:latin typeface="Times New Roman Regular" panose="02020503050405090304" charset="0"/>
                <a:cs typeface="Times New Roman Regular" panose="02020503050405090304" charset="0"/>
              </a:rPr>
              <a:t>房价预测项目期末汇报</a:t>
            </a:r>
            <a:endParaRPr lang="zh-CN" altLang="en-US" sz="2600" spc="5" dirty="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1" y="1828038"/>
            <a:ext cx="12192000" cy="3175"/>
          </a:xfrm>
          <a:custGeom>
            <a:avLst/>
            <a:gdLst/>
            <a:ahLst/>
            <a:cxnLst/>
            <a:rect l="l" t="t" r="r" b="b"/>
            <a:pathLst>
              <a:path w="12192000" h="3175">
                <a:moveTo>
                  <a:pt x="0" y="0"/>
                </a:moveTo>
                <a:lnTo>
                  <a:pt x="12192000" y="3048"/>
                </a:lnTo>
              </a:path>
            </a:pathLst>
          </a:custGeom>
          <a:ln w="28956">
            <a:solidFill>
              <a:srgbClr val="9E08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481571"/>
            <a:ext cx="12192000" cy="376555"/>
          </a:xfrm>
          <a:custGeom>
            <a:avLst/>
            <a:gdLst/>
            <a:ahLst/>
            <a:cxnLst/>
            <a:rect l="l" t="t" r="r" b="b"/>
            <a:pathLst>
              <a:path w="12192000" h="376554">
                <a:moveTo>
                  <a:pt x="0" y="376427"/>
                </a:moveTo>
                <a:lnTo>
                  <a:pt x="12192000" y="376427"/>
                </a:lnTo>
                <a:lnTo>
                  <a:pt x="12192000" y="0"/>
                </a:lnTo>
                <a:lnTo>
                  <a:pt x="0" y="0"/>
                </a:lnTo>
                <a:lnTo>
                  <a:pt x="0" y="376427"/>
                </a:lnTo>
                <a:close/>
              </a:path>
            </a:pathLst>
          </a:custGeom>
          <a:solidFill>
            <a:srgbClr val="9E08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481571"/>
            <a:ext cx="12192000" cy="376555"/>
          </a:xfrm>
          <a:custGeom>
            <a:avLst/>
            <a:gdLst/>
            <a:ahLst/>
            <a:cxnLst/>
            <a:rect l="l" t="t" r="r" b="b"/>
            <a:pathLst>
              <a:path w="12192000" h="376554">
                <a:moveTo>
                  <a:pt x="0" y="376427"/>
                </a:moveTo>
                <a:lnTo>
                  <a:pt x="12192000" y="376427"/>
                </a:lnTo>
                <a:lnTo>
                  <a:pt x="12192000" y="0"/>
                </a:lnTo>
                <a:lnTo>
                  <a:pt x="0" y="0"/>
                </a:lnTo>
                <a:lnTo>
                  <a:pt x="0" y="376427"/>
                </a:lnTo>
                <a:close/>
              </a:path>
            </a:pathLst>
          </a:custGeom>
          <a:ln w="12192">
            <a:solidFill>
              <a:srgbClr val="9E08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114800" y="4038600"/>
            <a:ext cx="4350385" cy="2089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indent="0" algn="l" fontAlgn="auto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2400" spc="-5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汇</a:t>
            </a:r>
            <a:r>
              <a:rPr lang="en-US" altLang="zh-CN" sz="2400" spc="-5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</a:t>
            </a:r>
            <a:r>
              <a:rPr lang="zh-CN" altLang="en-US" sz="2400" spc="-5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报</a:t>
            </a:r>
            <a:r>
              <a:rPr lang="en-US" altLang="zh-CN" sz="2400" spc="-5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</a:t>
            </a:r>
            <a:r>
              <a:rPr lang="zh-CN" altLang="en-US" sz="2400" spc="-5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人</a:t>
            </a:r>
            <a:r>
              <a:rPr lang="en-US" altLang="zh-CN" sz="2400" spc="-5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：</a:t>
            </a:r>
            <a:r>
              <a:rPr lang="zh-CN" altLang="en-US" sz="2400" spc="-5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曹馨元</a:t>
            </a:r>
            <a:endParaRPr lang="zh-CN" altLang="en-US" sz="2400" spc="-5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12700" indent="0" algn="l" fontAlgn="auto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2400" spc="-5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学</a:t>
            </a:r>
            <a:r>
              <a:rPr lang="en-US" altLang="zh-CN" sz="2400" spc="-5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 </a:t>
            </a:r>
            <a:r>
              <a:rPr lang="zh-CN" altLang="en-US" sz="2400" spc="-5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号</a:t>
            </a:r>
            <a:r>
              <a:rPr lang="en-US" altLang="zh-CN" sz="2400" spc="-5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：2021202449</a:t>
            </a:r>
            <a:endParaRPr lang="en-US" altLang="zh-CN" sz="2400" spc="-5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12700" indent="0" algn="l" fontAlgn="auto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2400" spc="-5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专        业</a:t>
            </a:r>
            <a:r>
              <a:rPr lang="en-US" altLang="zh-CN" sz="2400" spc="-5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：</a:t>
            </a:r>
            <a:r>
              <a:rPr lang="zh-CN" altLang="en-US" sz="2400" spc="-5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明德环境“经济学</a:t>
            </a:r>
            <a:r>
              <a:rPr lang="en-US" altLang="zh-CN" sz="2400" spc="-5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-</a:t>
            </a:r>
            <a:r>
              <a:rPr lang="zh-CN" altLang="en-US" sz="2400" spc="-5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科</a:t>
            </a:r>
            <a:r>
              <a:rPr lang="en-US" altLang="zh-CN" sz="2400" spc="-5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	        </a:t>
            </a:r>
            <a:r>
              <a:rPr lang="zh-CN" altLang="en-US" sz="2400" spc="-5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学”拔尖</a:t>
            </a:r>
            <a:r>
              <a:rPr lang="zh-CN" altLang="en-US" sz="2400" spc="-5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人才实验班</a:t>
            </a:r>
            <a:endParaRPr lang="en-US" altLang="zh-CN" sz="2400" spc="-5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12700" indent="0" algn="l" fontAlgn="auto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2400" spc="-5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汇报日期</a:t>
            </a:r>
            <a:r>
              <a:rPr lang="en-US" altLang="zh-CN" sz="2400" spc="-5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：2025</a:t>
            </a:r>
            <a:r>
              <a:rPr lang="zh-CN" altLang="en-US" sz="2400" spc="-5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年</a:t>
            </a:r>
            <a:r>
              <a:rPr lang="en-US" altLang="zh-CN" sz="2400" spc="-5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6</a:t>
            </a:r>
            <a:r>
              <a:rPr lang="zh-CN" altLang="en-US" sz="2400" spc="-5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月</a:t>
            </a:r>
            <a:r>
              <a:rPr lang="en-US" altLang="zh-CN" sz="2400" spc="-5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5</a:t>
            </a:r>
            <a:r>
              <a:rPr lang="zh-CN" altLang="en-US" sz="2400" spc="-5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日</a:t>
            </a:r>
            <a:endParaRPr lang="zh-CN" altLang="en-US" sz="2400" spc="-5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22572" y="182696"/>
            <a:ext cx="2330211" cy="156537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635" y="762000"/>
            <a:ext cx="1217041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52400" y="152400"/>
            <a:ext cx="3670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华文仿宋" panose="02010600040101010101" charset="-122"/>
                <a:ea typeface="华文仿宋" panose="02010600040101010101" charset="-122"/>
              </a:rPr>
              <a:t>特征工程</a:t>
            </a:r>
            <a:r>
              <a:rPr lang="en-US" altLang="zh-CN" sz="2800" b="1">
                <a:latin typeface="华文仿宋" panose="02010600040101010101" charset="-122"/>
                <a:ea typeface="华文仿宋" panose="02010600040101010101" charset="-122"/>
              </a:rPr>
              <a:t>I</a:t>
            </a:r>
            <a:r>
              <a:rPr lang="zh-CN" altLang="en-US" sz="2800" b="1">
                <a:latin typeface="华文仿宋" panose="02010600040101010101" charset="-122"/>
                <a:ea typeface="华文仿宋" panose="02010600040101010101" charset="-122"/>
              </a:rPr>
              <a:t>：环线</a:t>
            </a:r>
            <a:endParaRPr lang="zh-CN" altLang="en-US" sz="28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635" y="2028190"/>
            <a:ext cx="12188825" cy="0"/>
          </a:xfrm>
          <a:prstGeom prst="line">
            <a:avLst/>
          </a:prstGeom>
          <a:ln w="63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060190" y="2019935"/>
            <a:ext cx="0" cy="4838065"/>
          </a:xfrm>
          <a:prstGeom prst="line">
            <a:avLst/>
          </a:prstGeom>
          <a:ln w="63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8124825" y="2010410"/>
            <a:ext cx="0" cy="4856480"/>
          </a:xfrm>
          <a:prstGeom prst="line">
            <a:avLst/>
          </a:prstGeom>
          <a:ln w="63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52400" y="838200"/>
            <a:ext cx="118649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latin typeface="华文仿宋" panose="02010600040101010101" charset="-122"/>
                <a:ea typeface="华文仿宋" panose="02010600040101010101" charset="-122"/>
              </a:rPr>
              <a:t>数据特点</a:t>
            </a:r>
            <a:endParaRPr lang="zh-CN" altLang="en-US" sz="20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35" y="2019300"/>
            <a:ext cx="32861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STEP 1	</a:t>
            </a:r>
            <a:r>
              <a:rPr lang="zh-CN" altLang="en-US" sz="20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非城</a:t>
            </a:r>
            <a:r>
              <a:rPr lang="en-US" altLang="zh-CN" sz="20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5</a:t>
            </a:r>
            <a:r>
              <a:rPr lang="zh-CN" altLang="en-US" sz="20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环线空值处理</a:t>
            </a:r>
            <a:endParaRPr lang="zh-CN" altLang="en-US" sz="2000" b="1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2400" y="1248410"/>
            <a:ext cx="78447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城</a:t>
            </a:r>
            <a:r>
              <a:rPr lang="en-US" altLang="zh-CN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0</a:t>
            </a: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、</a:t>
            </a:r>
            <a:r>
              <a:rPr lang="en-US" altLang="zh-CN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1</a:t>
            </a: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、</a:t>
            </a:r>
            <a:r>
              <a:rPr lang="en-US" altLang="zh-CN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2</a:t>
            </a: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、</a:t>
            </a:r>
            <a:r>
              <a:rPr lang="en-US" altLang="zh-CN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3</a:t>
            </a: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、</a:t>
            </a:r>
            <a:r>
              <a:rPr lang="en-US" altLang="zh-CN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4</a:t>
            </a: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、</a:t>
            </a:r>
            <a:r>
              <a:rPr lang="en-US" altLang="zh-CN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6</a:t>
            </a: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环线变量在利用</a:t>
            </a:r>
            <a:r>
              <a:rPr lang="en-US" altLang="zh-CN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details</a:t>
            </a: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表</a:t>
            </a: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填充后存在空缺值</a:t>
            </a:r>
            <a:endParaRPr lang="zh-CN" altLang="en-US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城</a:t>
            </a:r>
            <a:r>
              <a:rPr lang="en-US" altLang="zh-CN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5</a:t>
            </a:r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环线变量完全缺失</a:t>
            </a:r>
            <a:endParaRPr lang="zh-CN" altLang="en-US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410075" y="837565"/>
            <a:ext cx="4040505" cy="3651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22" name="流程图: 可选过程 21"/>
          <p:cNvSpPr/>
          <p:nvPr/>
        </p:nvSpPr>
        <p:spPr>
          <a:xfrm>
            <a:off x="304800" y="2590800"/>
            <a:ext cx="1187450" cy="320040"/>
          </a:xfrm>
          <a:prstGeom prst="flowChartAlternateProcess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1">
                    <a:lumMod val="65000"/>
                  </a:schemeClr>
                </a:solidFill>
                <a:latin typeface="华文仿宋" panose="02010600040101010101" charset="-122"/>
                <a:ea typeface="华文仿宋" panose="02010600040101010101" charset="-122"/>
              </a:rPr>
              <a:t>KNN</a:t>
            </a:r>
            <a:endParaRPr lang="en-US" altLang="zh-CN" b="1">
              <a:solidFill>
                <a:schemeClr val="bg1">
                  <a:lumMod val="65000"/>
                </a:schemeClr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26" name="流程图: 可选过程 25"/>
          <p:cNvSpPr/>
          <p:nvPr/>
        </p:nvSpPr>
        <p:spPr>
          <a:xfrm>
            <a:off x="1834515" y="2590800"/>
            <a:ext cx="2056765" cy="809625"/>
          </a:xfrm>
          <a:prstGeom prst="flowChartAlternateProcess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1">
                    <a:lumMod val="65000"/>
                  </a:schemeClr>
                </a:solidFill>
                <a:latin typeface="华文仿宋" panose="02010600040101010101" charset="-122"/>
                <a:ea typeface="华文仿宋" panose="02010600040101010101" charset="-122"/>
              </a:rPr>
              <a:t>Ring-Minmax</a:t>
            </a:r>
            <a:endParaRPr lang="en-US" altLang="zh-CN" b="1">
              <a:solidFill>
                <a:schemeClr val="bg1">
                  <a:lumMod val="65000"/>
                </a:schemeClr>
              </a:solidFill>
              <a:latin typeface="华文仿宋" panose="02010600040101010101" charset="-122"/>
              <a:ea typeface="华文仿宋" panose="02010600040101010101" charset="-122"/>
            </a:endParaRPr>
          </a:p>
          <a:p>
            <a:pPr algn="ctr"/>
            <a:r>
              <a:rPr lang="en-US" altLang="zh-CN" b="1">
                <a:solidFill>
                  <a:schemeClr val="bg1">
                    <a:lumMod val="65000"/>
                  </a:schemeClr>
                </a:solidFill>
                <a:latin typeface="华文仿宋" panose="02010600040101010101" charset="-122"/>
                <a:ea typeface="华文仿宋" panose="02010600040101010101" charset="-122"/>
              </a:rPr>
              <a:t>Boundary-Book</a:t>
            </a:r>
            <a:endParaRPr lang="en-US" altLang="zh-CN" b="1">
              <a:solidFill>
                <a:schemeClr val="bg1">
                  <a:lumMod val="65000"/>
                </a:schemeClr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28" name="流程图: 可选过程 27"/>
          <p:cNvSpPr/>
          <p:nvPr/>
        </p:nvSpPr>
        <p:spPr>
          <a:xfrm>
            <a:off x="304800" y="3080385"/>
            <a:ext cx="1187450" cy="320040"/>
          </a:xfrm>
          <a:prstGeom prst="flowChartAlternateProcess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1">
                    <a:lumMod val="65000"/>
                  </a:schemeClr>
                </a:solidFill>
                <a:latin typeface="华文仿宋" panose="02010600040101010101" charset="-122"/>
                <a:ea typeface="华文仿宋" panose="02010600040101010101" charset="-122"/>
              </a:rPr>
              <a:t>K-means</a:t>
            </a:r>
            <a:endParaRPr lang="en-US" altLang="zh-CN" b="1">
              <a:solidFill>
                <a:schemeClr val="bg1">
                  <a:lumMod val="65000"/>
                </a:schemeClr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29" name="流程图: 可选过程 28"/>
          <p:cNvSpPr/>
          <p:nvPr/>
        </p:nvSpPr>
        <p:spPr>
          <a:xfrm>
            <a:off x="304800" y="3914775"/>
            <a:ext cx="3585845" cy="452120"/>
          </a:xfrm>
          <a:prstGeom prst="flowChartAlternateProcess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Ring-Median-Boundary-Book</a:t>
            </a:r>
            <a:endParaRPr lang="en-US" altLang="zh-CN" b="1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30" name="燕尾形 29"/>
          <p:cNvSpPr/>
          <p:nvPr/>
        </p:nvSpPr>
        <p:spPr>
          <a:xfrm rot="5400000">
            <a:off x="1945640" y="3352800"/>
            <a:ext cx="304800" cy="609600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31" name="流程图: 可选过程 30"/>
          <p:cNvSpPr/>
          <p:nvPr/>
        </p:nvSpPr>
        <p:spPr>
          <a:xfrm>
            <a:off x="304165" y="4800600"/>
            <a:ext cx="3580130" cy="1905000"/>
          </a:xfrm>
          <a:prstGeom prst="flowChartAlternateProcess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仿宋" panose="02010600040101010101" charset="-122"/>
              <a:ea typeface="华文仿宋" panose="02010600040101010101" charset="-122"/>
            </a:endParaRPr>
          </a:p>
        </p:txBody>
      </p:sp>
      <p:cxnSp>
        <p:nvCxnSpPr>
          <p:cNvPr id="32" name="直接连接符 31"/>
          <p:cNvCxnSpPr>
            <a:stCxn id="31" idx="0"/>
            <a:endCxn id="29" idx="2"/>
          </p:cNvCxnSpPr>
          <p:nvPr/>
        </p:nvCxnSpPr>
        <p:spPr>
          <a:xfrm flipV="1">
            <a:off x="2094230" y="4366895"/>
            <a:ext cx="3810" cy="433705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601470" y="4953000"/>
            <a:ext cx="993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latin typeface="华文仿宋" panose="02010600040101010101" charset="-122"/>
                <a:ea typeface="华文仿宋" panose="02010600040101010101" charset="-122"/>
              </a:rPr>
              <a:t>经纬度</a:t>
            </a:r>
            <a:endParaRPr lang="zh-CN" altLang="en-US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34" name="流程图: 可选过程 33"/>
          <p:cNvSpPr/>
          <p:nvPr/>
        </p:nvSpPr>
        <p:spPr>
          <a:xfrm>
            <a:off x="457200" y="5480050"/>
            <a:ext cx="850900" cy="1036955"/>
          </a:xfrm>
          <a:prstGeom prst="flowChartAlternateProcess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中心坐标</a:t>
            </a:r>
            <a:endParaRPr lang="zh-CN" altLang="en-US" b="1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38" name="流程图: 可选过程 37"/>
          <p:cNvSpPr/>
          <p:nvPr/>
        </p:nvSpPr>
        <p:spPr>
          <a:xfrm>
            <a:off x="1682750" y="5480050"/>
            <a:ext cx="850900" cy="1036955"/>
          </a:xfrm>
          <a:prstGeom prst="flowChartAlternateProcess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点位距离</a:t>
            </a:r>
            <a:endParaRPr lang="zh-CN" altLang="en-US" b="1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39" name="流程图: 可选过程 38"/>
          <p:cNvSpPr/>
          <p:nvPr/>
        </p:nvSpPr>
        <p:spPr>
          <a:xfrm>
            <a:off x="2908300" y="5480050"/>
            <a:ext cx="850900" cy="1036955"/>
          </a:xfrm>
          <a:prstGeom prst="flowChartAlternateProcess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环线类型</a:t>
            </a:r>
            <a:endParaRPr lang="zh-CN" altLang="en-US" b="1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40" name="燕尾形 39"/>
          <p:cNvSpPr/>
          <p:nvPr/>
        </p:nvSpPr>
        <p:spPr>
          <a:xfrm>
            <a:off x="1371600" y="5769928"/>
            <a:ext cx="228600" cy="457200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41" name="燕尾形 40"/>
          <p:cNvSpPr/>
          <p:nvPr/>
        </p:nvSpPr>
        <p:spPr>
          <a:xfrm>
            <a:off x="2585085" y="5769928"/>
            <a:ext cx="228600" cy="457200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062730" y="2014855"/>
            <a:ext cx="32861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STEP 2	</a:t>
            </a:r>
            <a:r>
              <a:rPr lang="zh-CN" altLang="en-US" sz="20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城</a:t>
            </a:r>
            <a:r>
              <a:rPr lang="en-US" altLang="zh-CN" sz="20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5</a:t>
            </a:r>
            <a:r>
              <a:rPr lang="zh-CN" altLang="en-US" sz="20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环线空值处理</a:t>
            </a:r>
            <a:endParaRPr lang="zh-CN" altLang="en-US" sz="2000" b="1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4191000" y="2514600"/>
            <a:ext cx="3810000" cy="1996440"/>
            <a:chOff x="6600" y="4200"/>
            <a:chExt cx="6000" cy="3144"/>
          </a:xfrm>
        </p:grpSpPr>
        <p:sp>
          <p:nvSpPr>
            <p:cNvPr id="43" name="流程图: 可选过程 42"/>
            <p:cNvSpPr/>
            <p:nvPr/>
          </p:nvSpPr>
          <p:spPr>
            <a:xfrm>
              <a:off x="6600" y="4200"/>
              <a:ext cx="6000" cy="3144"/>
            </a:xfrm>
            <a:prstGeom prst="flowChartAlternateProcess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仿宋" panose="02010600040101010101" charset="-122"/>
                <a:ea typeface="华文仿宋" panose="02010600040101010101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8607" y="4205"/>
              <a:ext cx="197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>
                  <a:latin typeface="华文仿宋" panose="02010600040101010101" charset="-122"/>
                  <a:ea typeface="华文仿宋" panose="02010600040101010101" charset="-122"/>
                </a:rPr>
                <a:t>信息填补</a:t>
              </a:r>
              <a:endParaRPr lang="zh-CN" altLang="en-US" b="1">
                <a:latin typeface="华文仿宋" panose="02010600040101010101" charset="-122"/>
                <a:ea typeface="华文仿宋" panose="02010600040101010101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7080" y="5040"/>
              <a:ext cx="4170" cy="58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>
                  <a:latin typeface="华文仿宋" panose="02010600040101010101" charset="-122"/>
                  <a:ea typeface="华文仿宋" panose="02010600040101010101" charset="-122"/>
                </a:rPr>
                <a:t>费马点</a:t>
              </a:r>
              <a:r>
                <a:rPr lang="en-US" altLang="zh-CN" b="1">
                  <a:latin typeface="华文仿宋" panose="02010600040101010101" charset="-122"/>
                  <a:ea typeface="华文仿宋" panose="02010600040101010101" charset="-122"/>
                </a:rPr>
                <a:t>(Weiszfeld</a:t>
              </a:r>
              <a:r>
                <a:rPr lang="zh-CN" altLang="en-US" b="1">
                  <a:latin typeface="华文仿宋" panose="02010600040101010101" charset="-122"/>
                  <a:ea typeface="华文仿宋" panose="02010600040101010101" charset="-122"/>
                </a:rPr>
                <a:t>算法</a:t>
              </a:r>
              <a:r>
                <a:rPr lang="en-US" altLang="zh-CN" b="1">
                  <a:latin typeface="华文仿宋" panose="02010600040101010101" charset="-122"/>
                  <a:ea typeface="华文仿宋" panose="02010600040101010101" charset="-122"/>
                </a:rPr>
                <a:t>)</a:t>
              </a:r>
              <a:endParaRPr lang="en-US" altLang="zh-CN" b="1">
                <a:latin typeface="华文仿宋" panose="02010600040101010101" charset="-122"/>
                <a:ea typeface="华文仿宋" panose="02010600040101010101" charset="-122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7244" y="5881"/>
              <a:ext cx="2473" cy="54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b="1">
                  <a:latin typeface="华文仿宋" panose="02010600040101010101" charset="-122"/>
                  <a:ea typeface="华文仿宋" panose="02010600040101010101" charset="-122"/>
                </a:rPr>
                <a:t>城市中心坐标</a:t>
              </a:r>
              <a:endParaRPr lang="zh-CN" altLang="en-US" b="1">
                <a:latin typeface="华文仿宋" panose="02010600040101010101" charset="-122"/>
                <a:ea typeface="华文仿宋" panose="02010600040101010101" charset="-122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7244" y="6600"/>
              <a:ext cx="2473" cy="54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b="1">
                  <a:latin typeface="华文仿宋" panose="02010600040101010101" charset="-122"/>
                  <a:ea typeface="华文仿宋" panose="02010600040101010101" charset="-122"/>
                </a:rPr>
                <a:t>点位距离</a:t>
              </a:r>
              <a:endParaRPr lang="zh-CN" altLang="en-US" b="1">
                <a:latin typeface="华文仿宋" panose="02010600040101010101" charset="-122"/>
                <a:ea typeface="华文仿宋" panose="02010600040101010101" charset="-122"/>
              </a:endParaRPr>
            </a:p>
          </p:txBody>
        </p:sp>
        <p:cxnSp>
          <p:nvCxnSpPr>
            <p:cNvPr id="52" name="肘形连接符 51"/>
            <p:cNvCxnSpPr>
              <a:stCxn id="47" idx="2"/>
              <a:endCxn id="48" idx="0"/>
            </p:cNvCxnSpPr>
            <p:nvPr/>
          </p:nvCxnSpPr>
          <p:spPr>
            <a:xfrm rot="5400000" flipV="1">
              <a:off x="8392" y="6511"/>
              <a:ext cx="178" cy="5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53" name="流程图: 可选过程 52"/>
          <p:cNvSpPr/>
          <p:nvPr/>
        </p:nvSpPr>
        <p:spPr>
          <a:xfrm>
            <a:off x="4187190" y="4773930"/>
            <a:ext cx="3810000" cy="1930400"/>
          </a:xfrm>
          <a:prstGeom prst="flowChartAlternateProcess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066030" y="4773930"/>
            <a:ext cx="2058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latin typeface="华文仿宋" panose="02010600040101010101" charset="-122"/>
                <a:ea typeface="华文仿宋" panose="02010600040101010101" charset="-122"/>
              </a:rPr>
              <a:t>环数确定与环分类</a:t>
            </a:r>
            <a:endParaRPr lang="zh-CN" altLang="en-US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724400" y="5147310"/>
            <a:ext cx="2778125" cy="3683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latin typeface="华文仿宋" panose="02010600040101010101" charset="-122"/>
                <a:ea typeface="华文仿宋" panose="02010600040101010101" charset="-122"/>
              </a:rPr>
              <a:t>比较各城市点位距离分布</a:t>
            </a:r>
            <a:endParaRPr lang="zh-CN" altLang="en-US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730750" y="5697855"/>
            <a:ext cx="2778125" cy="3683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确定最相似城市（城</a:t>
            </a:r>
            <a:r>
              <a:rPr lang="en-US" altLang="zh-CN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6</a:t>
            </a:r>
            <a:r>
              <a:rPr lang="zh-CN" altLang="en-US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）</a:t>
            </a:r>
            <a:endParaRPr lang="zh-CN" altLang="en-US" b="1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730750" y="6248400"/>
            <a:ext cx="2778125" cy="3683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latin typeface="华文仿宋" panose="02010600040101010101" charset="-122"/>
                <a:ea typeface="华文仿宋" panose="02010600040101010101" charset="-122"/>
              </a:rPr>
              <a:t>确定环数并填充环线类型</a:t>
            </a:r>
            <a:endParaRPr lang="zh-CN" altLang="en-US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cxnSp>
        <p:nvCxnSpPr>
          <p:cNvPr id="59" name="直接连接符 58"/>
          <p:cNvCxnSpPr>
            <a:stCxn id="56" idx="2"/>
            <a:endCxn id="57" idx="0"/>
          </p:cNvCxnSpPr>
          <p:nvPr/>
        </p:nvCxnSpPr>
        <p:spPr>
          <a:xfrm>
            <a:off x="6113780" y="5515610"/>
            <a:ext cx="6350" cy="1822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57" idx="2"/>
            <a:endCxn id="58" idx="0"/>
          </p:cNvCxnSpPr>
          <p:nvPr/>
        </p:nvCxnSpPr>
        <p:spPr>
          <a:xfrm>
            <a:off x="6120130" y="6066155"/>
            <a:ext cx="0" cy="1822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8153400" y="2057400"/>
            <a:ext cx="32861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STEP 3	</a:t>
            </a:r>
            <a:r>
              <a:rPr lang="zh-CN" altLang="en-US" sz="20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环线类型校验</a:t>
            </a:r>
            <a:endParaRPr lang="zh-CN" altLang="en-US" sz="2000" b="1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8418830" y="2867660"/>
            <a:ext cx="3468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latin typeface="华文仿宋" panose="02010600040101010101" charset="-122"/>
                <a:ea typeface="华文仿宋" panose="02010600040101010101" charset="-122"/>
              </a:rPr>
              <a:t>校验标准</a:t>
            </a:r>
            <a:endParaRPr lang="zh-CN" altLang="en-US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63" name="流程图: 决策 62"/>
          <p:cNvSpPr/>
          <p:nvPr/>
        </p:nvSpPr>
        <p:spPr>
          <a:xfrm>
            <a:off x="8763000" y="3430905"/>
            <a:ext cx="2819400" cy="762000"/>
          </a:xfrm>
          <a:prstGeom prst="flowChartDecision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距离误差</a:t>
            </a:r>
            <a:r>
              <a:rPr lang="en-US" altLang="zh-CN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≤1</a:t>
            </a:r>
            <a:r>
              <a:rPr lang="zh-CN" altLang="en-US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环</a:t>
            </a:r>
            <a:endParaRPr lang="zh-CN" altLang="en-US" b="1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8763000" y="5029200"/>
            <a:ext cx="1073785" cy="64516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latin typeface="华文仿宋" panose="02010600040101010101" charset="-122"/>
                <a:ea typeface="华文仿宋" panose="02010600040101010101" charset="-122"/>
              </a:rPr>
              <a:t>沿用原始分类</a:t>
            </a:r>
            <a:endParaRPr lang="zh-CN" altLang="en-US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10515600" y="5029200"/>
            <a:ext cx="1073785" cy="64516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latin typeface="华文仿宋" panose="02010600040101010101" charset="-122"/>
                <a:ea typeface="华文仿宋" panose="02010600040101010101" charset="-122"/>
              </a:rPr>
              <a:t>采用新分类</a:t>
            </a:r>
            <a:endParaRPr lang="zh-CN" altLang="en-US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cxnSp>
        <p:nvCxnSpPr>
          <p:cNvPr id="71" name="肘形连接符 70"/>
          <p:cNvCxnSpPr>
            <a:stCxn id="63" idx="2"/>
            <a:endCxn id="68" idx="0"/>
          </p:cNvCxnSpPr>
          <p:nvPr/>
        </p:nvCxnSpPr>
        <p:spPr>
          <a:xfrm rot="5400000">
            <a:off x="9318308" y="4174808"/>
            <a:ext cx="836295" cy="8724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2" name="肘形连接符 71"/>
          <p:cNvCxnSpPr>
            <a:stCxn id="63" idx="2"/>
            <a:endCxn id="69" idx="0"/>
          </p:cNvCxnSpPr>
          <p:nvPr/>
        </p:nvCxnSpPr>
        <p:spPr>
          <a:xfrm rot="5400000" flipV="1">
            <a:off x="10194925" y="4170680"/>
            <a:ext cx="836295" cy="8801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9525000" y="4267200"/>
            <a:ext cx="495300" cy="4400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b="1">
                <a:latin typeface="华文仿宋" panose="02010600040101010101" charset="-122"/>
                <a:ea typeface="华文仿宋" panose="02010600040101010101" charset="-122"/>
              </a:rPr>
              <a:t>是</a:t>
            </a:r>
            <a:endParaRPr lang="zh-CN" altLang="en-US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10363200" y="4267200"/>
            <a:ext cx="495300" cy="4400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b="1">
                <a:latin typeface="华文仿宋" panose="02010600040101010101" charset="-122"/>
                <a:ea typeface="华文仿宋" panose="02010600040101010101" charset="-122"/>
              </a:rPr>
              <a:t>否</a:t>
            </a:r>
            <a:endParaRPr lang="zh-CN" altLang="en-US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387340" y="3399790"/>
            <a:ext cx="6350" cy="1822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" name="图片 1" descr="formula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0800" y="3503930"/>
            <a:ext cx="1408430" cy="448310"/>
          </a:xfrm>
          <a:prstGeom prst="rect">
            <a:avLst/>
          </a:prstGeom>
        </p:spPr>
      </p:pic>
      <p:pic>
        <p:nvPicPr>
          <p:cNvPr id="5" name="图片 4" descr="formula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150" y="3844290"/>
            <a:ext cx="1374140" cy="522605"/>
          </a:xfrm>
          <a:prstGeom prst="rect">
            <a:avLst/>
          </a:prstGeom>
        </p:spPr>
      </p:pic>
      <p:pic>
        <p:nvPicPr>
          <p:cNvPr id="13" name="图片 12" descr="distance - distribution 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2840" y="762000"/>
            <a:ext cx="7131050" cy="5880100"/>
          </a:xfrm>
          <a:prstGeom prst="rect">
            <a:avLst/>
          </a:prstGeom>
        </p:spPr>
      </p:pic>
      <p:pic>
        <p:nvPicPr>
          <p:cNvPr id="14" name="图片 13" descr="环线visualization_simp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2192000" cy="5381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矩形 97"/>
          <p:cNvSpPr/>
          <p:nvPr/>
        </p:nvSpPr>
        <p:spPr>
          <a:xfrm>
            <a:off x="5105400" y="5389245"/>
            <a:ext cx="1295400" cy="100584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35" y="762000"/>
            <a:ext cx="1217041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2400" y="152400"/>
            <a:ext cx="48069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特征工程</a:t>
            </a:r>
            <a:r>
              <a:rPr lang="en-US" altLang="zh-CN" sz="28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II</a:t>
            </a:r>
            <a:r>
              <a:rPr lang="zh-CN" altLang="en-US" sz="28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：城市</a:t>
            </a:r>
            <a:r>
              <a:rPr lang="en-US" altLang="zh-CN" sz="28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-</a:t>
            </a:r>
            <a:r>
              <a:rPr lang="zh-CN" altLang="en-US" sz="28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区域</a:t>
            </a:r>
            <a:r>
              <a:rPr lang="en-US" altLang="zh-CN" sz="28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-</a:t>
            </a:r>
            <a:r>
              <a:rPr lang="zh-CN" altLang="en-US" sz="28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板块</a:t>
            </a:r>
            <a:endParaRPr lang="zh-CN" altLang="en-US" sz="2800" b="1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636645" y="1295400"/>
            <a:ext cx="20955" cy="3048000"/>
          </a:xfrm>
          <a:prstGeom prst="line">
            <a:avLst/>
          </a:prstGeom>
          <a:ln w="63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57200" y="896620"/>
            <a:ext cx="24485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>
                <a:latin typeface="华文仿宋" panose="02010600040101010101" charset="-122"/>
                <a:ea typeface="华文仿宋" panose="02010600040101010101" charset="-122"/>
              </a:rPr>
              <a:t>编码</a:t>
            </a:r>
            <a:endParaRPr lang="zh-CN" altLang="en-US" sz="20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457190" y="896620"/>
            <a:ext cx="480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加入城市</a:t>
            </a:r>
            <a:r>
              <a:rPr lang="en-US" altLang="zh-CN" sz="20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-</a:t>
            </a:r>
            <a:r>
              <a:rPr lang="zh-CN" altLang="en-US" sz="20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区域</a:t>
            </a:r>
            <a:r>
              <a:rPr lang="en-US" altLang="zh-CN" sz="20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-</a:t>
            </a:r>
            <a:r>
              <a:rPr lang="zh-CN" altLang="en-US" sz="20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板块</a:t>
            </a:r>
            <a:r>
              <a:rPr lang="en-US" altLang="zh-CN" sz="20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-</a:t>
            </a:r>
            <a:r>
              <a:rPr lang="zh-CN" altLang="en-US" sz="20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小区的目标编码特征</a:t>
            </a:r>
            <a:endParaRPr lang="zh-CN" altLang="en-US" sz="2000" b="1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17" name="流程图: 可选过程 16"/>
          <p:cNvSpPr/>
          <p:nvPr/>
        </p:nvSpPr>
        <p:spPr>
          <a:xfrm>
            <a:off x="5295900" y="1441450"/>
            <a:ext cx="5105400" cy="609600"/>
          </a:xfrm>
          <a:prstGeom prst="flowChartAlternateProcess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作为新特征加入</a:t>
            </a:r>
            <a:endParaRPr lang="zh-CN" altLang="en-US" b="1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79" name="燕尾形 78"/>
          <p:cNvSpPr/>
          <p:nvPr/>
        </p:nvSpPr>
        <p:spPr>
          <a:xfrm rot="5400000">
            <a:off x="7696200" y="2054225"/>
            <a:ext cx="304800" cy="609600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仿宋" panose="02010600040101010101" charset="-122"/>
              <a:ea typeface="华文仿宋" panose="02010600040101010101" charset="-122"/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3886200" y="2667000"/>
            <a:ext cx="7924800" cy="1676400"/>
            <a:chOff x="6120" y="4080"/>
            <a:chExt cx="12480" cy="2640"/>
          </a:xfrm>
        </p:grpSpPr>
        <p:grpSp>
          <p:nvGrpSpPr>
            <p:cNvPr id="67" name="组合 66"/>
            <p:cNvGrpSpPr/>
            <p:nvPr/>
          </p:nvGrpSpPr>
          <p:grpSpPr>
            <a:xfrm>
              <a:off x="6120" y="4080"/>
              <a:ext cx="3120" cy="2640"/>
              <a:chOff x="5760" y="4800"/>
              <a:chExt cx="3120" cy="2640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5760" y="4800"/>
                <a:ext cx="3120" cy="2640"/>
                <a:chOff x="5760" y="4800"/>
                <a:chExt cx="3120" cy="2640"/>
              </a:xfrm>
            </p:grpSpPr>
            <p:sp>
              <p:nvSpPr>
                <p:cNvPr id="19" name="流程图: 可选过程 18"/>
                <p:cNvSpPr/>
                <p:nvPr/>
              </p:nvSpPr>
              <p:spPr>
                <a:xfrm>
                  <a:off x="5760" y="4800"/>
                  <a:ext cx="3120" cy="2640"/>
                </a:xfrm>
                <a:prstGeom prst="flowChartAlternateProcess">
                  <a:avLst/>
                </a:prstGeom>
                <a:noFill/>
                <a:ln>
                  <a:solidFill>
                    <a:schemeClr val="tx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华文仿宋" panose="02010600040101010101" charset="-122"/>
                    <a:ea typeface="华文仿宋" panose="02010600040101010101" charset="-122"/>
                  </a:endParaRPr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>
                  <a:off x="6480" y="4800"/>
                  <a:ext cx="1594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>
                      <a:latin typeface="华文仿宋" panose="02010600040101010101" charset="-122"/>
                      <a:ea typeface="华文仿宋" panose="02010600040101010101" charset="-122"/>
                    </a:rPr>
                    <a:t>STEP 1</a:t>
                  </a:r>
                  <a:endParaRPr lang="en-US" altLang="zh-CN" b="1">
                    <a:latin typeface="华文仿宋" panose="02010600040101010101" charset="-122"/>
                    <a:ea typeface="华文仿宋" panose="02010600040101010101" charset="-122"/>
                  </a:endParaRPr>
                </a:p>
              </p:txBody>
            </p:sp>
          </p:grpSp>
          <p:sp>
            <p:nvSpPr>
              <p:cNvPr id="27" name="文本框 26"/>
              <p:cNvSpPr txBox="1"/>
              <p:nvPr/>
            </p:nvSpPr>
            <p:spPr>
              <a:xfrm>
                <a:off x="5897" y="5400"/>
                <a:ext cx="2846" cy="1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>
                    <a:latin typeface="华文仿宋" panose="02010600040101010101" charset="-122"/>
                    <a:ea typeface="华文仿宋" panose="02010600040101010101" charset="-122"/>
                    <a:cs typeface="华文仿宋" panose="02010600040101010101" charset="-122"/>
                  </a:rPr>
                  <a:t>计算各样本每平米对数房价</a:t>
                </a:r>
                <a:endParaRPr lang="zh-CN" altLang="en-US">
                  <a:latin typeface="华文仿宋" panose="02010600040101010101" charset="-122"/>
                  <a:ea typeface="华文仿宋" panose="02010600040101010101" charset="-122"/>
                  <a:cs typeface="华文仿宋" panose="02010600040101010101" charset="-122"/>
                </a:endParaRPr>
              </a:p>
              <a:p>
                <a:pPr algn="just"/>
                <a:r>
                  <a:rPr lang="en-US" altLang="zh-CN">
                    <a:latin typeface="华文仿宋" panose="02010600040101010101" charset="-122"/>
                    <a:ea typeface="华文仿宋" panose="02010600040101010101" charset="-122"/>
                    <a:cs typeface="华文仿宋" panose="02010600040101010101" charset="-122"/>
                  </a:rPr>
                  <a:t>Target</a:t>
                </a:r>
                <a:r>
                  <a:rPr lang="zh-CN" altLang="en-US">
                    <a:latin typeface="华文仿宋" panose="02010600040101010101" charset="-122"/>
                    <a:ea typeface="华文仿宋" panose="02010600040101010101" charset="-122"/>
                    <a:cs typeface="华文仿宋" panose="02010600040101010101" charset="-122"/>
                  </a:rPr>
                  <a:t>。</a:t>
                </a:r>
                <a:endParaRPr lang="zh-CN" altLang="en-US">
                  <a:latin typeface="华文仿宋" panose="02010600040101010101" charset="-122"/>
                  <a:ea typeface="华文仿宋" panose="02010600040101010101" charset="-122"/>
                  <a:cs typeface="华文仿宋" panose="02010600040101010101" charset="-122"/>
                </a:endParaRPr>
              </a:p>
            </p:txBody>
          </p:sp>
        </p:grpSp>
        <p:grpSp>
          <p:nvGrpSpPr>
            <p:cNvPr id="70" name="组合 69"/>
            <p:cNvGrpSpPr/>
            <p:nvPr/>
          </p:nvGrpSpPr>
          <p:grpSpPr>
            <a:xfrm>
              <a:off x="9902" y="4080"/>
              <a:ext cx="4960" cy="2640"/>
              <a:chOff x="9360" y="4800"/>
              <a:chExt cx="4960" cy="2640"/>
            </a:xfrm>
          </p:grpSpPr>
          <p:grpSp>
            <p:nvGrpSpPr>
              <p:cNvPr id="35" name="组合 34"/>
              <p:cNvGrpSpPr/>
              <p:nvPr/>
            </p:nvGrpSpPr>
            <p:grpSpPr>
              <a:xfrm>
                <a:off x="9360" y="4800"/>
                <a:ext cx="4916" cy="2640"/>
                <a:chOff x="5760" y="4800"/>
                <a:chExt cx="3120" cy="2640"/>
              </a:xfrm>
            </p:grpSpPr>
            <p:sp>
              <p:nvSpPr>
                <p:cNvPr id="36" name="流程图: 可选过程 35"/>
                <p:cNvSpPr/>
                <p:nvPr/>
              </p:nvSpPr>
              <p:spPr>
                <a:xfrm>
                  <a:off x="5760" y="4800"/>
                  <a:ext cx="3120" cy="2640"/>
                </a:xfrm>
                <a:prstGeom prst="flowChartAlternateProcess">
                  <a:avLst/>
                </a:prstGeom>
                <a:noFill/>
                <a:ln>
                  <a:solidFill>
                    <a:schemeClr val="tx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华文仿宋" panose="02010600040101010101" charset="-122"/>
                    <a:ea typeface="华文仿宋" panose="02010600040101010101" charset="-122"/>
                  </a:endParaRPr>
                </a:p>
              </p:txBody>
            </p:sp>
            <p:sp>
              <p:nvSpPr>
                <p:cNvPr id="37" name="文本框 36"/>
                <p:cNvSpPr txBox="1"/>
                <p:nvPr/>
              </p:nvSpPr>
              <p:spPr>
                <a:xfrm>
                  <a:off x="6480" y="4800"/>
                  <a:ext cx="1594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>
                      <a:latin typeface="华文仿宋" panose="02010600040101010101" charset="-122"/>
                      <a:ea typeface="华文仿宋" panose="02010600040101010101" charset="-122"/>
                    </a:rPr>
                    <a:t>STEP 2</a:t>
                  </a:r>
                  <a:endParaRPr lang="en-US" altLang="zh-CN" b="1">
                    <a:latin typeface="华文仿宋" panose="02010600040101010101" charset="-122"/>
                    <a:ea typeface="华文仿宋" panose="02010600040101010101" charset="-122"/>
                  </a:endParaRPr>
                </a:p>
              </p:txBody>
            </p:sp>
          </p:grpSp>
          <p:sp>
            <p:nvSpPr>
              <p:cNvPr id="51" name="文本框 50"/>
              <p:cNvSpPr txBox="1"/>
              <p:nvPr/>
            </p:nvSpPr>
            <p:spPr>
              <a:xfrm>
                <a:off x="9403" y="5400"/>
                <a:ext cx="4917" cy="182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just"/>
                <a:r>
                  <a:rPr lang="zh-CN" altLang="en-US">
                    <a:latin typeface="华文仿宋" panose="02010600040101010101" charset="-122"/>
                    <a:ea typeface="华文仿宋" panose="02010600040101010101" charset="-122"/>
                    <a:cs typeface="华文仿宋" panose="02010600040101010101" charset="-122"/>
                  </a:rPr>
                  <a:t>对于</a:t>
                </a:r>
                <a:r>
                  <a:rPr lang="en-US" altLang="zh-CN">
                    <a:latin typeface="华文仿宋" panose="02010600040101010101" charset="-122"/>
                    <a:ea typeface="华文仿宋" panose="02010600040101010101" charset="-122"/>
                    <a:cs typeface="华文仿宋" panose="02010600040101010101" charset="-122"/>
                  </a:rPr>
                  <a:t>Train/Test</a:t>
                </a:r>
                <a:r>
                  <a:rPr lang="zh-CN" altLang="en-US">
                    <a:latin typeface="华文仿宋" panose="02010600040101010101" charset="-122"/>
                    <a:ea typeface="华文仿宋" panose="02010600040101010101" charset="-122"/>
                    <a:cs typeface="华文仿宋" panose="02010600040101010101" charset="-122"/>
                  </a:rPr>
                  <a:t>数据集每一条交易数据，根据交易日期索引前后半年该</a:t>
                </a:r>
                <a:r>
                  <a:rPr lang="en-US" altLang="zh-CN">
                    <a:latin typeface="华文仿宋" panose="02010600040101010101" charset="-122"/>
                    <a:ea typeface="华文仿宋" panose="02010600040101010101" charset="-122"/>
                    <a:cs typeface="华文仿宋" panose="02010600040101010101" charset="-122"/>
                  </a:rPr>
                  <a:t>City/ Area/ District/Block</a:t>
                </a:r>
                <a:r>
                  <a:rPr lang="zh-CN" altLang="en-US">
                    <a:latin typeface="华文仿宋" panose="02010600040101010101" charset="-122"/>
                    <a:ea typeface="华文仿宋" panose="02010600040101010101" charset="-122"/>
                    <a:cs typeface="华文仿宋" panose="02010600040101010101" charset="-122"/>
                  </a:rPr>
                  <a:t>的房屋交易记录。</a:t>
                </a:r>
                <a:endParaRPr lang="en-US" altLang="zh-CN">
                  <a:latin typeface="华文仿宋" panose="02010600040101010101" charset="-122"/>
                  <a:ea typeface="华文仿宋" panose="02010600040101010101" charset="-122"/>
                  <a:cs typeface="华文仿宋" panose="02010600040101010101" charset="-122"/>
                </a:endParaRP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15480" y="4080"/>
              <a:ext cx="3120" cy="2640"/>
              <a:chOff x="15120" y="4800"/>
              <a:chExt cx="3120" cy="2640"/>
            </a:xfrm>
          </p:grpSpPr>
          <p:grpSp>
            <p:nvGrpSpPr>
              <p:cNvPr id="54" name="组合 53"/>
              <p:cNvGrpSpPr/>
              <p:nvPr/>
            </p:nvGrpSpPr>
            <p:grpSpPr>
              <a:xfrm>
                <a:off x="15120" y="4800"/>
                <a:ext cx="3120" cy="2640"/>
                <a:chOff x="5760" y="4800"/>
                <a:chExt cx="3120" cy="2640"/>
              </a:xfrm>
            </p:grpSpPr>
            <p:sp>
              <p:nvSpPr>
                <p:cNvPr id="64" name="流程图: 可选过程 63"/>
                <p:cNvSpPr/>
                <p:nvPr/>
              </p:nvSpPr>
              <p:spPr>
                <a:xfrm>
                  <a:off x="5760" y="4800"/>
                  <a:ext cx="3120" cy="2640"/>
                </a:xfrm>
                <a:prstGeom prst="flowChartAlternateProcess">
                  <a:avLst/>
                </a:prstGeom>
                <a:noFill/>
                <a:ln>
                  <a:solidFill>
                    <a:schemeClr val="tx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华文仿宋" panose="02010600040101010101" charset="-122"/>
                    <a:ea typeface="华文仿宋" panose="02010600040101010101" charset="-122"/>
                  </a:endParaRPr>
                </a:p>
              </p:txBody>
            </p:sp>
            <p:sp>
              <p:nvSpPr>
                <p:cNvPr id="65" name="文本框 64"/>
                <p:cNvSpPr txBox="1"/>
                <p:nvPr/>
              </p:nvSpPr>
              <p:spPr>
                <a:xfrm>
                  <a:off x="6480" y="4800"/>
                  <a:ext cx="1594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>
                      <a:latin typeface="华文仿宋" panose="02010600040101010101" charset="-122"/>
                      <a:ea typeface="华文仿宋" panose="02010600040101010101" charset="-122"/>
                    </a:rPr>
                    <a:t>STEP 3</a:t>
                  </a:r>
                  <a:endParaRPr lang="en-US" altLang="zh-CN" b="1">
                    <a:latin typeface="华文仿宋" panose="02010600040101010101" charset="-122"/>
                    <a:ea typeface="华文仿宋" panose="02010600040101010101" charset="-122"/>
                  </a:endParaRPr>
                </a:p>
              </p:txBody>
            </p:sp>
          </p:grpSp>
          <p:sp>
            <p:nvSpPr>
              <p:cNvPr id="66" name="文本框 65"/>
              <p:cNvSpPr txBox="1"/>
              <p:nvPr/>
            </p:nvSpPr>
            <p:spPr>
              <a:xfrm>
                <a:off x="15280" y="5400"/>
                <a:ext cx="2720" cy="1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>
                    <a:latin typeface="华文仿宋" panose="02010600040101010101" charset="-122"/>
                    <a:ea typeface="华文仿宋" panose="02010600040101010101" charset="-122"/>
                    <a:cs typeface="华文仿宋" panose="02010600040101010101" charset="-122"/>
                  </a:rPr>
                  <a:t>计算所有索引记录</a:t>
                </a:r>
                <a:r>
                  <a:rPr lang="en-US" altLang="zh-CN">
                    <a:latin typeface="华文仿宋" panose="02010600040101010101" charset="-122"/>
                    <a:ea typeface="华文仿宋" panose="02010600040101010101" charset="-122"/>
                    <a:cs typeface="华文仿宋" panose="02010600040101010101" charset="-122"/>
                  </a:rPr>
                  <a:t>target</a:t>
                </a:r>
                <a:r>
                  <a:rPr lang="zh-CN" altLang="en-US">
                    <a:latin typeface="华文仿宋" panose="02010600040101010101" charset="-122"/>
                    <a:ea typeface="华文仿宋" panose="02010600040101010101" charset="-122"/>
                    <a:cs typeface="华文仿宋" panose="02010600040101010101" charset="-122"/>
                  </a:rPr>
                  <a:t>的平均值作为新特征补充</a:t>
                </a:r>
                <a:r>
                  <a:rPr lang="en-US" altLang="zh-CN">
                    <a:latin typeface="华文仿宋" panose="02010600040101010101" charset="-122"/>
                    <a:ea typeface="华文仿宋" panose="02010600040101010101" charset="-122"/>
                    <a:cs typeface="华文仿宋" panose="02010600040101010101" charset="-122"/>
                  </a:rPr>
                  <a:t>。</a:t>
                </a:r>
                <a:endParaRPr lang="en-US" altLang="zh-CN">
                  <a:latin typeface="华文仿宋" panose="02010600040101010101" charset="-122"/>
                  <a:ea typeface="华文仿宋" panose="02010600040101010101" charset="-122"/>
                  <a:cs typeface="华文仿宋" panose="02010600040101010101" charset="-122"/>
                </a:endParaRPr>
              </a:p>
            </p:txBody>
          </p:sp>
        </p:grpSp>
        <p:cxnSp>
          <p:nvCxnSpPr>
            <p:cNvPr id="80" name="直接箭头连接符 79"/>
            <p:cNvCxnSpPr/>
            <p:nvPr/>
          </p:nvCxnSpPr>
          <p:spPr>
            <a:xfrm>
              <a:off x="9240" y="5400"/>
              <a:ext cx="7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/>
            <p:nvPr/>
          </p:nvCxnSpPr>
          <p:spPr>
            <a:xfrm>
              <a:off x="14818" y="5400"/>
              <a:ext cx="66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94" name="组合 93"/>
          <p:cNvGrpSpPr/>
          <p:nvPr/>
        </p:nvGrpSpPr>
        <p:grpSpPr>
          <a:xfrm>
            <a:off x="90170" y="1441450"/>
            <a:ext cx="3296920" cy="1371600"/>
            <a:chOff x="142" y="2510"/>
            <a:chExt cx="5192" cy="2160"/>
          </a:xfrm>
        </p:grpSpPr>
        <p:sp>
          <p:nvSpPr>
            <p:cNvPr id="87" name="流程图: 可选过程 86"/>
            <p:cNvSpPr/>
            <p:nvPr/>
          </p:nvSpPr>
          <p:spPr>
            <a:xfrm>
              <a:off x="1080" y="3950"/>
              <a:ext cx="3120" cy="72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chemeClr val="tx1"/>
                  </a:solidFill>
                  <a:latin typeface="华文仿宋" panose="02010600040101010101" charset="-122"/>
                  <a:ea typeface="华文仿宋" panose="02010600040101010101" charset="-122"/>
                </a:rPr>
                <a:t>Binary_encoding</a:t>
              </a:r>
              <a:endParaRPr lang="en-US" altLang="zh-CN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endParaRPr>
            </a:p>
          </p:txBody>
        </p:sp>
        <p:sp>
          <p:nvSpPr>
            <p:cNvPr id="89" name="流程图: 可选过程 88"/>
            <p:cNvSpPr/>
            <p:nvPr/>
          </p:nvSpPr>
          <p:spPr>
            <a:xfrm>
              <a:off x="142" y="2510"/>
              <a:ext cx="5192" cy="720"/>
            </a:xfrm>
            <a:prstGeom prst="flowChartAlternateProcess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chemeClr val="bg1">
                      <a:lumMod val="65000"/>
                    </a:schemeClr>
                  </a:solidFill>
                  <a:latin typeface="华文仿宋" panose="02010600040101010101" charset="-122"/>
                  <a:ea typeface="华文仿宋" panose="02010600040101010101" charset="-122"/>
                </a:rPr>
                <a:t>hierarchical_entity_embedding</a:t>
              </a:r>
              <a:endParaRPr lang="en-US" altLang="zh-CN" b="1">
                <a:solidFill>
                  <a:schemeClr val="bg1">
                    <a:lumMod val="65000"/>
                  </a:schemeClr>
                </a:solidFill>
                <a:latin typeface="华文仿宋" panose="02010600040101010101" charset="-122"/>
                <a:ea typeface="华文仿宋" panose="02010600040101010101" charset="-122"/>
              </a:endParaRPr>
            </a:p>
          </p:txBody>
        </p:sp>
        <p:sp>
          <p:nvSpPr>
            <p:cNvPr id="90" name="燕尾形 89"/>
            <p:cNvSpPr/>
            <p:nvPr/>
          </p:nvSpPr>
          <p:spPr>
            <a:xfrm rot="5400000">
              <a:off x="2487" y="3230"/>
              <a:ext cx="360" cy="720"/>
            </a:xfrm>
            <a:prstGeom prst="chevr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endParaRPr>
            </a:p>
          </p:txBody>
        </p:sp>
      </p:grpSp>
      <p:graphicFrame>
        <p:nvGraphicFramePr>
          <p:cNvPr id="91" name="表格 90"/>
          <p:cNvGraphicFramePr/>
          <p:nvPr>
            <p:custDataLst>
              <p:tags r:id="rId1"/>
            </p:custDataLst>
          </p:nvPr>
        </p:nvGraphicFramePr>
        <p:xfrm>
          <a:off x="100330" y="2962275"/>
          <a:ext cx="3286760" cy="1381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690"/>
                <a:gridCol w="821690"/>
                <a:gridCol w="821690"/>
                <a:gridCol w="821690"/>
              </a:tblGrid>
              <a:tr h="644525">
                <a:tc gridSpan="4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  <a:cs typeface="华文仿宋" panose="02010600040101010101" charset="-122"/>
                        </a:rPr>
                        <a:t>采用三位二进制</a:t>
                      </a:r>
                      <a:endParaRPr lang="zh-CN" altLang="en-US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  <a:cs typeface="华文仿宋" panose="02010600040101010101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  <a:cs typeface="华文仿宋" panose="02010600040101010101" charset="-122"/>
                        </a:rPr>
                        <a:t>对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  <a:cs typeface="华文仿宋" panose="02010600040101010101" charset="-122"/>
                        </a:rPr>
                        <a:t>7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  <a:cs typeface="华文仿宋" panose="02010600040101010101" charset="-122"/>
                        </a:rPr>
                        <a:t>个城市进行编码</a:t>
                      </a:r>
                      <a:endParaRPr lang="zh-CN" altLang="en-US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  <a:cs typeface="华文仿宋" panose="02010600040101010101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  <a:cs typeface="华文仿宋" panose="02010600040101010101" charset="-122"/>
                        </a:rPr>
                        <a:t>城</a:t>
                      </a:r>
                      <a:r>
                        <a:rPr lang="en-US" altLang="zh-CN" b="1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  <a:cs typeface="华文仿宋" panose="02010600040101010101" charset="-122"/>
                        </a:rPr>
                        <a:t>1</a:t>
                      </a:r>
                      <a:endParaRPr lang="en-US" altLang="zh-CN" b="1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  <a:cs typeface="华文仿宋" panose="02010600040101010101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0</a:t>
                      </a:r>
                      <a:endParaRPr lang="en-US" altLang="zh-CN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0</a:t>
                      </a:r>
                      <a:endParaRPr lang="en-US" altLang="zh-CN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0</a:t>
                      </a:r>
                      <a:endParaRPr lang="en-US" altLang="zh-CN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...</a:t>
                      </a:r>
                      <a:endParaRPr lang="en-US" altLang="zh-CN" b="1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...</a:t>
                      </a:r>
                      <a:endParaRPr lang="en-US" altLang="zh-CN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...</a:t>
                      </a:r>
                      <a:endParaRPr lang="en-US" altLang="zh-CN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...</a:t>
                      </a:r>
                      <a:endParaRPr lang="en-US" altLang="zh-CN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6" name="表格 95"/>
          <p:cNvGraphicFramePr/>
          <p:nvPr>
            <p:custDataLst>
              <p:tags r:id="rId2"/>
            </p:custDataLst>
          </p:nvPr>
        </p:nvGraphicFramePr>
        <p:xfrm>
          <a:off x="109855" y="4800600"/>
          <a:ext cx="4004310" cy="181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285"/>
                <a:gridCol w="1478915"/>
                <a:gridCol w="1896110"/>
              </a:tblGrid>
              <a:tr h="454660">
                <a:tc grid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Train / Test</a:t>
                      </a:r>
                      <a:endParaRPr lang="en-US" altLang="zh-CN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546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City</a:t>
                      </a:r>
                      <a:endParaRPr lang="en-US" altLang="zh-CN" b="1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Time</a:t>
                      </a:r>
                      <a:endParaRPr lang="en-US" altLang="zh-CN" b="1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City_target</a:t>
                      </a:r>
                      <a:endParaRPr lang="en-US" altLang="zh-CN" b="1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546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0</a:t>
                      </a:r>
                      <a:endParaRPr lang="en-US" altLang="zh-CN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C00000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2024-06-01</a:t>
                      </a:r>
                      <a:endParaRPr lang="en-US" altLang="zh-CN">
                        <a:solidFill>
                          <a:srgbClr val="C00000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mean(Target)</a:t>
                      </a:r>
                      <a:endParaRPr lang="en-US" altLang="zh-CN">
                        <a:solidFill>
                          <a:schemeClr val="accent1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546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...</a:t>
                      </a:r>
                      <a:endParaRPr lang="en-US" altLang="zh-CN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...</a:t>
                      </a:r>
                      <a:endParaRPr lang="en-US" altLang="zh-CN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...</a:t>
                      </a:r>
                      <a:endParaRPr lang="en-US" altLang="zh-CN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7" name="表格 96"/>
          <p:cNvGraphicFramePr/>
          <p:nvPr>
            <p:custDataLst>
              <p:tags r:id="rId3"/>
            </p:custDataLst>
          </p:nvPr>
        </p:nvGraphicFramePr>
        <p:xfrm>
          <a:off x="4419600" y="4533900"/>
          <a:ext cx="3068320" cy="2273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155"/>
                <a:gridCol w="1428115"/>
                <a:gridCol w="1035050"/>
              </a:tblGrid>
              <a:tr h="365760">
                <a:tc grid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Subset dataframe (Train)</a:t>
                      </a:r>
                      <a:endParaRPr lang="zh-CN" altLang="en-US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City</a:t>
                      </a:r>
                      <a:endParaRPr lang="en-US" altLang="zh-CN" b="1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Time</a:t>
                      </a:r>
                      <a:endParaRPr lang="en-US" altLang="zh-CN" b="1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Target</a:t>
                      </a:r>
                      <a:endParaRPr lang="en-US" altLang="zh-CN" b="1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0</a:t>
                      </a:r>
                      <a:endParaRPr lang="en-US" altLang="zh-CN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C00000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2024-01-01</a:t>
                      </a:r>
                      <a:endParaRPr lang="en-US" altLang="zh-CN">
                        <a:solidFill>
                          <a:srgbClr val="C00000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k1</a:t>
                      </a:r>
                      <a:endParaRPr lang="en-US" altLang="zh-CN">
                        <a:solidFill>
                          <a:schemeClr val="accent1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...</a:t>
                      </a:r>
                      <a:endParaRPr lang="en-US" altLang="zh-CN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C00000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...</a:t>
                      </a:r>
                      <a:endParaRPr lang="en-US" altLang="zh-CN">
                        <a:solidFill>
                          <a:srgbClr val="C00000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...</a:t>
                      </a:r>
                      <a:endParaRPr lang="en-US" altLang="zh-CN">
                        <a:solidFill>
                          <a:schemeClr val="accent1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0</a:t>
                      </a:r>
                      <a:endParaRPr lang="en-US" altLang="zh-CN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C00000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2025-01-01</a:t>
                      </a:r>
                      <a:endParaRPr lang="en-US" altLang="zh-CN">
                        <a:solidFill>
                          <a:srgbClr val="C00000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accent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kn</a:t>
                      </a:r>
                      <a:endParaRPr lang="en-US" altLang="zh-CN">
                        <a:solidFill>
                          <a:schemeClr val="accent1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...</a:t>
                      </a:r>
                      <a:endParaRPr lang="en-US" altLang="zh-CN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...</a:t>
                      </a:r>
                      <a:endParaRPr lang="en-US" altLang="zh-CN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...</a:t>
                      </a:r>
                      <a:endParaRPr lang="en-US" altLang="zh-CN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9" name="矩形 98"/>
          <p:cNvSpPr/>
          <p:nvPr/>
        </p:nvSpPr>
        <p:spPr>
          <a:xfrm>
            <a:off x="838200" y="5791200"/>
            <a:ext cx="1219200" cy="27432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629400" y="5389245"/>
            <a:ext cx="668655" cy="101155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仿宋" panose="02010600040101010101" charset="-122"/>
              <a:ea typeface="华文仿宋" panose="02010600040101010101" charset="-122"/>
            </a:endParaRPr>
          </a:p>
        </p:txBody>
      </p:sp>
      <p:cxnSp>
        <p:nvCxnSpPr>
          <p:cNvPr id="104" name="曲线连接符 103"/>
          <p:cNvCxnSpPr>
            <a:stCxn id="99" idx="2"/>
            <a:endCxn id="98" idx="2"/>
          </p:cNvCxnSpPr>
          <p:nvPr/>
        </p:nvCxnSpPr>
        <p:spPr>
          <a:xfrm rot="5400000" flipV="1">
            <a:off x="3435668" y="4077653"/>
            <a:ext cx="329565" cy="4305300"/>
          </a:xfrm>
          <a:prstGeom prst="curvedConnector3">
            <a:avLst>
              <a:gd name="adj1" fmla="val 197302"/>
            </a:avLst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0" name="矩形 99"/>
          <p:cNvSpPr/>
          <p:nvPr/>
        </p:nvSpPr>
        <p:spPr>
          <a:xfrm>
            <a:off x="2438400" y="5791200"/>
            <a:ext cx="1447800" cy="304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仿宋" panose="02010600040101010101" charset="-122"/>
              <a:ea typeface="华文仿宋" panose="02010600040101010101" charset="-122"/>
            </a:endParaRPr>
          </a:p>
        </p:txBody>
      </p:sp>
      <p:cxnSp>
        <p:nvCxnSpPr>
          <p:cNvPr id="107" name="曲线连接符 106"/>
          <p:cNvCxnSpPr>
            <a:stCxn id="101" idx="0"/>
            <a:endCxn id="100" idx="0"/>
          </p:cNvCxnSpPr>
          <p:nvPr/>
        </p:nvCxnSpPr>
        <p:spPr>
          <a:xfrm rot="16200000" flipH="1" flipV="1">
            <a:off x="4861560" y="3689350"/>
            <a:ext cx="401955" cy="3801745"/>
          </a:xfrm>
          <a:prstGeom prst="curvedConnector3">
            <a:avLst>
              <a:gd name="adj1" fmla="val -10031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>
            <a:off x="7696200" y="4406900"/>
            <a:ext cx="15875" cy="2374900"/>
          </a:xfrm>
          <a:prstGeom prst="line">
            <a:avLst/>
          </a:prstGeom>
          <a:ln w="63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9" name="文本框 108"/>
          <p:cNvSpPr txBox="1"/>
          <p:nvPr/>
        </p:nvSpPr>
        <p:spPr>
          <a:xfrm>
            <a:off x="8382000" y="4524375"/>
            <a:ext cx="30022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Test</a:t>
            </a:r>
            <a:r>
              <a:rPr lang="zh-CN" altLang="en-US" sz="20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数据集填充</a:t>
            </a:r>
            <a:endParaRPr lang="zh-CN" altLang="en-US" sz="2000" b="1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cxnSp>
        <p:nvCxnSpPr>
          <p:cNvPr id="110" name="直接连接符 109"/>
          <p:cNvCxnSpPr/>
          <p:nvPr/>
        </p:nvCxnSpPr>
        <p:spPr>
          <a:xfrm rot="16200000">
            <a:off x="9865995" y="3315970"/>
            <a:ext cx="15875" cy="2374900"/>
          </a:xfrm>
          <a:prstGeom prst="line">
            <a:avLst/>
          </a:prstGeom>
          <a:ln w="63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18" name="组合 117"/>
          <p:cNvGrpSpPr/>
          <p:nvPr/>
        </p:nvGrpSpPr>
        <p:grpSpPr>
          <a:xfrm>
            <a:off x="7869555" y="5029200"/>
            <a:ext cx="1956435" cy="1706880"/>
            <a:chOff x="12873" y="7920"/>
            <a:chExt cx="3081" cy="2688"/>
          </a:xfrm>
        </p:grpSpPr>
        <p:sp>
          <p:nvSpPr>
            <p:cNvPr id="111" name="流程图: 可选过程 110"/>
            <p:cNvSpPr/>
            <p:nvPr/>
          </p:nvSpPr>
          <p:spPr>
            <a:xfrm>
              <a:off x="12873" y="7920"/>
              <a:ext cx="3077" cy="600"/>
            </a:xfrm>
            <a:prstGeom prst="flowChartAlternateProcess">
              <a:avLst/>
            </a:prstGeom>
            <a:solidFill>
              <a:srgbClr val="000000">
                <a:alpha val="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chemeClr val="tx1"/>
                  </a:solidFill>
                  <a:latin typeface="华文仿宋" panose="02010600040101010101" charset="-122"/>
                  <a:ea typeface="华文仿宋" panose="02010600040101010101" charset="-122"/>
                </a:rPr>
                <a:t>City_target</a:t>
              </a:r>
              <a:endParaRPr lang="en-US" altLang="zh-CN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endParaRPr>
            </a:p>
          </p:txBody>
        </p:sp>
        <p:sp>
          <p:nvSpPr>
            <p:cNvPr id="112" name="流程图: 可选过程 111"/>
            <p:cNvSpPr/>
            <p:nvPr/>
          </p:nvSpPr>
          <p:spPr>
            <a:xfrm>
              <a:off x="12873" y="8964"/>
              <a:ext cx="3077" cy="600"/>
            </a:xfrm>
            <a:prstGeom prst="flowChartAlternateProcess">
              <a:avLst/>
            </a:prstGeom>
            <a:solidFill>
              <a:srgbClr val="000000">
                <a:alpha val="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chemeClr val="tx1"/>
                  </a:solidFill>
                  <a:latin typeface="华文仿宋" panose="02010600040101010101" charset="-122"/>
                  <a:ea typeface="华文仿宋" panose="02010600040101010101" charset="-122"/>
                </a:rPr>
                <a:t>District_target</a:t>
              </a:r>
              <a:endParaRPr lang="en-US" altLang="zh-CN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endParaRPr>
            </a:p>
          </p:txBody>
        </p:sp>
        <p:sp>
          <p:nvSpPr>
            <p:cNvPr id="113" name="流程图: 可选过程 112"/>
            <p:cNvSpPr/>
            <p:nvPr/>
          </p:nvSpPr>
          <p:spPr>
            <a:xfrm>
              <a:off x="12873" y="10008"/>
              <a:ext cx="3077" cy="600"/>
            </a:xfrm>
            <a:prstGeom prst="flowChartAlternateProcess">
              <a:avLst/>
            </a:prstGeom>
            <a:solidFill>
              <a:srgbClr val="000000">
                <a:alpha val="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chemeClr val="tx1"/>
                  </a:solidFill>
                  <a:latin typeface="华文仿宋" panose="02010600040101010101" charset="-122"/>
                  <a:ea typeface="华文仿宋" panose="02010600040101010101" charset="-122"/>
                </a:rPr>
                <a:t>Block_target</a:t>
              </a:r>
              <a:endParaRPr lang="en-US" altLang="zh-CN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endParaRPr>
            </a:p>
          </p:txBody>
        </p:sp>
        <p:cxnSp>
          <p:nvCxnSpPr>
            <p:cNvPr id="114" name="曲线连接符 113"/>
            <p:cNvCxnSpPr>
              <a:stCxn id="111" idx="3"/>
              <a:endCxn id="112" idx="3"/>
            </p:cNvCxnSpPr>
            <p:nvPr/>
          </p:nvCxnSpPr>
          <p:spPr>
            <a:xfrm>
              <a:off x="15950" y="8220"/>
              <a:ext cx="5" cy="1044"/>
            </a:xfrm>
            <a:prstGeom prst="curvedConnector3">
              <a:avLst>
                <a:gd name="adj1" fmla="val 7500000"/>
              </a:avLst>
            </a:prstGeom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5" name="曲线连接符 114"/>
            <p:cNvCxnSpPr>
              <a:stCxn id="112" idx="3"/>
              <a:endCxn id="113" idx="3"/>
            </p:cNvCxnSpPr>
            <p:nvPr/>
          </p:nvCxnSpPr>
          <p:spPr>
            <a:xfrm>
              <a:off x="15950" y="9264"/>
              <a:ext cx="5" cy="1044"/>
            </a:xfrm>
            <a:prstGeom prst="curvedConnector3">
              <a:avLst>
                <a:gd name="adj1" fmla="val 7500000"/>
              </a:avLst>
            </a:prstGeom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117" name="流程图: 可选过程 116"/>
          <p:cNvSpPr/>
          <p:nvPr/>
        </p:nvSpPr>
        <p:spPr>
          <a:xfrm>
            <a:off x="10210800" y="5313045"/>
            <a:ext cx="1906905" cy="381000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mean(City_target)</a:t>
            </a:r>
            <a:endParaRPr lang="en-US" altLang="zh-CN" sz="1600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119" name="流程图: 可选过程 118"/>
          <p:cNvSpPr/>
          <p:nvPr/>
        </p:nvSpPr>
        <p:spPr>
          <a:xfrm>
            <a:off x="10210800" y="6019800"/>
            <a:ext cx="1918970" cy="381000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mean(</a:t>
            </a:r>
            <a:r>
              <a:rPr lang="en-US" altLang="zh-CN" sz="160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District_target)</a:t>
            </a:r>
            <a:endParaRPr lang="en-US" altLang="zh-CN" sz="1600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cxnSp>
        <p:nvCxnSpPr>
          <p:cNvPr id="120" name="直接连接符 119"/>
          <p:cNvCxnSpPr>
            <a:stCxn id="117" idx="1"/>
          </p:cNvCxnSpPr>
          <p:nvPr/>
        </p:nvCxnSpPr>
        <p:spPr>
          <a:xfrm flipH="1">
            <a:off x="10060940" y="5503545"/>
            <a:ext cx="149860" cy="0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119" idx="1"/>
          </p:cNvCxnSpPr>
          <p:nvPr/>
        </p:nvCxnSpPr>
        <p:spPr>
          <a:xfrm flipH="1">
            <a:off x="10060940" y="6210300"/>
            <a:ext cx="149860" cy="0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635" y="762000"/>
            <a:ext cx="1217041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2400" y="152400"/>
            <a:ext cx="63214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特征工程</a:t>
            </a:r>
            <a:r>
              <a:rPr lang="en-US" altLang="zh-CN" sz="28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III</a:t>
            </a:r>
            <a:r>
              <a:rPr lang="zh-CN" altLang="en-US" sz="28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：租金以及核心卖点</a:t>
            </a:r>
            <a:r>
              <a:rPr lang="zh-CN" altLang="en-US" sz="28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信息</a:t>
            </a:r>
            <a:endParaRPr lang="zh-CN" altLang="en-US" sz="2800" b="1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5791200" y="914400"/>
            <a:ext cx="0" cy="576262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流程图: 可选过程 3"/>
          <p:cNvSpPr/>
          <p:nvPr/>
        </p:nvSpPr>
        <p:spPr>
          <a:xfrm>
            <a:off x="457200" y="1143000"/>
            <a:ext cx="4996815" cy="6096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目标：计算月租金信息</a:t>
            </a:r>
            <a:r>
              <a:rPr lang="en-US" altLang="zh-CN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rent</a:t>
            </a:r>
            <a:endParaRPr lang="en-US" altLang="zh-CN" b="1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7" name="流程图: 可选过程 6"/>
          <p:cNvSpPr/>
          <p:nvPr/>
        </p:nvSpPr>
        <p:spPr>
          <a:xfrm>
            <a:off x="457200" y="2057400"/>
            <a:ext cx="4995545" cy="60960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最近每平月租金</a:t>
            </a:r>
            <a:endParaRPr lang="zh-CN" altLang="en-US" b="1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=</a:t>
            </a:r>
            <a:r>
              <a:rPr lang="zh-CN" altLang="en-US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实际租金÷折算系数÷期数</a:t>
            </a:r>
            <a:r>
              <a:rPr lang="zh-CN" altLang="en-US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÷面积</a:t>
            </a:r>
            <a:endParaRPr lang="en-US" altLang="zh-CN" b="1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457200" y="3048000"/>
            <a:ext cx="4994910" cy="762000"/>
            <a:chOff x="720" y="4800"/>
            <a:chExt cx="7866" cy="1200"/>
          </a:xfrm>
        </p:grpSpPr>
        <p:sp>
          <p:nvSpPr>
            <p:cNvPr id="8" name="流程图: 可选过程 7"/>
            <p:cNvSpPr/>
            <p:nvPr/>
          </p:nvSpPr>
          <p:spPr>
            <a:xfrm>
              <a:off x="720" y="4800"/>
              <a:ext cx="2040" cy="12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>
                  <a:solidFill>
                    <a:schemeClr val="tx1"/>
                  </a:solidFill>
                  <a:latin typeface="华文仿宋" panose="02010600040101010101" charset="-122"/>
                  <a:ea typeface="华文仿宋" panose="02010600040101010101" charset="-122"/>
                </a:rPr>
                <a:t>租金类型</a:t>
              </a:r>
              <a:endParaRPr lang="zh-CN" altLang="en-US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endParaRPr>
            </a:p>
          </p:txBody>
        </p:sp>
        <p:sp>
          <p:nvSpPr>
            <p:cNvPr id="10" name="流程图: 可选过程 9"/>
            <p:cNvSpPr/>
            <p:nvPr/>
          </p:nvSpPr>
          <p:spPr>
            <a:xfrm>
              <a:off x="3568" y="4800"/>
              <a:ext cx="5018" cy="120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>
                  <a:solidFill>
                    <a:schemeClr val="tx1"/>
                  </a:solidFill>
                  <a:latin typeface="华文仿宋" panose="02010600040101010101" charset="-122"/>
                  <a:ea typeface="华文仿宋" panose="02010600040101010101" charset="-122"/>
                </a:rPr>
                <a:t>月租金、季租金、</a:t>
              </a:r>
              <a:endParaRPr lang="zh-CN" altLang="en-US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endParaRPr>
            </a:p>
            <a:p>
              <a:pPr algn="ctr"/>
              <a:r>
                <a:rPr lang="zh-CN" altLang="en-US" b="1">
                  <a:solidFill>
                    <a:schemeClr val="tx1"/>
                  </a:solidFill>
                  <a:latin typeface="华文仿宋" panose="02010600040101010101" charset="-122"/>
                  <a:ea typeface="华文仿宋" panose="02010600040101010101" charset="-122"/>
                </a:rPr>
                <a:t>半年租金</a:t>
              </a:r>
              <a:r>
                <a:rPr lang="en-US" altLang="zh-CN" b="1">
                  <a:solidFill>
                    <a:schemeClr val="tx1"/>
                  </a:solidFill>
                  <a:latin typeface="华文仿宋" panose="02010600040101010101" charset="-122"/>
                  <a:ea typeface="华文仿宋" panose="02010600040101010101" charset="-122"/>
                </a:rPr>
                <a:t>、</a:t>
              </a:r>
              <a:r>
                <a:rPr lang="zh-CN" altLang="en-US" b="1">
                  <a:solidFill>
                    <a:schemeClr val="tx1"/>
                  </a:solidFill>
                  <a:latin typeface="华文仿宋" panose="02010600040101010101" charset="-122"/>
                  <a:ea typeface="华文仿宋" panose="02010600040101010101" charset="-122"/>
                </a:rPr>
                <a:t>年租金</a:t>
              </a:r>
              <a:endParaRPr lang="zh-CN" altLang="en-US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endParaRPr>
            </a:p>
          </p:txBody>
        </p:sp>
        <p:cxnSp>
          <p:nvCxnSpPr>
            <p:cNvPr id="11" name="直接连接符 10"/>
            <p:cNvCxnSpPr>
              <a:stCxn id="8" idx="3"/>
              <a:endCxn id="10" idx="1"/>
            </p:cNvCxnSpPr>
            <p:nvPr/>
          </p:nvCxnSpPr>
          <p:spPr>
            <a:xfrm>
              <a:off x="2760" y="5400"/>
              <a:ext cx="808" cy="0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457200" y="4039235"/>
            <a:ext cx="4995545" cy="1146175"/>
            <a:chOff x="720" y="6360"/>
            <a:chExt cx="7867" cy="1805"/>
          </a:xfrm>
        </p:grpSpPr>
        <p:sp>
          <p:nvSpPr>
            <p:cNvPr id="15" name="流程图: 可选过程 14"/>
            <p:cNvSpPr/>
            <p:nvPr/>
          </p:nvSpPr>
          <p:spPr>
            <a:xfrm>
              <a:off x="720" y="6360"/>
              <a:ext cx="2040" cy="1805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>
                  <a:solidFill>
                    <a:schemeClr val="tx1"/>
                  </a:solidFill>
                  <a:latin typeface="华文仿宋" panose="02010600040101010101" charset="-122"/>
                  <a:ea typeface="华文仿宋" panose="02010600040101010101" charset="-122"/>
                </a:rPr>
                <a:t>折算系数</a:t>
              </a:r>
              <a:endParaRPr lang="zh-CN" altLang="en-US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endParaRPr>
            </a:p>
          </p:txBody>
        </p:sp>
        <p:sp>
          <p:nvSpPr>
            <p:cNvPr id="16" name="流程图: 可选过程 15"/>
            <p:cNvSpPr/>
            <p:nvPr/>
          </p:nvSpPr>
          <p:spPr>
            <a:xfrm>
              <a:off x="3568" y="6360"/>
              <a:ext cx="5019" cy="1805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>
                  <a:solidFill>
                    <a:schemeClr val="tx1"/>
                  </a:solidFill>
                  <a:latin typeface="华文仿宋" panose="02010600040101010101" charset="-122"/>
                  <a:ea typeface="华文仿宋" panose="02010600040101010101" charset="-122"/>
                  <a:cs typeface="华文仿宋" panose="02010600040101010101" charset="-122"/>
                </a:rPr>
                <a:t>月租金（</a:t>
              </a:r>
              <a:r>
                <a:rPr lang="en-US" altLang="zh-CN" b="1">
                  <a:solidFill>
                    <a:schemeClr val="tx1"/>
                  </a:solidFill>
                  <a:latin typeface="华文仿宋" panose="02010600040101010101" charset="-122"/>
                  <a:ea typeface="华文仿宋" panose="02010600040101010101" charset="-122"/>
                  <a:cs typeface="华文仿宋" panose="02010600040101010101" charset="-122"/>
                </a:rPr>
                <a:t>1.07</a:t>
              </a:r>
              <a:r>
                <a:rPr lang="zh-CN" altLang="en-US" b="1">
                  <a:solidFill>
                    <a:schemeClr val="tx1"/>
                  </a:solidFill>
                  <a:latin typeface="华文仿宋" panose="02010600040101010101" charset="-122"/>
                  <a:ea typeface="华文仿宋" panose="02010600040101010101" charset="-122"/>
                  <a:cs typeface="华文仿宋" panose="02010600040101010101" charset="-122"/>
                </a:rPr>
                <a:t>）</a:t>
              </a:r>
              <a:endParaRPr lang="zh-CN" altLang="en-US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endParaRPr>
            </a:p>
            <a:p>
              <a:pPr algn="ctr"/>
              <a:r>
                <a:rPr lang="zh-CN" altLang="en-US" b="1">
                  <a:solidFill>
                    <a:schemeClr val="tx1"/>
                  </a:solidFill>
                  <a:latin typeface="华文仿宋" panose="02010600040101010101" charset="-122"/>
                  <a:ea typeface="华文仿宋" panose="02010600040101010101" charset="-122"/>
                  <a:cs typeface="华文仿宋" panose="02010600040101010101" charset="-122"/>
                </a:rPr>
                <a:t>季租金（</a:t>
              </a:r>
              <a:r>
                <a:rPr lang="en-US" altLang="zh-CN" b="1">
                  <a:solidFill>
                    <a:schemeClr val="tx1"/>
                  </a:solidFill>
                  <a:latin typeface="华文仿宋" panose="02010600040101010101" charset="-122"/>
                  <a:ea typeface="华文仿宋" panose="02010600040101010101" charset="-122"/>
                  <a:cs typeface="华文仿宋" panose="02010600040101010101" charset="-122"/>
                </a:rPr>
                <a:t>1.0</a:t>
              </a:r>
              <a:r>
                <a:rPr lang="zh-CN" altLang="en-US" b="1">
                  <a:solidFill>
                    <a:schemeClr val="tx1"/>
                  </a:solidFill>
                  <a:latin typeface="华文仿宋" panose="02010600040101010101" charset="-122"/>
                  <a:ea typeface="华文仿宋" panose="02010600040101010101" charset="-122"/>
                  <a:cs typeface="华文仿宋" panose="02010600040101010101" charset="-122"/>
                </a:rPr>
                <a:t>）</a:t>
              </a:r>
              <a:endParaRPr lang="zh-CN" altLang="en-US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endParaRPr>
            </a:p>
            <a:p>
              <a:pPr algn="ctr"/>
              <a:r>
                <a:rPr lang="zh-CN" altLang="en-US" b="1">
                  <a:solidFill>
                    <a:schemeClr val="tx1"/>
                  </a:solidFill>
                  <a:latin typeface="华文仿宋" panose="02010600040101010101" charset="-122"/>
                  <a:ea typeface="华文仿宋" panose="02010600040101010101" charset="-122"/>
                  <a:cs typeface="华文仿宋" panose="02010600040101010101" charset="-122"/>
                </a:rPr>
                <a:t>半年租金</a:t>
              </a:r>
              <a:r>
                <a:rPr lang="en-US" altLang="zh-CN" b="1">
                  <a:solidFill>
                    <a:schemeClr val="tx1"/>
                  </a:solidFill>
                  <a:latin typeface="华文仿宋" panose="02010600040101010101" charset="-122"/>
                  <a:ea typeface="华文仿宋" panose="02010600040101010101" charset="-122"/>
                  <a:cs typeface="华文仿宋" panose="02010600040101010101" charset="-122"/>
                </a:rPr>
                <a:t>（0.965）</a:t>
              </a:r>
              <a:endParaRPr lang="zh-CN" altLang="en-US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endParaRPr>
            </a:p>
            <a:p>
              <a:pPr algn="ctr"/>
              <a:r>
                <a:rPr lang="zh-CN" altLang="en-US" b="1">
                  <a:solidFill>
                    <a:schemeClr val="tx1"/>
                  </a:solidFill>
                  <a:latin typeface="华文仿宋" panose="02010600040101010101" charset="-122"/>
                  <a:ea typeface="华文仿宋" panose="02010600040101010101" charset="-122"/>
                  <a:cs typeface="华文仿宋" panose="02010600040101010101" charset="-122"/>
                </a:rPr>
                <a:t>年租金（</a:t>
              </a:r>
              <a:r>
                <a:rPr lang="en-US" altLang="zh-CN" b="1">
                  <a:solidFill>
                    <a:schemeClr val="tx1"/>
                  </a:solidFill>
                  <a:latin typeface="华文仿宋" panose="02010600040101010101" charset="-122"/>
                  <a:ea typeface="华文仿宋" panose="02010600040101010101" charset="-122"/>
                  <a:cs typeface="华文仿宋" panose="02010600040101010101" charset="-122"/>
                </a:rPr>
                <a:t>0.92</a:t>
              </a:r>
              <a:r>
                <a:rPr lang="zh-CN" altLang="en-US" b="1">
                  <a:solidFill>
                    <a:schemeClr val="tx1"/>
                  </a:solidFill>
                  <a:latin typeface="华文仿宋" panose="02010600040101010101" charset="-122"/>
                  <a:ea typeface="华文仿宋" panose="02010600040101010101" charset="-122"/>
                  <a:cs typeface="华文仿宋" panose="02010600040101010101" charset="-122"/>
                </a:rPr>
                <a:t>）</a:t>
              </a:r>
              <a:endParaRPr lang="zh-CN" altLang="en-US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2760" y="7120"/>
              <a:ext cx="808" cy="1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457200" y="5386070"/>
            <a:ext cx="4994275" cy="1122680"/>
            <a:chOff x="720" y="8241"/>
            <a:chExt cx="7865" cy="1768"/>
          </a:xfrm>
        </p:grpSpPr>
        <p:sp>
          <p:nvSpPr>
            <p:cNvPr id="21" name="流程图: 可选过程 20"/>
            <p:cNvSpPr/>
            <p:nvPr/>
          </p:nvSpPr>
          <p:spPr>
            <a:xfrm>
              <a:off x="720" y="8241"/>
              <a:ext cx="2040" cy="1750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>
                  <a:solidFill>
                    <a:schemeClr val="tx1"/>
                  </a:solidFill>
                  <a:latin typeface="华文仿宋" panose="02010600040101010101" charset="-122"/>
                  <a:ea typeface="华文仿宋" panose="02010600040101010101" charset="-122"/>
                </a:rPr>
                <a:t>期数</a:t>
              </a:r>
              <a:endParaRPr lang="zh-CN" altLang="en-US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endParaRPr>
            </a:p>
          </p:txBody>
        </p:sp>
        <p:sp>
          <p:nvSpPr>
            <p:cNvPr id="22" name="流程图: 可选过程 21"/>
            <p:cNvSpPr/>
            <p:nvPr/>
          </p:nvSpPr>
          <p:spPr>
            <a:xfrm>
              <a:off x="3568" y="8241"/>
              <a:ext cx="5017" cy="1768"/>
            </a:xfrm>
            <a:prstGeom prst="flowChartAlternateProcess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>
                  <a:solidFill>
                    <a:schemeClr val="tx1"/>
                  </a:solidFill>
                  <a:latin typeface="华文仿宋" panose="02010600040101010101" charset="-122"/>
                  <a:ea typeface="华文仿宋" panose="02010600040101010101" charset="-122"/>
                  <a:cs typeface="华文仿宋" panose="02010600040101010101" charset="-122"/>
                </a:rPr>
                <a:t>月租金（</a:t>
              </a:r>
              <a:r>
                <a:rPr lang="en-US" altLang="zh-CN" b="1">
                  <a:solidFill>
                    <a:schemeClr val="tx1"/>
                  </a:solidFill>
                  <a:latin typeface="华文仿宋" panose="02010600040101010101" charset="-122"/>
                  <a:ea typeface="华文仿宋" panose="02010600040101010101" charset="-122"/>
                  <a:cs typeface="华文仿宋" panose="02010600040101010101" charset="-122"/>
                </a:rPr>
                <a:t>1</a:t>
              </a:r>
              <a:r>
                <a:rPr lang="zh-CN" altLang="en-US" b="1">
                  <a:solidFill>
                    <a:schemeClr val="tx1"/>
                  </a:solidFill>
                  <a:latin typeface="华文仿宋" panose="02010600040101010101" charset="-122"/>
                  <a:ea typeface="华文仿宋" panose="02010600040101010101" charset="-122"/>
                  <a:cs typeface="华文仿宋" panose="02010600040101010101" charset="-122"/>
                </a:rPr>
                <a:t>）</a:t>
              </a:r>
              <a:endParaRPr lang="zh-CN" altLang="en-US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endParaRPr>
            </a:p>
            <a:p>
              <a:pPr algn="ctr"/>
              <a:r>
                <a:rPr lang="zh-CN" altLang="en-US" b="1">
                  <a:solidFill>
                    <a:schemeClr val="tx1"/>
                  </a:solidFill>
                  <a:latin typeface="华文仿宋" panose="02010600040101010101" charset="-122"/>
                  <a:ea typeface="华文仿宋" panose="02010600040101010101" charset="-122"/>
                  <a:cs typeface="华文仿宋" panose="02010600040101010101" charset="-122"/>
                </a:rPr>
                <a:t>季租金（</a:t>
              </a:r>
              <a:r>
                <a:rPr lang="en-US" altLang="zh-CN" b="1">
                  <a:solidFill>
                    <a:schemeClr val="tx1"/>
                  </a:solidFill>
                  <a:latin typeface="华文仿宋" panose="02010600040101010101" charset="-122"/>
                  <a:ea typeface="华文仿宋" panose="02010600040101010101" charset="-122"/>
                  <a:cs typeface="华文仿宋" panose="02010600040101010101" charset="-122"/>
                </a:rPr>
                <a:t>3</a:t>
              </a:r>
              <a:r>
                <a:rPr lang="zh-CN" altLang="en-US" b="1">
                  <a:solidFill>
                    <a:schemeClr val="tx1"/>
                  </a:solidFill>
                  <a:latin typeface="华文仿宋" panose="02010600040101010101" charset="-122"/>
                  <a:ea typeface="华文仿宋" panose="02010600040101010101" charset="-122"/>
                  <a:cs typeface="华文仿宋" panose="02010600040101010101" charset="-122"/>
                </a:rPr>
                <a:t>）</a:t>
              </a:r>
              <a:endParaRPr lang="zh-CN" altLang="en-US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endParaRPr>
            </a:p>
            <a:p>
              <a:pPr algn="ctr"/>
              <a:r>
                <a:rPr lang="zh-CN" altLang="en-US" b="1">
                  <a:solidFill>
                    <a:schemeClr val="tx1"/>
                  </a:solidFill>
                  <a:latin typeface="华文仿宋" panose="02010600040101010101" charset="-122"/>
                  <a:ea typeface="华文仿宋" panose="02010600040101010101" charset="-122"/>
                  <a:cs typeface="华文仿宋" panose="02010600040101010101" charset="-122"/>
                </a:rPr>
                <a:t>半年租金</a:t>
              </a:r>
              <a:r>
                <a:rPr lang="en-US" altLang="zh-CN" b="1">
                  <a:solidFill>
                    <a:schemeClr val="tx1"/>
                  </a:solidFill>
                  <a:latin typeface="华文仿宋" panose="02010600040101010101" charset="-122"/>
                  <a:ea typeface="华文仿宋" panose="02010600040101010101" charset="-122"/>
                  <a:cs typeface="华文仿宋" panose="02010600040101010101" charset="-122"/>
                </a:rPr>
                <a:t>（6）</a:t>
              </a:r>
              <a:endParaRPr lang="zh-CN" altLang="en-US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endParaRPr>
            </a:p>
            <a:p>
              <a:pPr algn="ctr"/>
              <a:r>
                <a:rPr lang="zh-CN" altLang="en-US" b="1">
                  <a:solidFill>
                    <a:schemeClr val="tx1"/>
                  </a:solidFill>
                  <a:latin typeface="华文仿宋" panose="02010600040101010101" charset="-122"/>
                  <a:ea typeface="华文仿宋" panose="02010600040101010101" charset="-122"/>
                  <a:cs typeface="华文仿宋" panose="02010600040101010101" charset="-122"/>
                </a:rPr>
                <a:t>年租金（</a:t>
              </a:r>
              <a:r>
                <a:rPr lang="en-US" altLang="zh-CN" b="1">
                  <a:solidFill>
                    <a:schemeClr val="tx1"/>
                  </a:solidFill>
                  <a:latin typeface="华文仿宋" panose="02010600040101010101" charset="-122"/>
                  <a:ea typeface="华文仿宋" panose="02010600040101010101" charset="-122"/>
                  <a:cs typeface="华文仿宋" panose="02010600040101010101" charset="-122"/>
                </a:rPr>
                <a:t>12</a:t>
              </a:r>
              <a:r>
                <a:rPr lang="zh-CN" altLang="en-US" b="1">
                  <a:solidFill>
                    <a:schemeClr val="tx1"/>
                  </a:solidFill>
                  <a:latin typeface="华文仿宋" panose="02010600040101010101" charset="-122"/>
                  <a:ea typeface="华文仿宋" panose="02010600040101010101" charset="-122"/>
                  <a:cs typeface="华文仿宋" panose="02010600040101010101" charset="-122"/>
                </a:rPr>
                <a:t>）</a:t>
              </a:r>
              <a:endParaRPr lang="zh-CN" altLang="en-US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2760" y="9001"/>
              <a:ext cx="808" cy="1"/>
            </a:xfrm>
            <a:prstGeom prst="line">
              <a:avLst/>
            </a:prstGeom>
            <a:ln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30" name="流程图: 可选过程 29"/>
          <p:cNvSpPr/>
          <p:nvPr/>
        </p:nvSpPr>
        <p:spPr>
          <a:xfrm>
            <a:off x="6781800" y="1295400"/>
            <a:ext cx="1020445" cy="168402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初始</a:t>
            </a:r>
            <a:r>
              <a:rPr lang="zh-CN" altLang="en-US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卖点信息</a:t>
            </a:r>
            <a:endParaRPr lang="zh-CN" altLang="en-US" b="1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graphicFrame>
        <p:nvGraphicFramePr>
          <p:cNvPr id="34" name="表格 33"/>
          <p:cNvGraphicFramePr/>
          <p:nvPr>
            <p:custDataLst>
              <p:tags r:id="rId1"/>
            </p:custDataLst>
          </p:nvPr>
        </p:nvGraphicFramePr>
        <p:xfrm>
          <a:off x="8915400" y="1295400"/>
          <a:ext cx="2453640" cy="1684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820"/>
                <a:gridCol w="1226820"/>
              </a:tblGrid>
              <a:tr h="421005">
                <a:tc rowSpan="4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拼接变量</a:t>
                      </a:r>
                      <a:endParaRPr lang="zh-CN" altLang="en-US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别墅类型</a:t>
                      </a:r>
                      <a:endParaRPr lang="zh-CN" altLang="en-US" b="1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421005">
                <a:tc v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户型介绍</a:t>
                      </a:r>
                      <a:endParaRPr lang="zh-CN" altLang="en-US" b="1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421005">
                <a:tc v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周边配套</a:t>
                      </a:r>
                      <a:endParaRPr lang="zh-CN" altLang="en-US" b="1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421005">
                <a:tc v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交通出行</a:t>
                      </a:r>
                      <a:endParaRPr lang="zh-CN" altLang="en-US" b="1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8" name="流程图: 可选过程 37"/>
          <p:cNvSpPr/>
          <p:nvPr/>
        </p:nvSpPr>
        <p:spPr>
          <a:xfrm>
            <a:off x="7543800" y="3464560"/>
            <a:ext cx="2282190" cy="574675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rPr>
              <a:t>核心卖点信息</a:t>
            </a:r>
            <a:endParaRPr lang="zh-CN" altLang="en-US" b="1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</a:endParaRPr>
          </a:p>
        </p:txBody>
      </p:sp>
      <p:cxnSp>
        <p:nvCxnSpPr>
          <p:cNvPr id="39" name="肘形连接符 38"/>
          <p:cNvCxnSpPr>
            <a:stCxn id="30" idx="2"/>
            <a:endCxn id="38" idx="0"/>
          </p:cNvCxnSpPr>
          <p:nvPr/>
        </p:nvCxnSpPr>
        <p:spPr>
          <a:xfrm rot="5400000" flipV="1">
            <a:off x="7745730" y="2525395"/>
            <a:ext cx="485140" cy="1392555"/>
          </a:xfrm>
          <a:prstGeom prst="bentConnector3">
            <a:avLst>
              <a:gd name="adj1" fmla="val 49935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34" idx="2"/>
            <a:endCxn id="38" idx="0"/>
          </p:cNvCxnSpPr>
          <p:nvPr/>
        </p:nvCxnSpPr>
        <p:spPr>
          <a:xfrm rot="5400000">
            <a:off x="9170670" y="2493010"/>
            <a:ext cx="485140" cy="1457325"/>
          </a:xfrm>
          <a:prstGeom prst="bentConnector3">
            <a:avLst>
              <a:gd name="adj1" fmla="val 49935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1" name="流程图: 可选过程 40"/>
          <p:cNvSpPr/>
          <p:nvPr/>
        </p:nvSpPr>
        <p:spPr>
          <a:xfrm>
            <a:off x="7543800" y="4349115"/>
            <a:ext cx="2282190" cy="574675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Bert</a:t>
            </a:r>
            <a:r>
              <a:rPr lang="zh-CN" altLang="en-US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（</a:t>
            </a:r>
            <a:r>
              <a:rPr lang="en-US" altLang="zh-CN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128</a:t>
            </a:r>
            <a:r>
              <a:rPr lang="zh-CN" altLang="en-US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个变量）</a:t>
            </a:r>
            <a:endParaRPr lang="zh-CN" altLang="en-US" b="1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sp>
        <p:nvSpPr>
          <p:cNvPr id="42" name="流程图: 可选过程 41"/>
          <p:cNvSpPr/>
          <p:nvPr/>
        </p:nvSpPr>
        <p:spPr>
          <a:xfrm>
            <a:off x="7543800" y="5233670"/>
            <a:ext cx="2282190" cy="574675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PCA</a:t>
            </a:r>
            <a:r>
              <a:rPr lang="zh-CN" altLang="en-US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（</a:t>
            </a:r>
            <a:r>
              <a:rPr lang="en-US" altLang="zh-CN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20</a:t>
            </a:r>
            <a:r>
              <a:rPr lang="zh-CN" altLang="en-US" b="1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个变量）</a:t>
            </a:r>
            <a:endParaRPr lang="zh-CN" altLang="en-US" b="1">
              <a:solidFill>
                <a:schemeClr val="tx1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cxnSp>
        <p:nvCxnSpPr>
          <p:cNvPr id="43" name="直接连接符 42"/>
          <p:cNvCxnSpPr>
            <a:stCxn id="38" idx="2"/>
            <a:endCxn id="41" idx="0"/>
          </p:cNvCxnSpPr>
          <p:nvPr/>
        </p:nvCxnSpPr>
        <p:spPr>
          <a:xfrm>
            <a:off x="8684895" y="4039235"/>
            <a:ext cx="0" cy="309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41" idx="2"/>
            <a:endCxn id="42" idx="0"/>
          </p:cNvCxnSpPr>
          <p:nvPr/>
        </p:nvCxnSpPr>
        <p:spPr>
          <a:xfrm>
            <a:off x="8684895" y="4923790"/>
            <a:ext cx="0" cy="309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635" y="762000"/>
            <a:ext cx="1217041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2400" y="152400"/>
            <a:ext cx="63214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特征工程</a:t>
            </a:r>
            <a:r>
              <a:rPr lang="en-US" altLang="zh-CN" sz="28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IV</a:t>
            </a:r>
            <a:r>
              <a:rPr lang="zh-CN" altLang="en-US" sz="28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：辅助特征</a:t>
            </a:r>
            <a:endParaRPr lang="zh-CN" altLang="en-US" sz="2800" b="1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587240" y="762000"/>
            <a:ext cx="0" cy="576262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247650" y="985520"/>
          <a:ext cx="4135120" cy="5304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7560"/>
                <a:gridCol w="2067560"/>
              </a:tblGrid>
              <a:tr h="41021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External 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Data</a:t>
                      </a:r>
                      <a:endParaRPr lang="en-US" altLang="zh-CN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41021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  <a:cs typeface="华文仿宋" panose="02010600040101010101" charset="-122"/>
                        </a:rPr>
                        <a:t>来源：</a:t>
                      </a:r>
                      <a:r>
                        <a:rPr lang="en-US" altLang="zh-CN" b="1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  <a:cs typeface="华文仿宋" panose="02010600040101010101" charset="-122"/>
                        </a:rPr>
                        <a:t>Wind</a:t>
                      </a:r>
                      <a:endParaRPr lang="en-US" altLang="zh-CN" b="1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  <a:cs typeface="华文仿宋" panose="02010600040101010101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41021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特征名称</a:t>
                      </a:r>
                      <a:endParaRPr lang="zh-CN" altLang="en-US" b="1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51562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30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大中城市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  <a:sym typeface="+mn-ea"/>
                        </a:rPr>
                        <a:t>商品房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成交面积</a:t>
                      </a:r>
                      <a:endParaRPr lang="en-US" altLang="zh-CN" sz="1400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  <a:sym typeface="+mn-ea"/>
                        </a:rPr>
                        <a:t>贷款市场报价利率</a:t>
                      </a: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  <a:sym typeface="+mn-ea"/>
                        </a:rPr>
                        <a:t>LPR_1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  <a:sym typeface="+mn-ea"/>
                        </a:rPr>
                        <a:t>年</a:t>
                      </a:r>
                      <a:endParaRPr lang="en-US" altLang="zh-CN" sz="1400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  <a:sym typeface="+mn-ea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332105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  <a:sym typeface="+mn-ea"/>
                        </a:rPr>
                        <a:t>非制造业</a:t>
                      </a: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  <a:sym typeface="+mn-ea"/>
                        </a:rPr>
                        <a:t>PMI_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  <a:sym typeface="+mn-ea"/>
                        </a:rPr>
                        <a:t>建筑业</a:t>
                      </a:r>
                      <a:endParaRPr lang="en-US" altLang="zh-CN" sz="1400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  <a:sym typeface="+mn-ea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  <a:sym typeface="+mn-ea"/>
                        </a:rPr>
                        <a:t>固定资产投资完成额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  <a:sym typeface="+mn-ea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4749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  <a:sym typeface="+mn-ea"/>
                        </a:rPr>
                        <a:t>30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  <a:sym typeface="+mn-ea"/>
                        </a:rPr>
                        <a:t>大中城市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  <a:sym typeface="+mn-ea"/>
                        </a:rPr>
                        <a:t>商品房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  <a:sym typeface="+mn-ea"/>
                      </a:endParaRPr>
                    </a:p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  <a:sym typeface="+mn-ea"/>
                        </a:rPr>
                        <a:t>成交套数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  <a:sym typeface="+mn-ea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M1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同比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  <a:sym typeface="+mn-ea"/>
                        </a:rPr>
                        <a:t>商品房销售面积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  <a:sym typeface="+mn-ea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M2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同比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35369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  <a:sym typeface="+mn-ea"/>
                        </a:rPr>
                        <a:t>十大城市成交面积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  <a:sym typeface="+mn-ea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CPI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当月同比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  <a:sym typeface="+mn-ea"/>
                        </a:rPr>
                        <a:t>二手房出售挂牌量指数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  <a:sym typeface="+mn-ea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  <a:sym typeface="+mn-ea"/>
                        </a:rPr>
                        <a:t>全部工业品</a:t>
                      </a: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  <a:sym typeface="+mn-ea"/>
                        </a:rPr>
                        <a:t>PPI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  <a:sym typeface="+mn-ea"/>
                        </a:rPr>
                        <a:t>当月同比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  <a:sym typeface="+mn-ea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31242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  <a:sym typeface="+mn-ea"/>
                        </a:rPr>
                        <a:t>二手房出售挂牌价指数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  <a:sym typeface="+mn-ea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GDP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不变价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29146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  <a:sym typeface="+mn-ea"/>
                        </a:rPr>
                        <a:t>申万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  <a:sym typeface="+mn-ea"/>
                        </a:rPr>
                        <a:t>房地产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  <a:sym typeface="+mn-ea"/>
                        </a:rPr>
                        <a:t>指数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  <a:sym typeface="+mn-ea"/>
                        </a:rPr>
                        <a:t>消费者信心指数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  <a:sym typeface="+mn-ea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  <a:sym typeface="+mn-ea"/>
                        </a:rPr>
                        <a:t>水泥价格指数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  <a:sym typeface="+mn-ea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  <a:sym typeface="+mn-ea"/>
                        </a:rPr>
                        <a:t>沪深</a:t>
                      </a: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  <a:sym typeface="+mn-ea"/>
                        </a:rPr>
                        <a:t>300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  <a:sym typeface="+mn-ea"/>
                        </a:rPr>
                        <a:t>指数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  <a:sym typeface="+mn-ea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28321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  <a:sym typeface="+mn-ea"/>
                        </a:rPr>
                        <a:t>钢材综合价格指数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  <a:sym typeface="+mn-ea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  <a:sym typeface="+mn-ea"/>
                        </a:rPr>
                        <a:t>城镇调查失业率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  <a:sym typeface="+mn-ea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4749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  <a:sym typeface="+mn-ea"/>
                        </a:rPr>
                        <a:t>贷款市场报价利率</a:t>
                      </a: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  <a:sym typeface="+mn-ea"/>
                        </a:rPr>
                        <a:t>LPR_5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  <a:sym typeface="+mn-ea"/>
                        </a:rPr>
                        <a:t>年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  <a:sym typeface="+mn-ea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  <a:sym typeface="+mn-ea"/>
                        </a:rPr>
                        <a:t>社会消费品零售总额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  <a:sym typeface="+mn-ea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/>
          <p:nvPr>
            <p:custDataLst>
              <p:tags r:id="rId2"/>
            </p:custDataLst>
          </p:nvPr>
        </p:nvGraphicFramePr>
        <p:xfrm>
          <a:off x="4876800" y="1143000"/>
          <a:ext cx="7067550" cy="5103495"/>
        </p:xfrm>
        <a:graphic>
          <a:graphicData uri="http://schemas.openxmlformats.org/drawingml/2006/table">
            <a:tbl>
              <a:tblPr/>
              <a:tblGrid>
                <a:gridCol w="1075055"/>
                <a:gridCol w="1758315"/>
                <a:gridCol w="4234180"/>
              </a:tblGrid>
              <a:tr h="356870">
                <a:tc gridSpan="3"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zh-CN" altLang="en-US" sz="1400" b="1" i="0">
                          <a:solidFill>
                            <a:srgbClr val="333333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其他特征</a:t>
                      </a:r>
                      <a:endParaRPr lang="zh-CN" altLang="en-US" sz="1400" b="1" i="0">
                        <a:solidFill>
                          <a:srgbClr val="333333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marL="32067" marR="32067" marT="32067" marB="32067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cPr marL="32067" marR="32067" marT="32067" marB="32067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cPr marL="32067" marR="32067" marT="32067" marB="32067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6870"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zh-CN" altLang="en-US" sz="1400" b="1" i="0">
                          <a:solidFill>
                            <a:srgbClr val="333333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特征名称</a:t>
                      </a:r>
                      <a:endParaRPr lang="zh-CN" altLang="en-US" sz="1400" b="1" i="0">
                        <a:solidFill>
                          <a:srgbClr val="333333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marL="32067" marR="32067" marT="32067" marB="32067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zh-CN" altLang="en-US" sz="1400" b="1" i="0">
                          <a:solidFill>
                            <a:srgbClr val="333333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处理方法</a:t>
                      </a:r>
                      <a:endParaRPr lang="zh-CN" altLang="en-US" sz="1400" b="1" i="0">
                        <a:solidFill>
                          <a:srgbClr val="333333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marL="32067" marR="32067" marT="32067" marB="32067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zh-CN" altLang="en-US" sz="1400" b="1" i="0">
                          <a:solidFill>
                            <a:srgbClr val="333333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处理结果</a:t>
                      </a:r>
                      <a:endParaRPr lang="zh-CN" altLang="en-US" sz="1400" b="1" i="0">
                        <a:solidFill>
                          <a:srgbClr val="333333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marL="32067" marR="32067" marT="32067" marB="32067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687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0" i="0">
                          <a:solidFill>
                            <a:srgbClr val="333333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房屋户型</a:t>
                      </a:r>
                      <a:endParaRPr lang="zh-CN" altLang="en-US" sz="1400" b="0" i="0">
                        <a:solidFill>
                          <a:srgbClr val="333333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marL="32067" marR="32067" marT="32067" marB="32067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0" i="0">
                          <a:solidFill>
                            <a:srgbClr val="333333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正则提取数字</a:t>
                      </a:r>
                      <a:endParaRPr lang="zh-CN" altLang="en-US" sz="1400" b="0" i="0">
                        <a:solidFill>
                          <a:srgbClr val="333333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marL="32067" marR="32067" marT="32067" marB="32067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0" i="0">
                          <a:solidFill>
                            <a:srgbClr val="333333"/>
                          </a:solidFill>
                          <a:latin typeface="华文仿宋" panose="02010600040101010101" charset="-122"/>
                          <a:ea typeface="华文仿宋" panose="02010600040101010101" charset="-122"/>
                          <a:cs typeface="华文仿宋" panose="02010600040101010101" charset="-122"/>
                        </a:rPr>
                        <a:t>室、厅、厨、卫（</a:t>
                      </a:r>
                      <a:r>
                        <a:rPr lang="en-US" altLang="zh-CN" sz="1400" b="0" i="0">
                          <a:solidFill>
                            <a:srgbClr val="333333"/>
                          </a:solidFill>
                          <a:latin typeface="华文仿宋" panose="02010600040101010101" charset="-122"/>
                          <a:ea typeface="华文仿宋" panose="02010600040101010101" charset="-122"/>
                          <a:cs typeface="华文仿宋" panose="02010600040101010101" charset="-122"/>
                        </a:rPr>
                        <a:t>4</a:t>
                      </a:r>
                      <a:r>
                        <a:rPr lang="zh-CN" altLang="en-US" sz="1400" b="0" i="0">
                          <a:solidFill>
                            <a:srgbClr val="333333"/>
                          </a:solidFill>
                          <a:latin typeface="华文仿宋" panose="02010600040101010101" charset="-122"/>
                          <a:ea typeface="华文仿宋" panose="02010600040101010101" charset="-122"/>
                          <a:cs typeface="华文仿宋" panose="02010600040101010101" charset="-122"/>
                        </a:rPr>
                        <a:t>个特征）</a:t>
                      </a:r>
                      <a:endParaRPr lang="zh-CN" altLang="en-US" sz="1400" b="0" i="0">
                        <a:solidFill>
                          <a:srgbClr val="333333"/>
                        </a:solidFill>
                        <a:latin typeface="华文仿宋" panose="02010600040101010101" charset="-122"/>
                        <a:ea typeface="华文仿宋" panose="02010600040101010101" charset="-122"/>
                        <a:cs typeface="华文仿宋" panose="02010600040101010101" charset="-122"/>
                      </a:endParaRPr>
                    </a:p>
                  </a:txBody>
                  <a:tcPr marL="32067" marR="32067" marT="32067" marB="32067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243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0" i="0">
                          <a:solidFill>
                            <a:srgbClr val="333333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所在楼层</a:t>
                      </a:r>
                      <a:endParaRPr lang="zh-CN" altLang="en-US" sz="1400" b="0" i="0">
                        <a:solidFill>
                          <a:srgbClr val="333333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marL="32067" marR="32067" marT="32067" marB="32067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0" i="0">
                          <a:solidFill>
                            <a:srgbClr val="333333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文本解析</a:t>
                      </a:r>
                      <a:endParaRPr lang="zh-CN" altLang="en-US" sz="1400" b="0" i="0">
                        <a:solidFill>
                          <a:srgbClr val="333333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marL="32067" marR="32067" marT="32067" marB="32067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0" i="0">
                          <a:solidFill>
                            <a:srgbClr val="333333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楼层位置（序数编码）、总层数</a:t>
                      </a:r>
                      <a:endParaRPr lang="zh-CN" altLang="en-US" sz="1400" b="0" i="0">
                        <a:solidFill>
                          <a:srgbClr val="333333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marL="32067" marR="32067" marT="32067" marB="32067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6235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0" i="0">
                          <a:solidFill>
                            <a:srgbClr val="333333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房屋朝向</a:t>
                      </a:r>
                      <a:endParaRPr lang="zh-CN" altLang="en-US" sz="1400" b="0" i="0">
                        <a:solidFill>
                          <a:srgbClr val="333333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marL="32067" marR="32067" marT="32067" marB="32067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0" i="0">
                          <a:solidFill>
                            <a:srgbClr val="333333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独热编码</a:t>
                      </a:r>
                      <a:endParaRPr lang="zh-CN" altLang="en-US" sz="1400" b="0" i="0">
                        <a:solidFill>
                          <a:srgbClr val="333333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marL="32067" marR="32067" marT="32067" marB="32067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0" i="0">
                          <a:solidFill>
                            <a:srgbClr val="333333"/>
                          </a:solidFill>
                          <a:latin typeface="华文仿宋" panose="02010600040101010101" charset="-122"/>
                          <a:ea typeface="华文仿宋" panose="02010600040101010101" charset="-122"/>
                          <a:cs typeface="华文仿宋" panose="02010600040101010101" charset="-122"/>
                        </a:rPr>
                        <a:t>东、南、西、北（</a:t>
                      </a:r>
                      <a:r>
                        <a:rPr lang="en-US" altLang="zh-CN" sz="1400" b="0" i="0">
                          <a:solidFill>
                            <a:srgbClr val="333333"/>
                          </a:solidFill>
                          <a:latin typeface="华文仿宋" panose="02010600040101010101" charset="-122"/>
                          <a:ea typeface="华文仿宋" panose="02010600040101010101" charset="-122"/>
                          <a:cs typeface="华文仿宋" panose="02010600040101010101" charset="-122"/>
                        </a:rPr>
                        <a:t>4</a:t>
                      </a:r>
                      <a:r>
                        <a:rPr lang="zh-CN" altLang="en-US" sz="1400" b="0" i="0">
                          <a:solidFill>
                            <a:srgbClr val="333333"/>
                          </a:solidFill>
                          <a:latin typeface="华文仿宋" panose="02010600040101010101" charset="-122"/>
                          <a:ea typeface="华文仿宋" panose="02010600040101010101" charset="-122"/>
                          <a:cs typeface="华文仿宋" panose="02010600040101010101" charset="-122"/>
                        </a:rPr>
                        <a:t>个特征）</a:t>
                      </a:r>
                      <a:endParaRPr lang="zh-CN" altLang="en-US" sz="1400" b="0" i="0">
                        <a:solidFill>
                          <a:srgbClr val="333333"/>
                        </a:solidFill>
                        <a:latin typeface="华文仿宋" panose="02010600040101010101" charset="-122"/>
                        <a:ea typeface="华文仿宋" panose="02010600040101010101" charset="-122"/>
                        <a:cs typeface="华文仿宋" panose="02010600040101010101" charset="-122"/>
                      </a:endParaRPr>
                    </a:p>
                  </a:txBody>
                  <a:tcPr marL="32067" marR="32067" marT="32067" marB="32067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0" i="0">
                          <a:solidFill>
                            <a:srgbClr val="333333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梯户比例</a:t>
                      </a:r>
                      <a:endParaRPr lang="zh-CN" altLang="en-US" sz="1400" b="0" i="0">
                        <a:solidFill>
                          <a:srgbClr val="333333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marL="32067" marR="32067" marT="32067" marB="32067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0" i="0">
                          <a:solidFill>
                            <a:srgbClr val="333333"/>
                          </a:solidFill>
                          <a:latin typeface="华文仿宋" panose="02010600040101010101" charset="-122"/>
                          <a:ea typeface="华文仿宋" panose="02010600040101010101" charset="-122"/>
                          <a:cs typeface="华文仿宋" panose="02010600040101010101" charset="-122"/>
                        </a:rPr>
                        <a:t>文本解析</a:t>
                      </a:r>
                      <a:r>
                        <a:rPr lang="en-US" altLang="zh-CN" sz="1400" b="0" i="0">
                          <a:solidFill>
                            <a:srgbClr val="333333"/>
                          </a:solidFill>
                          <a:latin typeface="华文仿宋" panose="02010600040101010101" charset="-122"/>
                          <a:ea typeface="华文仿宋" panose="02010600040101010101" charset="-122"/>
                          <a:cs typeface="华文仿宋" panose="02010600040101010101" charset="-122"/>
                        </a:rPr>
                        <a:t>+</a:t>
                      </a:r>
                      <a:r>
                        <a:rPr lang="zh-CN" altLang="en-US" sz="1400" b="0" i="0">
                          <a:solidFill>
                            <a:srgbClr val="333333"/>
                          </a:solidFill>
                          <a:latin typeface="华文仿宋" panose="02010600040101010101" charset="-122"/>
                          <a:ea typeface="华文仿宋" panose="02010600040101010101" charset="-122"/>
                          <a:cs typeface="华文仿宋" panose="02010600040101010101" charset="-122"/>
                        </a:rPr>
                        <a:t>计算</a:t>
                      </a:r>
                      <a:endParaRPr lang="zh-CN" altLang="en-US" sz="1400" b="0" i="0">
                        <a:solidFill>
                          <a:srgbClr val="333333"/>
                        </a:solidFill>
                        <a:latin typeface="华文仿宋" panose="02010600040101010101" charset="-122"/>
                        <a:ea typeface="华文仿宋" panose="02010600040101010101" charset="-122"/>
                        <a:cs typeface="华文仿宋" panose="02010600040101010101" charset="-122"/>
                      </a:endParaRPr>
                    </a:p>
                  </a:txBody>
                  <a:tcPr marL="32067" marR="32067" marT="32067" marB="32067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0" i="0">
                          <a:solidFill>
                            <a:srgbClr val="333333"/>
                          </a:solidFill>
                          <a:latin typeface="华文仿宋" panose="02010600040101010101" charset="-122"/>
                          <a:ea typeface="华文仿宋" panose="02010600040101010101" charset="-122"/>
                          <a:cs typeface="华文仿宋" panose="02010600040101010101" charset="-122"/>
                        </a:rPr>
                        <a:t>梯数、户数、每梯户数（</a:t>
                      </a:r>
                      <a:r>
                        <a:rPr lang="en-US" altLang="zh-CN" sz="1400" b="0" i="0">
                          <a:solidFill>
                            <a:srgbClr val="333333"/>
                          </a:solidFill>
                          <a:latin typeface="华文仿宋" panose="02010600040101010101" charset="-122"/>
                          <a:ea typeface="华文仿宋" panose="02010600040101010101" charset="-122"/>
                          <a:cs typeface="华文仿宋" panose="02010600040101010101" charset="-122"/>
                        </a:rPr>
                        <a:t>3</a:t>
                      </a:r>
                      <a:r>
                        <a:rPr lang="zh-CN" altLang="en-US" sz="1400" b="0" i="0">
                          <a:solidFill>
                            <a:srgbClr val="333333"/>
                          </a:solidFill>
                          <a:latin typeface="华文仿宋" panose="02010600040101010101" charset="-122"/>
                          <a:ea typeface="华文仿宋" panose="02010600040101010101" charset="-122"/>
                          <a:cs typeface="华文仿宋" panose="02010600040101010101" charset="-122"/>
                        </a:rPr>
                        <a:t>个特征）</a:t>
                      </a:r>
                      <a:endParaRPr lang="zh-CN" altLang="en-US" sz="1400" b="0" i="0">
                        <a:solidFill>
                          <a:srgbClr val="333333"/>
                        </a:solidFill>
                        <a:latin typeface="华文仿宋" panose="02010600040101010101" charset="-122"/>
                        <a:ea typeface="华文仿宋" panose="02010600040101010101" charset="-122"/>
                        <a:cs typeface="华文仿宋" panose="02010600040101010101" charset="-122"/>
                      </a:endParaRPr>
                    </a:p>
                  </a:txBody>
                  <a:tcPr marL="32067" marR="32067" marT="32067" marB="32067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243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0" i="0">
                          <a:solidFill>
                            <a:srgbClr val="333333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交易时间</a:t>
                      </a:r>
                      <a:endParaRPr lang="zh-CN" altLang="en-US" sz="1400" b="0" i="0">
                        <a:solidFill>
                          <a:srgbClr val="333333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marL="32067" marR="32067" marT="32067" marB="32067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0" i="0">
                          <a:solidFill>
                            <a:srgbClr val="333333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时间特征提取</a:t>
                      </a:r>
                      <a:endParaRPr lang="zh-CN" altLang="en-US" sz="1400" b="0" i="0">
                        <a:solidFill>
                          <a:srgbClr val="333333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marL="32067" marR="32067" marT="32067" marB="32067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0" i="0">
                          <a:solidFill>
                            <a:srgbClr val="333333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交易年份、交易季度、交易月份</a:t>
                      </a:r>
                      <a:endParaRPr lang="zh-CN" altLang="en-US" sz="1400" b="0" i="0">
                        <a:solidFill>
                          <a:srgbClr val="333333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marL="32067" marR="32067" marT="32067" marB="32067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687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0" i="0">
                          <a:solidFill>
                            <a:srgbClr val="333333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上次交易</a:t>
                      </a:r>
                      <a:endParaRPr lang="zh-CN" altLang="en-US" sz="1400" b="0" i="0">
                        <a:solidFill>
                          <a:srgbClr val="333333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marL="32067" marR="32067" marT="32067" marB="32067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0" i="0">
                          <a:solidFill>
                            <a:srgbClr val="333333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计算时间差</a:t>
                      </a:r>
                      <a:endParaRPr lang="zh-CN" altLang="en-US" sz="1400" b="0" i="0">
                        <a:solidFill>
                          <a:srgbClr val="333333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marL="32067" marR="32067" marT="32067" marB="32067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0" i="0">
                          <a:solidFill>
                            <a:srgbClr val="333333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上次交易距离天数</a:t>
                      </a:r>
                      <a:endParaRPr lang="zh-CN" altLang="en-US" sz="1400" b="0" i="0">
                        <a:solidFill>
                          <a:srgbClr val="333333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marL="32067" marR="32067" marT="32067" marB="32067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5687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0" i="0">
                          <a:solidFill>
                            <a:srgbClr val="333333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装修情况</a:t>
                      </a:r>
                      <a:endParaRPr lang="zh-CN" altLang="en-US" sz="1400" b="0" i="0">
                        <a:solidFill>
                          <a:srgbClr val="333333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marL="32067" marR="32067" marT="32067" marB="32067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0" i="0">
                          <a:solidFill>
                            <a:srgbClr val="333333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序数编码</a:t>
                      </a:r>
                      <a:endParaRPr lang="zh-CN" altLang="en-US" sz="1400" b="0" i="0">
                        <a:solidFill>
                          <a:srgbClr val="333333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marL="32067" marR="32067" marT="32067" marB="32067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b="0" i="0">
                          <a:solidFill>
                            <a:srgbClr val="333333"/>
                          </a:solidFill>
                          <a:latin typeface="华文仿宋" panose="02010600040101010101" charset="-122"/>
                          <a:ea typeface="华文仿宋" panose="02010600040101010101" charset="-122"/>
                          <a:cs typeface="华文仿宋" panose="02010600040101010101" charset="-122"/>
                        </a:rPr>
                        <a:t>{</a:t>
                      </a:r>
                      <a:r>
                        <a:rPr lang="zh-CN" altLang="en-US" sz="1400" b="0" i="0">
                          <a:solidFill>
                            <a:srgbClr val="333333"/>
                          </a:solidFill>
                          <a:latin typeface="华文仿宋" panose="02010600040101010101" charset="-122"/>
                          <a:ea typeface="华文仿宋" panose="02010600040101010101" charset="-122"/>
                          <a:cs typeface="华文仿宋" panose="02010600040101010101" charset="-122"/>
                        </a:rPr>
                        <a:t>毛坯</a:t>
                      </a:r>
                      <a:r>
                        <a:rPr lang="en-US" altLang="zh-CN" sz="1400" b="0" i="0">
                          <a:solidFill>
                            <a:srgbClr val="333333"/>
                          </a:solidFill>
                          <a:latin typeface="华文仿宋" panose="02010600040101010101" charset="-122"/>
                          <a:ea typeface="华文仿宋" panose="02010600040101010101" charset="-122"/>
                          <a:cs typeface="华文仿宋" panose="02010600040101010101" charset="-122"/>
                        </a:rPr>
                        <a:t>:1, </a:t>
                      </a:r>
                      <a:r>
                        <a:rPr lang="zh-CN" altLang="en-US" sz="1400" b="0" i="0">
                          <a:solidFill>
                            <a:srgbClr val="333333"/>
                          </a:solidFill>
                          <a:latin typeface="华文仿宋" panose="02010600040101010101" charset="-122"/>
                          <a:ea typeface="华文仿宋" panose="02010600040101010101" charset="-122"/>
                          <a:cs typeface="华文仿宋" panose="02010600040101010101" charset="-122"/>
                        </a:rPr>
                        <a:t>简装</a:t>
                      </a:r>
                      <a:r>
                        <a:rPr lang="en-US" altLang="zh-CN" sz="1400" b="0" i="0">
                          <a:solidFill>
                            <a:srgbClr val="333333"/>
                          </a:solidFill>
                          <a:latin typeface="华文仿宋" panose="02010600040101010101" charset="-122"/>
                          <a:ea typeface="华文仿宋" panose="02010600040101010101" charset="-122"/>
                          <a:cs typeface="华文仿宋" panose="02010600040101010101" charset="-122"/>
                        </a:rPr>
                        <a:t>:2, </a:t>
                      </a:r>
                      <a:r>
                        <a:rPr lang="zh-CN" altLang="en-US" sz="1400" b="0" i="0">
                          <a:solidFill>
                            <a:srgbClr val="333333"/>
                          </a:solidFill>
                          <a:latin typeface="华文仿宋" panose="02010600040101010101" charset="-122"/>
                          <a:ea typeface="华文仿宋" panose="02010600040101010101" charset="-122"/>
                          <a:cs typeface="华文仿宋" panose="02010600040101010101" charset="-122"/>
                        </a:rPr>
                        <a:t>精装</a:t>
                      </a:r>
                      <a:r>
                        <a:rPr lang="en-US" altLang="zh-CN" sz="1400" b="0" i="0">
                          <a:solidFill>
                            <a:srgbClr val="333333"/>
                          </a:solidFill>
                          <a:latin typeface="华文仿宋" panose="02010600040101010101" charset="-122"/>
                          <a:ea typeface="华文仿宋" panose="02010600040101010101" charset="-122"/>
                          <a:cs typeface="华文仿宋" panose="02010600040101010101" charset="-122"/>
                        </a:rPr>
                        <a:t>:3, </a:t>
                      </a:r>
                      <a:r>
                        <a:rPr lang="zh-CN" altLang="en-US" sz="1400" b="0" i="0">
                          <a:solidFill>
                            <a:srgbClr val="333333"/>
                          </a:solidFill>
                          <a:latin typeface="华文仿宋" panose="02010600040101010101" charset="-122"/>
                          <a:ea typeface="华文仿宋" panose="02010600040101010101" charset="-122"/>
                          <a:cs typeface="华文仿宋" panose="02010600040101010101" charset="-122"/>
                        </a:rPr>
                        <a:t>其他</a:t>
                      </a:r>
                      <a:r>
                        <a:rPr lang="en-US" altLang="zh-CN" sz="1400" b="0" i="0">
                          <a:solidFill>
                            <a:srgbClr val="333333"/>
                          </a:solidFill>
                          <a:latin typeface="华文仿宋" panose="02010600040101010101" charset="-122"/>
                          <a:ea typeface="华文仿宋" panose="02010600040101010101" charset="-122"/>
                          <a:cs typeface="华文仿宋" panose="02010600040101010101" charset="-122"/>
                        </a:rPr>
                        <a:t>:2}</a:t>
                      </a:r>
                      <a:endParaRPr lang="en-US" altLang="zh-CN" sz="1400" b="0" i="0">
                        <a:solidFill>
                          <a:srgbClr val="333333"/>
                        </a:solidFill>
                        <a:latin typeface="华文仿宋" panose="02010600040101010101" charset="-122"/>
                        <a:ea typeface="华文仿宋" panose="02010600040101010101" charset="-122"/>
                        <a:cs typeface="华文仿宋" panose="02010600040101010101" charset="-122"/>
                      </a:endParaRPr>
                    </a:p>
                  </a:txBody>
                  <a:tcPr marL="32067" marR="32067" marT="32067" marB="32067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5687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0" i="0">
                          <a:solidFill>
                            <a:srgbClr val="333333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楼层位置</a:t>
                      </a:r>
                      <a:endParaRPr lang="zh-CN" altLang="en-US" sz="1400" b="0" i="0">
                        <a:solidFill>
                          <a:srgbClr val="333333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marL="32067" marR="32067" marT="32067" marB="3206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0" i="0">
                          <a:solidFill>
                            <a:srgbClr val="333333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序数编码</a:t>
                      </a:r>
                      <a:endParaRPr lang="zh-CN" altLang="en-US" sz="1400" b="0" i="0">
                        <a:solidFill>
                          <a:srgbClr val="333333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marL="32067" marR="32067" marT="32067" marB="3206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b="0" i="0">
                          <a:solidFill>
                            <a:srgbClr val="333333"/>
                          </a:solidFill>
                          <a:latin typeface="华文仿宋" panose="02010600040101010101" charset="-122"/>
                          <a:ea typeface="华文仿宋" panose="02010600040101010101" charset="-122"/>
                          <a:cs typeface="华文仿宋" panose="02010600040101010101" charset="-122"/>
                        </a:rPr>
                        <a:t>{</a:t>
                      </a:r>
                      <a:r>
                        <a:rPr lang="zh-CN" altLang="en-US" sz="1400" b="0" i="0">
                          <a:solidFill>
                            <a:srgbClr val="333333"/>
                          </a:solidFill>
                          <a:latin typeface="华文仿宋" panose="02010600040101010101" charset="-122"/>
                          <a:ea typeface="华文仿宋" panose="02010600040101010101" charset="-122"/>
                          <a:cs typeface="华文仿宋" panose="02010600040101010101" charset="-122"/>
                        </a:rPr>
                        <a:t>地下室</a:t>
                      </a:r>
                      <a:r>
                        <a:rPr lang="en-US" altLang="zh-CN" sz="1400" b="0" i="0">
                          <a:solidFill>
                            <a:srgbClr val="333333"/>
                          </a:solidFill>
                          <a:latin typeface="华文仿宋" panose="02010600040101010101" charset="-122"/>
                          <a:ea typeface="华文仿宋" panose="02010600040101010101" charset="-122"/>
                          <a:cs typeface="华文仿宋" panose="02010600040101010101" charset="-122"/>
                        </a:rPr>
                        <a:t>:0, </a:t>
                      </a:r>
                      <a:r>
                        <a:rPr lang="zh-CN" altLang="en-US" sz="1400" b="0" i="0">
                          <a:solidFill>
                            <a:srgbClr val="333333"/>
                          </a:solidFill>
                          <a:latin typeface="华文仿宋" panose="02010600040101010101" charset="-122"/>
                          <a:ea typeface="华文仿宋" panose="02010600040101010101" charset="-122"/>
                          <a:cs typeface="华文仿宋" panose="02010600040101010101" charset="-122"/>
                        </a:rPr>
                        <a:t>底层</a:t>
                      </a:r>
                      <a:r>
                        <a:rPr lang="en-US" altLang="zh-CN" sz="1400" b="0" i="0">
                          <a:solidFill>
                            <a:srgbClr val="333333"/>
                          </a:solidFill>
                          <a:latin typeface="华文仿宋" panose="02010600040101010101" charset="-122"/>
                          <a:ea typeface="华文仿宋" panose="02010600040101010101" charset="-122"/>
                          <a:cs typeface="华文仿宋" panose="02010600040101010101" charset="-122"/>
                        </a:rPr>
                        <a:t>:1, </a:t>
                      </a:r>
                      <a:r>
                        <a:rPr lang="zh-CN" altLang="en-US" sz="1400" b="0" i="0">
                          <a:solidFill>
                            <a:srgbClr val="333333"/>
                          </a:solidFill>
                          <a:latin typeface="华文仿宋" panose="02010600040101010101" charset="-122"/>
                          <a:ea typeface="华文仿宋" panose="02010600040101010101" charset="-122"/>
                          <a:cs typeface="华文仿宋" panose="02010600040101010101" charset="-122"/>
                        </a:rPr>
                        <a:t>低楼层</a:t>
                      </a:r>
                      <a:r>
                        <a:rPr lang="en-US" altLang="zh-CN" sz="1400" b="0" i="0">
                          <a:solidFill>
                            <a:srgbClr val="333333"/>
                          </a:solidFill>
                          <a:latin typeface="华文仿宋" panose="02010600040101010101" charset="-122"/>
                          <a:ea typeface="华文仿宋" panose="02010600040101010101" charset="-122"/>
                          <a:cs typeface="华文仿宋" panose="02010600040101010101" charset="-122"/>
                        </a:rPr>
                        <a:t>:2, </a:t>
                      </a:r>
                      <a:r>
                        <a:rPr lang="zh-CN" altLang="en-US" sz="1400" b="0" i="0">
                          <a:solidFill>
                            <a:srgbClr val="333333"/>
                          </a:solidFill>
                          <a:latin typeface="华文仿宋" panose="02010600040101010101" charset="-122"/>
                          <a:ea typeface="华文仿宋" panose="02010600040101010101" charset="-122"/>
                          <a:cs typeface="华文仿宋" panose="02010600040101010101" charset="-122"/>
                        </a:rPr>
                        <a:t>中楼层</a:t>
                      </a:r>
                      <a:r>
                        <a:rPr lang="en-US" altLang="zh-CN" sz="1400" b="0" i="0">
                          <a:solidFill>
                            <a:srgbClr val="333333"/>
                          </a:solidFill>
                          <a:latin typeface="华文仿宋" panose="02010600040101010101" charset="-122"/>
                          <a:ea typeface="华文仿宋" panose="02010600040101010101" charset="-122"/>
                          <a:cs typeface="华文仿宋" panose="02010600040101010101" charset="-122"/>
                        </a:rPr>
                        <a:t>:3, </a:t>
                      </a:r>
                      <a:r>
                        <a:rPr lang="zh-CN" altLang="en-US" sz="1400" b="0" i="0">
                          <a:solidFill>
                            <a:srgbClr val="333333"/>
                          </a:solidFill>
                          <a:latin typeface="华文仿宋" panose="02010600040101010101" charset="-122"/>
                          <a:ea typeface="华文仿宋" panose="02010600040101010101" charset="-122"/>
                          <a:cs typeface="华文仿宋" panose="02010600040101010101" charset="-122"/>
                        </a:rPr>
                        <a:t>高楼层</a:t>
                      </a:r>
                      <a:r>
                        <a:rPr lang="en-US" altLang="zh-CN" sz="1400" b="0" i="0">
                          <a:solidFill>
                            <a:srgbClr val="333333"/>
                          </a:solidFill>
                          <a:latin typeface="华文仿宋" panose="02010600040101010101" charset="-122"/>
                          <a:ea typeface="华文仿宋" panose="02010600040101010101" charset="-122"/>
                          <a:cs typeface="华文仿宋" panose="02010600040101010101" charset="-122"/>
                        </a:rPr>
                        <a:t>:4, </a:t>
                      </a:r>
                      <a:r>
                        <a:rPr lang="zh-CN" altLang="en-US" sz="1400" b="0" i="0">
                          <a:solidFill>
                            <a:srgbClr val="333333"/>
                          </a:solidFill>
                          <a:latin typeface="华文仿宋" panose="02010600040101010101" charset="-122"/>
                          <a:ea typeface="华文仿宋" panose="02010600040101010101" charset="-122"/>
                          <a:cs typeface="华文仿宋" panose="02010600040101010101" charset="-122"/>
                        </a:rPr>
                        <a:t>顶层</a:t>
                      </a:r>
                      <a:r>
                        <a:rPr lang="en-US" altLang="zh-CN" sz="1400" b="0" i="0">
                          <a:solidFill>
                            <a:srgbClr val="333333"/>
                          </a:solidFill>
                          <a:latin typeface="华文仿宋" panose="02010600040101010101" charset="-122"/>
                          <a:ea typeface="华文仿宋" panose="02010600040101010101" charset="-122"/>
                          <a:cs typeface="华文仿宋" panose="02010600040101010101" charset="-122"/>
                        </a:rPr>
                        <a:t>:5}</a:t>
                      </a:r>
                      <a:endParaRPr lang="en-US" altLang="zh-CN" sz="1400" b="0" i="0">
                        <a:solidFill>
                          <a:srgbClr val="333333"/>
                        </a:solidFill>
                        <a:latin typeface="华文仿宋" panose="02010600040101010101" charset="-122"/>
                        <a:ea typeface="华文仿宋" panose="02010600040101010101" charset="-122"/>
                        <a:cs typeface="华文仿宋" panose="02010600040101010101" charset="-122"/>
                      </a:endParaRPr>
                    </a:p>
                  </a:txBody>
                  <a:tcPr marL="32067" marR="32067" marT="32067" marB="3206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5687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0" i="0">
                          <a:solidFill>
                            <a:srgbClr val="333333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配备电梯</a:t>
                      </a:r>
                      <a:endParaRPr lang="zh-CN" altLang="en-US" sz="1400" b="0" i="0">
                        <a:solidFill>
                          <a:srgbClr val="333333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marL="32067" marR="32067" marT="32067" marB="32067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0" i="0">
                          <a:solidFill>
                            <a:srgbClr val="333333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二值编码</a:t>
                      </a:r>
                      <a:endParaRPr lang="zh-CN" altLang="en-US" sz="1400" b="0" i="0">
                        <a:solidFill>
                          <a:srgbClr val="333333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marL="32067" marR="32067" marT="32067" marB="32067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b="0" i="0">
                          <a:solidFill>
                            <a:srgbClr val="333333"/>
                          </a:solidFill>
                          <a:latin typeface="华文仿宋" panose="02010600040101010101" charset="-122"/>
                          <a:ea typeface="华文仿宋" panose="02010600040101010101" charset="-122"/>
                          <a:cs typeface="华文仿宋" panose="02010600040101010101" charset="-122"/>
                        </a:rPr>
                        <a:t>{</a:t>
                      </a:r>
                      <a:r>
                        <a:rPr lang="zh-CN" altLang="en-US" sz="1400" b="0" i="0">
                          <a:solidFill>
                            <a:srgbClr val="333333"/>
                          </a:solidFill>
                          <a:latin typeface="华文仿宋" panose="02010600040101010101" charset="-122"/>
                          <a:ea typeface="华文仿宋" panose="02010600040101010101" charset="-122"/>
                          <a:cs typeface="华文仿宋" panose="02010600040101010101" charset="-122"/>
                        </a:rPr>
                        <a:t>有</a:t>
                      </a:r>
                      <a:r>
                        <a:rPr lang="en-US" altLang="zh-CN" sz="1400" b="0" i="0">
                          <a:solidFill>
                            <a:srgbClr val="333333"/>
                          </a:solidFill>
                          <a:latin typeface="华文仿宋" panose="02010600040101010101" charset="-122"/>
                          <a:ea typeface="华文仿宋" panose="02010600040101010101" charset="-122"/>
                          <a:cs typeface="华文仿宋" panose="02010600040101010101" charset="-122"/>
                        </a:rPr>
                        <a:t>:1, </a:t>
                      </a:r>
                      <a:r>
                        <a:rPr lang="zh-CN" altLang="en-US" sz="1400" b="0" i="0">
                          <a:solidFill>
                            <a:srgbClr val="333333"/>
                          </a:solidFill>
                          <a:latin typeface="华文仿宋" panose="02010600040101010101" charset="-122"/>
                          <a:ea typeface="华文仿宋" panose="02010600040101010101" charset="-122"/>
                          <a:cs typeface="华文仿宋" panose="02010600040101010101" charset="-122"/>
                        </a:rPr>
                        <a:t>无</a:t>
                      </a:r>
                      <a:r>
                        <a:rPr lang="en-US" altLang="zh-CN" sz="1400" b="0" i="0">
                          <a:solidFill>
                            <a:srgbClr val="333333"/>
                          </a:solidFill>
                          <a:latin typeface="华文仿宋" panose="02010600040101010101" charset="-122"/>
                          <a:ea typeface="华文仿宋" panose="02010600040101010101" charset="-122"/>
                          <a:cs typeface="华文仿宋" panose="02010600040101010101" charset="-122"/>
                        </a:rPr>
                        <a:t>:0}</a:t>
                      </a:r>
                      <a:endParaRPr lang="en-US" altLang="zh-CN" sz="1400" b="0" i="0">
                        <a:solidFill>
                          <a:srgbClr val="333333"/>
                        </a:solidFill>
                        <a:latin typeface="华文仿宋" panose="02010600040101010101" charset="-122"/>
                        <a:ea typeface="华文仿宋" panose="02010600040101010101" charset="-122"/>
                        <a:cs typeface="华文仿宋" panose="02010600040101010101" charset="-122"/>
                      </a:endParaRPr>
                    </a:p>
                  </a:txBody>
                  <a:tcPr marL="32067" marR="32067" marT="32067" marB="32067" anchor="ctr"/>
                </a:tc>
              </a:tr>
              <a:tr h="35687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0" i="0">
                          <a:solidFill>
                            <a:srgbClr val="333333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房屋年限</a:t>
                      </a:r>
                      <a:endParaRPr lang="zh-CN" altLang="en-US" sz="1400" b="0" i="0">
                        <a:solidFill>
                          <a:srgbClr val="333333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marL="32067" marR="32067" marT="32067" marB="32067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0" i="0">
                          <a:solidFill>
                            <a:srgbClr val="333333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序数编码</a:t>
                      </a:r>
                      <a:endParaRPr lang="zh-CN" altLang="en-US" sz="1400" b="0" i="0">
                        <a:solidFill>
                          <a:srgbClr val="333333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marL="32067" marR="32067" marT="32067" marB="32067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b="0" i="0">
                          <a:solidFill>
                            <a:srgbClr val="333333"/>
                          </a:solidFill>
                          <a:latin typeface="华文仿宋" panose="02010600040101010101" charset="-122"/>
                          <a:ea typeface="华文仿宋" panose="02010600040101010101" charset="-122"/>
                          <a:cs typeface="华文仿宋" panose="02010600040101010101" charset="-122"/>
                        </a:rPr>
                        <a:t>{</a:t>
                      </a:r>
                      <a:r>
                        <a:rPr lang="zh-CN" altLang="en-US" sz="1400" b="0" i="0">
                          <a:solidFill>
                            <a:srgbClr val="333333"/>
                          </a:solidFill>
                          <a:latin typeface="华文仿宋" panose="02010600040101010101" charset="-122"/>
                          <a:ea typeface="华文仿宋" panose="02010600040101010101" charset="-122"/>
                          <a:cs typeface="华文仿宋" panose="02010600040101010101" charset="-122"/>
                        </a:rPr>
                        <a:t>未满两年</a:t>
                      </a:r>
                      <a:r>
                        <a:rPr lang="en-US" altLang="zh-CN" sz="1400" b="0" i="0">
                          <a:solidFill>
                            <a:srgbClr val="333333"/>
                          </a:solidFill>
                          <a:latin typeface="华文仿宋" panose="02010600040101010101" charset="-122"/>
                          <a:ea typeface="华文仿宋" panose="02010600040101010101" charset="-122"/>
                          <a:cs typeface="华文仿宋" panose="02010600040101010101" charset="-122"/>
                        </a:rPr>
                        <a:t>:1, </a:t>
                      </a:r>
                      <a:r>
                        <a:rPr lang="zh-CN" altLang="en-US" sz="1400" b="0" i="0">
                          <a:solidFill>
                            <a:srgbClr val="333333"/>
                          </a:solidFill>
                          <a:latin typeface="华文仿宋" panose="02010600040101010101" charset="-122"/>
                          <a:ea typeface="华文仿宋" panose="02010600040101010101" charset="-122"/>
                          <a:cs typeface="华文仿宋" panose="02010600040101010101" charset="-122"/>
                        </a:rPr>
                        <a:t>满两年</a:t>
                      </a:r>
                      <a:r>
                        <a:rPr lang="en-US" altLang="zh-CN" sz="1400" b="0" i="0">
                          <a:solidFill>
                            <a:srgbClr val="333333"/>
                          </a:solidFill>
                          <a:latin typeface="华文仿宋" panose="02010600040101010101" charset="-122"/>
                          <a:ea typeface="华文仿宋" panose="02010600040101010101" charset="-122"/>
                          <a:cs typeface="华文仿宋" panose="02010600040101010101" charset="-122"/>
                        </a:rPr>
                        <a:t>:2, </a:t>
                      </a:r>
                      <a:r>
                        <a:rPr lang="zh-CN" altLang="en-US" sz="1400" b="0" i="0">
                          <a:solidFill>
                            <a:srgbClr val="333333"/>
                          </a:solidFill>
                          <a:latin typeface="华文仿宋" panose="02010600040101010101" charset="-122"/>
                          <a:ea typeface="华文仿宋" panose="02010600040101010101" charset="-122"/>
                          <a:cs typeface="华文仿宋" panose="02010600040101010101" charset="-122"/>
                        </a:rPr>
                        <a:t>满五年</a:t>
                      </a:r>
                      <a:r>
                        <a:rPr lang="en-US" altLang="zh-CN" sz="1400" b="0" i="0">
                          <a:solidFill>
                            <a:srgbClr val="333333"/>
                          </a:solidFill>
                          <a:latin typeface="华文仿宋" panose="02010600040101010101" charset="-122"/>
                          <a:ea typeface="华文仿宋" panose="02010600040101010101" charset="-122"/>
                          <a:cs typeface="华文仿宋" panose="02010600040101010101" charset="-122"/>
                        </a:rPr>
                        <a:t>:5}</a:t>
                      </a:r>
                      <a:endParaRPr lang="en-US" altLang="zh-CN" sz="1400" b="0" i="0">
                        <a:solidFill>
                          <a:srgbClr val="333333"/>
                        </a:solidFill>
                        <a:latin typeface="华文仿宋" panose="02010600040101010101" charset="-122"/>
                        <a:ea typeface="华文仿宋" panose="02010600040101010101" charset="-122"/>
                        <a:cs typeface="华文仿宋" panose="02010600040101010101" charset="-122"/>
                      </a:endParaRPr>
                    </a:p>
                  </a:txBody>
                  <a:tcPr marL="32067" marR="32067" marT="32067" marB="32067" anchor="ctr"/>
                </a:tc>
              </a:tr>
              <a:tr h="35687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0" i="0">
                          <a:solidFill>
                            <a:srgbClr val="333333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产权所属</a:t>
                      </a:r>
                      <a:endParaRPr lang="zh-CN" altLang="en-US" sz="1400" b="0" i="0">
                        <a:solidFill>
                          <a:srgbClr val="333333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marL="32067" marR="32067" marT="32067" marB="32067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b="0" i="0">
                          <a:solidFill>
                            <a:srgbClr val="333333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二值编码</a:t>
                      </a:r>
                      <a:endParaRPr lang="zh-CN" altLang="en-US" sz="1400" b="0" i="0">
                        <a:solidFill>
                          <a:srgbClr val="333333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marL="32067" marR="32067" marT="32067" marB="32067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b="0" i="0">
                          <a:solidFill>
                            <a:srgbClr val="333333"/>
                          </a:solidFill>
                          <a:latin typeface="华文仿宋" panose="02010600040101010101" charset="-122"/>
                          <a:ea typeface="华文仿宋" panose="02010600040101010101" charset="-122"/>
                          <a:cs typeface="华文仿宋" panose="02010600040101010101" charset="-122"/>
                        </a:rPr>
                        <a:t>{</a:t>
                      </a:r>
                      <a:r>
                        <a:rPr lang="zh-CN" altLang="en-US" sz="1400" b="0" i="0">
                          <a:solidFill>
                            <a:srgbClr val="333333"/>
                          </a:solidFill>
                          <a:latin typeface="华文仿宋" panose="02010600040101010101" charset="-122"/>
                          <a:ea typeface="华文仿宋" panose="02010600040101010101" charset="-122"/>
                          <a:cs typeface="华文仿宋" panose="02010600040101010101" charset="-122"/>
                        </a:rPr>
                        <a:t>非共有</a:t>
                      </a:r>
                      <a:r>
                        <a:rPr lang="en-US" altLang="zh-CN" sz="1400" b="0" i="0">
                          <a:solidFill>
                            <a:srgbClr val="333333"/>
                          </a:solidFill>
                          <a:latin typeface="华文仿宋" panose="02010600040101010101" charset="-122"/>
                          <a:ea typeface="华文仿宋" panose="02010600040101010101" charset="-122"/>
                          <a:cs typeface="华文仿宋" panose="02010600040101010101" charset="-122"/>
                        </a:rPr>
                        <a:t>:1, </a:t>
                      </a:r>
                      <a:r>
                        <a:rPr lang="zh-CN" altLang="en-US" sz="1400" b="0" i="0">
                          <a:solidFill>
                            <a:srgbClr val="333333"/>
                          </a:solidFill>
                          <a:latin typeface="华文仿宋" panose="02010600040101010101" charset="-122"/>
                          <a:ea typeface="华文仿宋" panose="02010600040101010101" charset="-122"/>
                          <a:cs typeface="华文仿宋" panose="02010600040101010101" charset="-122"/>
                        </a:rPr>
                        <a:t>共有</a:t>
                      </a:r>
                      <a:r>
                        <a:rPr lang="en-US" altLang="zh-CN" sz="1400" b="0" i="0">
                          <a:solidFill>
                            <a:srgbClr val="333333"/>
                          </a:solidFill>
                          <a:latin typeface="华文仿宋" panose="02010600040101010101" charset="-122"/>
                          <a:ea typeface="华文仿宋" panose="02010600040101010101" charset="-122"/>
                          <a:cs typeface="华文仿宋" panose="02010600040101010101" charset="-122"/>
                        </a:rPr>
                        <a:t>:0}</a:t>
                      </a:r>
                      <a:endParaRPr lang="en-US" altLang="zh-CN" sz="1400" b="0" i="0">
                        <a:solidFill>
                          <a:srgbClr val="333333"/>
                        </a:solidFill>
                        <a:latin typeface="华文仿宋" panose="02010600040101010101" charset="-122"/>
                        <a:ea typeface="华文仿宋" panose="02010600040101010101" charset="-122"/>
                        <a:cs typeface="华文仿宋" panose="02010600040101010101" charset="-122"/>
                      </a:endParaRPr>
                    </a:p>
                  </a:txBody>
                  <a:tcPr marL="32067" marR="32067" marT="32067" marB="32067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635" y="762000"/>
            <a:ext cx="1217041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2400" y="152400"/>
            <a:ext cx="63214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华文仿宋" panose="02010600040101010101" charset="-122"/>
                <a:ea typeface="华文仿宋" panose="02010600040101010101" charset="-122"/>
              </a:rPr>
              <a:t>模型构建</a:t>
            </a:r>
            <a:endParaRPr lang="zh-CN" altLang="en-US" sz="28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6019800" y="914400"/>
            <a:ext cx="0" cy="576262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267335" y="750570"/>
          <a:ext cx="5560060" cy="5924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4895"/>
                <a:gridCol w="1652905"/>
                <a:gridCol w="1625600"/>
                <a:gridCol w="1216660"/>
              </a:tblGrid>
              <a:tr h="5353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华文宋体" panose="02010600040101010101" charset="-122"/>
                          <a:ea typeface="华文宋体" panose="02010600040101010101" charset="-122"/>
                        </a:rPr>
                        <a:t>Models</a:t>
                      </a:r>
                      <a:endParaRPr lang="en-US" altLang="zh-CN" sz="1400">
                        <a:solidFill>
                          <a:schemeClr val="tx1"/>
                        </a:solidFill>
                        <a:latin typeface="华文宋体" panose="02010600040101010101" charset="-122"/>
                        <a:ea typeface="华文宋体" panose="02010600040101010101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华文宋体" panose="02010600040101010101" charset="-122"/>
                          <a:ea typeface="华文宋体" panose="02010600040101010101" charset="-122"/>
                        </a:rPr>
                        <a:t>Parameters</a:t>
                      </a:r>
                      <a:endParaRPr lang="en-US" altLang="zh-CN" sz="1400">
                        <a:solidFill>
                          <a:schemeClr val="tx1"/>
                        </a:solidFill>
                        <a:latin typeface="华文宋体" panose="02010600040101010101" charset="-122"/>
                        <a:ea typeface="华文宋体" panose="02010600040101010101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华文宋体" panose="02010600040101010101" charset="-122"/>
                          <a:ea typeface="华文宋体" panose="02010600040101010101" charset="-122"/>
                        </a:rPr>
                        <a:t>Range</a:t>
                      </a:r>
                      <a:endParaRPr lang="en-US" altLang="zh-CN" sz="1400">
                        <a:solidFill>
                          <a:schemeClr val="tx1"/>
                        </a:solidFill>
                        <a:latin typeface="华文宋体" panose="02010600040101010101" charset="-122"/>
                        <a:ea typeface="华文宋体" panose="02010600040101010101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华文宋体" panose="02010600040101010101" charset="-122"/>
                          <a:ea typeface="华文宋体" panose="02010600040101010101" charset="-122"/>
                          <a:cs typeface="华文宋体" panose="02010600040101010101" charset="-122"/>
                        </a:rPr>
                        <a:t>Optuna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华文宋体" panose="02010600040101010101" charset="-122"/>
                        <a:ea typeface="华文宋体" panose="02010600040101010101" charset="-122"/>
                        <a:cs typeface="华文宋体" panose="02010600040101010101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14960">
                <a:tc rowSpan="4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华文宋体" panose="02010600040101010101" charset="-122"/>
                          <a:ea typeface="华文宋体" panose="02010600040101010101" charset="-122"/>
                        </a:rPr>
                        <a:t>LASSO </a:t>
                      </a:r>
                      <a:endParaRPr lang="en-US" altLang="zh-CN" sz="1400" b="1">
                        <a:solidFill>
                          <a:schemeClr val="tx1"/>
                        </a:solidFill>
                        <a:latin typeface="华文宋体" panose="02010600040101010101" charset="-122"/>
                        <a:ea typeface="华文宋体" panose="02010600040101010101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华文宋体" panose="02010600040101010101" charset="-122"/>
                          <a:ea typeface="华文宋体" panose="02010600040101010101" charset="-122"/>
                        </a:rPr>
                        <a:t>30</a:t>
                      </a:r>
                      <a:endParaRPr lang="en-US" altLang="zh-CN" sz="1400" b="1">
                        <a:solidFill>
                          <a:schemeClr val="tx1"/>
                        </a:solidFill>
                        <a:latin typeface="华文宋体" panose="02010600040101010101" charset="-122"/>
                        <a:ea typeface="华文宋体" panose="02010600040101010101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华文宋体" panose="02010600040101010101" charset="-122"/>
                          <a:ea typeface="华文宋体" panose="02010600040101010101" charset="-122"/>
                        </a:rPr>
                        <a:t>alpha</a:t>
                      </a:r>
                      <a:endParaRPr lang="en-US" altLang="zh-CN" sz="1400">
                        <a:solidFill>
                          <a:schemeClr val="tx1"/>
                        </a:solidFill>
                        <a:latin typeface="华文宋体" panose="02010600040101010101" charset="-122"/>
                        <a:ea typeface="华文宋体" panose="02010600040101010101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华文宋体" panose="02010600040101010101" charset="-122"/>
                          <a:ea typeface="华文宋体" panose="02010600040101010101" charset="-122"/>
                        </a:rPr>
                        <a:t>0.1-1000</a:t>
                      </a:r>
                      <a:endParaRPr lang="en-US" altLang="zh-CN" sz="1400">
                        <a:solidFill>
                          <a:schemeClr val="tx1"/>
                        </a:solidFill>
                        <a:latin typeface="华文宋体" panose="02010600040101010101" charset="-122"/>
                        <a:ea typeface="华文宋体" panose="02010600040101010101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华文宋体" panose="02010600040101010101" charset="-122"/>
                          <a:ea typeface="华文宋体" panose="02010600040101010101" charset="-122"/>
                          <a:sym typeface="+mn-ea"/>
                        </a:rPr>
                        <a:t>1.570</a:t>
                      </a:r>
                      <a:endParaRPr lang="en-US" altLang="zh-CN" sz="1400">
                        <a:solidFill>
                          <a:schemeClr val="tx1"/>
                        </a:solidFill>
                        <a:latin typeface="华文宋体" panose="02010600040101010101" charset="-122"/>
                        <a:ea typeface="华文宋体" panose="02010600040101010101" charset="-122"/>
                        <a:sym typeface="+mn-ea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14960">
                <a:tc vMerge="1"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华文宋体" panose="02010600040101010101" charset="-122"/>
                          <a:ea typeface="华文宋体" panose="02010600040101010101" charset="-122"/>
                          <a:sym typeface="+mn-ea"/>
                        </a:rPr>
                        <a:t>max_iter</a:t>
                      </a:r>
                      <a:endParaRPr lang="en-US" altLang="zh-CN" sz="1400">
                        <a:solidFill>
                          <a:schemeClr val="tx1"/>
                        </a:solidFill>
                        <a:latin typeface="华文宋体" panose="02010600040101010101" charset="-122"/>
                        <a:ea typeface="华文宋体" panose="02010600040101010101" charset="-122"/>
                        <a:sym typeface="+mn-ea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华文宋体" panose="02010600040101010101" charset="-122"/>
                          <a:ea typeface="华文宋体" panose="02010600040101010101" charset="-122"/>
                        </a:rPr>
                        <a:t>1000-20000</a:t>
                      </a:r>
                      <a:endParaRPr lang="en-US" altLang="zh-CN" sz="1400">
                        <a:solidFill>
                          <a:schemeClr val="tx1"/>
                        </a:solidFill>
                        <a:latin typeface="华文宋体" panose="02010600040101010101" charset="-122"/>
                        <a:ea typeface="华文宋体" panose="02010600040101010101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华文宋体" panose="02010600040101010101" charset="-122"/>
                          <a:ea typeface="华文宋体" panose="02010600040101010101" charset="-122"/>
                          <a:sym typeface="+mn-ea"/>
                        </a:rPr>
                        <a:t>12284</a:t>
                      </a:r>
                      <a:endParaRPr lang="en-US" altLang="zh-CN" sz="1400">
                        <a:solidFill>
                          <a:schemeClr val="tx1"/>
                        </a:solidFill>
                        <a:latin typeface="华文宋体" panose="02010600040101010101" charset="-122"/>
                        <a:ea typeface="华文宋体" panose="02010600040101010101" charset="-122"/>
                        <a:sym typeface="+mn-ea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14960">
                <a:tc vMerge="1"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华文宋体" panose="02010600040101010101" charset="-122"/>
                          <a:ea typeface="华文宋体" panose="02010600040101010101" charset="-122"/>
                          <a:sym typeface="+mn-ea"/>
                        </a:rPr>
                        <a:t>tol</a:t>
                      </a:r>
                      <a:endParaRPr lang="en-US" altLang="zh-CN" sz="1400">
                        <a:solidFill>
                          <a:schemeClr val="tx1"/>
                        </a:solidFill>
                        <a:latin typeface="华文宋体" panose="02010600040101010101" charset="-122"/>
                        <a:ea typeface="华文宋体" panose="02010600040101010101" charset="-122"/>
                        <a:sym typeface="+mn-ea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华文宋体" panose="02010600040101010101" charset="-122"/>
                          <a:ea typeface="华文宋体" panose="02010600040101010101" charset="-122"/>
                        </a:rPr>
                        <a:t>1e-6 - 1e-3</a:t>
                      </a:r>
                      <a:endParaRPr lang="en-US" altLang="zh-CN" sz="1400">
                        <a:solidFill>
                          <a:schemeClr val="tx1"/>
                        </a:solidFill>
                        <a:latin typeface="华文宋体" panose="02010600040101010101" charset="-122"/>
                        <a:ea typeface="华文宋体" panose="02010600040101010101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华文宋体" panose="02010600040101010101" charset="-122"/>
                          <a:ea typeface="华文宋体" panose="02010600040101010101" charset="-122"/>
                          <a:sym typeface="+mn-ea"/>
                        </a:rPr>
                        <a:t>2.028e-05</a:t>
                      </a:r>
                      <a:endParaRPr lang="en-US" altLang="zh-CN" sz="1400">
                        <a:solidFill>
                          <a:schemeClr val="tx1"/>
                        </a:solidFill>
                        <a:latin typeface="华文宋体" panose="02010600040101010101" charset="-122"/>
                        <a:ea typeface="华文宋体" panose="02010600040101010101" charset="-122"/>
                        <a:sym typeface="+mn-ea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15595">
                <a:tc vMerge="1"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华文宋体" panose="02010600040101010101" charset="-122"/>
                          <a:ea typeface="华文宋体" panose="02010600040101010101" charset="-122"/>
                          <a:sym typeface="+mn-ea"/>
                        </a:rPr>
                        <a:t>selection</a:t>
                      </a:r>
                      <a:endParaRPr lang="en-US" altLang="zh-CN" sz="1400">
                        <a:solidFill>
                          <a:schemeClr val="tx1"/>
                        </a:solidFill>
                        <a:latin typeface="华文宋体" panose="02010600040101010101" charset="-122"/>
                        <a:ea typeface="华文宋体" panose="02010600040101010101" charset="-122"/>
                        <a:sym typeface="+mn-ea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华文宋体" panose="02010600040101010101" charset="-122"/>
                          <a:ea typeface="华文宋体" panose="02010600040101010101" charset="-122"/>
                        </a:rPr>
                        <a:t>cyclic, random</a:t>
                      </a:r>
                      <a:endParaRPr lang="en-US" altLang="zh-CN" sz="1400">
                        <a:solidFill>
                          <a:schemeClr val="tx1"/>
                        </a:solidFill>
                        <a:latin typeface="华文宋体" panose="02010600040101010101" charset="-122"/>
                        <a:ea typeface="华文宋体" panose="02010600040101010101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华文宋体" panose="02010600040101010101" charset="-122"/>
                          <a:ea typeface="华文宋体" panose="02010600040101010101" charset="-122"/>
                          <a:sym typeface="+mn-ea"/>
                        </a:rPr>
                        <a:t>cyclic</a:t>
                      </a:r>
                      <a:endParaRPr lang="en-US" altLang="zh-CN" sz="1400">
                        <a:solidFill>
                          <a:schemeClr val="tx1"/>
                        </a:solidFill>
                        <a:latin typeface="华文宋体" panose="02010600040101010101" charset="-122"/>
                        <a:ea typeface="华文宋体" panose="02010600040101010101" charset="-122"/>
                        <a:sym typeface="+mn-ea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14960">
                <a:tc rowSpan="8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华文宋体" panose="02010600040101010101" charset="-122"/>
                          <a:ea typeface="华文宋体" panose="02010600040101010101" charset="-122"/>
                        </a:rPr>
                        <a:t>XGBoost 70</a:t>
                      </a:r>
                      <a:endParaRPr lang="en-US" altLang="zh-CN" sz="1400" b="1">
                        <a:solidFill>
                          <a:schemeClr val="tx1"/>
                        </a:solidFill>
                        <a:latin typeface="华文宋体" panose="02010600040101010101" charset="-122"/>
                        <a:ea typeface="华文宋体" panose="02010600040101010101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华文宋体" panose="02010600040101010101" charset="-122"/>
                          <a:ea typeface="华文宋体" panose="02010600040101010101" charset="-122"/>
                        </a:rPr>
                        <a:t>n_estimators</a:t>
                      </a:r>
                      <a:endParaRPr lang="en-US" altLang="zh-CN" sz="1400">
                        <a:solidFill>
                          <a:schemeClr val="tx1"/>
                        </a:solidFill>
                        <a:latin typeface="华文宋体" panose="02010600040101010101" charset="-122"/>
                        <a:ea typeface="华文宋体" panose="02010600040101010101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华文宋体" panose="02010600040101010101" charset="-122"/>
                          <a:ea typeface="华文宋体" panose="02010600040101010101" charset="-122"/>
                        </a:rPr>
                        <a:t>300-800</a:t>
                      </a:r>
                      <a:endParaRPr lang="en-US" altLang="zh-CN" sz="1400">
                        <a:solidFill>
                          <a:schemeClr val="tx1"/>
                        </a:solidFill>
                        <a:latin typeface="华文宋体" panose="02010600040101010101" charset="-122"/>
                        <a:ea typeface="华文宋体" panose="02010600040101010101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华文宋体" panose="02010600040101010101" charset="-122"/>
                          <a:ea typeface="华文宋体" panose="02010600040101010101" charset="-122"/>
                          <a:sym typeface="+mn-ea"/>
                        </a:rPr>
                        <a:t>652</a:t>
                      </a:r>
                      <a:endParaRPr lang="en-US" altLang="zh-CN" sz="1400">
                        <a:solidFill>
                          <a:schemeClr val="tx1"/>
                        </a:solidFill>
                        <a:latin typeface="华文宋体" panose="02010600040101010101" charset="-122"/>
                        <a:ea typeface="华文宋体" panose="02010600040101010101" charset="-122"/>
                        <a:sym typeface="+mn-ea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14960">
                <a:tc vMerge="1"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华文宋体" panose="02010600040101010101" charset="-122"/>
                          <a:ea typeface="华文宋体" panose="02010600040101010101" charset="-122"/>
                          <a:sym typeface="+mn-ea"/>
                        </a:rPr>
                        <a:t>max_depth</a:t>
                      </a:r>
                      <a:endParaRPr lang="en-US" altLang="zh-CN" sz="1400">
                        <a:solidFill>
                          <a:schemeClr val="tx1"/>
                        </a:solidFill>
                        <a:latin typeface="华文宋体" panose="02010600040101010101" charset="-122"/>
                        <a:ea typeface="华文宋体" panose="02010600040101010101" charset="-122"/>
                        <a:sym typeface="+mn-ea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华文宋体" panose="02010600040101010101" charset="-122"/>
                          <a:ea typeface="华文宋体" panose="02010600040101010101" charset="-122"/>
                        </a:rPr>
                        <a:t>6-20</a:t>
                      </a:r>
                      <a:endParaRPr lang="en-US" altLang="zh-CN" sz="1400">
                        <a:solidFill>
                          <a:schemeClr val="tx1"/>
                        </a:solidFill>
                        <a:latin typeface="华文宋体" panose="02010600040101010101" charset="-122"/>
                        <a:ea typeface="华文宋体" panose="02010600040101010101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华文宋体" panose="02010600040101010101" charset="-122"/>
                          <a:ea typeface="华文宋体" panose="02010600040101010101" charset="-122"/>
                          <a:sym typeface="+mn-ea"/>
                        </a:rPr>
                        <a:t>14</a:t>
                      </a:r>
                      <a:endParaRPr lang="en-US" altLang="zh-CN" sz="1400">
                        <a:solidFill>
                          <a:schemeClr val="tx1"/>
                        </a:solidFill>
                        <a:latin typeface="华文宋体" panose="02010600040101010101" charset="-122"/>
                        <a:ea typeface="华文宋体" panose="02010600040101010101" charset="-122"/>
                        <a:sym typeface="+mn-ea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14960">
                <a:tc vMerge="1"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华文宋体" panose="02010600040101010101" charset="-122"/>
                          <a:ea typeface="华文宋体" panose="02010600040101010101" charset="-122"/>
                          <a:sym typeface="+mn-ea"/>
                        </a:rPr>
                        <a:t>learning_rate</a:t>
                      </a:r>
                      <a:endParaRPr lang="en-US" altLang="zh-CN" sz="1400">
                        <a:solidFill>
                          <a:schemeClr val="tx1"/>
                        </a:solidFill>
                        <a:latin typeface="华文宋体" panose="02010600040101010101" charset="-122"/>
                        <a:ea typeface="华文宋体" panose="02010600040101010101" charset="-122"/>
                        <a:sym typeface="+mn-ea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华文宋体" panose="02010600040101010101" charset="-122"/>
                          <a:ea typeface="华文宋体" panose="02010600040101010101" charset="-122"/>
                        </a:rPr>
                        <a:t>0.02-0.15</a:t>
                      </a:r>
                      <a:endParaRPr lang="en-US" altLang="zh-CN" sz="1400">
                        <a:solidFill>
                          <a:schemeClr val="tx1"/>
                        </a:solidFill>
                        <a:latin typeface="华文宋体" panose="02010600040101010101" charset="-122"/>
                        <a:ea typeface="华文宋体" panose="02010600040101010101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华文宋体" panose="02010600040101010101" charset="-122"/>
                          <a:ea typeface="华文宋体" panose="02010600040101010101" charset="-122"/>
                          <a:sym typeface="+mn-ea"/>
                        </a:rPr>
                        <a:t>0.022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华文宋体" panose="02010600040101010101" charset="-122"/>
                        <a:ea typeface="华文宋体" panose="02010600040101010101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14960">
                <a:tc vMerge="1"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华文宋体" panose="02010600040101010101" charset="-122"/>
                          <a:ea typeface="华文宋体" panose="02010600040101010101" charset="-122"/>
                          <a:sym typeface="+mn-ea"/>
                        </a:rPr>
                        <a:t>reg_alpha</a:t>
                      </a:r>
                      <a:endParaRPr lang="en-US" altLang="zh-CN" sz="1400">
                        <a:solidFill>
                          <a:schemeClr val="tx1"/>
                        </a:solidFill>
                        <a:latin typeface="华文宋体" panose="02010600040101010101" charset="-122"/>
                        <a:ea typeface="华文宋体" panose="02010600040101010101" charset="-122"/>
                        <a:sym typeface="+mn-ea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华文宋体" panose="02010600040101010101" charset="-122"/>
                          <a:ea typeface="华文宋体" panose="02010600040101010101" charset="-122"/>
                        </a:rPr>
                        <a:t>0.0-5.0</a:t>
                      </a:r>
                      <a:endParaRPr lang="en-US" altLang="zh-CN" sz="1400">
                        <a:solidFill>
                          <a:schemeClr val="tx1"/>
                        </a:solidFill>
                        <a:latin typeface="华文宋体" panose="02010600040101010101" charset="-122"/>
                        <a:ea typeface="华文宋体" panose="02010600040101010101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华文宋体" panose="02010600040101010101" charset="-122"/>
                          <a:ea typeface="华文宋体" panose="02010600040101010101" charset="-122"/>
                          <a:sym typeface="+mn-ea"/>
                        </a:rPr>
                        <a:t>0.666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华文宋体" panose="02010600040101010101" charset="-122"/>
                        <a:ea typeface="华文宋体" panose="02010600040101010101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14960">
                <a:tc vMerge="1"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华文宋体" panose="02010600040101010101" charset="-122"/>
                          <a:ea typeface="华文宋体" panose="02010600040101010101" charset="-122"/>
                          <a:sym typeface="+mn-ea"/>
                        </a:rPr>
                        <a:t>reg_lambda</a:t>
                      </a:r>
                      <a:endParaRPr lang="en-US" altLang="zh-CN" sz="1400">
                        <a:solidFill>
                          <a:schemeClr val="tx1"/>
                        </a:solidFill>
                        <a:latin typeface="华文宋体" panose="02010600040101010101" charset="-122"/>
                        <a:ea typeface="华文宋体" panose="02010600040101010101" charset="-122"/>
                        <a:sym typeface="+mn-ea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华文宋体" panose="02010600040101010101" charset="-122"/>
                          <a:ea typeface="华文宋体" panose="02010600040101010101" charset="-122"/>
                        </a:rPr>
                        <a:t>3.0-10.0</a:t>
                      </a:r>
                      <a:endParaRPr lang="en-US" altLang="zh-CN" sz="1400">
                        <a:solidFill>
                          <a:schemeClr val="tx1"/>
                        </a:solidFill>
                        <a:latin typeface="华文宋体" panose="02010600040101010101" charset="-122"/>
                        <a:ea typeface="华文宋体" panose="02010600040101010101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华文宋体" panose="02010600040101010101" charset="-122"/>
                          <a:ea typeface="华文宋体" panose="02010600040101010101" charset="-122"/>
                          <a:sym typeface="+mn-ea"/>
                        </a:rPr>
                        <a:t>3.866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华文宋体" panose="02010600040101010101" charset="-122"/>
                        <a:ea typeface="华文宋体" panose="02010600040101010101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14960">
                <a:tc vMerge="1"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华文宋体" panose="02010600040101010101" charset="-122"/>
                          <a:ea typeface="华文宋体" panose="02010600040101010101" charset="-122"/>
                          <a:sym typeface="+mn-ea"/>
                        </a:rPr>
                        <a:t>subsample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华文宋体" panose="02010600040101010101" charset="-122"/>
                        <a:ea typeface="华文宋体" panose="02010600040101010101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华文宋体" panose="02010600040101010101" charset="-122"/>
                          <a:ea typeface="华文宋体" panose="02010600040101010101" charset="-122"/>
                        </a:rPr>
                        <a:t>0.6-1.0</a:t>
                      </a:r>
                      <a:endParaRPr lang="en-US" altLang="zh-CN" sz="1400">
                        <a:solidFill>
                          <a:schemeClr val="tx1"/>
                        </a:solidFill>
                        <a:latin typeface="华文宋体" panose="02010600040101010101" charset="-122"/>
                        <a:ea typeface="华文宋体" panose="02010600040101010101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华文宋体" panose="02010600040101010101" charset="-122"/>
                          <a:ea typeface="华文宋体" panose="02010600040101010101" charset="-122"/>
                          <a:sym typeface="+mn-ea"/>
                        </a:rPr>
                        <a:t>0.929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华文宋体" panose="02010600040101010101" charset="-122"/>
                        <a:ea typeface="华文宋体" panose="02010600040101010101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54330">
                <a:tc vMerge="1"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华文宋体" panose="02010600040101010101" charset="-122"/>
                          <a:ea typeface="华文宋体" panose="02010600040101010101" charset="-122"/>
                          <a:sym typeface="+mn-ea"/>
                        </a:rPr>
                        <a:t>colsample_bytree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华文宋体" panose="02010600040101010101" charset="-122"/>
                        <a:ea typeface="华文宋体" panose="02010600040101010101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华文宋体" panose="02010600040101010101" charset="-122"/>
                          <a:ea typeface="华文宋体" panose="02010600040101010101" charset="-122"/>
                          <a:sym typeface="+mn-ea"/>
                        </a:rPr>
                        <a:t>0.6-1.0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华文宋体" panose="02010600040101010101" charset="-122"/>
                        <a:ea typeface="华文宋体" panose="02010600040101010101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华文宋体" panose="02010600040101010101" charset="-122"/>
                          <a:ea typeface="华文宋体" panose="02010600040101010101" charset="-122"/>
                          <a:sym typeface="+mn-ea"/>
                        </a:rPr>
                        <a:t>0.771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华文宋体" panose="02010600040101010101" charset="-122"/>
                        <a:ea typeface="华文宋体" panose="02010600040101010101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12420">
                <a:tc vMerge="1"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华文宋体" panose="02010600040101010101" charset="-122"/>
                          <a:ea typeface="华文宋体" panose="02010600040101010101" charset="-122"/>
                          <a:sym typeface="+mn-ea"/>
                        </a:rPr>
                        <a:t>min_child_weight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华文宋体" panose="02010600040101010101" charset="-122"/>
                        <a:ea typeface="华文宋体" panose="02010600040101010101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华文宋体" panose="02010600040101010101" charset="-122"/>
                          <a:ea typeface="华文宋体" panose="02010600040101010101" charset="-122"/>
                        </a:rPr>
                        <a:t>1-10</a:t>
                      </a:r>
                      <a:endParaRPr lang="en-US" altLang="zh-CN" sz="1400">
                        <a:solidFill>
                          <a:schemeClr val="tx1"/>
                        </a:solidFill>
                        <a:latin typeface="华文宋体" panose="02010600040101010101" charset="-122"/>
                        <a:ea typeface="华文宋体" panose="02010600040101010101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华文宋体" panose="02010600040101010101" charset="-122"/>
                          <a:ea typeface="华文宋体" panose="02010600040101010101" charset="-122"/>
                        </a:rPr>
                        <a:t>10</a:t>
                      </a:r>
                      <a:endParaRPr lang="en-US" altLang="zh-CN" sz="1400">
                        <a:solidFill>
                          <a:schemeClr val="tx1"/>
                        </a:solidFill>
                        <a:latin typeface="华文宋体" panose="02010600040101010101" charset="-122"/>
                        <a:ea typeface="华文宋体" panose="02010600040101010101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15595">
                <a:tc rowSpan="5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华文宋体" panose="02010600040101010101" charset="-122"/>
                          <a:ea typeface="华文宋体" panose="02010600040101010101" charset="-122"/>
                        </a:rPr>
                        <a:t>Neural Network </a:t>
                      </a:r>
                      <a:endParaRPr lang="en-US" altLang="zh-CN" sz="1400" b="1">
                        <a:solidFill>
                          <a:schemeClr val="tx1"/>
                        </a:solidFill>
                        <a:latin typeface="华文宋体" panose="02010600040101010101" charset="-122"/>
                        <a:ea typeface="华文宋体" panose="02010600040101010101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华文宋体" panose="02010600040101010101" charset="-122"/>
                          <a:ea typeface="华文宋体" panose="02010600040101010101" charset="-122"/>
                        </a:rPr>
                        <a:t>20</a:t>
                      </a:r>
                      <a:endParaRPr lang="en-US" altLang="zh-CN" sz="1400" b="1">
                        <a:solidFill>
                          <a:schemeClr val="tx1"/>
                        </a:solidFill>
                        <a:latin typeface="华文宋体" panose="02010600040101010101" charset="-122"/>
                        <a:ea typeface="华文宋体" panose="02010600040101010101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华文宋体" panose="02010600040101010101" charset="-122"/>
                          <a:ea typeface="华文宋体" panose="02010600040101010101" charset="-122"/>
                          <a:sym typeface="+mn-ea"/>
                        </a:rPr>
                        <a:t>n_layers</a:t>
                      </a:r>
                      <a:endParaRPr lang="en-US" altLang="zh-CN" sz="1400">
                        <a:solidFill>
                          <a:schemeClr val="tx1"/>
                        </a:solidFill>
                        <a:latin typeface="华文宋体" panose="02010600040101010101" charset="-122"/>
                        <a:ea typeface="华文宋体" panose="02010600040101010101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华文宋体" panose="02010600040101010101" charset="-122"/>
                          <a:ea typeface="华文宋体" panose="02010600040101010101" charset="-122"/>
                        </a:rPr>
                        <a:t>2-4</a:t>
                      </a:r>
                      <a:endParaRPr lang="en-US" altLang="zh-CN" sz="1400">
                        <a:solidFill>
                          <a:schemeClr val="tx1"/>
                        </a:solidFill>
                        <a:latin typeface="华文宋体" panose="02010600040101010101" charset="-122"/>
                        <a:ea typeface="华文宋体" panose="02010600040101010101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华文宋体" panose="02010600040101010101" charset="-122"/>
                          <a:ea typeface="华文宋体" panose="02010600040101010101" charset="-122"/>
                          <a:sym typeface="+mn-ea"/>
                        </a:rPr>
                        <a:t>3</a:t>
                      </a:r>
                      <a:endParaRPr lang="en-US" altLang="zh-CN" sz="1400">
                        <a:solidFill>
                          <a:schemeClr val="tx1"/>
                        </a:solidFill>
                        <a:latin typeface="华文宋体" panose="02010600040101010101" charset="-122"/>
                        <a:ea typeface="华文宋体" panose="02010600040101010101" charset="-122"/>
                        <a:sym typeface="+mn-ea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12420">
                <a:tc vMerge="1"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华文宋体" panose="02010600040101010101" charset="-122"/>
                          <a:ea typeface="华文宋体" panose="02010600040101010101" charset="-122"/>
                          <a:sym typeface="+mn-ea"/>
                        </a:rPr>
                        <a:t>dropout_rate</a:t>
                      </a:r>
                      <a:endParaRPr lang="en-US" altLang="zh-CN" sz="1400">
                        <a:solidFill>
                          <a:schemeClr val="tx1"/>
                        </a:solidFill>
                        <a:latin typeface="华文宋体" panose="02010600040101010101" charset="-122"/>
                        <a:ea typeface="华文宋体" panose="02010600040101010101" charset="-122"/>
                        <a:sym typeface="+mn-ea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华文宋体" panose="02010600040101010101" charset="-122"/>
                          <a:ea typeface="华文宋体" panose="02010600040101010101" charset="-122"/>
                        </a:rPr>
                        <a:t>1e-4 - 1e-2</a:t>
                      </a:r>
                      <a:endParaRPr lang="en-US" altLang="zh-CN" sz="1400">
                        <a:solidFill>
                          <a:schemeClr val="tx1"/>
                        </a:solidFill>
                        <a:latin typeface="华文宋体" panose="02010600040101010101" charset="-122"/>
                        <a:ea typeface="华文宋体" panose="02010600040101010101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华文宋体" panose="02010600040101010101" charset="-122"/>
                          <a:ea typeface="华文宋体" panose="02010600040101010101" charset="-122"/>
                          <a:sym typeface="+mn-ea"/>
                        </a:rPr>
                        <a:t>0.109</a:t>
                      </a:r>
                      <a:endParaRPr lang="en-US" altLang="zh-CN" sz="1400">
                        <a:solidFill>
                          <a:schemeClr val="tx1"/>
                        </a:solidFill>
                        <a:latin typeface="华文宋体" panose="02010600040101010101" charset="-122"/>
                        <a:ea typeface="华文宋体" panose="02010600040101010101" charset="-122"/>
                        <a:sym typeface="+mn-ea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14960">
                <a:tc vMerge="1"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华文宋体" panose="02010600040101010101" charset="-122"/>
                          <a:ea typeface="华文宋体" panose="02010600040101010101" charset="-122"/>
                          <a:sym typeface="+mn-ea"/>
                        </a:rPr>
                        <a:t>learning_rate</a:t>
                      </a:r>
                      <a:endParaRPr lang="en-US" altLang="zh-CN" sz="1400">
                        <a:solidFill>
                          <a:schemeClr val="tx1"/>
                        </a:solidFill>
                        <a:latin typeface="华文宋体" panose="02010600040101010101" charset="-122"/>
                        <a:ea typeface="华文宋体" panose="02010600040101010101" charset="-122"/>
                        <a:sym typeface="+mn-ea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华文宋体" panose="02010600040101010101" charset="-122"/>
                          <a:ea typeface="华文宋体" panose="02010600040101010101" charset="-122"/>
                        </a:rPr>
                        <a:t>10-100</a:t>
                      </a:r>
                      <a:endParaRPr lang="en-US" altLang="zh-CN" sz="1400">
                        <a:solidFill>
                          <a:schemeClr val="tx1"/>
                        </a:solidFill>
                        <a:latin typeface="华文宋体" panose="02010600040101010101" charset="-122"/>
                        <a:ea typeface="华文宋体" panose="02010600040101010101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华文宋体" panose="02010600040101010101" charset="-122"/>
                          <a:ea typeface="华文宋体" panose="02010600040101010101" charset="-122"/>
                          <a:sym typeface="+mn-ea"/>
                        </a:rPr>
                        <a:t>0.0089</a:t>
                      </a:r>
                      <a:endParaRPr lang="en-US" altLang="zh-CN" sz="1400">
                        <a:solidFill>
                          <a:schemeClr val="tx1"/>
                        </a:solidFill>
                        <a:latin typeface="华文宋体" panose="02010600040101010101" charset="-122"/>
                        <a:ea typeface="华文宋体" panose="02010600040101010101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14325">
                <a:tc vMerge="1"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华文宋体" panose="02010600040101010101" charset="-122"/>
                          <a:ea typeface="华文宋体" panose="02010600040101010101" charset="-122"/>
                          <a:sym typeface="+mn-ea"/>
                        </a:rPr>
                        <a:t>batch_size</a:t>
                      </a:r>
                      <a:endParaRPr lang="en-US" altLang="zh-CN" sz="1400">
                        <a:solidFill>
                          <a:schemeClr val="tx1"/>
                        </a:solidFill>
                        <a:latin typeface="华文宋体" panose="02010600040101010101" charset="-122"/>
                        <a:ea typeface="华文宋体" panose="02010600040101010101" charset="-122"/>
                        <a:sym typeface="+mn-ea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华文宋体" panose="02010600040101010101" charset="-122"/>
                          <a:ea typeface="华文宋体" panose="02010600040101010101" charset="-122"/>
                        </a:rPr>
                        <a:t>[128, 256, 512, 1024]</a:t>
                      </a:r>
                      <a:endParaRPr lang="en-US" altLang="zh-CN" sz="1400">
                        <a:solidFill>
                          <a:schemeClr val="tx1"/>
                        </a:solidFill>
                        <a:latin typeface="华文宋体" panose="02010600040101010101" charset="-122"/>
                        <a:ea typeface="华文宋体" panose="02010600040101010101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华文宋体" panose="02010600040101010101" charset="-122"/>
                          <a:ea typeface="华文宋体" panose="02010600040101010101" charset="-122"/>
                          <a:sym typeface="+mn-ea"/>
                        </a:rPr>
                        <a:t>256</a:t>
                      </a:r>
                      <a:endParaRPr lang="en-US" altLang="zh-CN" sz="1400">
                        <a:solidFill>
                          <a:schemeClr val="tx1"/>
                        </a:solidFill>
                        <a:latin typeface="华文宋体" panose="02010600040101010101" charset="-122"/>
                        <a:ea typeface="华文宋体" panose="02010600040101010101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14960">
                <a:tc vMerge="1"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华文宋体" panose="02010600040101010101" charset="-122"/>
                          <a:ea typeface="华文宋体" panose="02010600040101010101" charset="-122"/>
                          <a:sym typeface="+mn-ea"/>
                        </a:rPr>
                        <a:t>weight_decay</a:t>
                      </a:r>
                      <a:endParaRPr lang="en-US" altLang="zh-CN" sz="1400">
                        <a:solidFill>
                          <a:schemeClr val="tx1"/>
                        </a:solidFill>
                        <a:latin typeface="华文宋体" panose="02010600040101010101" charset="-122"/>
                        <a:ea typeface="华文宋体" panose="02010600040101010101" charset="-122"/>
                        <a:sym typeface="+mn-ea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华文宋体" panose="02010600040101010101" charset="-122"/>
                          <a:ea typeface="华文宋体" panose="02010600040101010101" charset="-122"/>
                        </a:rPr>
                        <a:t>1e-6 - 1e-3</a:t>
                      </a:r>
                      <a:endParaRPr lang="en-US" altLang="zh-CN" sz="1400">
                        <a:solidFill>
                          <a:schemeClr val="tx1"/>
                        </a:solidFill>
                        <a:latin typeface="华文宋体" panose="02010600040101010101" charset="-122"/>
                        <a:ea typeface="华文宋体" panose="02010600040101010101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华文宋体" panose="02010600040101010101" charset="-122"/>
                          <a:ea typeface="华文宋体" panose="02010600040101010101" charset="-122"/>
                          <a:sym typeface="+mn-ea"/>
                        </a:rPr>
                        <a:t>0.000944</a:t>
                      </a:r>
                      <a:endParaRPr lang="en-US" altLang="zh-CN" sz="1400">
                        <a:solidFill>
                          <a:schemeClr val="tx1"/>
                        </a:solidFill>
                        <a:latin typeface="华文宋体" panose="02010600040101010101" charset="-122"/>
                        <a:ea typeface="华文宋体" panose="02010600040101010101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" name="图片 1" descr="feature importa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800" y="838200"/>
            <a:ext cx="5612130" cy="5838825"/>
          </a:xfrm>
          <a:prstGeom prst="rect">
            <a:avLst/>
          </a:prstGeom>
        </p:spPr>
      </p:pic>
      <p:pic>
        <p:nvPicPr>
          <p:cNvPr id="5" name="图片 4" descr="partial results_integra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" y="588645"/>
            <a:ext cx="5660390" cy="61398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635" y="762000"/>
            <a:ext cx="1217041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仿宋" panose="02010600040101010101" charset="-122"/>
              <a:ea typeface="华文仿宋" panose="020106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2400" y="152400"/>
            <a:ext cx="63214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华文仿宋" panose="02010600040101010101" charset="-122"/>
                <a:ea typeface="华文仿宋" panose="02010600040101010101" charset="-122"/>
              </a:rPr>
              <a:t>模型构建</a:t>
            </a:r>
            <a:endParaRPr lang="zh-CN" altLang="en-US" sz="2800" b="1">
              <a:latin typeface="华文仿宋" panose="02010600040101010101" charset="-122"/>
              <a:ea typeface="华文仿宋" panose="02010600040101010101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143000" y="914400"/>
          <a:ext cx="9766300" cy="3204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3260"/>
                <a:gridCol w="1953260"/>
                <a:gridCol w="1953260"/>
                <a:gridCol w="1953260"/>
                <a:gridCol w="1953260"/>
              </a:tblGrid>
              <a:tr h="7010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M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AE</a:t>
                      </a:r>
                      <a:endParaRPr lang="en-US" altLang="zh-CN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In sample</a:t>
                      </a:r>
                      <a:endParaRPr lang="en-US" altLang="zh-CN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out of sample</a:t>
                      </a:r>
                      <a:endParaRPr lang="en-US" altLang="zh-CN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Cross-validation</a:t>
                      </a:r>
                      <a:endParaRPr lang="en-US" altLang="zh-CN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Datahub Score</a:t>
                      </a:r>
                      <a:endParaRPr lang="en-US" altLang="zh-CN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4171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LASSO</a:t>
                      </a:r>
                      <a:endParaRPr lang="en-US" altLang="zh-CN" b="1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buClrTx/>
                        <a:buSzTx/>
                        <a:buFontTx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4.719269e+05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marL="76200" marR="76200" marT="38100" marB="1905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buClrTx/>
                        <a:buSzTx/>
                        <a:buFontTx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4.690274e+05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marL="76200" marR="76200" marT="38100" marB="1905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buClrTx/>
                        <a:buSzTx/>
                        <a:buFontTx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1.518839e+06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marL="76200" marR="76200" marT="38100" marB="1905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40.496</a:t>
                      </a:r>
                      <a:endParaRPr lang="en-US" altLang="zh-CN" b="0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4171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Random Forest</a:t>
                      </a:r>
                      <a:endParaRPr lang="en-US" altLang="zh-CN" b="1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buClrTx/>
                        <a:buSzTx/>
                        <a:buFontTx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8.122901e+04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marL="76200" marR="76200" marT="38100" marB="1905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buClrTx/>
                        <a:buSzTx/>
                        <a:buFontTx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1.282786e+05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marL="76200" marR="76200" marT="38100" marB="1905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buClrTx/>
                        <a:buSzTx/>
                        <a:buFontTx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1.511168e+06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marL="76200" marR="76200" marT="38100" marB="1905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57.083</a:t>
                      </a:r>
                      <a:endParaRPr lang="en-US" altLang="zh-CN" b="0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417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XGBoost</a:t>
                      </a:r>
                      <a:endParaRPr lang="en-US" altLang="zh-CN" b="1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marL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buClrTx/>
                        <a:buSzTx/>
                        <a:buFontTx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4.066294e+04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marL="76200" marR="76200" marT="38100" marB="1905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marL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buClrTx/>
                        <a:buSzTx/>
                        <a:buFontTx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1.244846e+05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marL="76200" marR="76200" marT="38100" marB="1905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marL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buClrTx/>
                        <a:buSzTx/>
                        <a:buFontTx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1.510086e+06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marL="76200" marR="76200" marT="38100" marB="1905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55.106</a:t>
                      </a:r>
                      <a:endParaRPr lang="en-US" altLang="zh-CN" b="0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417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LightGBM</a:t>
                      </a:r>
                      <a:endParaRPr lang="en-US" altLang="zh-CN" b="1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marL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buClrTx/>
                        <a:buSzTx/>
                        <a:buFontTx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2.132834e+04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marL="76200" marR="76200" marT="38100" marB="1905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marL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buClrTx/>
                        <a:buSzTx/>
                        <a:buFontTx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1.251043e+05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marL="76200" marR="76200" marT="38100" marB="1905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marL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buClrTx/>
                        <a:buSzTx/>
                        <a:buFontTx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1.509259e+06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marL="76200" marR="76200" marT="38100" marB="1905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57.433</a:t>
                      </a:r>
                      <a:endParaRPr lang="en-US" altLang="zh-CN" b="0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4171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  <a:sym typeface="+mn-ea"/>
                        </a:rPr>
                        <a:t>Neural Network</a:t>
                      </a:r>
                      <a:endParaRPr lang="en-US" altLang="zh-CN" b="1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buClrTx/>
                        <a:buSzTx/>
                        <a:buFontTx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1.083373e+06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marL="76200" marR="76200" marT="38100" marB="1905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buClrTx/>
                        <a:buSzTx/>
                        <a:buFontTx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1.450076e+05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marL="76200" marR="76200" marT="38100" marB="1905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buClrTx/>
                        <a:buSzTx/>
                        <a:buFontTx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1.654973e+05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marL="76200" marR="76200" marT="38100" marB="1905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64.455</a:t>
                      </a:r>
                      <a:endParaRPr lang="en-US" altLang="zh-CN" b="0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/>
          <p:nvPr>
            <p:custDataLst>
              <p:tags r:id="rId2"/>
            </p:custDataLst>
          </p:nvPr>
        </p:nvGraphicFramePr>
        <p:xfrm>
          <a:off x="1143000" y="3843655"/>
          <a:ext cx="9766300" cy="3204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3260"/>
                <a:gridCol w="1953260"/>
                <a:gridCol w="1953260"/>
                <a:gridCol w="1953260"/>
                <a:gridCol w="1953260"/>
              </a:tblGrid>
              <a:tr h="701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RMSE</a:t>
                      </a:r>
                      <a:endParaRPr lang="en-US" altLang="zh-CN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In sample</a:t>
                      </a:r>
                      <a:endParaRPr lang="en-US" altLang="zh-CN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out of sample</a:t>
                      </a:r>
                      <a:endParaRPr lang="en-US" altLang="zh-CN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Cross-validation</a:t>
                      </a:r>
                      <a:endParaRPr lang="en-US" altLang="zh-CN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Datahub Score</a:t>
                      </a:r>
                      <a:endParaRPr lang="en-US" altLang="zh-CN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417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LASSO</a:t>
                      </a:r>
                      <a:endParaRPr lang="en-US" altLang="zh-CN" b="1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1.060033e+06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marL="76200" marR="76200" marT="38100" marB="1905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7.757916e+05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marL="76200" marR="76200" marT="38100" marB="1905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2.873975e+06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marL="76200" marR="76200" marT="38100" marB="1905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40.496</a:t>
                      </a:r>
                      <a:endParaRPr lang="en-US" altLang="zh-CN" b="0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417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Random Forest</a:t>
                      </a:r>
                      <a:endParaRPr lang="en-US" altLang="zh-CN" b="1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4.214088e+05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marL="76200" marR="76200" marT="38100" marB="1905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2.804277e+05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marL="76200" marR="76200" marT="38100" marB="1905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2.169371e+06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marL="76200" marR="76200" marT="38100" marB="1905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57.083</a:t>
                      </a:r>
                      <a:endParaRPr lang="en-US" altLang="zh-CN" b="0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417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XGBoost</a:t>
                      </a:r>
                      <a:endParaRPr lang="en-US" altLang="zh-CN" b="1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1.282898e+05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marL="76200" marR="76200" marT="38100" marB="1905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2.728614e+05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marL="76200" marR="76200" marT="38100" marB="1905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2.164212e+06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marL="76200" marR="76200" marT="38100" marB="1905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55.106</a:t>
                      </a:r>
                      <a:endParaRPr lang="en-US" altLang="zh-CN" b="0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417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LightGBM</a:t>
                      </a:r>
                      <a:endParaRPr lang="en-US" altLang="zh-CN" b="1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5.175759e+04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marL="76200" marR="76200" marT="38100" marB="1905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2.708707e+05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marL="76200" marR="76200" marT="38100" marB="1905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2.160850e+06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marL="76200" marR="76200" marT="38100" marB="1905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57.433</a:t>
                      </a:r>
                      <a:endParaRPr lang="en-US" altLang="zh-CN" b="0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417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  <a:sym typeface="+mn-ea"/>
                        </a:rPr>
                        <a:t>Neural Network</a:t>
                      </a:r>
                      <a:endParaRPr lang="en-US" altLang="zh-CN" b="1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1.888098e+06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marL="76200" marR="76200" marT="38100" marB="1905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3.084639e+05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marL="76200" marR="76200" marT="38100" marB="1905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1.984256e+06</a:t>
                      </a:r>
                      <a:endParaRPr lang="en-US" altLang="zh-CN" sz="1800" b="0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marL="76200" marR="76200" marT="38100" marB="19050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  <a:latin typeface="华文仿宋" panose="02010600040101010101" charset="-122"/>
                          <a:ea typeface="华文仿宋" panose="02010600040101010101" charset="-122"/>
                        </a:rPr>
                        <a:t>64.455</a:t>
                      </a:r>
                      <a:endParaRPr lang="en-US" altLang="zh-CN" b="0">
                        <a:solidFill>
                          <a:schemeClr val="tx1"/>
                        </a:solidFill>
                        <a:latin typeface="华文仿宋" panose="02010600040101010101" charset="-122"/>
                        <a:ea typeface="华文仿宋" panose="02010600040101010101" charset="-122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13" name="图片 12" descr="all model_result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764540"/>
            <a:ext cx="9404985" cy="60934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921089" y="267324"/>
            <a:ext cx="1779466" cy="46337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422005" y="256527"/>
            <a:ext cx="273797" cy="317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197586" y="276121"/>
            <a:ext cx="239538" cy="2933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486180" y="281925"/>
            <a:ext cx="893405" cy="2632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351263" y="263278"/>
            <a:ext cx="462181" cy="4660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723425" y="799494"/>
            <a:ext cx="17780" cy="38100"/>
          </a:xfrm>
          <a:custGeom>
            <a:avLst/>
            <a:gdLst/>
            <a:ahLst/>
            <a:cxnLst/>
            <a:rect l="l" t="t" r="r" b="b"/>
            <a:pathLst>
              <a:path w="17779" h="38100">
                <a:moveTo>
                  <a:pt x="17487" y="36422"/>
                </a:moveTo>
                <a:lnTo>
                  <a:pt x="627" y="36422"/>
                </a:lnTo>
                <a:lnTo>
                  <a:pt x="627" y="37771"/>
                </a:lnTo>
                <a:lnTo>
                  <a:pt x="17487" y="37771"/>
                </a:lnTo>
                <a:lnTo>
                  <a:pt x="17487" y="36422"/>
                </a:lnTo>
                <a:close/>
              </a:path>
              <a:path w="17779" h="38100">
                <a:moveTo>
                  <a:pt x="11389" y="4046"/>
                </a:moveTo>
                <a:lnTo>
                  <a:pt x="4663" y="4046"/>
                </a:lnTo>
                <a:lnTo>
                  <a:pt x="5380" y="4721"/>
                </a:lnTo>
                <a:lnTo>
                  <a:pt x="6008" y="5396"/>
                </a:lnTo>
                <a:lnTo>
                  <a:pt x="6008" y="35073"/>
                </a:lnTo>
                <a:lnTo>
                  <a:pt x="5380" y="35747"/>
                </a:lnTo>
                <a:lnTo>
                  <a:pt x="4663" y="36422"/>
                </a:lnTo>
                <a:lnTo>
                  <a:pt x="13452" y="36422"/>
                </a:lnTo>
                <a:lnTo>
                  <a:pt x="12734" y="35747"/>
                </a:lnTo>
                <a:lnTo>
                  <a:pt x="12107" y="35747"/>
                </a:lnTo>
                <a:lnTo>
                  <a:pt x="12107" y="35073"/>
                </a:lnTo>
                <a:lnTo>
                  <a:pt x="11389" y="34399"/>
                </a:lnTo>
                <a:lnTo>
                  <a:pt x="11389" y="4046"/>
                </a:lnTo>
                <a:close/>
              </a:path>
              <a:path w="17779" h="38100">
                <a:moveTo>
                  <a:pt x="11389" y="0"/>
                </a:moveTo>
                <a:lnTo>
                  <a:pt x="10761" y="0"/>
                </a:lnTo>
                <a:lnTo>
                  <a:pt x="0" y="4046"/>
                </a:lnTo>
                <a:lnTo>
                  <a:pt x="0" y="5396"/>
                </a:lnTo>
                <a:lnTo>
                  <a:pt x="1972" y="4721"/>
                </a:lnTo>
                <a:lnTo>
                  <a:pt x="2690" y="4046"/>
                </a:lnTo>
                <a:lnTo>
                  <a:pt x="11389" y="4046"/>
                </a:lnTo>
                <a:lnTo>
                  <a:pt x="11389" y="0"/>
                </a:lnTo>
                <a:close/>
              </a:path>
            </a:pathLst>
          </a:custGeom>
          <a:solidFill>
            <a:srgbClr val="A31F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1751674" y="799494"/>
            <a:ext cx="27940" cy="38735"/>
          </a:xfrm>
          <a:custGeom>
            <a:avLst/>
            <a:gdLst/>
            <a:ahLst/>
            <a:cxnLst/>
            <a:rect l="l" t="t" r="r" b="b"/>
            <a:pathLst>
              <a:path w="27940" h="38734">
                <a:moveTo>
                  <a:pt x="20178" y="1348"/>
                </a:moveTo>
                <a:lnTo>
                  <a:pt x="14079" y="1348"/>
                </a:lnTo>
                <a:lnTo>
                  <a:pt x="16142" y="2023"/>
                </a:lnTo>
                <a:lnTo>
                  <a:pt x="17487" y="3372"/>
                </a:lnTo>
                <a:lnTo>
                  <a:pt x="18115" y="4046"/>
                </a:lnTo>
                <a:lnTo>
                  <a:pt x="19460" y="6070"/>
                </a:lnTo>
                <a:lnTo>
                  <a:pt x="20178" y="8094"/>
                </a:lnTo>
                <a:lnTo>
                  <a:pt x="20806" y="10117"/>
                </a:lnTo>
                <a:lnTo>
                  <a:pt x="21523" y="12140"/>
                </a:lnTo>
                <a:lnTo>
                  <a:pt x="21523" y="14838"/>
                </a:lnTo>
                <a:lnTo>
                  <a:pt x="20806" y="16862"/>
                </a:lnTo>
                <a:lnTo>
                  <a:pt x="20806" y="19560"/>
                </a:lnTo>
                <a:lnTo>
                  <a:pt x="18115" y="20908"/>
                </a:lnTo>
                <a:lnTo>
                  <a:pt x="16770" y="20908"/>
                </a:lnTo>
                <a:lnTo>
                  <a:pt x="15425" y="21583"/>
                </a:lnTo>
                <a:lnTo>
                  <a:pt x="20178" y="21583"/>
                </a:lnTo>
                <a:lnTo>
                  <a:pt x="19460" y="24281"/>
                </a:lnTo>
                <a:lnTo>
                  <a:pt x="17487" y="27654"/>
                </a:lnTo>
                <a:lnTo>
                  <a:pt x="15425" y="30352"/>
                </a:lnTo>
                <a:lnTo>
                  <a:pt x="13452" y="33049"/>
                </a:lnTo>
                <a:lnTo>
                  <a:pt x="10761" y="34399"/>
                </a:lnTo>
                <a:lnTo>
                  <a:pt x="8699" y="35747"/>
                </a:lnTo>
                <a:lnTo>
                  <a:pt x="6008" y="37097"/>
                </a:lnTo>
                <a:lnTo>
                  <a:pt x="627" y="37097"/>
                </a:lnTo>
                <a:lnTo>
                  <a:pt x="627" y="38445"/>
                </a:lnTo>
                <a:lnTo>
                  <a:pt x="6726" y="38445"/>
                </a:lnTo>
                <a:lnTo>
                  <a:pt x="23496" y="26979"/>
                </a:lnTo>
                <a:lnTo>
                  <a:pt x="26186" y="22932"/>
                </a:lnTo>
                <a:lnTo>
                  <a:pt x="27532" y="18886"/>
                </a:lnTo>
                <a:lnTo>
                  <a:pt x="27532" y="10792"/>
                </a:lnTo>
                <a:lnTo>
                  <a:pt x="25559" y="6744"/>
                </a:lnTo>
                <a:lnTo>
                  <a:pt x="22868" y="3372"/>
                </a:lnTo>
                <a:lnTo>
                  <a:pt x="20178" y="1348"/>
                </a:lnTo>
                <a:close/>
              </a:path>
              <a:path w="27940" h="38734">
                <a:moveTo>
                  <a:pt x="16770" y="0"/>
                </a:moveTo>
                <a:lnTo>
                  <a:pt x="9416" y="0"/>
                </a:lnTo>
                <a:lnTo>
                  <a:pt x="5380" y="1348"/>
                </a:lnTo>
                <a:lnTo>
                  <a:pt x="2690" y="4721"/>
                </a:lnTo>
                <a:lnTo>
                  <a:pt x="627" y="6744"/>
                </a:lnTo>
                <a:lnTo>
                  <a:pt x="0" y="10117"/>
                </a:lnTo>
                <a:lnTo>
                  <a:pt x="0" y="16188"/>
                </a:lnTo>
                <a:lnTo>
                  <a:pt x="627" y="18886"/>
                </a:lnTo>
                <a:lnTo>
                  <a:pt x="2690" y="20908"/>
                </a:lnTo>
                <a:lnTo>
                  <a:pt x="5380" y="22932"/>
                </a:lnTo>
                <a:lnTo>
                  <a:pt x="8071" y="24281"/>
                </a:lnTo>
                <a:lnTo>
                  <a:pt x="13452" y="24281"/>
                </a:lnTo>
                <a:lnTo>
                  <a:pt x="16770" y="22932"/>
                </a:lnTo>
                <a:lnTo>
                  <a:pt x="20178" y="21583"/>
                </a:lnTo>
                <a:lnTo>
                  <a:pt x="5380" y="7419"/>
                </a:lnTo>
                <a:lnTo>
                  <a:pt x="6008" y="5396"/>
                </a:lnTo>
                <a:lnTo>
                  <a:pt x="7353" y="4046"/>
                </a:lnTo>
                <a:lnTo>
                  <a:pt x="9416" y="2023"/>
                </a:lnTo>
                <a:lnTo>
                  <a:pt x="10761" y="1348"/>
                </a:lnTo>
                <a:lnTo>
                  <a:pt x="20178" y="1348"/>
                </a:lnTo>
                <a:lnTo>
                  <a:pt x="16770" y="0"/>
                </a:lnTo>
                <a:close/>
              </a:path>
            </a:pathLst>
          </a:custGeom>
          <a:solidFill>
            <a:srgbClr val="A31F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784587" y="799494"/>
            <a:ext cx="25400" cy="38735"/>
          </a:xfrm>
          <a:custGeom>
            <a:avLst/>
            <a:gdLst/>
            <a:ahLst/>
            <a:cxnLst/>
            <a:rect l="l" t="t" r="r" b="b"/>
            <a:pathLst>
              <a:path w="25400" h="38734">
                <a:moveTo>
                  <a:pt x="5380" y="33724"/>
                </a:moveTo>
                <a:lnTo>
                  <a:pt x="717" y="33724"/>
                </a:lnTo>
                <a:lnTo>
                  <a:pt x="0" y="34399"/>
                </a:lnTo>
                <a:lnTo>
                  <a:pt x="0" y="36422"/>
                </a:lnTo>
                <a:lnTo>
                  <a:pt x="717" y="36422"/>
                </a:lnTo>
                <a:lnTo>
                  <a:pt x="1345" y="37097"/>
                </a:lnTo>
                <a:lnTo>
                  <a:pt x="2690" y="37771"/>
                </a:lnTo>
                <a:lnTo>
                  <a:pt x="4753" y="38445"/>
                </a:lnTo>
                <a:lnTo>
                  <a:pt x="13452" y="38445"/>
                </a:lnTo>
                <a:lnTo>
                  <a:pt x="18205" y="37097"/>
                </a:lnTo>
                <a:lnTo>
                  <a:pt x="19533" y="35747"/>
                </a:lnTo>
                <a:lnTo>
                  <a:pt x="8788" y="35747"/>
                </a:lnTo>
                <a:lnTo>
                  <a:pt x="8071" y="35073"/>
                </a:lnTo>
                <a:lnTo>
                  <a:pt x="5380" y="33724"/>
                </a:lnTo>
                <a:close/>
              </a:path>
              <a:path w="25400" h="38734">
                <a:moveTo>
                  <a:pt x="21559" y="3372"/>
                </a:moveTo>
                <a:lnTo>
                  <a:pt x="12106" y="3372"/>
                </a:lnTo>
                <a:lnTo>
                  <a:pt x="14169" y="4046"/>
                </a:lnTo>
                <a:lnTo>
                  <a:pt x="16860" y="6744"/>
                </a:lnTo>
                <a:lnTo>
                  <a:pt x="17487" y="8094"/>
                </a:lnTo>
                <a:lnTo>
                  <a:pt x="17487" y="12814"/>
                </a:lnTo>
                <a:lnTo>
                  <a:pt x="16142" y="13490"/>
                </a:lnTo>
                <a:lnTo>
                  <a:pt x="15514" y="14838"/>
                </a:lnTo>
                <a:lnTo>
                  <a:pt x="14169" y="16188"/>
                </a:lnTo>
                <a:lnTo>
                  <a:pt x="12824" y="16862"/>
                </a:lnTo>
                <a:lnTo>
                  <a:pt x="10761" y="17536"/>
                </a:lnTo>
                <a:lnTo>
                  <a:pt x="9416" y="18210"/>
                </a:lnTo>
                <a:lnTo>
                  <a:pt x="7443" y="18210"/>
                </a:lnTo>
                <a:lnTo>
                  <a:pt x="7443" y="19560"/>
                </a:lnTo>
                <a:lnTo>
                  <a:pt x="12106" y="19560"/>
                </a:lnTo>
                <a:lnTo>
                  <a:pt x="17487" y="22258"/>
                </a:lnTo>
                <a:lnTo>
                  <a:pt x="18205" y="22932"/>
                </a:lnTo>
                <a:lnTo>
                  <a:pt x="18833" y="23606"/>
                </a:lnTo>
                <a:lnTo>
                  <a:pt x="19550" y="24281"/>
                </a:lnTo>
                <a:lnTo>
                  <a:pt x="20178" y="25630"/>
                </a:lnTo>
                <a:lnTo>
                  <a:pt x="20178" y="30352"/>
                </a:lnTo>
                <a:lnTo>
                  <a:pt x="19550" y="32375"/>
                </a:lnTo>
                <a:lnTo>
                  <a:pt x="18205" y="33724"/>
                </a:lnTo>
                <a:lnTo>
                  <a:pt x="16142" y="35073"/>
                </a:lnTo>
                <a:lnTo>
                  <a:pt x="14169" y="35747"/>
                </a:lnTo>
                <a:lnTo>
                  <a:pt x="19533" y="35747"/>
                </a:lnTo>
                <a:lnTo>
                  <a:pt x="24213" y="31026"/>
                </a:lnTo>
                <a:lnTo>
                  <a:pt x="24931" y="28328"/>
                </a:lnTo>
                <a:lnTo>
                  <a:pt x="24931" y="22932"/>
                </a:lnTo>
                <a:lnTo>
                  <a:pt x="24213" y="20908"/>
                </a:lnTo>
                <a:lnTo>
                  <a:pt x="22868" y="19560"/>
                </a:lnTo>
                <a:lnTo>
                  <a:pt x="21523" y="17536"/>
                </a:lnTo>
                <a:lnTo>
                  <a:pt x="19550" y="16862"/>
                </a:lnTo>
                <a:lnTo>
                  <a:pt x="16860" y="15512"/>
                </a:lnTo>
                <a:lnTo>
                  <a:pt x="20895" y="12814"/>
                </a:lnTo>
                <a:lnTo>
                  <a:pt x="22868" y="10117"/>
                </a:lnTo>
                <a:lnTo>
                  <a:pt x="22868" y="5396"/>
                </a:lnTo>
                <a:lnTo>
                  <a:pt x="22240" y="4046"/>
                </a:lnTo>
                <a:lnTo>
                  <a:pt x="21559" y="3372"/>
                </a:lnTo>
                <a:close/>
              </a:path>
              <a:path w="25400" h="38734">
                <a:moveTo>
                  <a:pt x="3407" y="33049"/>
                </a:moveTo>
                <a:lnTo>
                  <a:pt x="2062" y="33049"/>
                </a:lnTo>
                <a:lnTo>
                  <a:pt x="1345" y="33724"/>
                </a:lnTo>
                <a:lnTo>
                  <a:pt x="4035" y="33724"/>
                </a:lnTo>
                <a:lnTo>
                  <a:pt x="3407" y="33049"/>
                </a:lnTo>
                <a:close/>
              </a:path>
              <a:path w="25400" h="38734">
                <a:moveTo>
                  <a:pt x="16142" y="0"/>
                </a:moveTo>
                <a:lnTo>
                  <a:pt x="717" y="7419"/>
                </a:lnTo>
                <a:lnTo>
                  <a:pt x="2062" y="8094"/>
                </a:lnTo>
                <a:lnTo>
                  <a:pt x="4035" y="5396"/>
                </a:lnTo>
                <a:lnTo>
                  <a:pt x="6726" y="3372"/>
                </a:lnTo>
                <a:lnTo>
                  <a:pt x="21559" y="3372"/>
                </a:lnTo>
                <a:lnTo>
                  <a:pt x="18833" y="674"/>
                </a:lnTo>
                <a:lnTo>
                  <a:pt x="16142" y="0"/>
                </a:lnTo>
                <a:close/>
              </a:path>
            </a:pathLst>
          </a:custGeom>
          <a:solidFill>
            <a:srgbClr val="A31F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817590" y="800168"/>
            <a:ext cx="28575" cy="38100"/>
          </a:xfrm>
          <a:custGeom>
            <a:avLst/>
            <a:gdLst/>
            <a:ahLst/>
            <a:cxnLst/>
            <a:rect l="l" t="t" r="r" b="b"/>
            <a:pathLst>
              <a:path w="28575" h="38100">
                <a:moveTo>
                  <a:pt x="26635" y="4721"/>
                </a:moveTo>
                <a:lnTo>
                  <a:pt x="22868" y="4721"/>
                </a:lnTo>
                <a:lnTo>
                  <a:pt x="9416" y="37771"/>
                </a:lnTo>
                <a:lnTo>
                  <a:pt x="13452" y="37771"/>
                </a:lnTo>
                <a:lnTo>
                  <a:pt x="26635" y="4721"/>
                </a:lnTo>
                <a:close/>
              </a:path>
              <a:path w="28575" h="38100">
                <a:moveTo>
                  <a:pt x="28249" y="0"/>
                </a:moveTo>
                <a:lnTo>
                  <a:pt x="4663" y="0"/>
                </a:lnTo>
                <a:lnTo>
                  <a:pt x="0" y="8768"/>
                </a:lnTo>
                <a:lnTo>
                  <a:pt x="1345" y="8768"/>
                </a:lnTo>
                <a:lnTo>
                  <a:pt x="1972" y="7419"/>
                </a:lnTo>
                <a:lnTo>
                  <a:pt x="3318" y="6070"/>
                </a:lnTo>
                <a:lnTo>
                  <a:pt x="5380" y="5396"/>
                </a:lnTo>
                <a:lnTo>
                  <a:pt x="6726" y="4721"/>
                </a:lnTo>
                <a:lnTo>
                  <a:pt x="26635" y="4721"/>
                </a:lnTo>
                <a:lnTo>
                  <a:pt x="28249" y="674"/>
                </a:lnTo>
                <a:lnTo>
                  <a:pt x="28249" y="0"/>
                </a:lnTo>
                <a:close/>
              </a:path>
            </a:pathLst>
          </a:custGeom>
          <a:solidFill>
            <a:srgbClr val="A31F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716698" y="195068"/>
            <a:ext cx="141605" cy="650875"/>
          </a:xfrm>
          <a:custGeom>
            <a:avLst/>
            <a:gdLst/>
            <a:ahLst/>
            <a:cxnLst/>
            <a:rect l="l" t="t" r="r" b="b"/>
            <a:pathLst>
              <a:path w="141604" h="650875">
                <a:moveTo>
                  <a:pt x="0" y="0"/>
                </a:moveTo>
                <a:lnTo>
                  <a:pt x="141606" y="0"/>
                </a:lnTo>
                <a:lnTo>
                  <a:pt x="141607" y="650752"/>
                </a:lnTo>
                <a:lnTo>
                  <a:pt x="0" y="65075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870203"/>
            <a:ext cx="12192000" cy="2540"/>
          </a:xfrm>
          <a:custGeom>
            <a:avLst/>
            <a:gdLst/>
            <a:ahLst/>
            <a:cxnLst/>
            <a:rect l="l" t="t" r="r" b="b"/>
            <a:pathLst>
              <a:path w="12192000" h="2540">
                <a:moveTo>
                  <a:pt x="0" y="0"/>
                </a:moveTo>
                <a:lnTo>
                  <a:pt x="12192000" y="2411"/>
                </a:lnTo>
              </a:path>
            </a:pathLst>
          </a:custGeom>
          <a:ln w="12192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2"/>
          <p:cNvSpPr txBox="1">
            <a:spLocks noGrp="1"/>
          </p:cNvSpPr>
          <p:nvPr/>
        </p:nvSpPr>
        <p:spPr>
          <a:xfrm>
            <a:off x="838200" y="2438400"/>
            <a:ext cx="1073277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华文中宋" panose="02010600040101010101" charset="-122"/>
                <a:ea typeface="+mj-ea"/>
                <a:cs typeface="华文中宋" panose="02010600040101010101" charset="-122"/>
              </a:defRPr>
            </a:lvl1pPr>
          </a:lstStyle>
          <a:p>
            <a:pPr marL="1651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5" dirty="0">
                <a:solidFill>
                  <a:srgbClr val="C00000"/>
                </a:solidFill>
              </a:rPr>
              <a:t>感谢聆听</a:t>
            </a:r>
            <a:endParaRPr lang="en-US" altLang="zh-CN" spc="5" dirty="0">
              <a:solidFill>
                <a:srgbClr val="C00000"/>
              </a:solidFill>
            </a:endParaRPr>
          </a:p>
        </p:txBody>
      </p:sp>
      <p:sp>
        <p:nvSpPr>
          <p:cNvPr id="2" name="object 6"/>
          <p:cNvSpPr txBox="1"/>
          <p:nvPr/>
        </p:nvSpPr>
        <p:spPr>
          <a:xfrm>
            <a:off x="4191000" y="4191000"/>
            <a:ext cx="4234815" cy="827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indent="0" algn="ctr" fontAlgn="auto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2400" spc="-5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汇报人</a:t>
            </a:r>
            <a:r>
              <a:rPr lang="en-US" altLang="zh-CN" sz="2400" spc="-5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：</a:t>
            </a:r>
            <a:r>
              <a:rPr lang="zh-CN" altLang="en-US" sz="2400" spc="-5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曹馨元</a:t>
            </a:r>
            <a:endParaRPr lang="en-US" altLang="zh-CN" sz="2400" spc="-5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12700" indent="0" algn="ctr" fontAlgn="auto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2400" spc="-5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汇报日期</a:t>
            </a:r>
            <a:r>
              <a:rPr lang="en-US" altLang="zh-CN" sz="2400" spc="-5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：2025</a:t>
            </a:r>
            <a:r>
              <a:rPr lang="zh-CN" altLang="en-US" sz="2400" spc="-5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年</a:t>
            </a:r>
            <a:r>
              <a:rPr lang="en-US" altLang="zh-CN" sz="2400" spc="-5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6</a:t>
            </a:r>
            <a:r>
              <a:rPr lang="zh-CN" altLang="en-US" sz="2400" spc="-5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月</a:t>
            </a:r>
            <a:r>
              <a:rPr lang="en-US" altLang="zh-CN" sz="2400" spc="-5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5</a:t>
            </a:r>
            <a:r>
              <a:rPr lang="zh-CN" altLang="en-US" sz="2400" spc="-5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日</a:t>
            </a:r>
            <a:endParaRPr lang="zh-CN" altLang="en-US" sz="2400" spc="-5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258*108"/>
  <p:tag name="TABLE_ENDDRAG_RECT" val="7*239*258*108"/>
</p:tagLst>
</file>

<file path=ppt/tags/tag2.xml><?xml version="1.0" encoding="utf-8"?>
<p:tagLst xmlns:p="http://schemas.openxmlformats.org/presentationml/2006/main">
  <p:tag name="TABLE_ENDDRAG_ORIGIN_RECT" val="315*143"/>
  <p:tag name="TABLE_ENDDRAG_RECT" val="8*378*315*143"/>
</p:tagLst>
</file>

<file path=ppt/tags/tag3.xml><?xml version="1.0" encoding="utf-8"?>
<p:tagLst xmlns:p="http://schemas.openxmlformats.org/presentationml/2006/main">
  <p:tag name="TABLE_ENDDRAG_ORIGIN_RECT" val="241*173"/>
  <p:tag name="TABLE_ENDDRAG_RECT" val="348*362*241*173"/>
</p:tagLst>
</file>

<file path=ppt/tags/tag4.xml><?xml version="1.0" encoding="utf-8"?>
<p:tagLst xmlns:p="http://schemas.openxmlformats.org/presentationml/2006/main">
  <p:tag name="TABLE_ENDDRAG_ORIGIN_RECT" val="193*132"/>
  <p:tag name="TABLE_ENDDRAG_RECT" val="702*102*193*132"/>
</p:tagLst>
</file>

<file path=ppt/tags/tag5.xml><?xml version="1.0" encoding="utf-8"?>
<p:tagLst xmlns:p="http://schemas.openxmlformats.org/presentationml/2006/main">
  <p:tag name="TABLE_ENDDRAG_ORIGIN_RECT" val="325*427"/>
  <p:tag name="TABLE_ENDDRAG_RECT" val="19*77*325*427"/>
</p:tagLst>
</file>

<file path=ppt/tags/tag6.xml><?xml version="1.0" encoding="utf-8"?>
<p:tagLst xmlns:p="http://schemas.openxmlformats.org/presentationml/2006/main">
  <p:tag name="TABLE_ENDDRAG_ORIGIN_RECT" val="556*205"/>
  <p:tag name="TABLE_ENDDRAG_RECT" val="382*109*556*205"/>
</p:tagLst>
</file>

<file path=ppt/tags/tag7.xml><?xml version="1.0" encoding="utf-8"?>
<p:tagLst xmlns:p="http://schemas.openxmlformats.org/presentationml/2006/main">
  <p:tag name="TABLE_ENDDRAG_ORIGIN_RECT" val="437*466"/>
  <p:tag name="TABLE_ENDDRAG_RECT" val="21*53*437*466"/>
</p:tagLst>
</file>

<file path=ppt/tags/tag8.xml><?xml version="1.0" encoding="utf-8"?>
<p:tagLst xmlns:p="http://schemas.openxmlformats.org/presentationml/2006/main">
  <p:tag name="TABLE_ENDDRAG_ORIGIN_RECT" val="768*186"/>
  <p:tag name="TABLE_ENDDRAG_RECT" val="46*191*768*186"/>
</p:tagLst>
</file>

<file path=ppt/tags/tag9.xml><?xml version="1.0" encoding="utf-8"?>
<p:tagLst xmlns:p="http://schemas.openxmlformats.org/presentationml/2006/main">
  <p:tag name="TABLE_ENDDRAG_ORIGIN_RECT" val="768*186"/>
  <p:tag name="TABLE_ENDDRAG_RECT" val="46*191*768*18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3020</Words>
  <Application>WPS 文字</Application>
  <PresentationFormat>宽屏</PresentationFormat>
  <Paragraphs>659</Paragraphs>
  <Slides>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30" baseType="lpstr">
      <vt:lpstr>Arial</vt:lpstr>
      <vt:lpstr>宋体</vt:lpstr>
      <vt:lpstr>Wingdings</vt:lpstr>
      <vt:lpstr>华文中宋</vt:lpstr>
      <vt:lpstr>汉仪书宋二KW</vt:lpstr>
      <vt:lpstr>Times New Roman Regular</vt:lpstr>
      <vt:lpstr>华文楷体</vt:lpstr>
      <vt:lpstr>华文仿宋</vt:lpstr>
      <vt:lpstr>Calibri</vt:lpstr>
      <vt:lpstr>Helvetica Neue</vt:lpstr>
      <vt:lpstr>微软雅黑</vt:lpstr>
      <vt:lpstr>汉仪旗黑</vt:lpstr>
      <vt:lpstr>宋体</vt:lpstr>
      <vt:lpstr>Arial Unicode MS</vt:lpstr>
      <vt:lpstr>华文中宋</vt:lpstr>
      <vt:lpstr>Arial</vt:lpstr>
      <vt:lpstr>等线</vt:lpstr>
      <vt:lpstr>Times New Roman</vt:lpstr>
      <vt:lpstr>汉仪中等线KW</vt:lpstr>
      <vt:lpstr>Yuanti SC Regular</vt:lpstr>
      <vt:lpstr>华文宋体</vt:lpstr>
      <vt:lpstr>Office Theme</vt:lpstr>
      <vt:lpstr>房价预测项目期末汇报 ——基于多种机器学习模型的房价预测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 Oil Prices, Macroeconomic Factors and Policies Affect the Market for Renewable Energy? 油价, 宏观经济因素和政策如何影响可再生能源市场</dc:title>
  <dc:creator>中国高等教育学会</dc:creator>
  <cp:lastModifiedBy>Xinyuan</cp:lastModifiedBy>
  <cp:revision>189</cp:revision>
  <dcterms:created xsi:type="dcterms:W3CDTF">2025-06-04T14:52:45Z</dcterms:created>
  <dcterms:modified xsi:type="dcterms:W3CDTF">2025-06-04T14:52:45Z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2025-03-06T08:00:00Z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2025-03-14T08:00:00Z</vt:filetime>
  </property>
  <property fmtid="{D5CDD505-2E9C-101B-9397-08002B2CF9AE}" pid="5" name="ICV">
    <vt:lpwstr>941B9270C6464ACA99CAE91EC3EF4CCF_12</vt:lpwstr>
  </property>
  <property fmtid="{D5CDD505-2E9C-101B-9397-08002B2CF9AE}" pid="6" name="KSOProductBuildVer">
    <vt:lpwstr>2052-7.3.1.8967</vt:lpwstr>
  </property>
</Properties>
</file>