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sldIdLst>
    <p:sldId id="257" r:id="rId2"/>
    <p:sldId id="259" r:id="rId3"/>
    <p:sldId id="263" r:id="rId4"/>
    <p:sldId id="267" r:id="rId5"/>
    <p:sldId id="264" r:id="rId6"/>
    <p:sldId id="261" r:id="rId7"/>
    <p:sldId id="260" r:id="rId8"/>
    <p:sldId id="266" r:id="rId9"/>
    <p:sldId id="26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CDCC"/>
    <a:srgbClr val="F2F2F2"/>
    <a:srgbClr val="FFC000"/>
    <a:srgbClr val="A22628"/>
    <a:srgbClr val="EFE8E7"/>
    <a:srgbClr val="DFBA70"/>
    <a:srgbClr val="731E00"/>
    <a:srgbClr val="9A1F2C"/>
    <a:srgbClr val="052569"/>
    <a:srgbClr val="991E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0" autoAdjust="0"/>
    <p:restoredTop sz="93943" autoAdjust="0"/>
  </p:normalViewPr>
  <p:slideViewPr>
    <p:cSldViewPr snapToGrid="0">
      <p:cViewPr>
        <p:scale>
          <a:sx n="56" d="100"/>
          <a:sy n="56" d="100"/>
        </p:scale>
        <p:origin x="548" y="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05"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E42295-681B-4E26-BA69-480DDBEC640F}" type="datetimeFigureOut">
              <a:rPr lang="zh-CN" altLang="en-US" smtClean="0"/>
              <a:t>2025/6/3</a:t>
            </a:fld>
            <a:endParaRPr lang="zh-CN" altLang="en-US"/>
          </a:p>
        </p:txBody>
      </p:sp>
      <p:sp>
        <p:nvSpPr>
          <p:cNvPr id="1048706"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07"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08"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09"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B853D-D61B-4063-A37D-912DE7DF87A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EB853D-D61B-4063-A37D-912DE7DF87A3}" type="slidenum">
              <a:rPr lang="zh-CN" altLang="en-US" smtClean="0"/>
              <a:t>2</a:t>
            </a:fld>
            <a:endParaRPr lang="zh-CN" altLang="en-US"/>
          </a:p>
        </p:txBody>
      </p:sp>
    </p:spTree>
    <p:extLst>
      <p:ext uri="{BB962C8B-B14F-4D97-AF65-F5344CB8AC3E}">
        <p14:creationId xmlns:p14="http://schemas.microsoft.com/office/powerpoint/2010/main" val="1126118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EB853D-D61B-4063-A37D-912DE7DF87A3}" type="slidenum">
              <a:rPr lang="zh-CN" altLang="en-US" smtClean="0"/>
              <a:t>3</a:t>
            </a:fld>
            <a:endParaRPr lang="zh-CN" altLang="en-US"/>
          </a:p>
        </p:txBody>
      </p:sp>
    </p:spTree>
    <p:extLst>
      <p:ext uri="{BB962C8B-B14F-4D97-AF65-F5344CB8AC3E}">
        <p14:creationId xmlns:p14="http://schemas.microsoft.com/office/powerpoint/2010/main" val="2954095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EB853D-D61B-4063-A37D-912DE7DF87A3}" type="slidenum">
              <a:rPr lang="zh-CN" altLang="en-US" smtClean="0"/>
              <a:t>4</a:t>
            </a:fld>
            <a:endParaRPr lang="zh-CN" altLang="en-US"/>
          </a:p>
        </p:txBody>
      </p:sp>
    </p:spTree>
    <p:extLst>
      <p:ext uri="{BB962C8B-B14F-4D97-AF65-F5344CB8AC3E}">
        <p14:creationId xmlns:p14="http://schemas.microsoft.com/office/powerpoint/2010/main" val="1213523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DEB853D-D61B-4063-A37D-912DE7DF87A3}" type="slidenum">
              <a:rPr lang="zh-CN" altLang="en-US" smtClean="0"/>
              <a:t>5</a:t>
            </a:fld>
            <a:endParaRPr lang="zh-CN" altLang="en-US"/>
          </a:p>
        </p:txBody>
      </p:sp>
    </p:spTree>
    <p:extLst>
      <p:ext uri="{BB962C8B-B14F-4D97-AF65-F5344CB8AC3E}">
        <p14:creationId xmlns:p14="http://schemas.microsoft.com/office/powerpoint/2010/main" val="66788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endParaRPr lang="zh-CN" altLang="en-US" dirty="0"/>
          </a:p>
        </p:txBody>
      </p:sp>
      <p:sp>
        <p:nvSpPr>
          <p:cNvPr id="1048582"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1048583" name="日期占位符 3"/>
          <p:cNvSpPr>
            <a:spLocks noGrp="1"/>
          </p:cNvSpPr>
          <p:nvPr>
            <p:ph type="dt" sz="half" idx="10"/>
          </p:nvPr>
        </p:nvSpPr>
        <p:spPr/>
        <p:txBody>
          <a:bodyPr/>
          <a:lstStyle/>
          <a:p>
            <a:fld id="{F35C29DF-03A5-407C-9729-76C1FF9FB44C}" type="datetime1">
              <a:rPr lang="zh-CN" altLang="en-US" smtClean="0"/>
              <a:t>2025/6/3</a:t>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71" name="标题 1"/>
          <p:cNvSpPr>
            <a:spLocks noGrp="1"/>
          </p:cNvSpPr>
          <p:nvPr>
            <p:ph type="title"/>
          </p:nvPr>
        </p:nvSpPr>
        <p:spPr/>
        <p:txBody>
          <a:bodyPr/>
          <a:lstStyle/>
          <a:p>
            <a:r>
              <a:rPr lang="zh-CN" altLang="en-US"/>
              <a:t>单击此处编辑母版标题样式</a:t>
            </a:r>
          </a:p>
        </p:txBody>
      </p:sp>
      <p:sp>
        <p:nvSpPr>
          <p:cNvPr id="1048672"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673" name="日期占位符 3"/>
          <p:cNvSpPr>
            <a:spLocks noGrp="1"/>
          </p:cNvSpPr>
          <p:nvPr>
            <p:ph type="dt" sz="half" idx="10"/>
          </p:nvPr>
        </p:nvSpPr>
        <p:spPr/>
        <p:txBody>
          <a:bodyPr/>
          <a:lstStyle/>
          <a:p>
            <a:fld id="{91B6311F-8AAE-423F-B986-76E70EBF0A82}" type="datetime1">
              <a:rPr lang="zh-CN" altLang="en-US" smtClean="0"/>
              <a:t>2025/6/3</a:t>
            </a:fld>
            <a:endParaRPr lang="zh-CN" altLang="en-US"/>
          </a:p>
        </p:txBody>
      </p:sp>
      <p:sp>
        <p:nvSpPr>
          <p:cNvPr id="1048674" name="页脚占位符 4"/>
          <p:cNvSpPr>
            <a:spLocks noGrp="1"/>
          </p:cNvSpPr>
          <p:nvPr>
            <p:ph type="ftr" sz="quarter" idx="11"/>
          </p:nvPr>
        </p:nvSpPr>
        <p:spPr/>
        <p:txBody>
          <a:bodyPr/>
          <a:lstStyle/>
          <a:p>
            <a:endParaRPr lang="zh-CN" altLang="en-US"/>
          </a:p>
        </p:txBody>
      </p:sp>
      <p:sp>
        <p:nvSpPr>
          <p:cNvPr id="1048675" name="灯片编号占位符 5"/>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660"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1048661"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662" name="日期占位符 3"/>
          <p:cNvSpPr>
            <a:spLocks noGrp="1"/>
          </p:cNvSpPr>
          <p:nvPr>
            <p:ph type="dt" sz="half" idx="10"/>
          </p:nvPr>
        </p:nvSpPr>
        <p:spPr/>
        <p:txBody>
          <a:bodyPr/>
          <a:lstStyle/>
          <a:p>
            <a:fld id="{C037BDAC-71EC-461C-AB13-7C14324DF739}" type="datetime1">
              <a:rPr lang="zh-CN" altLang="en-US" smtClean="0"/>
              <a:t>2025/6/3</a:t>
            </a:fld>
            <a:endParaRPr lang="zh-CN" altLang="en-US"/>
          </a:p>
        </p:txBody>
      </p:sp>
      <p:sp>
        <p:nvSpPr>
          <p:cNvPr id="1048663" name="页脚占位符 4"/>
          <p:cNvSpPr>
            <a:spLocks noGrp="1"/>
          </p:cNvSpPr>
          <p:nvPr>
            <p:ph type="ftr" sz="quarter" idx="11"/>
          </p:nvPr>
        </p:nvSpPr>
        <p:spPr/>
        <p:txBody>
          <a:bodyPr/>
          <a:lstStyle/>
          <a:p>
            <a:endParaRPr lang="zh-CN" altLang="en-US"/>
          </a:p>
        </p:txBody>
      </p:sp>
      <p:sp>
        <p:nvSpPr>
          <p:cNvPr id="1048664" name="灯片编号占位符 5"/>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48609" name="日期占位符 3"/>
          <p:cNvSpPr>
            <a:spLocks noGrp="1"/>
          </p:cNvSpPr>
          <p:nvPr>
            <p:ph type="dt" sz="half" idx="10"/>
          </p:nvPr>
        </p:nvSpPr>
        <p:spPr/>
        <p:txBody>
          <a:bodyPr/>
          <a:lstStyle/>
          <a:p>
            <a:fld id="{EF20ECAD-0472-4133-8A9D-4B2F6237AC58}" type="datetime1">
              <a:rPr lang="zh-CN" altLang="en-US" smtClean="0"/>
              <a:t>2025/6/3</a:t>
            </a:fld>
            <a:endParaRPr lang="zh-CN" altLang="en-US"/>
          </a:p>
        </p:txBody>
      </p:sp>
      <p:sp>
        <p:nvSpPr>
          <p:cNvPr id="1048610" name="页脚占位符 4"/>
          <p:cNvSpPr>
            <a:spLocks noGrp="1"/>
          </p:cNvSpPr>
          <p:nvPr>
            <p:ph type="ftr" sz="quarter" idx="11"/>
          </p:nvPr>
        </p:nvSpPr>
        <p:spPr/>
        <p:txBody>
          <a:bodyPr/>
          <a:lstStyle/>
          <a:p>
            <a:endParaRPr lang="zh-CN" altLang="en-US"/>
          </a:p>
        </p:txBody>
      </p:sp>
      <p:sp>
        <p:nvSpPr>
          <p:cNvPr id="1048611" name="灯片编号占位符 5"/>
          <p:cNvSpPr>
            <a:spLocks noGrp="1"/>
          </p:cNvSpPr>
          <p:nvPr>
            <p:ph type="sldNum" sz="quarter" idx="12"/>
          </p:nvPr>
        </p:nvSpPr>
        <p:spPr/>
        <p:txBody>
          <a:bodyPr/>
          <a:lstStyle/>
          <a:p>
            <a:fld id="{F18858F7-4EE7-4CC5-B1EF-1154CF27D88D}" type="slidenum">
              <a:rPr lang="zh-CN" altLang="en-US" smtClean="0"/>
              <a:t>‹#›</a:t>
            </a:fld>
            <a:endParaRPr lang="zh-CN" altLang="en-US" dirty="0"/>
          </a:p>
        </p:txBody>
      </p:sp>
      <p:sp>
        <p:nvSpPr>
          <p:cNvPr id="1048612" name="矩形 6"/>
          <p:cNvSpPr/>
          <p:nvPr userDrawn="1"/>
        </p:nvSpPr>
        <p:spPr>
          <a:xfrm>
            <a:off x="0" y="779714"/>
            <a:ext cx="12192000" cy="52627"/>
          </a:xfrm>
          <a:prstGeom prst="rect">
            <a:avLst/>
          </a:prstGeom>
          <a:solidFill>
            <a:srgbClr val="9A1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48613" name="标题 1"/>
          <p:cNvSpPr>
            <a:spLocks noGrp="1"/>
          </p:cNvSpPr>
          <p:nvPr>
            <p:ph type="title" hasCustomPrompt="1"/>
          </p:nvPr>
        </p:nvSpPr>
        <p:spPr>
          <a:xfrm>
            <a:off x="382239" y="357693"/>
            <a:ext cx="10515600" cy="365126"/>
          </a:xfrm>
        </p:spPr>
        <p:txBody>
          <a:bodyPr>
            <a:normAutofit/>
          </a:bodyPr>
          <a:lstStyle>
            <a:lvl1pPr>
              <a:defRPr sz="2600" b="1" baseline="0">
                <a:latin typeface="Arial" panose="020B0604020202020204" pitchFamily="34" charset="0"/>
                <a:ea typeface="楷体" panose="02010609060101010101" pitchFamily="49" charset="-122"/>
              </a:defRPr>
            </a:lvl1pPr>
          </a:lstStyle>
          <a:p>
            <a:r>
              <a:rPr lang="zh-CN" altLang="en-US" dirty="0"/>
              <a:t>单击此处标题样式</a:t>
            </a:r>
          </a:p>
        </p:txBody>
      </p:sp>
      <p:grpSp>
        <p:nvGrpSpPr>
          <p:cNvPr id="30" name="组合 10"/>
          <p:cNvGrpSpPr/>
          <p:nvPr userDrawn="1"/>
        </p:nvGrpSpPr>
        <p:grpSpPr>
          <a:xfrm>
            <a:off x="374740" y="6328194"/>
            <a:ext cx="1848765" cy="421438"/>
            <a:chOff x="1029765" y="388347"/>
            <a:chExt cx="3219985" cy="734016"/>
          </a:xfrm>
        </p:grpSpPr>
        <p:pic>
          <p:nvPicPr>
            <p:cNvPr id="2097156" name="图片 11"/>
            <p:cNvPicPr>
              <a:picLocks noChangeAspect="1"/>
            </p:cNvPicPr>
            <p:nvPr/>
          </p:nvPicPr>
          <p:blipFill rotWithShape="1">
            <a:blip r:embed="rId2" cstate="print">
              <a:clrChange>
                <a:clrFrom>
                  <a:srgbClr val="F6F6F6"/>
                </a:clrFrom>
                <a:clrTo>
                  <a:srgbClr val="F6F6F6">
                    <a:alpha val="0"/>
                  </a:srgbClr>
                </a:clrTo>
              </a:clrChange>
            </a:blip>
            <a:srcRect t="57856"/>
            <a:stretch>
              <a:fillRect/>
            </a:stretch>
          </p:blipFill>
          <p:spPr>
            <a:xfrm>
              <a:off x="1804467" y="388347"/>
              <a:ext cx="2445283" cy="681740"/>
            </a:xfrm>
            <a:prstGeom prst="rect">
              <a:avLst/>
            </a:prstGeom>
          </p:spPr>
        </p:pic>
        <p:pic>
          <p:nvPicPr>
            <p:cNvPr id="2097157" name="图片 12"/>
            <p:cNvPicPr>
              <a:picLocks noChangeAspect="1"/>
            </p:cNvPicPr>
            <p:nvPr/>
          </p:nvPicPr>
          <p:blipFill rotWithShape="1">
            <a:blip r:embed="rId3" cstate="print">
              <a:clrChange>
                <a:clrFrom>
                  <a:srgbClr val="F6F6F6"/>
                </a:clrFrom>
                <a:clrTo>
                  <a:srgbClr val="F6F6F6">
                    <a:alpha val="0"/>
                  </a:srgbClr>
                </a:clrTo>
              </a:clrChange>
            </a:blip>
            <a:srcRect l="31400" r="28637" b="42144"/>
            <a:stretch>
              <a:fillRect/>
            </a:stretch>
          </p:blipFill>
          <p:spPr>
            <a:xfrm>
              <a:off x="1029765" y="440623"/>
              <a:ext cx="711833" cy="681740"/>
            </a:xfrm>
            <a:prstGeom prst="rect">
              <a:avLst/>
            </a:prstGeom>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048676" name="标题 1"/>
          <p:cNvSpPr>
            <a:spLocks noGrp="1"/>
          </p:cNvSpPr>
          <p:nvPr>
            <p:ph type="title" hasCustomPrompt="1"/>
          </p:nvPr>
        </p:nvSpPr>
        <p:spPr>
          <a:xfrm>
            <a:off x="831851" y="656837"/>
            <a:ext cx="10515600" cy="453597"/>
          </a:xfrm>
        </p:spPr>
        <p:txBody>
          <a:bodyPr anchor="ctr">
            <a:normAutofit/>
          </a:bodyPr>
          <a:lstStyle>
            <a:lvl1pPr>
              <a:defRPr sz="2000" baseline="0">
                <a:latin typeface="Arial" panose="020B0604020202020204" pitchFamily="34" charset="0"/>
                <a:ea typeface="楷体" panose="02010609060101010101" pitchFamily="49" charset="-122"/>
              </a:defRPr>
            </a:lvl1pPr>
          </a:lstStyle>
          <a:p>
            <a:r>
              <a:rPr lang="zh-CN" altLang="en-US" dirty="0"/>
              <a:t>单击此处添加正文</a:t>
            </a:r>
          </a:p>
        </p:txBody>
      </p:sp>
      <p:sp>
        <p:nvSpPr>
          <p:cNvPr id="1048677"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1048678" name="日期占位符 3"/>
          <p:cNvSpPr>
            <a:spLocks noGrp="1"/>
          </p:cNvSpPr>
          <p:nvPr>
            <p:ph type="dt" sz="half" idx="10"/>
          </p:nvPr>
        </p:nvSpPr>
        <p:spPr/>
        <p:txBody>
          <a:bodyPr/>
          <a:lstStyle/>
          <a:p>
            <a:fld id="{058A653E-0E76-45E8-AC51-561DC4160245}" type="datetime1">
              <a:rPr lang="zh-CN" altLang="en-US" smtClean="0"/>
              <a:t>2025/6/3</a:t>
            </a:fld>
            <a:endParaRPr lang="zh-CN" altLang="en-US"/>
          </a:p>
        </p:txBody>
      </p:sp>
      <p:sp>
        <p:nvSpPr>
          <p:cNvPr id="1048679" name="页脚占位符 4"/>
          <p:cNvSpPr>
            <a:spLocks noGrp="1"/>
          </p:cNvSpPr>
          <p:nvPr>
            <p:ph type="ftr" sz="quarter" idx="11"/>
          </p:nvPr>
        </p:nvSpPr>
        <p:spPr/>
        <p:txBody>
          <a:bodyPr/>
          <a:lstStyle/>
          <a:p>
            <a:endParaRPr lang="zh-CN" altLang="en-US"/>
          </a:p>
        </p:txBody>
      </p:sp>
      <p:sp>
        <p:nvSpPr>
          <p:cNvPr id="1048680" name="灯片编号占位符 5"/>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681" name="标题 1"/>
          <p:cNvSpPr>
            <a:spLocks noGrp="1"/>
          </p:cNvSpPr>
          <p:nvPr>
            <p:ph type="title"/>
          </p:nvPr>
        </p:nvSpPr>
        <p:spPr/>
        <p:txBody>
          <a:bodyPr/>
          <a:lstStyle/>
          <a:p>
            <a:r>
              <a:rPr lang="zh-CN" altLang="en-US"/>
              <a:t>单击此处编辑母版标题样式</a:t>
            </a:r>
          </a:p>
        </p:txBody>
      </p:sp>
      <p:sp>
        <p:nvSpPr>
          <p:cNvPr id="1048682"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683"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684" name="日期占位符 4"/>
          <p:cNvSpPr>
            <a:spLocks noGrp="1"/>
          </p:cNvSpPr>
          <p:nvPr>
            <p:ph type="dt" sz="half" idx="10"/>
          </p:nvPr>
        </p:nvSpPr>
        <p:spPr/>
        <p:txBody>
          <a:bodyPr/>
          <a:lstStyle/>
          <a:p>
            <a:fld id="{A18D2FF4-E3C9-4FED-A074-F6108E0BE98A}" type="datetime1">
              <a:rPr lang="zh-CN" altLang="en-US" smtClean="0"/>
              <a:t>2025/6/3</a:t>
            </a:fld>
            <a:endParaRPr lang="zh-CN" altLang="en-US"/>
          </a:p>
        </p:txBody>
      </p:sp>
      <p:sp>
        <p:nvSpPr>
          <p:cNvPr id="1048685" name="页脚占位符 5"/>
          <p:cNvSpPr>
            <a:spLocks noGrp="1"/>
          </p:cNvSpPr>
          <p:nvPr>
            <p:ph type="ftr" sz="quarter" idx="11"/>
          </p:nvPr>
        </p:nvSpPr>
        <p:spPr/>
        <p:txBody>
          <a:bodyPr/>
          <a:lstStyle/>
          <a:p>
            <a:endParaRPr lang="zh-CN" altLang="en-US"/>
          </a:p>
        </p:txBody>
      </p:sp>
      <p:sp>
        <p:nvSpPr>
          <p:cNvPr id="1048686" name="灯片编号占位符 6"/>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87"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dirty="0"/>
          </a:p>
        </p:txBody>
      </p:sp>
      <p:sp>
        <p:nvSpPr>
          <p:cNvPr id="1048688"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8689"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690"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8691"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692" name="日期占位符 6"/>
          <p:cNvSpPr>
            <a:spLocks noGrp="1"/>
          </p:cNvSpPr>
          <p:nvPr>
            <p:ph type="dt" sz="half" idx="10"/>
          </p:nvPr>
        </p:nvSpPr>
        <p:spPr/>
        <p:txBody>
          <a:bodyPr/>
          <a:lstStyle/>
          <a:p>
            <a:fld id="{E8F62296-8D74-4941-AB42-AF46D431AF0E}" type="datetime1">
              <a:rPr lang="zh-CN" altLang="en-US" smtClean="0"/>
              <a:t>2025/6/3</a:t>
            </a:fld>
            <a:endParaRPr lang="zh-CN" altLang="en-US"/>
          </a:p>
        </p:txBody>
      </p:sp>
      <p:sp>
        <p:nvSpPr>
          <p:cNvPr id="1048693" name="页脚占位符 7"/>
          <p:cNvSpPr>
            <a:spLocks noGrp="1"/>
          </p:cNvSpPr>
          <p:nvPr>
            <p:ph type="ftr" sz="quarter" idx="11"/>
          </p:nvPr>
        </p:nvSpPr>
        <p:spPr/>
        <p:txBody>
          <a:bodyPr/>
          <a:lstStyle/>
          <a:p>
            <a:endParaRPr lang="zh-CN" altLang="en-US"/>
          </a:p>
        </p:txBody>
      </p:sp>
      <p:sp>
        <p:nvSpPr>
          <p:cNvPr id="1048694" name="灯片编号占位符 8"/>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56" name="标题 1"/>
          <p:cNvSpPr>
            <a:spLocks noGrp="1"/>
          </p:cNvSpPr>
          <p:nvPr>
            <p:ph type="title" hasCustomPrompt="1"/>
          </p:nvPr>
        </p:nvSpPr>
        <p:spPr>
          <a:xfrm>
            <a:off x="382239" y="357693"/>
            <a:ext cx="10515600" cy="365126"/>
          </a:xfrm>
        </p:spPr>
        <p:txBody>
          <a:bodyPr>
            <a:normAutofit/>
          </a:bodyPr>
          <a:lstStyle>
            <a:lvl1pPr>
              <a:defRPr sz="2600" b="1" baseline="0">
                <a:latin typeface="Arial" panose="020B0604020202020204" pitchFamily="34" charset="0"/>
                <a:ea typeface="楷体" panose="02010609060101010101" pitchFamily="49" charset="-122"/>
              </a:defRPr>
            </a:lvl1pPr>
          </a:lstStyle>
          <a:p>
            <a:r>
              <a:rPr lang="zh-CN" altLang="en-US" dirty="0"/>
              <a:t>单击此处标题样式</a:t>
            </a:r>
          </a:p>
        </p:txBody>
      </p:sp>
      <p:sp>
        <p:nvSpPr>
          <p:cNvPr id="1048657" name="日期占位符 2"/>
          <p:cNvSpPr>
            <a:spLocks noGrp="1"/>
          </p:cNvSpPr>
          <p:nvPr>
            <p:ph type="dt" sz="half" idx="10"/>
          </p:nvPr>
        </p:nvSpPr>
        <p:spPr/>
        <p:txBody>
          <a:bodyPr/>
          <a:lstStyle/>
          <a:p>
            <a:fld id="{CE6266D2-0067-43FC-9A74-550BFB2F7B58}" type="datetime1">
              <a:rPr lang="zh-CN" altLang="en-US" smtClean="0"/>
              <a:t>2025/6/3</a:t>
            </a:fld>
            <a:endParaRPr lang="zh-CN" altLang="en-US"/>
          </a:p>
        </p:txBody>
      </p:sp>
      <p:sp>
        <p:nvSpPr>
          <p:cNvPr id="1048658" name="页脚占位符 3"/>
          <p:cNvSpPr>
            <a:spLocks noGrp="1"/>
          </p:cNvSpPr>
          <p:nvPr>
            <p:ph type="ftr" sz="quarter" idx="11"/>
          </p:nvPr>
        </p:nvSpPr>
        <p:spPr/>
        <p:txBody>
          <a:bodyPr/>
          <a:lstStyle/>
          <a:p>
            <a:endParaRPr lang="zh-CN" altLang="en-US"/>
          </a:p>
        </p:txBody>
      </p:sp>
      <p:sp>
        <p:nvSpPr>
          <p:cNvPr id="1048659" name="灯片编号占位符 4"/>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95" name="日期占位符 1"/>
          <p:cNvSpPr>
            <a:spLocks noGrp="1"/>
          </p:cNvSpPr>
          <p:nvPr>
            <p:ph type="dt" sz="half" idx="10"/>
          </p:nvPr>
        </p:nvSpPr>
        <p:spPr/>
        <p:txBody>
          <a:bodyPr/>
          <a:lstStyle/>
          <a:p>
            <a:fld id="{140BB480-D82D-495A-B952-1CFC82EC6661}" type="datetime1">
              <a:rPr lang="zh-CN" altLang="en-US" smtClean="0"/>
              <a:t>2025/6/3</a:t>
            </a:fld>
            <a:endParaRPr lang="zh-CN" altLang="en-US"/>
          </a:p>
        </p:txBody>
      </p:sp>
      <p:sp>
        <p:nvSpPr>
          <p:cNvPr id="1048696" name="页脚占位符 2"/>
          <p:cNvSpPr>
            <a:spLocks noGrp="1"/>
          </p:cNvSpPr>
          <p:nvPr>
            <p:ph type="ftr" sz="quarter" idx="11"/>
          </p:nvPr>
        </p:nvSpPr>
        <p:spPr/>
        <p:txBody>
          <a:bodyPr/>
          <a:lstStyle/>
          <a:p>
            <a:endParaRPr lang="zh-CN" altLang="en-US"/>
          </a:p>
        </p:txBody>
      </p:sp>
      <p:sp>
        <p:nvSpPr>
          <p:cNvPr id="1048697" name="灯片编号占位符 3"/>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698"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1048699"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00"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1048701" name="日期占位符 4"/>
          <p:cNvSpPr>
            <a:spLocks noGrp="1"/>
          </p:cNvSpPr>
          <p:nvPr>
            <p:ph type="dt" sz="half" idx="10"/>
          </p:nvPr>
        </p:nvSpPr>
        <p:spPr/>
        <p:txBody>
          <a:bodyPr/>
          <a:lstStyle/>
          <a:p>
            <a:fld id="{EAD11108-36D2-4557-BA39-961837054A5B}" type="datetime1">
              <a:rPr lang="zh-CN" altLang="en-US" smtClean="0"/>
              <a:t>2025/6/3</a:t>
            </a:fld>
            <a:endParaRPr lang="zh-CN" altLang="en-US"/>
          </a:p>
        </p:txBody>
      </p:sp>
      <p:sp>
        <p:nvSpPr>
          <p:cNvPr id="1048702" name="页脚占位符 5"/>
          <p:cNvSpPr>
            <a:spLocks noGrp="1"/>
          </p:cNvSpPr>
          <p:nvPr>
            <p:ph type="ftr" sz="quarter" idx="11"/>
          </p:nvPr>
        </p:nvSpPr>
        <p:spPr/>
        <p:txBody>
          <a:bodyPr/>
          <a:lstStyle/>
          <a:p>
            <a:endParaRPr lang="zh-CN" altLang="en-US"/>
          </a:p>
        </p:txBody>
      </p:sp>
      <p:sp>
        <p:nvSpPr>
          <p:cNvPr id="1048703" name="灯片编号占位符 6"/>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65"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1048666" name="图片占位符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1048667"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1048668" name="日期占位符 4"/>
          <p:cNvSpPr>
            <a:spLocks noGrp="1"/>
          </p:cNvSpPr>
          <p:nvPr>
            <p:ph type="dt" sz="half" idx="10"/>
          </p:nvPr>
        </p:nvSpPr>
        <p:spPr/>
        <p:txBody>
          <a:bodyPr/>
          <a:lstStyle/>
          <a:p>
            <a:fld id="{6F93C538-F123-4B43-87C2-556BD6C65E41}" type="datetime1">
              <a:rPr lang="zh-CN" altLang="en-US" smtClean="0"/>
              <a:t>2025/6/3</a:t>
            </a:fld>
            <a:endParaRPr lang="zh-CN" altLang="en-US"/>
          </a:p>
        </p:txBody>
      </p:sp>
      <p:sp>
        <p:nvSpPr>
          <p:cNvPr id="1048669" name="页脚占位符 5"/>
          <p:cNvSpPr>
            <a:spLocks noGrp="1"/>
          </p:cNvSpPr>
          <p:nvPr>
            <p:ph type="ftr" sz="quarter" idx="11"/>
          </p:nvPr>
        </p:nvSpPr>
        <p:spPr/>
        <p:txBody>
          <a:bodyPr/>
          <a:lstStyle/>
          <a:p>
            <a:endParaRPr lang="zh-CN" altLang="en-US"/>
          </a:p>
        </p:txBody>
      </p:sp>
      <p:sp>
        <p:nvSpPr>
          <p:cNvPr id="1048670" name="灯片编号占位符 6"/>
          <p:cNvSpPr>
            <a:spLocks noGrp="1"/>
          </p:cNvSpPr>
          <p:nvPr>
            <p:ph type="sldNum" sz="quarter" idx="12"/>
          </p:nvPr>
        </p:nvSpPr>
        <p:spPr/>
        <p:txBody>
          <a:bodyPr/>
          <a:lstStyle/>
          <a:p>
            <a:fld id="{F18858F7-4EE7-4CC5-B1EF-1154CF27D88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78"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B92CE78-5F0E-461E-AC7D-A1145CE5D324}" type="datetime1">
              <a:rPr lang="zh-CN" altLang="en-US" smtClean="0"/>
              <a:t>2025/6/3</a:t>
            </a:fld>
            <a:endParaRPr lang="zh-CN" altLang="en-US"/>
          </a:p>
        </p:txBody>
      </p:sp>
      <p:sp>
        <p:nvSpPr>
          <p:cNvPr id="1048579"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8858F7-4EE7-4CC5-B1EF-1154CF27D8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8"/>
          <p:cNvGrpSpPr/>
          <p:nvPr/>
        </p:nvGrpSpPr>
        <p:grpSpPr>
          <a:xfrm>
            <a:off x="229789" y="397456"/>
            <a:ext cx="3219985" cy="734016"/>
            <a:chOff x="1029765" y="388347"/>
            <a:chExt cx="3219985" cy="734016"/>
          </a:xfrm>
        </p:grpSpPr>
        <p:pic>
          <p:nvPicPr>
            <p:cNvPr id="2097152" name="图片 6"/>
            <p:cNvPicPr>
              <a:picLocks noChangeAspect="1"/>
            </p:cNvPicPr>
            <p:nvPr/>
          </p:nvPicPr>
          <p:blipFill rotWithShape="1">
            <a:blip r:embed="rId3" cstate="print">
              <a:clrChange>
                <a:clrFrom>
                  <a:srgbClr val="F6F6F6"/>
                </a:clrFrom>
                <a:clrTo>
                  <a:srgbClr val="F6F6F6">
                    <a:alpha val="0"/>
                  </a:srgbClr>
                </a:clrTo>
              </a:clrChange>
            </a:blip>
            <a:srcRect t="57856"/>
            <a:stretch>
              <a:fillRect/>
            </a:stretch>
          </p:blipFill>
          <p:spPr>
            <a:xfrm>
              <a:off x="1804467" y="388347"/>
              <a:ext cx="2445283" cy="681740"/>
            </a:xfrm>
            <a:prstGeom prst="rect">
              <a:avLst/>
            </a:prstGeom>
          </p:spPr>
        </p:pic>
        <p:pic>
          <p:nvPicPr>
            <p:cNvPr id="2097153" name="图片 7"/>
            <p:cNvPicPr>
              <a:picLocks noChangeAspect="1"/>
            </p:cNvPicPr>
            <p:nvPr/>
          </p:nvPicPr>
          <p:blipFill rotWithShape="1">
            <a:blip r:embed="rId4" cstate="print">
              <a:clrChange>
                <a:clrFrom>
                  <a:srgbClr val="F6F6F6"/>
                </a:clrFrom>
                <a:clrTo>
                  <a:srgbClr val="F6F6F6">
                    <a:alpha val="0"/>
                  </a:srgbClr>
                </a:clrTo>
              </a:clrChange>
            </a:blip>
            <a:srcRect l="31400" r="28637" b="42144"/>
            <a:stretch>
              <a:fillRect/>
            </a:stretch>
          </p:blipFill>
          <p:spPr>
            <a:xfrm>
              <a:off x="1029765" y="440623"/>
              <a:ext cx="711833" cy="681740"/>
            </a:xfrm>
            <a:prstGeom prst="rect">
              <a:avLst/>
            </a:prstGeom>
          </p:spPr>
        </p:pic>
      </p:grpSp>
      <p:sp>
        <p:nvSpPr>
          <p:cNvPr id="1048586" name="矩形 9"/>
          <p:cNvSpPr/>
          <p:nvPr/>
        </p:nvSpPr>
        <p:spPr>
          <a:xfrm>
            <a:off x="0" y="2492671"/>
            <a:ext cx="12192000" cy="13354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AI</a:t>
            </a:r>
            <a:r>
              <a:rPr lang="zh-CN" altLang="en-US" sz="3600" b="1"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与</a:t>
            </a:r>
            <a:r>
              <a:rPr lang="en-US" altLang="zh-CN" sz="3600" b="1"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Python</a:t>
            </a:r>
            <a:r>
              <a:rPr lang="zh-CN" altLang="en-US" sz="3600" b="1"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期末展示</a:t>
            </a:r>
            <a:endParaRPr lang="zh-CN" altLang="en-US" sz="28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587" name="文本框 11"/>
          <p:cNvSpPr txBox="1"/>
          <p:nvPr/>
        </p:nvSpPr>
        <p:spPr>
          <a:xfrm>
            <a:off x="3067456" y="4825566"/>
            <a:ext cx="6309217" cy="584775"/>
          </a:xfrm>
          <a:prstGeom prst="rect">
            <a:avLst/>
          </a:prstGeom>
          <a:noFill/>
        </p:spPr>
        <p:txBody>
          <a:bodyPr wrap="square" rtlCol="0">
            <a:spAutoFit/>
          </a:bodyPr>
          <a:lstStyle/>
          <a:p>
            <a:pPr algn="ctr"/>
            <a:r>
              <a:rPr lang="en-US" altLang="zh-CN" sz="1600" b="1" dirty="0" smtClean="0">
                <a:latin typeface="楷体" panose="02010609060101010101" pitchFamily="49" charset="-122"/>
                <a:ea typeface="楷体" panose="02010609060101010101" pitchFamily="49" charset="-122"/>
              </a:rPr>
              <a:t>2022202654 </a:t>
            </a:r>
            <a:r>
              <a:rPr lang="zh-CN" altLang="en-US" sz="1600" b="1" dirty="0" smtClean="0">
                <a:latin typeface="楷体" panose="02010609060101010101" pitchFamily="49" charset="-122"/>
                <a:ea typeface="楷体" panose="02010609060101010101" pitchFamily="49" charset="-122"/>
              </a:rPr>
              <a:t>江孟书</a:t>
            </a:r>
            <a:endParaRPr lang="en-US" altLang="zh-CN" sz="1600" b="1" dirty="0">
              <a:latin typeface="楷体" panose="02010609060101010101" pitchFamily="49" charset="-122"/>
              <a:ea typeface="楷体" panose="02010609060101010101" pitchFamily="49" charset="-122"/>
            </a:endParaRPr>
          </a:p>
          <a:p>
            <a:pPr algn="ctr"/>
            <a:endParaRPr lang="zh-CN" altLang="en-US" sz="1600" b="1" dirty="0">
              <a:latin typeface="楷体" panose="02010609060101010101" pitchFamily="49" charset="-122"/>
              <a:ea typeface="楷体" panose="02010609060101010101" pitchFamily="49" charset="-122"/>
            </a:endParaRPr>
          </a:p>
        </p:txBody>
      </p:sp>
      <p:sp>
        <p:nvSpPr>
          <p:cNvPr id="1048588" name="文本框 12"/>
          <p:cNvSpPr txBox="1"/>
          <p:nvPr/>
        </p:nvSpPr>
        <p:spPr>
          <a:xfrm>
            <a:off x="5541582" y="6006792"/>
            <a:ext cx="1360963" cy="338554"/>
          </a:xfrm>
          <a:prstGeom prst="rect">
            <a:avLst/>
          </a:prstGeom>
          <a:noFill/>
        </p:spPr>
        <p:txBody>
          <a:bodyPr wrap="square" rtlCol="0">
            <a:spAutoFit/>
          </a:bodyPr>
          <a:lstStyle/>
          <a:p>
            <a:pPr algn="ct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2025</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年</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6</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月</a:t>
            </a:r>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标题 2"/>
          <p:cNvSpPr>
            <a:spLocks noGrp="1"/>
          </p:cNvSpPr>
          <p:nvPr>
            <p:ph type="title"/>
          </p:nvPr>
        </p:nvSpPr>
        <p:spPr/>
        <p:txBody>
          <a:bodyPr>
            <a:noAutofit/>
          </a:bodyPr>
          <a:lstStyle/>
          <a:p>
            <a:r>
              <a:rPr lang="zh-CN" altLang="en-US" sz="2300" dirty="0">
                <a:solidFill>
                  <a:srgbClr val="A22628"/>
                </a:solidFill>
                <a:latin typeface="Times New Roman" panose="02020603050405020304" pitchFamily="18" charset="0"/>
                <a:cs typeface="Times New Roman" panose="02020603050405020304" pitchFamily="18" charset="0"/>
              </a:rPr>
              <a:t>模型流程</a:t>
            </a:r>
          </a:p>
        </p:txBody>
      </p:sp>
      <p:sp>
        <p:nvSpPr>
          <p:cNvPr id="1048615" name="矩形 13"/>
          <p:cNvSpPr/>
          <p:nvPr/>
        </p:nvSpPr>
        <p:spPr>
          <a:xfrm>
            <a:off x="382239" y="883703"/>
            <a:ext cx="11374331" cy="583777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endParaRPr kumimoji="0" lang="zh-CN" altLang="en-US" sz="1600" i="0"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6" name="矩形 17"/>
          <p:cNvSpPr/>
          <p:nvPr/>
        </p:nvSpPr>
        <p:spPr>
          <a:xfrm>
            <a:off x="382270" y="829310"/>
            <a:ext cx="11373485" cy="365125"/>
          </a:xfrm>
          <a:prstGeom prst="rect">
            <a:avLst/>
          </a:prstGeom>
          <a:solidFill>
            <a:srgbClr val="A226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1800" b="1" i="0" u="none" strike="noStrike" kern="1200" cap="none" spc="0" normalizeH="0" baseline="0" noProof="0" dirty="0" smtClean="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rPr>
              <a:t>数据处理</a:t>
            </a:r>
            <a:endParaRPr kumimoji="0" lang="zh-CN" sz="1800" b="1" i="0" u="none" strike="noStrike" kern="120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7" name="矩形 14"/>
          <p:cNvSpPr/>
          <p:nvPr/>
        </p:nvSpPr>
        <p:spPr>
          <a:xfrm>
            <a:off x="5743574" y="1221835"/>
            <a:ext cx="4772026" cy="255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latin typeface="楷体" panose="02010609060101010101" pitchFamily="49" charset="-122"/>
              <a:ea typeface="楷体" panose="02010609060101010101" pitchFamily="49" charset="-122"/>
            </a:endParaRPr>
          </a:p>
        </p:txBody>
      </p:sp>
      <p:sp>
        <p:nvSpPr>
          <p:cNvPr id="18" name="文本框 17"/>
          <p:cNvSpPr txBox="1"/>
          <p:nvPr/>
        </p:nvSpPr>
        <p:spPr>
          <a:xfrm>
            <a:off x="381455" y="1194435"/>
            <a:ext cx="10730496" cy="6109365"/>
          </a:xfrm>
          <a:prstGeom prst="rect">
            <a:avLst/>
          </a:prstGeom>
          <a:noFill/>
        </p:spPr>
        <p:txBody>
          <a:bodyPr wrap="square" rtlCol="0">
            <a:spAutoFit/>
          </a:bodyPr>
          <a:lstStyle/>
          <a:p>
            <a:pPr>
              <a:buFont typeface="+mj-lt"/>
              <a:buAutoNum type="arabicPeriod"/>
            </a:pPr>
            <a:r>
              <a:rPr lang="zh-CN" altLang="en-US" sz="1700" b="1" dirty="0">
                <a:solidFill>
                  <a:srgbClr val="404040"/>
                </a:solidFill>
                <a:latin typeface="华文宋体" panose="02010600040101010101" pitchFamily="2" charset="-122"/>
                <a:ea typeface="华文宋体" panose="02010600040101010101" pitchFamily="2" charset="-122"/>
              </a:rPr>
              <a:t>数据加载与清洗</a:t>
            </a:r>
            <a:endParaRPr lang="zh-CN" altLang="en-US" sz="1700" dirty="0">
              <a:solidFill>
                <a:srgbClr val="404040"/>
              </a:solidFill>
              <a:latin typeface="华文宋体" panose="02010600040101010101" pitchFamily="2" charset="-122"/>
              <a:ea typeface="华文宋体" panose="02010600040101010101" pitchFamily="2" charset="-122"/>
            </a:endParaRPr>
          </a:p>
          <a:p>
            <a:pPr marL="742950" lvl="1" indent="-285750">
              <a:buFont typeface="+mj-lt"/>
              <a:buAutoNum type="arabicPeriod"/>
            </a:pPr>
            <a:r>
              <a:rPr lang="zh-CN" altLang="en-US" sz="1700" dirty="0" smtClean="0">
                <a:solidFill>
                  <a:srgbClr val="404040"/>
                </a:solidFill>
                <a:latin typeface="华文宋体" panose="02010600040101010101" pitchFamily="2" charset="-122"/>
                <a:ea typeface="华文宋体" panose="02010600040101010101" pitchFamily="2" charset="-122"/>
              </a:rPr>
              <a:t>加载数据源</a:t>
            </a:r>
            <a:r>
              <a:rPr lang="zh-CN" altLang="en-US" sz="1700" dirty="0">
                <a:solidFill>
                  <a:srgbClr val="404040"/>
                </a:solidFill>
                <a:latin typeface="华文宋体" panose="02010600040101010101" pitchFamily="2" charset="-122"/>
                <a:ea typeface="华文宋体" panose="02010600040101010101" pitchFamily="2" charset="-122"/>
              </a:rPr>
              <a:t>：交易数据（训练</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测试）、房屋详情数据、租金数据</a:t>
            </a:r>
          </a:p>
          <a:p>
            <a:pPr marL="742950" lvl="1" indent="-285750">
              <a:buFont typeface="+mj-lt"/>
              <a:buAutoNum type="arabicPeriod"/>
            </a:pPr>
            <a:r>
              <a:rPr lang="zh-CN" altLang="en-US" sz="1700" dirty="0" smtClean="0">
                <a:solidFill>
                  <a:srgbClr val="404040"/>
                </a:solidFill>
                <a:latin typeface="华文宋体" panose="02010600040101010101" pitchFamily="2" charset="-122"/>
                <a:ea typeface="华文宋体" panose="02010600040101010101" pitchFamily="2" charset="-122"/>
              </a:rPr>
              <a:t>关键清洗操作：</a:t>
            </a:r>
          </a:p>
          <a:p>
            <a:pPr marL="1143000" lvl="2" indent="-228600">
              <a:buFont typeface="+mj-lt"/>
              <a:buAutoNum type="arabicPeriod"/>
            </a:pPr>
            <a:r>
              <a:rPr lang="zh-CN" altLang="en-US" sz="1700" dirty="0" smtClean="0">
                <a:solidFill>
                  <a:srgbClr val="404040"/>
                </a:solidFill>
                <a:latin typeface="华文宋体" panose="02010600040101010101" pitchFamily="2" charset="-122"/>
                <a:ea typeface="华文宋体" panose="02010600040101010101" pitchFamily="2" charset="-122"/>
              </a:rPr>
              <a:t>单位标准化（去除</a:t>
            </a:r>
            <a:r>
              <a:rPr lang="en-US" altLang="zh-CN" sz="1700" dirty="0" smtClean="0">
                <a:solidFill>
                  <a:srgbClr val="404040"/>
                </a:solidFill>
                <a:latin typeface="华文宋体" panose="02010600040101010101" pitchFamily="2" charset="-122"/>
                <a:ea typeface="华文宋体" panose="02010600040101010101" pitchFamily="2" charset="-122"/>
              </a:rPr>
              <a:t>"㎡"</a:t>
            </a:r>
            <a:r>
              <a:rPr lang="zh-CN" altLang="en-US" sz="1700" dirty="0" smtClean="0">
                <a:solidFill>
                  <a:srgbClr val="404040"/>
                </a:solidFill>
                <a:latin typeface="华文宋体" panose="02010600040101010101" pitchFamily="2" charset="-122"/>
                <a:ea typeface="华文宋体" panose="02010600040101010101" pitchFamily="2" charset="-122"/>
              </a:rPr>
              <a:t>、</a:t>
            </a:r>
            <a:r>
              <a:rPr lang="en-US" altLang="zh-CN" sz="1700" dirty="0" smtClean="0">
                <a:solidFill>
                  <a:srgbClr val="404040"/>
                </a:solidFill>
                <a:latin typeface="华文宋体" panose="02010600040101010101" pitchFamily="2" charset="-122"/>
                <a:ea typeface="华文宋体" panose="02010600040101010101" pitchFamily="2" charset="-122"/>
              </a:rPr>
              <a:t>"</a:t>
            </a:r>
            <a:r>
              <a:rPr lang="zh-CN" altLang="en-US" sz="1700" dirty="0" smtClean="0">
                <a:solidFill>
                  <a:srgbClr val="404040"/>
                </a:solidFill>
                <a:latin typeface="华文宋体" panose="02010600040101010101" pitchFamily="2" charset="-122"/>
                <a:ea typeface="华文宋体" panose="02010600040101010101" pitchFamily="2" charset="-122"/>
              </a:rPr>
              <a:t>年</a:t>
            </a:r>
            <a:r>
              <a:rPr lang="en-US" altLang="zh-CN" sz="1700" dirty="0" smtClean="0">
                <a:solidFill>
                  <a:srgbClr val="404040"/>
                </a:solidFill>
                <a:latin typeface="华文宋体" panose="02010600040101010101" pitchFamily="2" charset="-122"/>
                <a:ea typeface="华文宋体" panose="02010600040101010101" pitchFamily="2" charset="-122"/>
              </a:rPr>
              <a:t>"</a:t>
            </a:r>
            <a:r>
              <a:rPr lang="zh-CN" altLang="en-US" sz="1700" dirty="0" smtClean="0">
                <a:solidFill>
                  <a:srgbClr val="404040"/>
                </a:solidFill>
                <a:latin typeface="华文宋体" panose="02010600040101010101" pitchFamily="2" charset="-122"/>
                <a:ea typeface="华文宋体" panose="02010600040101010101" pitchFamily="2" charset="-122"/>
              </a:rPr>
              <a:t>等符号）</a:t>
            </a:r>
          </a:p>
          <a:p>
            <a:pPr marL="1143000" lvl="2" indent="-228600">
              <a:buFont typeface="+mj-lt"/>
              <a:buAutoNum type="arabicPeriod"/>
            </a:pPr>
            <a:r>
              <a:rPr lang="zh-CN" altLang="en-US" sz="1700" dirty="0" smtClean="0">
                <a:solidFill>
                  <a:srgbClr val="404040"/>
                </a:solidFill>
                <a:latin typeface="华文宋体" panose="02010600040101010101" pitchFamily="2" charset="-122"/>
                <a:ea typeface="华文宋体" panose="02010600040101010101" pitchFamily="2" charset="-122"/>
              </a:rPr>
              <a:t>缺失值</a:t>
            </a:r>
            <a:r>
              <a:rPr lang="zh-CN" altLang="en-US" sz="1700" dirty="0">
                <a:solidFill>
                  <a:srgbClr val="404040"/>
                </a:solidFill>
                <a:latin typeface="华文宋体" panose="02010600040101010101" pitchFamily="2" charset="-122"/>
                <a:ea typeface="华文宋体" panose="02010600040101010101" pitchFamily="2" charset="-122"/>
              </a:rPr>
              <a:t>填充（数值特征用中位数，非数值用众数）</a:t>
            </a:r>
            <a:endParaRPr lang="zh-CN" altLang="en-US" sz="1700" dirty="0" smtClean="0">
              <a:solidFill>
                <a:srgbClr val="404040"/>
              </a:solidFill>
              <a:latin typeface="华文宋体" panose="02010600040101010101" pitchFamily="2" charset="-122"/>
              <a:ea typeface="华文宋体" panose="02010600040101010101" pitchFamily="2" charset="-122"/>
            </a:endParaRPr>
          </a:p>
          <a:p>
            <a:pPr marL="1143000" lvl="2" indent="-228600">
              <a:buFont typeface="+mj-lt"/>
              <a:buAutoNum type="arabicPeriod"/>
            </a:pPr>
            <a:r>
              <a:rPr lang="zh-CN" altLang="en-US" sz="1700" dirty="0" smtClean="0">
                <a:solidFill>
                  <a:srgbClr val="404040"/>
                </a:solidFill>
                <a:latin typeface="华文宋体" panose="02010600040101010101" pitchFamily="2" charset="-122"/>
                <a:ea typeface="华文宋体" panose="02010600040101010101" pitchFamily="2" charset="-122"/>
              </a:rPr>
              <a:t>冗余特征删除（抵押信息、户型介绍等</a:t>
            </a:r>
            <a:r>
              <a:rPr lang="en-US" altLang="zh-CN" sz="1700" dirty="0" smtClean="0">
                <a:solidFill>
                  <a:srgbClr val="404040"/>
                </a:solidFill>
                <a:latin typeface="华文宋体" panose="02010600040101010101" pitchFamily="2" charset="-122"/>
                <a:ea typeface="华文宋体" panose="02010600040101010101" pitchFamily="2" charset="-122"/>
              </a:rPr>
              <a:t>12</a:t>
            </a:r>
            <a:r>
              <a:rPr lang="zh-CN" altLang="en-US" sz="1700" dirty="0" smtClean="0">
                <a:solidFill>
                  <a:srgbClr val="404040"/>
                </a:solidFill>
                <a:latin typeface="华文宋体" panose="02010600040101010101" pitchFamily="2" charset="-122"/>
                <a:ea typeface="华文宋体" panose="02010600040101010101" pitchFamily="2" charset="-122"/>
              </a:rPr>
              <a:t>个低价值特征）</a:t>
            </a:r>
            <a:endParaRPr lang="en-US" altLang="zh-CN" sz="1700" dirty="0" smtClean="0">
              <a:solidFill>
                <a:srgbClr val="404040"/>
              </a:solidFill>
              <a:latin typeface="华文宋体" panose="02010600040101010101" pitchFamily="2" charset="-122"/>
              <a:ea typeface="华文宋体" panose="02010600040101010101" pitchFamily="2" charset="-122"/>
            </a:endParaRPr>
          </a:p>
          <a:p>
            <a:pPr marL="1143000" lvl="2" indent="-228600">
              <a:buFont typeface="+mj-lt"/>
              <a:buAutoNum type="arabicPeriod"/>
            </a:pPr>
            <a:r>
              <a:rPr lang="zh-CN" altLang="en-US" sz="1700" dirty="0" smtClean="0">
                <a:solidFill>
                  <a:srgbClr val="404040"/>
                </a:solidFill>
                <a:latin typeface="华文宋体" panose="02010600040101010101" pitchFamily="2" charset="-122"/>
                <a:ea typeface="华文宋体" panose="02010600040101010101" pitchFamily="2" charset="-122"/>
              </a:rPr>
              <a:t>编码</a:t>
            </a:r>
            <a:r>
              <a:rPr lang="zh-CN" altLang="en-US" sz="1700" dirty="0">
                <a:solidFill>
                  <a:srgbClr val="404040"/>
                </a:solidFill>
                <a:latin typeface="华文宋体" panose="02010600040101010101" pitchFamily="2" charset="-122"/>
                <a:ea typeface="华文宋体" panose="02010600040101010101" pitchFamily="2" charset="-122"/>
              </a:rPr>
              <a:t>特征：如物业类别、建筑结构、板块用映射表或 </a:t>
            </a:r>
            <a:r>
              <a:rPr lang="en-US" altLang="zh-CN" sz="1700" dirty="0" err="1">
                <a:solidFill>
                  <a:srgbClr val="404040"/>
                </a:solidFill>
                <a:latin typeface="华文宋体" panose="02010600040101010101" pitchFamily="2" charset="-122"/>
                <a:ea typeface="华文宋体" panose="02010600040101010101" pitchFamily="2" charset="-122"/>
              </a:rPr>
              <a:t>LabelEncoder</a:t>
            </a:r>
            <a:r>
              <a:rPr lang="en-US" altLang="zh-CN" sz="1700" dirty="0">
                <a:solidFill>
                  <a:srgbClr val="404040"/>
                </a:solidFill>
                <a:latin typeface="华文宋体" panose="02010600040101010101" pitchFamily="2" charset="-122"/>
                <a:ea typeface="华文宋体" panose="02010600040101010101" pitchFamily="2" charset="-122"/>
              </a:rPr>
              <a:t> </a:t>
            </a:r>
            <a:r>
              <a:rPr lang="zh-CN" altLang="en-US" sz="1700" dirty="0">
                <a:solidFill>
                  <a:srgbClr val="404040"/>
                </a:solidFill>
                <a:latin typeface="华文宋体" panose="02010600040101010101" pitchFamily="2" charset="-122"/>
                <a:ea typeface="华文宋体" panose="02010600040101010101" pitchFamily="2" charset="-122"/>
              </a:rPr>
              <a:t>编码</a:t>
            </a:r>
          </a:p>
          <a:p>
            <a:pPr>
              <a:buFont typeface="+mj-lt"/>
              <a:buAutoNum type="arabicPeriod"/>
            </a:pPr>
            <a:r>
              <a:rPr lang="zh-CN" altLang="en-US" sz="1700" b="1" dirty="0" smtClean="0">
                <a:solidFill>
                  <a:srgbClr val="404040"/>
                </a:solidFill>
                <a:latin typeface="华文宋体" panose="02010600040101010101" pitchFamily="2" charset="-122"/>
                <a:ea typeface="华文宋体" panose="02010600040101010101" pitchFamily="2" charset="-122"/>
              </a:rPr>
              <a:t>特征</a:t>
            </a:r>
            <a:r>
              <a:rPr lang="zh-CN" altLang="en-US" sz="1700" b="1" dirty="0">
                <a:solidFill>
                  <a:srgbClr val="404040"/>
                </a:solidFill>
                <a:latin typeface="华文宋体" panose="02010600040101010101" pitchFamily="2" charset="-122"/>
                <a:ea typeface="华文宋体" panose="02010600040101010101" pitchFamily="2" charset="-122"/>
              </a:rPr>
              <a:t>工程创新</a:t>
            </a:r>
            <a:endParaRPr lang="zh-CN" altLang="en-US" sz="1700" dirty="0">
              <a:solidFill>
                <a:srgbClr val="404040"/>
              </a:solidFill>
              <a:latin typeface="华文宋体" panose="02010600040101010101" pitchFamily="2" charset="-122"/>
              <a:ea typeface="华文宋体" panose="02010600040101010101" pitchFamily="2" charset="-122"/>
            </a:endParaRPr>
          </a:p>
          <a:p>
            <a:pPr marL="742950" lvl="1" indent="-285750">
              <a:buFont typeface="+mj-lt"/>
              <a:buAutoNum type="arabicPeriod"/>
            </a:pPr>
            <a:r>
              <a:rPr lang="zh-CN" altLang="en-US" sz="1700" b="1" dirty="0">
                <a:solidFill>
                  <a:srgbClr val="404040"/>
                </a:solidFill>
                <a:latin typeface="华文宋体" panose="02010600040101010101" pitchFamily="2" charset="-122"/>
                <a:ea typeface="华文宋体" panose="02010600040101010101" pitchFamily="2" charset="-122"/>
              </a:rPr>
              <a:t>空间特征增强</a:t>
            </a:r>
            <a:r>
              <a:rPr lang="zh-CN" altLang="en-US" sz="1700" dirty="0">
                <a:solidFill>
                  <a:srgbClr val="404040"/>
                </a:solidFill>
                <a:latin typeface="华文宋体" panose="02010600040101010101" pitchFamily="2" charset="-122"/>
                <a:ea typeface="华文宋体" panose="02010600040101010101" pitchFamily="2" charset="-122"/>
              </a:rPr>
              <a:t>：</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计算房屋到市中心</a:t>
            </a:r>
            <a:r>
              <a:rPr lang="en-US" altLang="zh-CN" sz="1700" dirty="0">
                <a:solidFill>
                  <a:srgbClr val="404040"/>
                </a:solidFill>
                <a:latin typeface="华文宋体" panose="02010600040101010101" pitchFamily="2" charset="-122"/>
                <a:ea typeface="华文宋体" panose="02010600040101010101" pitchFamily="2" charset="-122"/>
              </a:rPr>
              <a:t>(116.4E,39.9N)</a:t>
            </a:r>
            <a:r>
              <a:rPr lang="zh-CN" altLang="en-US" sz="1700" dirty="0">
                <a:solidFill>
                  <a:srgbClr val="404040"/>
                </a:solidFill>
                <a:latin typeface="华文宋体" panose="02010600040101010101" pitchFamily="2" charset="-122"/>
                <a:ea typeface="华文宋体" panose="02010600040101010101" pitchFamily="2" charset="-122"/>
              </a:rPr>
              <a:t>的欧式距离</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生成地理网格特征（</a:t>
            </a:r>
            <a:r>
              <a:rPr lang="en-US" altLang="zh-CN" sz="1700" dirty="0">
                <a:solidFill>
                  <a:srgbClr val="404040"/>
                </a:solidFill>
                <a:latin typeface="华文宋体" panose="02010600040101010101" pitchFamily="2" charset="-122"/>
                <a:ea typeface="华文宋体" panose="02010600040101010101" pitchFamily="2" charset="-122"/>
              </a:rPr>
              <a:t>0.1°</a:t>
            </a:r>
            <a:r>
              <a:rPr lang="zh-CN" altLang="en-US" sz="1700" dirty="0">
                <a:solidFill>
                  <a:srgbClr val="404040"/>
                </a:solidFill>
                <a:latin typeface="华文宋体" panose="02010600040101010101" pitchFamily="2" charset="-122"/>
                <a:ea typeface="华文宋体" panose="02010600040101010101" pitchFamily="2" charset="-122"/>
              </a:rPr>
              <a:t>精度）</a:t>
            </a:r>
          </a:p>
          <a:p>
            <a:pPr marL="742950" lvl="1" indent="-285750">
              <a:buFont typeface="+mj-lt"/>
              <a:buAutoNum type="arabicPeriod"/>
            </a:pPr>
            <a:r>
              <a:rPr lang="zh-CN" altLang="en-US" sz="1700" b="1" dirty="0">
                <a:solidFill>
                  <a:srgbClr val="404040"/>
                </a:solidFill>
                <a:latin typeface="华文宋体" panose="02010600040101010101" pitchFamily="2" charset="-122"/>
                <a:ea typeface="华文宋体" panose="02010600040101010101" pitchFamily="2" charset="-122"/>
              </a:rPr>
              <a:t>文本特征解析</a:t>
            </a:r>
            <a:r>
              <a:rPr lang="zh-CN" altLang="en-US" sz="1700" dirty="0">
                <a:solidFill>
                  <a:srgbClr val="404040"/>
                </a:solidFill>
                <a:latin typeface="华文宋体" panose="02010600040101010101" pitchFamily="2" charset="-122"/>
                <a:ea typeface="华文宋体" panose="02010600040101010101" pitchFamily="2" charset="-122"/>
              </a:rPr>
              <a:t>：</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户型解析：提取</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室</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厅</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卫</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数量指标</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楼层语义分析：将</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高楼层</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共</a:t>
            </a:r>
            <a:r>
              <a:rPr lang="en-US" altLang="zh-CN" sz="1700" dirty="0">
                <a:solidFill>
                  <a:srgbClr val="404040"/>
                </a:solidFill>
                <a:latin typeface="华文宋体" panose="02010600040101010101" pitchFamily="2" charset="-122"/>
                <a:ea typeface="华文宋体" panose="02010600040101010101" pitchFamily="2" charset="-122"/>
              </a:rPr>
              <a:t>18</a:t>
            </a:r>
            <a:r>
              <a:rPr lang="zh-CN" altLang="en-US" sz="1700" dirty="0">
                <a:solidFill>
                  <a:srgbClr val="404040"/>
                </a:solidFill>
                <a:latin typeface="华文宋体" panose="02010600040101010101" pitchFamily="2" charset="-122"/>
                <a:ea typeface="华文宋体" panose="02010600040101010101" pitchFamily="2" charset="-122"/>
              </a:rPr>
              <a:t>层</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转换为数值特征</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梯户比量化：将</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两梯四户</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转换为数值比</a:t>
            </a:r>
            <a:r>
              <a:rPr lang="en-US" altLang="zh-CN" sz="1700" dirty="0">
                <a:solidFill>
                  <a:srgbClr val="404040"/>
                </a:solidFill>
                <a:latin typeface="华文宋体" panose="02010600040101010101" pitchFamily="2" charset="-122"/>
                <a:ea typeface="华文宋体" panose="02010600040101010101" pitchFamily="2" charset="-122"/>
              </a:rPr>
              <a:t>2:4</a:t>
            </a:r>
          </a:p>
          <a:p>
            <a:pPr marL="742950" lvl="1" indent="-285750">
              <a:buFont typeface="+mj-lt"/>
              <a:buAutoNum type="arabicPeriod"/>
            </a:pPr>
            <a:r>
              <a:rPr lang="zh-CN" altLang="en-US" sz="1700" b="1" dirty="0">
                <a:solidFill>
                  <a:srgbClr val="404040"/>
                </a:solidFill>
                <a:latin typeface="华文宋体" panose="02010600040101010101" pitchFamily="2" charset="-122"/>
                <a:ea typeface="华文宋体" panose="02010600040101010101" pitchFamily="2" charset="-122"/>
              </a:rPr>
              <a:t>衍生特征创造</a:t>
            </a:r>
            <a:r>
              <a:rPr lang="zh-CN" altLang="en-US" sz="1700" dirty="0">
                <a:solidFill>
                  <a:srgbClr val="404040"/>
                </a:solidFill>
                <a:latin typeface="华文宋体" panose="02010600040101010101" pitchFamily="2" charset="-122"/>
                <a:ea typeface="华文宋体" panose="02010600040101010101" pitchFamily="2" charset="-122"/>
              </a:rPr>
              <a:t>：</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房屋年龄 </a:t>
            </a:r>
            <a:r>
              <a:rPr lang="en-US" altLang="zh-CN" sz="1700" dirty="0">
                <a:solidFill>
                  <a:srgbClr val="404040"/>
                </a:solidFill>
                <a:latin typeface="华文宋体" panose="02010600040101010101" pitchFamily="2" charset="-122"/>
                <a:ea typeface="华文宋体" panose="02010600040101010101" pitchFamily="2" charset="-122"/>
              </a:rPr>
              <a:t>= </a:t>
            </a:r>
            <a:r>
              <a:rPr lang="zh-CN" altLang="en-US" sz="1700" dirty="0">
                <a:solidFill>
                  <a:srgbClr val="404040"/>
                </a:solidFill>
                <a:latin typeface="华文宋体" panose="02010600040101010101" pitchFamily="2" charset="-122"/>
                <a:ea typeface="华文宋体" panose="02010600040101010101" pitchFamily="2" charset="-122"/>
              </a:rPr>
              <a:t>当前年份 </a:t>
            </a:r>
            <a:r>
              <a:rPr lang="en-US" altLang="zh-CN" sz="1700" dirty="0">
                <a:solidFill>
                  <a:srgbClr val="404040"/>
                </a:solidFill>
                <a:latin typeface="华文宋体" panose="02010600040101010101" pitchFamily="2" charset="-122"/>
                <a:ea typeface="华文宋体" panose="02010600040101010101" pitchFamily="2" charset="-122"/>
              </a:rPr>
              <a:t>- </a:t>
            </a:r>
            <a:r>
              <a:rPr lang="zh-CN" altLang="en-US" sz="1700" dirty="0">
                <a:solidFill>
                  <a:srgbClr val="404040"/>
                </a:solidFill>
                <a:latin typeface="华文宋体" panose="02010600040101010101" pitchFamily="2" charset="-122"/>
                <a:ea typeface="华文宋体" panose="02010600040101010101" pitchFamily="2" charset="-122"/>
              </a:rPr>
              <a:t>建筑年代</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户栋比 </a:t>
            </a:r>
            <a:r>
              <a:rPr lang="en-US" altLang="zh-CN" sz="1700" dirty="0">
                <a:solidFill>
                  <a:srgbClr val="404040"/>
                </a:solidFill>
                <a:latin typeface="华文宋体" panose="02010600040101010101" pitchFamily="2" charset="-122"/>
                <a:ea typeface="华文宋体" panose="02010600040101010101" pitchFamily="2" charset="-122"/>
              </a:rPr>
              <a:t>= </a:t>
            </a:r>
            <a:r>
              <a:rPr lang="zh-CN" altLang="en-US" sz="1700" dirty="0">
                <a:solidFill>
                  <a:srgbClr val="404040"/>
                </a:solidFill>
                <a:latin typeface="华文宋体" panose="02010600040101010101" pitchFamily="2" charset="-122"/>
                <a:ea typeface="华文宋体" panose="02010600040101010101" pitchFamily="2" charset="-122"/>
              </a:rPr>
              <a:t>房屋总数</a:t>
            </a:r>
            <a:r>
              <a:rPr lang="en-US" altLang="zh-CN" sz="1700" dirty="0">
                <a:solidFill>
                  <a:srgbClr val="404040"/>
                </a:solidFill>
                <a:latin typeface="华文宋体" panose="02010600040101010101" pitchFamily="2" charset="-122"/>
                <a:ea typeface="华文宋体" panose="02010600040101010101" pitchFamily="2" charset="-122"/>
              </a:rPr>
              <a:t>/</a:t>
            </a:r>
            <a:r>
              <a:rPr lang="zh-CN" altLang="en-US" sz="1700" dirty="0">
                <a:solidFill>
                  <a:srgbClr val="404040"/>
                </a:solidFill>
                <a:latin typeface="华文宋体" panose="02010600040101010101" pitchFamily="2" charset="-122"/>
                <a:ea typeface="华文宋体" panose="02010600040101010101" pitchFamily="2" charset="-122"/>
              </a:rPr>
              <a:t>楼栋总数</a:t>
            </a:r>
          </a:p>
          <a:p>
            <a:pPr marL="1143000" lvl="2" indent="-228600">
              <a:buFont typeface="+mj-lt"/>
              <a:buAutoNum type="arabicPeriod"/>
            </a:pPr>
            <a:r>
              <a:rPr lang="zh-CN" altLang="en-US" sz="1700" dirty="0">
                <a:solidFill>
                  <a:srgbClr val="404040"/>
                </a:solidFill>
                <a:latin typeface="华文宋体" panose="02010600040101010101" pitchFamily="2" charset="-122"/>
                <a:ea typeface="华文宋体" panose="02010600040101010101" pitchFamily="2" charset="-122"/>
              </a:rPr>
              <a:t>南北通透 </a:t>
            </a:r>
            <a:r>
              <a:rPr lang="en-US" altLang="zh-CN" sz="1700" dirty="0">
                <a:solidFill>
                  <a:srgbClr val="404040"/>
                </a:solidFill>
                <a:latin typeface="华文宋体" panose="02010600040101010101" pitchFamily="2" charset="-122"/>
                <a:ea typeface="华文宋体" panose="02010600040101010101" pitchFamily="2" charset="-122"/>
              </a:rPr>
              <a:t>= </a:t>
            </a:r>
            <a:r>
              <a:rPr lang="zh-CN" altLang="en-US" sz="1700" dirty="0">
                <a:solidFill>
                  <a:srgbClr val="404040"/>
                </a:solidFill>
                <a:latin typeface="华文宋体" panose="02010600040101010101" pitchFamily="2" charset="-122"/>
                <a:ea typeface="华文宋体" panose="02010600040101010101" pitchFamily="2" charset="-122"/>
              </a:rPr>
              <a:t>朝南∩</a:t>
            </a:r>
            <a:r>
              <a:rPr lang="zh-CN" altLang="en-US" sz="1700" dirty="0" smtClean="0">
                <a:solidFill>
                  <a:srgbClr val="404040"/>
                </a:solidFill>
                <a:latin typeface="华文宋体" panose="02010600040101010101" pitchFamily="2" charset="-122"/>
                <a:ea typeface="华文宋体" panose="02010600040101010101" pitchFamily="2" charset="-122"/>
              </a:rPr>
              <a:t>朝北</a:t>
            </a:r>
            <a:endParaRPr lang="en-US" altLang="zh-CN" sz="1700" dirty="0" smtClean="0">
              <a:solidFill>
                <a:srgbClr val="404040"/>
              </a:solidFill>
              <a:latin typeface="华文宋体" panose="02010600040101010101" pitchFamily="2" charset="-122"/>
              <a:ea typeface="华文宋体" panose="02010600040101010101" pitchFamily="2" charset="-122"/>
            </a:endParaRPr>
          </a:p>
          <a:p>
            <a:pPr marL="1143000" lvl="2" indent="-228600">
              <a:buFont typeface="+mj-lt"/>
              <a:buAutoNum type="arabicPeriod"/>
            </a:pPr>
            <a:r>
              <a:rPr lang="zh-CN" altLang="en-US" sz="1700" dirty="0">
                <a:latin typeface="华文宋体" panose="02010600040101010101" pitchFamily="2" charset="-122"/>
                <a:ea typeface="华文宋体" panose="02010600040101010101" pitchFamily="2" charset="-122"/>
              </a:rPr>
              <a:t>租金数据聚合：生成小区级租金指标（均值</a:t>
            </a:r>
            <a:r>
              <a:rPr lang="en-US" altLang="zh-CN" sz="1700" dirty="0">
                <a:latin typeface="华文宋体" panose="02010600040101010101" pitchFamily="2" charset="-122"/>
                <a:ea typeface="华文宋体" panose="02010600040101010101" pitchFamily="2" charset="-122"/>
              </a:rPr>
              <a:t>/</a:t>
            </a:r>
            <a:r>
              <a:rPr lang="zh-CN" altLang="en-US" sz="1700" dirty="0">
                <a:latin typeface="华文宋体" panose="02010600040101010101" pitchFamily="2" charset="-122"/>
                <a:ea typeface="华文宋体" panose="02010600040101010101" pitchFamily="2" charset="-122"/>
              </a:rPr>
              <a:t>中位数</a:t>
            </a:r>
            <a:r>
              <a:rPr lang="en-US" altLang="zh-CN" sz="1700" dirty="0">
                <a:latin typeface="华文宋体" panose="02010600040101010101" pitchFamily="2" charset="-122"/>
                <a:ea typeface="华文宋体" panose="02010600040101010101" pitchFamily="2" charset="-122"/>
              </a:rPr>
              <a:t>/</a:t>
            </a:r>
            <a:r>
              <a:rPr lang="zh-CN" altLang="en-US" sz="1700" dirty="0">
                <a:latin typeface="华文宋体" panose="02010600040101010101" pitchFamily="2" charset="-122"/>
                <a:ea typeface="华文宋体" panose="02010600040101010101" pitchFamily="2" charset="-122"/>
              </a:rPr>
              <a:t>标准差）</a:t>
            </a:r>
          </a:p>
          <a:p>
            <a:pPr marL="1143000" lvl="2" indent="-228600">
              <a:buFont typeface="+mj-lt"/>
              <a:buAutoNum type="arabicPeriod"/>
            </a:pPr>
            <a:r>
              <a:rPr lang="zh-CN" altLang="en-US" sz="1700" dirty="0">
                <a:latin typeface="华文宋体" panose="02010600040101010101" pitchFamily="2" charset="-122"/>
                <a:ea typeface="华文宋体" panose="02010600040101010101" pitchFamily="2" charset="-122"/>
              </a:rPr>
              <a:t>租售比计算：（年租金</a:t>
            </a:r>
            <a:r>
              <a:rPr lang="en-US" altLang="zh-CN" sz="1700" dirty="0">
                <a:latin typeface="华文宋体" panose="02010600040101010101" pitchFamily="2" charset="-122"/>
                <a:ea typeface="华文宋体" panose="02010600040101010101" pitchFamily="2" charset="-122"/>
              </a:rPr>
              <a:t>×12</a:t>
            </a:r>
            <a:r>
              <a:rPr lang="zh-CN" altLang="en-US" sz="1700" dirty="0">
                <a:latin typeface="华文宋体" panose="02010600040101010101" pitchFamily="2" charset="-122"/>
                <a:ea typeface="华文宋体" panose="02010600040101010101" pitchFamily="2" charset="-122"/>
              </a:rPr>
              <a:t>）</a:t>
            </a:r>
            <a:r>
              <a:rPr lang="en-US" altLang="zh-CN" sz="1700" dirty="0">
                <a:latin typeface="华文宋体" panose="02010600040101010101" pitchFamily="2" charset="-122"/>
                <a:ea typeface="华文宋体" panose="02010600040101010101" pitchFamily="2" charset="-122"/>
              </a:rPr>
              <a:t>/</a:t>
            </a:r>
            <a:r>
              <a:rPr lang="zh-CN" altLang="en-US" sz="1700" dirty="0">
                <a:latin typeface="华文宋体" panose="02010600040101010101" pitchFamily="2" charset="-122"/>
                <a:ea typeface="华文宋体" panose="02010600040101010101" pitchFamily="2" charset="-122"/>
              </a:rPr>
              <a:t>房屋总价</a:t>
            </a:r>
          </a:p>
          <a:p>
            <a:pPr marL="1143000" lvl="2" indent="-228600">
              <a:buFont typeface="+mj-lt"/>
              <a:buAutoNum type="arabicPeriod"/>
            </a:pPr>
            <a:endParaRPr lang="zh-CN" altLang="en-US" sz="1700" dirty="0" smtClean="0">
              <a:solidFill>
                <a:srgbClr val="404040"/>
              </a:solidFill>
              <a:latin typeface="华文宋体" panose="02010600040101010101" pitchFamily="2" charset="-122"/>
              <a:ea typeface="华文宋体" panose="02010600040101010101" pitchFamily="2" charset="-122"/>
            </a:endParaRPr>
          </a:p>
          <a:p>
            <a:endParaRPr lang="zh-CN" altLang="en-US" sz="1700" dirty="0">
              <a:latin typeface="华文宋体" panose="02010600040101010101" pitchFamily="2" charset="-122"/>
              <a:ea typeface="华文宋体" panose="02010600040101010101" pitchFamily="2"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3787" y="3097506"/>
            <a:ext cx="4696646" cy="30439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标题 2"/>
          <p:cNvSpPr>
            <a:spLocks noGrp="1"/>
          </p:cNvSpPr>
          <p:nvPr>
            <p:ph type="title"/>
          </p:nvPr>
        </p:nvSpPr>
        <p:spPr/>
        <p:txBody>
          <a:bodyPr>
            <a:noAutofit/>
          </a:bodyPr>
          <a:lstStyle/>
          <a:p>
            <a:r>
              <a:rPr lang="zh-CN" altLang="en-US" sz="2300" dirty="0">
                <a:solidFill>
                  <a:srgbClr val="A22628"/>
                </a:solidFill>
                <a:latin typeface="Times New Roman" panose="02020603050405020304" pitchFamily="18" charset="0"/>
                <a:cs typeface="Times New Roman" panose="02020603050405020304" pitchFamily="18" charset="0"/>
              </a:rPr>
              <a:t>模型流程</a:t>
            </a:r>
          </a:p>
        </p:txBody>
      </p:sp>
      <p:sp>
        <p:nvSpPr>
          <p:cNvPr id="1048615" name="矩形 13"/>
          <p:cNvSpPr/>
          <p:nvPr/>
        </p:nvSpPr>
        <p:spPr>
          <a:xfrm>
            <a:off x="382239" y="883703"/>
            <a:ext cx="11374331" cy="583777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endParaRPr kumimoji="0" lang="zh-CN" altLang="en-US" sz="1600" i="0"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6" name="矩形 17"/>
          <p:cNvSpPr/>
          <p:nvPr/>
        </p:nvSpPr>
        <p:spPr>
          <a:xfrm>
            <a:off x="382270" y="829310"/>
            <a:ext cx="11373485" cy="365125"/>
          </a:xfrm>
          <a:prstGeom prst="rect">
            <a:avLst/>
          </a:prstGeom>
          <a:solidFill>
            <a:srgbClr val="A226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1800" b="1" i="0" u="none" strike="noStrike" kern="1200" cap="none" spc="0" normalizeH="0" baseline="0" noProof="0" dirty="0" smtClean="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rPr>
              <a:t>变量选择</a:t>
            </a:r>
            <a:endParaRPr kumimoji="0" lang="zh-CN" sz="1800" b="1" i="0" u="none" strike="noStrike" kern="120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7" name="矩形 14"/>
          <p:cNvSpPr/>
          <p:nvPr/>
        </p:nvSpPr>
        <p:spPr>
          <a:xfrm>
            <a:off x="5743574" y="1221835"/>
            <a:ext cx="4772026" cy="255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latin typeface="楷体" panose="02010609060101010101" pitchFamily="49" charset="-122"/>
              <a:ea typeface="楷体" panose="02010609060101010101" pitchFamily="49" charset="-122"/>
            </a:endParaRPr>
          </a:p>
        </p:txBody>
      </p:sp>
      <p:sp>
        <p:nvSpPr>
          <p:cNvPr id="1048625" name="圆角矩形 24"/>
          <p:cNvSpPr/>
          <p:nvPr/>
        </p:nvSpPr>
        <p:spPr>
          <a:xfrm>
            <a:off x="616017" y="2390616"/>
            <a:ext cx="10866922" cy="4258310"/>
          </a:xfrm>
          <a:prstGeom prst="roundRect">
            <a:avLst>
              <a:gd name="adj" fmla="val 91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67946" y="1355319"/>
            <a:ext cx="10509115" cy="1323439"/>
          </a:xfrm>
          <a:prstGeom prst="rect">
            <a:avLst/>
          </a:prstGeom>
          <a:noFill/>
        </p:spPr>
        <p:txBody>
          <a:bodyPr wrap="square" rtlCol="0">
            <a:spAutoFit/>
          </a:bodyPr>
          <a:lstStyle/>
          <a:p>
            <a:r>
              <a:rPr lang="en-US" altLang="zh-CN" sz="2000" dirty="0" smtClean="0">
                <a:latin typeface="华文宋体" panose="02010600040101010101" pitchFamily="2" charset="-122"/>
                <a:ea typeface="华文宋体" panose="02010600040101010101" pitchFamily="2" charset="-122"/>
              </a:rPr>
              <a:t>•   </a:t>
            </a:r>
            <a:r>
              <a:rPr lang="zh-CN" altLang="en-US" sz="2000" dirty="0" smtClean="0">
                <a:latin typeface="华文宋体" panose="02010600040101010101" pitchFamily="2" charset="-122"/>
                <a:ea typeface="华文宋体" panose="02010600040101010101" pitchFamily="2" charset="-122"/>
              </a:rPr>
              <a:t>使用</a:t>
            </a:r>
            <a:r>
              <a:rPr lang="zh-CN" altLang="en-US" sz="2000" dirty="0">
                <a:latin typeface="华文宋体" panose="02010600040101010101" pitchFamily="2" charset="-122"/>
                <a:ea typeface="华文宋体" panose="02010600040101010101" pitchFamily="2" charset="-122"/>
              </a:rPr>
              <a:t>单价、对数</a:t>
            </a:r>
            <a:r>
              <a:rPr lang="zh-CN" altLang="en-US" sz="2000" dirty="0" smtClean="0">
                <a:latin typeface="华文宋体" panose="02010600040101010101" pitchFamily="2" charset="-122"/>
                <a:ea typeface="华文宋体" panose="02010600040101010101" pitchFamily="2" charset="-122"/>
              </a:rPr>
              <a:t>单价（</a:t>
            </a:r>
            <a:r>
              <a:rPr lang="en-US" altLang="zh-CN" sz="2000" dirty="0">
                <a:latin typeface="华文宋体" panose="02010600040101010101" pitchFamily="2" charset="-122"/>
                <a:ea typeface="华文宋体" panose="02010600040101010101" pitchFamily="2" charset="-122"/>
              </a:rPr>
              <a:t>log_</a:t>
            </a:r>
            <a:r>
              <a:rPr lang="zh-CN" altLang="en-US" sz="2000" dirty="0">
                <a:latin typeface="华文宋体" panose="02010600040101010101" pitchFamily="2" charset="-122"/>
                <a:ea typeface="华文宋体" panose="02010600040101010101" pitchFamily="2" charset="-122"/>
              </a:rPr>
              <a:t>单价</a:t>
            </a:r>
            <a:r>
              <a:rPr lang="zh-CN" altLang="en-US" sz="2000" dirty="0" smtClean="0">
                <a:latin typeface="华文宋体" panose="02010600040101010101" pitchFamily="2" charset="-122"/>
                <a:ea typeface="华文宋体" panose="02010600040101010101" pitchFamily="2" charset="-122"/>
              </a:rPr>
              <a:t>）作为</a:t>
            </a:r>
            <a:r>
              <a:rPr lang="zh-CN" altLang="en-US" sz="2000" dirty="0">
                <a:latin typeface="华文宋体" panose="02010600040101010101" pitchFamily="2" charset="-122"/>
                <a:ea typeface="华文宋体" panose="02010600040101010101" pitchFamily="2" charset="-122"/>
              </a:rPr>
              <a:t>建模目标</a:t>
            </a:r>
            <a:endParaRPr lang="en-US" altLang="zh-CN" sz="2000" dirty="0" smtClean="0">
              <a:latin typeface="华文宋体" panose="02010600040101010101" pitchFamily="2" charset="-122"/>
              <a:ea typeface="华文宋体" panose="02010600040101010101" pitchFamily="2" charset="-122"/>
            </a:endParaRPr>
          </a:p>
          <a:p>
            <a:r>
              <a:rPr lang="zh-CN" altLang="en-US" sz="2000" dirty="0" smtClean="0">
                <a:latin typeface="华文宋体" panose="02010600040101010101" pitchFamily="2" charset="-122"/>
                <a:ea typeface="华文宋体" panose="02010600040101010101" pitchFamily="2" charset="-122"/>
              </a:rPr>
              <a:t>通过</a:t>
            </a:r>
            <a:r>
              <a:rPr lang="en-US" altLang="zh-CN" sz="2000" dirty="0" smtClean="0">
                <a:latin typeface="华文宋体" panose="02010600040101010101" pitchFamily="2" charset="-122"/>
                <a:ea typeface="华文宋体" panose="02010600040101010101" pitchFamily="2" charset="-122"/>
              </a:rPr>
              <a:t>for </a:t>
            </a:r>
            <a:r>
              <a:rPr lang="en-US" altLang="zh-CN" sz="2000" dirty="0" err="1">
                <a:latin typeface="华文宋体" panose="02010600040101010101" pitchFamily="2" charset="-122"/>
                <a:ea typeface="华文宋体" panose="02010600040101010101" pitchFamily="2" charset="-122"/>
              </a:rPr>
              <a:t>i</a:t>
            </a:r>
            <a:r>
              <a:rPr lang="en-US" altLang="zh-CN" sz="2000" dirty="0">
                <a:latin typeface="华文宋体" panose="02010600040101010101" pitchFamily="2" charset="-122"/>
                <a:ea typeface="华文宋体" panose="02010600040101010101" pitchFamily="2" charset="-122"/>
              </a:rPr>
              <a:t>, feature in enumerate(</a:t>
            </a:r>
            <a:r>
              <a:rPr lang="en-US" altLang="zh-CN" sz="2000" dirty="0" err="1">
                <a:latin typeface="华文宋体" panose="02010600040101010101" pitchFamily="2" charset="-122"/>
                <a:ea typeface="华文宋体" panose="02010600040101010101" pitchFamily="2" charset="-122"/>
              </a:rPr>
              <a:t>feature_columns</a:t>
            </a:r>
            <a:r>
              <a:rPr lang="en-US" altLang="zh-CN" sz="2000" dirty="0">
                <a:latin typeface="华文宋体" panose="02010600040101010101" pitchFamily="2" charset="-122"/>
                <a:ea typeface="华文宋体" panose="02010600040101010101" pitchFamily="2" charset="-122"/>
              </a:rPr>
              <a:t>, 1):</a:t>
            </a:r>
          </a:p>
          <a:p>
            <a:r>
              <a:rPr lang="en-US" altLang="zh-CN" sz="2000" dirty="0">
                <a:latin typeface="华文宋体" panose="02010600040101010101" pitchFamily="2" charset="-122"/>
                <a:ea typeface="华文宋体" panose="02010600040101010101" pitchFamily="2" charset="-122"/>
              </a:rPr>
              <a:t>        </a:t>
            </a:r>
            <a:r>
              <a:rPr lang="en-US" altLang="zh-CN" sz="2000" dirty="0" smtClean="0">
                <a:latin typeface="华文宋体" panose="02010600040101010101" pitchFamily="2" charset="-122"/>
                <a:ea typeface="华文宋体" panose="02010600040101010101" pitchFamily="2" charset="-122"/>
              </a:rPr>
              <a:t>print(f“{</a:t>
            </a:r>
            <a:r>
              <a:rPr lang="en-US" altLang="zh-CN" sz="2000" dirty="0">
                <a:latin typeface="华文宋体" panose="02010600040101010101" pitchFamily="2" charset="-122"/>
                <a:ea typeface="华文宋体" panose="02010600040101010101" pitchFamily="2" charset="-122"/>
              </a:rPr>
              <a:t>i:2d}. {feature</a:t>
            </a:r>
            <a:r>
              <a:rPr lang="en-US" altLang="zh-CN" sz="2000" dirty="0" smtClean="0">
                <a:latin typeface="华文宋体" panose="02010600040101010101" pitchFamily="2" charset="-122"/>
                <a:ea typeface="华文宋体" panose="02010600040101010101" pitchFamily="2" charset="-122"/>
              </a:rPr>
              <a:t>}”)</a:t>
            </a:r>
            <a:r>
              <a:rPr lang="zh-CN" altLang="en-US" sz="2000" dirty="0" smtClean="0">
                <a:latin typeface="华文宋体" panose="02010600040101010101" pitchFamily="2" charset="-122"/>
                <a:ea typeface="华文宋体" panose="02010600040101010101" pitchFamily="2" charset="-122"/>
              </a:rPr>
              <a:t>代码输出特征列表（</a:t>
            </a:r>
            <a:r>
              <a:rPr lang="en-US" altLang="zh-CN" sz="2000" dirty="0" smtClean="0">
                <a:latin typeface="华文宋体" panose="02010600040101010101" pitchFamily="2" charset="-122"/>
                <a:ea typeface="华文宋体" panose="02010600040101010101" pitchFamily="2" charset="-122"/>
              </a:rPr>
              <a:t>74</a:t>
            </a:r>
            <a:r>
              <a:rPr lang="zh-CN" altLang="en-US" sz="2000" dirty="0" smtClean="0">
                <a:latin typeface="华文宋体" panose="02010600040101010101" pitchFamily="2" charset="-122"/>
                <a:ea typeface="华文宋体" panose="02010600040101010101" pitchFamily="2" charset="-122"/>
              </a:rPr>
              <a:t>个）：</a:t>
            </a:r>
            <a:endParaRPr lang="en-US" altLang="zh-CN" sz="2000" dirty="0" smtClean="0">
              <a:latin typeface="华文宋体" panose="02010600040101010101" pitchFamily="2" charset="-122"/>
              <a:ea typeface="华文宋体" panose="02010600040101010101" pitchFamily="2" charset="-122"/>
            </a:endParaRPr>
          </a:p>
          <a:p>
            <a:endParaRPr lang="zh-CN" altLang="en-US" sz="2000" dirty="0">
              <a:latin typeface="华文宋体" panose="02010600040101010101" pitchFamily="2" charset="-122"/>
              <a:ea typeface="华文宋体" panose="02010600040101010101" pitchFamily="2" charset="-122"/>
            </a:endParaRPr>
          </a:p>
        </p:txBody>
      </p:sp>
      <p:sp>
        <p:nvSpPr>
          <p:cNvPr id="9" name="文本框 8"/>
          <p:cNvSpPr txBox="1"/>
          <p:nvPr/>
        </p:nvSpPr>
        <p:spPr>
          <a:xfrm>
            <a:off x="867946" y="2463165"/>
            <a:ext cx="2250639" cy="3970318"/>
          </a:xfrm>
          <a:prstGeom prst="rect">
            <a:avLst/>
          </a:prstGeom>
          <a:noFill/>
        </p:spPr>
        <p:txBody>
          <a:bodyPr wrap="square" rtlCol="0">
            <a:spAutoFit/>
          </a:bodyPr>
          <a:lstStyle/>
          <a:p>
            <a:r>
              <a:rPr lang="zh-CN" altLang="en-US" sz="1400" dirty="0">
                <a:latin typeface="华文宋体" panose="02010600040101010101" pitchFamily="2" charset="-122"/>
                <a:ea typeface="华文宋体" panose="02010600040101010101" pitchFamily="2" charset="-122"/>
              </a:rPr>
              <a:t> </a:t>
            </a:r>
            <a:r>
              <a:rPr lang="en-US" altLang="zh-CN" sz="1400" dirty="0">
                <a:latin typeface="华文宋体" panose="02010600040101010101" pitchFamily="2" charset="-122"/>
                <a:ea typeface="华文宋体" panose="02010600040101010101" pitchFamily="2" charset="-122"/>
              </a:rPr>
              <a:t>1. Unnamed: </a:t>
            </a:r>
            <a:r>
              <a:rPr lang="en-US" altLang="zh-CN" sz="1400" dirty="0" smtClean="0">
                <a:latin typeface="华文宋体" panose="02010600040101010101" pitchFamily="2" charset="-122"/>
                <a:ea typeface="华文宋体" panose="02010600040101010101" pitchFamily="2" charset="-122"/>
              </a:rPr>
              <a:t>0</a:t>
            </a:r>
            <a:r>
              <a:rPr lang="zh-CN" altLang="en-US" sz="1400" dirty="0" smtClean="0">
                <a:latin typeface="华文宋体" panose="02010600040101010101" pitchFamily="2" charset="-122"/>
                <a:ea typeface="华文宋体" panose="02010600040101010101" pitchFamily="2" charset="-122"/>
              </a:rPr>
              <a:t>（索引列）</a:t>
            </a:r>
            <a:endParaRPr lang="en-US" altLang="zh-CN" sz="1400" dirty="0">
              <a:latin typeface="华文宋体" panose="02010600040101010101" pitchFamily="2" charset="-122"/>
              <a:ea typeface="华文宋体" panose="02010600040101010101" pitchFamily="2" charset="-122"/>
            </a:endParaRPr>
          </a:p>
          <a:p>
            <a:r>
              <a:rPr lang="en-US" altLang="zh-CN" sz="1400" dirty="0">
                <a:latin typeface="华文宋体" panose="02010600040101010101" pitchFamily="2" charset="-122"/>
                <a:ea typeface="华文宋体" panose="02010600040101010101" pitchFamily="2" charset="-122"/>
              </a:rPr>
              <a:t> 2. </a:t>
            </a:r>
            <a:r>
              <a:rPr lang="zh-CN" altLang="en-US" sz="1400" dirty="0">
                <a:latin typeface="华文宋体" panose="02010600040101010101" pitchFamily="2" charset="-122"/>
                <a:ea typeface="华文宋体" panose="02010600040101010101" pitchFamily="2" charset="-122"/>
              </a:rPr>
              <a:t>城市</a:t>
            </a:r>
          </a:p>
          <a:p>
            <a:r>
              <a:rPr lang="zh-CN" altLang="en-US" sz="1400" dirty="0">
                <a:latin typeface="华文宋体" panose="02010600040101010101" pitchFamily="2" charset="-122"/>
                <a:ea typeface="华文宋体" panose="02010600040101010101" pitchFamily="2" charset="-122"/>
              </a:rPr>
              <a:t> </a:t>
            </a:r>
            <a:r>
              <a:rPr lang="en-US" altLang="zh-CN" sz="1400" dirty="0">
                <a:latin typeface="华文宋体" panose="02010600040101010101" pitchFamily="2" charset="-122"/>
                <a:ea typeface="华文宋体" panose="02010600040101010101" pitchFamily="2" charset="-122"/>
              </a:rPr>
              <a:t>3. </a:t>
            </a:r>
            <a:r>
              <a:rPr lang="zh-CN" altLang="en-US" sz="1400" dirty="0">
                <a:latin typeface="华文宋体" panose="02010600040101010101" pitchFamily="2" charset="-122"/>
                <a:ea typeface="华文宋体" panose="02010600040101010101" pitchFamily="2" charset="-122"/>
              </a:rPr>
              <a:t>区域</a:t>
            </a:r>
          </a:p>
          <a:p>
            <a:r>
              <a:rPr lang="zh-CN" altLang="en-US" sz="1400" dirty="0">
                <a:latin typeface="华文宋体" panose="02010600040101010101" pitchFamily="2" charset="-122"/>
                <a:ea typeface="华文宋体" panose="02010600040101010101" pitchFamily="2" charset="-122"/>
              </a:rPr>
              <a:t> </a:t>
            </a:r>
            <a:r>
              <a:rPr lang="en-US" altLang="zh-CN" sz="1400" dirty="0">
                <a:latin typeface="华文宋体" panose="02010600040101010101" pitchFamily="2" charset="-122"/>
                <a:ea typeface="华文宋体" panose="02010600040101010101" pitchFamily="2" charset="-122"/>
              </a:rPr>
              <a:t>4. </a:t>
            </a:r>
            <a:r>
              <a:rPr lang="zh-CN" altLang="en-US" sz="1400" dirty="0">
                <a:latin typeface="华文宋体" panose="02010600040101010101" pitchFamily="2" charset="-122"/>
                <a:ea typeface="华文宋体" panose="02010600040101010101" pitchFamily="2" charset="-122"/>
              </a:rPr>
              <a:t>板块</a:t>
            </a:r>
            <a:r>
              <a:rPr lang="en-US" altLang="zh-CN" sz="1400" dirty="0">
                <a:latin typeface="华文宋体" panose="02010600040101010101" pitchFamily="2" charset="-122"/>
                <a:ea typeface="华文宋体" panose="02010600040101010101" pitchFamily="2" charset="-122"/>
              </a:rPr>
              <a:t>_x</a:t>
            </a:r>
          </a:p>
          <a:p>
            <a:r>
              <a:rPr lang="en-US" altLang="zh-CN" sz="1400" dirty="0">
                <a:latin typeface="华文宋体" panose="02010600040101010101" pitchFamily="2" charset="-122"/>
                <a:ea typeface="华文宋体" panose="02010600040101010101" pitchFamily="2" charset="-122"/>
              </a:rPr>
              <a:t> 5. </a:t>
            </a:r>
            <a:r>
              <a:rPr lang="zh-CN" altLang="en-US" sz="1400" dirty="0">
                <a:latin typeface="华文宋体" panose="02010600040101010101" pitchFamily="2" charset="-122"/>
                <a:ea typeface="华文宋体" panose="02010600040101010101" pitchFamily="2" charset="-122"/>
              </a:rPr>
              <a:t>建筑结构</a:t>
            </a:r>
            <a:r>
              <a:rPr lang="en-US" altLang="zh-CN" sz="1400" dirty="0">
                <a:latin typeface="华文宋体" panose="02010600040101010101" pitchFamily="2" charset="-122"/>
                <a:ea typeface="华文宋体" panose="02010600040101010101" pitchFamily="2" charset="-122"/>
              </a:rPr>
              <a:t>_x</a:t>
            </a:r>
          </a:p>
          <a:p>
            <a:r>
              <a:rPr lang="en-US" altLang="zh-CN" sz="1400" dirty="0">
                <a:latin typeface="华文宋体" panose="02010600040101010101" pitchFamily="2" charset="-122"/>
                <a:ea typeface="华文宋体" panose="02010600040101010101" pitchFamily="2" charset="-122"/>
              </a:rPr>
              <a:t> 6. </a:t>
            </a:r>
            <a:r>
              <a:rPr lang="zh-CN" altLang="en-US" sz="1400" dirty="0">
                <a:latin typeface="华文宋体" panose="02010600040101010101" pitchFamily="2" charset="-122"/>
                <a:ea typeface="华文宋体" panose="02010600040101010101" pitchFamily="2" charset="-122"/>
              </a:rPr>
              <a:t>产权所属</a:t>
            </a:r>
          </a:p>
          <a:p>
            <a:r>
              <a:rPr lang="zh-CN" altLang="en-US" sz="1400" dirty="0">
                <a:latin typeface="华文宋体" panose="02010600040101010101" pitchFamily="2" charset="-122"/>
                <a:ea typeface="华文宋体" panose="02010600040101010101" pitchFamily="2" charset="-122"/>
              </a:rPr>
              <a:t> </a:t>
            </a:r>
            <a:r>
              <a:rPr lang="en-US" altLang="zh-CN" sz="1400" dirty="0">
                <a:latin typeface="华文宋体" panose="02010600040101010101" pitchFamily="2" charset="-122"/>
                <a:ea typeface="华文宋体" panose="02010600040101010101" pitchFamily="2" charset="-122"/>
              </a:rPr>
              <a:t>7. </a:t>
            </a:r>
            <a:r>
              <a:rPr lang="zh-CN" altLang="en-US" sz="1400" dirty="0">
                <a:latin typeface="华文宋体" panose="02010600040101010101" pitchFamily="2" charset="-122"/>
                <a:ea typeface="华文宋体" panose="02010600040101010101" pitchFamily="2" charset="-122"/>
              </a:rPr>
              <a:t>房屋优势</a:t>
            </a:r>
          </a:p>
          <a:p>
            <a:r>
              <a:rPr lang="zh-CN" altLang="en-US" sz="1400" dirty="0" smtClean="0">
                <a:latin typeface="华文宋体" panose="02010600040101010101" pitchFamily="2" charset="-122"/>
                <a:ea typeface="华文宋体" panose="02010600040101010101" pitchFamily="2" charset="-122"/>
              </a:rPr>
              <a:t> </a:t>
            </a:r>
            <a:r>
              <a:rPr lang="en-US" altLang="zh-CN" sz="1400" dirty="0">
                <a:latin typeface="华文宋体" panose="02010600040101010101" pitchFamily="2" charset="-122"/>
                <a:ea typeface="华文宋体" panose="02010600040101010101" pitchFamily="2" charset="-122"/>
              </a:rPr>
              <a:t>8. </a:t>
            </a:r>
            <a:r>
              <a:rPr lang="en-US" altLang="zh-CN" sz="1400" dirty="0" err="1">
                <a:latin typeface="华文宋体" panose="02010600040101010101" pitchFamily="2" charset="-122"/>
                <a:ea typeface="华文宋体" panose="02010600040101010101" pitchFamily="2" charset="-122"/>
              </a:rPr>
              <a:t>lon</a:t>
            </a:r>
            <a:endParaRPr lang="en-US" altLang="zh-CN" sz="1400" dirty="0">
              <a:latin typeface="华文宋体" panose="02010600040101010101" pitchFamily="2" charset="-122"/>
              <a:ea typeface="华文宋体" panose="02010600040101010101" pitchFamily="2" charset="-122"/>
            </a:endParaRPr>
          </a:p>
          <a:p>
            <a:r>
              <a:rPr lang="en-US" altLang="zh-CN" sz="1400" dirty="0">
                <a:latin typeface="华文宋体" panose="02010600040101010101" pitchFamily="2" charset="-122"/>
                <a:ea typeface="华文宋体" panose="02010600040101010101" pitchFamily="2" charset="-122"/>
              </a:rPr>
              <a:t> 9. </a:t>
            </a:r>
            <a:r>
              <a:rPr lang="en-US" altLang="zh-CN" sz="1400" dirty="0" err="1">
                <a:latin typeface="华文宋体" panose="02010600040101010101" pitchFamily="2" charset="-122"/>
                <a:ea typeface="华文宋体" panose="02010600040101010101" pitchFamily="2" charset="-122"/>
              </a:rPr>
              <a:t>lat</a:t>
            </a:r>
            <a:endParaRPr lang="en-US" altLang="zh-CN" sz="1400" dirty="0">
              <a:latin typeface="华文宋体" panose="02010600040101010101" pitchFamily="2" charset="-122"/>
              <a:ea typeface="华文宋体" panose="02010600040101010101" pitchFamily="2" charset="-122"/>
            </a:endParaRPr>
          </a:p>
          <a:p>
            <a:r>
              <a:rPr lang="en-US" altLang="zh-CN" sz="1400" dirty="0">
                <a:latin typeface="华文宋体" panose="02010600040101010101" pitchFamily="2" charset="-122"/>
                <a:ea typeface="华文宋体" panose="02010600040101010101" pitchFamily="2" charset="-122"/>
              </a:rPr>
              <a:t>10. </a:t>
            </a:r>
            <a:r>
              <a:rPr lang="zh-CN" altLang="en-US" sz="1400" dirty="0">
                <a:latin typeface="华文宋体" panose="02010600040101010101" pitchFamily="2" charset="-122"/>
                <a:ea typeface="华文宋体" panose="02010600040101010101" pitchFamily="2" charset="-122"/>
              </a:rPr>
              <a:t>年份</a:t>
            </a:r>
          </a:p>
          <a:p>
            <a:r>
              <a:rPr lang="en-US" altLang="zh-CN" sz="1400" dirty="0">
                <a:latin typeface="华文宋体" panose="02010600040101010101" pitchFamily="2" charset="-122"/>
                <a:ea typeface="华文宋体" panose="02010600040101010101" pitchFamily="2" charset="-122"/>
              </a:rPr>
              <a:t>11. </a:t>
            </a:r>
            <a:r>
              <a:rPr lang="zh-CN" altLang="en-US" sz="1400" dirty="0">
                <a:latin typeface="华文宋体" panose="02010600040101010101" pitchFamily="2" charset="-122"/>
                <a:ea typeface="华文宋体" panose="02010600040101010101" pitchFamily="2" charset="-122"/>
              </a:rPr>
              <a:t>建筑面积</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r>
              <a:rPr lang="en-US" altLang="zh-CN" sz="1400" dirty="0">
                <a:latin typeface="华文宋体" panose="02010600040101010101" pitchFamily="2" charset="-122"/>
                <a:ea typeface="华文宋体" panose="02010600040101010101" pitchFamily="2" charset="-122"/>
              </a:rPr>
              <a:t>12. </a:t>
            </a:r>
            <a:r>
              <a:rPr lang="zh-CN" altLang="en-US" sz="1400" dirty="0">
                <a:latin typeface="华文宋体" panose="02010600040101010101" pitchFamily="2" charset="-122"/>
                <a:ea typeface="华文宋体" panose="02010600040101010101" pitchFamily="2" charset="-122"/>
              </a:rPr>
              <a:t>建筑面积</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对数</a:t>
            </a:r>
          </a:p>
          <a:p>
            <a:r>
              <a:rPr lang="en-US" altLang="zh-CN" sz="1400" dirty="0">
                <a:latin typeface="华文宋体" panose="02010600040101010101" pitchFamily="2" charset="-122"/>
                <a:ea typeface="华文宋体" panose="02010600040101010101" pitchFamily="2" charset="-122"/>
              </a:rPr>
              <a:t>13. </a:t>
            </a:r>
            <a:r>
              <a:rPr lang="zh-CN" altLang="en-US" sz="1400" dirty="0">
                <a:latin typeface="华文宋体" panose="02010600040101010101" pitchFamily="2" charset="-122"/>
                <a:ea typeface="华文宋体" panose="02010600040101010101" pitchFamily="2" charset="-122"/>
              </a:rPr>
              <a:t>建筑面积</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平方</a:t>
            </a:r>
          </a:p>
          <a:p>
            <a:r>
              <a:rPr lang="en-US" altLang="zh-CN" sz="1400" dirty="0">
                <a:latin typeface="华文宋体" panose="02010600040101010101" pitchFamily="2" charset="-122"/>
                <a:ea typeface="华文宋体" panose="02010600040101010101" pitchFamily="2" charset="-122"/>
              </a:rPr>
              <a:t>14. </a:t>
            </a:r>
            <a:r>
              <a:rPr lang="zh-CN" altLang="en-US" sz="1400" dirty="0">
                <a:latin typeface="华文宋体" panose="02010600040101010101" pitchFamily="2" charset="-122"/>
                <a:ea typeface="华文宋体" panose="02010600040101010101" pitchFamily="2" charset="-122"/>
              </a:rPr>
              <a:t>面积级别</a:t>
            </a:r>
          </a:p>
          <a:p>
            <a:r>
              <a:rPr lang="en-US" altLang="zh-CN" sz="1400" dirty="0">
                <a:latin typeface="华文宋体" panose="02010600040101010101" pitchFamily="2" charset="-122"/>
                <a:ea typeface="华文宋体" panose="02010600040101010101" pitchFamily="2" charset="-122"/>
              </a:rPr>
              <a:t>15. </a:t>
            </a:r>
            <a:r>
              <a:rPr lang="zh-CN" altLang="en-US" sz="1400" dirty="0">
                <a:latin typeface="华文宋体" panose="02010600040101010101" pitchFamily="2" charset="-122"/>
                <a:ea typeface="华文宋体" panose="02010600040101010101" pitchFamily="2" charset="-122"/>
              </a:rPr>
              <a:t>套内面积</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r>
              <a:rPr lang="en-US" altLang="zh-CN" sz="1400" dirty="0">
                <a:latin typeface="华文宋体" panose="02010600040101010101" pitchFamily="2" charset="-122"/>
                <a:ea typeface="华文宋体" panose="02010600040101010101" pitchFamily="2" charset="-122"/>
              </a:rPr>
              <a:t>16. </a:t>
            </a:r>
            <a:r>
              <a:rPr lang="zh-CN" altLang="en-US" sz="1400" dirty="0">
                <a:latin typeface="华文宋体" panose="02010600040101010101" pitchFamily="2" charset="-122"/>
                <a:ea typeface="华文宋体" panose="02010600040101010101" pitchFamily="2" charset="-122"/>
              </a:rPr>
              <a:t>套内面积比</a:t>
            </a:r>
          </a:p>
          <a:p>
            <a:r>
              <a:rPr lang="en-US" altLang="zh-CN" sz="1400" dirty="0">
                <a:latin typeface="华文宋体" panose="02010600040101010101" pitchFamily="2" charset="-122"/>
                <a:ea typeface="华文宋体" panose="02010600040101010101" pitchFamily="2" charset="-122"/>
              </a:rPr>
              <a:t>17. </a:t>
            </a:r>
            <a:r>
              <a:rPr lang="zh-CN" altLang="en-US" sz="1400" dirty="0">
                <a:latin typeface="华文宋体" panose="02010600040101010101" pitchFamily="2" charset="-122"/>
                <a:ea typeface="华文宋体" panose="02010600040101010101" pitchFamily="2" charset="-122"/>
              </a:rPr>
              <a:t>套内面积</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对数</a:t>
            </a:r>
          </a:p>
          <a:p>
            <a:r>
              <a:rPr lang="en-US" altLang="zh-CN" sz="1400" dirty="0">
                <a:latin typeface="华文宋体" panose="02010600040101010101" pitchFamily="2" charset="-122"/>
                <a:ea typeface="华文宋体" panose="02010600040101010101" pitchFamily="2" charset="-122"/>
              </a:rPr>
              <a:t>18. </a:t>
            </a:r>
            <a:r>
              <a:rPr lang="zh-CN" altLang="en-US" sz="1400" dirty="0">
                <a:latin typeface="华文宋体" panose="02010600040101010101" pitchFamily="2" charset="-122"/>
                <a:ea typeface="华文宋体" panose="02010600040101010101" pitchFamily="2" charset="-122"/>
              </a:rPr>
              <a:t>套内面积</a:t>
            </a:r>
            <a:r>
              <a:rPr lang="en-US" altLang="zh-CN" sz="1400" dirty="0">
                <a:latin typeface="华文宋体" panose="02010600040101010101" pitchFamily="2" charset="-122"/>
                <a:ea typeface="华文宋体" panose="02010600040101010101" pitchFamily="2" charset="-122"/>
              </a:rPr>
              <a:t>_</a:t>
            </a:r>
            <a:r>
              <a:rPr lang="zh-CN" altLang="en-US" sz="1400" dirty="0" smtClean="0">
                <a:latin typeface="华文宋体" panose="02010600040101010101" pitchFamily="2" charset="-122"/>
                <a:ea typeface="华文宋体" panose="02010600040101010101" pitchFamily="2" charset="-122"/>
              </a:rPr>
              <a:t>平方</a:t>
            </a:r>
            <a:endParaRPr lang="zh-CN" altLang="en-US" sz="1400" dirty="0">
              <a:latin typeface="华文宋体" panose="02010600040101010101" pitchFamily="2" charset="-122"/>
              <a:ea typeface="华文宋体" panose="02010600040101010101" pitchFamily="2" charset="-122"/>
            </a:endParaRPr>
          </a:p>
        </p:txBody>
      </p:sp>
      <p:sp>
        <p:nvSpPr>
          <p:cNvPr id="11" name="文本框 10"/>
          <p:cNvSpPr txBox="1"/>
          <p:nvPr/>
        </p:nvSpPr>
        <p:spPr>
          <a:xfrm>
            <a:off x="3462382" y="2393206"/>
            <a:ext cx="2443474" cy="4401205"/>
          </a:xfrm>
          <a:prstGeom prst="rect">
            <a:avLst/>
          </a:prstGeom>
          <a:noFill/>
        </p:spPr>
        <p:txBody>
          <a:bodyPr wrap="square" rtlCol="0">
            <a:spAutoFit/>
          </a:bodyPr>
          <a:lstStyle/>
          <a:p>
            <a:r>
              <a:rPr lang="en-US" altLang="zh-CN" sz="1400" dirty="0">
                <a:latin typeface="华文宋体" panose="02010600040101010101" pitchFamily="2" charset="-122"/>
                <a:ea typeface="华文宋体" panose="02010600040101010101" pitchFamily="2" charset="-122"/>
              </a:rPr>
              <a:t>19. </a:t>
            </a:r>
            <a:r>
              <a:rPr lang="zh-CN" altLang="en-US" sz="1400" dirty="0">
                <a:latin typeface="华文宋体" panose="02010600040101010101" pitchFamily="2" charset="-122"/>
                <a:ea typeface="华文宋体" panose="02010600040101010101" pitchFamily="2" charset="-122"/>
              </a:rPr>
              <a:t>室</a:t>
            </a:r>
          </a:p>
          <a:p>
            <a:r>
              <a:rPr lang="en-US" altLang="zh-CN" sz="1400" dirty="0" smtClean="0">
                <a:latin typeface="华文宋体" panose="02010600040101010101" pitchFamily="2" charset="-122"/>
                <a:ea typeface="华文宋体" panose="02010600040101010101" pitchFamily="2" charset="-122"/>
              </a:rPr>
              <a:t>20</a:t>
            </a:r>
            <a:r>
              <a:rPr lang="en-US" altLang="zh-CN" sz="1400" dirty="0">
                <a:latin typeface="华文宋体" panose="02010600040101010101" pitchFamily="2" charset="-122"/>
                <a:ea typeface="华文宋体" panose="02010600040101010101" pitchFamily="2" charset="-122"/>
              </a:rPr>
              <a:t>. </a:t>
            </a:r>
            <a:r>
              <a:rPr lang="zh-CN" altLang="en-US" sz="1400" dirty="0">
                <a:latin typeface="华文宋体" panose="02010600040101010101" pitchFamily="2" charset="-122"/>
                <a:ea typeface="华文宋体" panose="02010600040101010101" pitchFamily="2" charset="-122"/>
              </a:rPr>
              <a:t>厅</a:t>
            </a:r>
          </a:p>
          <a:p>
            <a:r>
              <a:rPr lang="en-US" altLang="zh-CN" sz="1400" dirty="0">
                <a:latin typeface="华文宋体" panose="02010600040101010101" pitchFamily="2" charset="-122"/>
                <a:ea typeface="华文宋体" panose="02010600040101010101" pitchFamily="2" charset="-122"/>
              </a:rPr>
              <a:t>21. </a:t>
            </a:r>
            <a:r>
              <a:rPr lang="zh-CN" altLang="en-US" sz="1400" dirty="0">
                <a:latin typeface="华文宋体" panose="02010600040101010101" pitchFamily="2" charset="-122"/>
                <a:ea typeface="华文宋体" panose="02010600040101010101" pitchFamily="2" charset="-122"/>
              </a:rPr>
              <a:t>厨</a:t>
            </a:r>
          </a:p>
          <a:p>
            <a:r>
              <a:rPr lang="en-US" altLang="zh-CN" sz="1400" dirty="0">
                <a:latin typeface="华文宋体" panose="02010600040101010101" pitchFamily="2" charset="-122"/>
                <a:ea typeface="华文宋体" panose="02010600040101010101" pitchFamily="2" charset="-122"/>
              </a:rPr>
              <a:t>22. </a:t>
            </a:r>
            <a:r>
              <a:rPr lang="zh-CN" altLang="en-US" sz="1400" dirty="0">
                <a:latin typeface="华文宋体" panose="02010600040101010101" pitchFamily="2" charset="-122"/>
                <a:ea typeface="华文宋体" panose="02010600040101010101" pitchFamily="2" charset="-122"/>
              </a:rPr>
              <a:t>卫</a:t>
            </a:r>
          </a:p>
          <a:p>
            <a:r>
              <a:rPr lang="en-US" altLang="zh-CN" sz="1400" dirty="0">
                <a:latin typeface="华文宋体" panose="02010600040101010101" pitchFamily="2" charset="-122"/>
                <a:ea typeface="华文宋体" panose="02010600040101010101" pitchFamily="2" charset="-122"/>
              </a:rPr>
              <a:t>23. </a:t>
            </a:r>
            <a:r>
              <a:rPr lang="zh-CN" altLang="en-US" sz="1400" dirty="0">
                <a:latin typeface="华文宋体" panose="02010600040101010101" pitchFamily="2" charset="-122"/>
                <a:ea typeface="华文宋体" panose="02010600040101010101" pitchFamily="2" charset="-122"/>
              </a:rPr>
              <a:t>房间</a:t>
            </a:r>
          </a:p>
          <a:p>
            <a:r>
              <a:rPr lang="en-US" altLang="zh-CN" sz="1400" dirty="0">
                <a:latin typeface="华文宋体" panose="02010600040101010101" pitchFamily="2" charset="-122"/>
                <a:ea typeface="华文宋体" panose="02010600040101010101" pitchFamily="2" charset="-122"/>
              </a:rPr>
              <a:t>24. </a:t>
            </a:r>
            <a:r>
              <a:rPr lang="zh-CN" altLang="en-US" sz="1400" dirty="0">
                <a:latin typeface="华文宋体" panose="02010600040101010101" pitchFamily="2" charset="-122"/>
                <a:ea typeface="华文宋体" panose="02010600040101010101" pitchFamily="2" charset="-122"/>
              </a:rPr>
              <a:t>房间数</a:t>
            </a:r>
          </a:p>
          <a:p>
            <a:r>
              <a:rPr lang="en-US" altLang="zh-CN" sz="1400" dirty="0">
                <a:latin typeface="华文宋体" panose="02010600040101010101" pitchFamily="2" charset="-122"/>
                <a:ea typeface="华文宋体" panose="02010600040101010101" pitchFamily="2" charset="-122"/>
              </a:rPr>
              <a:t>25. </a:t>
            </a:r>
            <a:r>
              <a:rPr lang="zh-CN" altLang="en-US" sz="1400" dirty="0">
                <a:latin typeface="华文宋体" panose="02010600040101010101" pitchFamily="2" charset="-122"/>
                <a:ea typeface="华文宋体" panose="02010600040101010101" pitchFamily="2" charset="-122"/>
              </a:rPr>
              <a:t>卫生间数</a:t>
            </a:r>
          </a:p>
          <a:p>
            <a:r>
              <a:rPr lang="en-US" altLang="zh-CN" sz="1400" dirty="0">
                <a:latin typeface="华文宋体" panose="02010600040101010101" pitchFamily="2" charset="-122"/>
                <a:ea typeface="华文宋体" panose="02010600040101010101" pitchFamily="2" charset="-122"/>
              </a:rPr>
              <a:t>26. </a:t>
            </a:r>
            <a:r>
              <a:rPr lang="zh-CN" altLang="en-US" sz="1400" dirty="0">
                <a:latin typeface="华文宋体" panose="02010600040101010101" pitchFamily="2" charset="-122"/>
                <a:ea typeface="华文宋体" panose="02010600040101010101" pitchFamily="2" charset="-122"/>
              </a:rPr>
              <a:t>房间总数</a:t>
            </a:r>
          </a:p>
          <a:p>
            <a:r>
              <a:rPr lang="en-US" altLang="zh-CN" sz="1400" dirty="0">
                <a:latin typeface="华文宋体" panose="02010600040101010101" pitchFamily="2" charset="-122"/>
                <a:ea typeface="华文宋体" panose="02010600040101010101" pitchFamily="2" charset="-122"/>
              </a:rPr>
              <a:t>27. </a:t>
            </a:r>
            <a:r>
              <a:rPr lang="zh-CN" altLang="en-US" sz="1400" dirty="0">
                <a:latin typeface="华文宋体" panose="02010600040101010101" pitchFamily="2" charset="-122"/>
                <a:ea typeface="华文宋体" panose="02010600040101010101" pitchFamily="2" charset="-122"/>
              </a:rPr>
              <a:t>室卫比</a:t>
            </a:r>
          </a:p>
          <a:p>
            <a:r>
              <a:rPr lang="en-US" altLang="zh-CN" sz="1400" dirty="0">
                <a:latin typeface="华文宋体" panose="02010600040101010101" pitchFamily="2" charset="-122"/>
                <a:ea typeface="华文宋体" panose="02010600040101010101" pitchFamily="2" charset="-122"/>
              </a:rPr>
              <a:t>28. </a:t>
            </a:r>
            <a:r>
              <a:rPr lang="zh-CN" altLang="en-US" sz="1400" dirty="0">
                <a:latin typeface="华文宋体" panose="02010600040101010101" pitchFamily="2" charset="-122"/>
                <a:ea typeface="华文宋体" panose="02010600040101010101" pitchFamily="2" charset="-122"/>
              </a:rPr>
              <a:t>楼层类型</a:t>
            </a:r>
          </a:p>
          <a:p>
            <a:r>
              <a:rPr lang="en-US" altLang="zh-CN" sz="1400" dirty="0">
                <a:latin typeface="华文宋体" panose="02010600040101010101" pitchFamily="2" charset="-122"/>
                <a:ea typeface="华文宋体" panose="02010600040101010101" pitchFamily="2" charset="-122"/>
              </a:rPr>
              <a:t>29. </a:t>
            </a:r>
            <a:r>
              <a:rPr lang="zh-CN" altLang="en-US" sz="1400" dirty="0">
                <a:latin typeface="华文宋体" panose="02010600040101010101" pitchFamily="2" charset="-122"/>
                <a:ea typeface="华文宋体" panose="02010600040101010101" pitchFamily="2" charset="-122"/>
              </a:rPr>
              <a:t>总层数</a:t>
            </a:r>
          </a:p>
          <a:p>
            <a:r>
              <a:rPr lang="en-US" altLang="zh-CN" sz="1400" dirty="0">
                <a:latin typeface="华文宋体" panose="02010600040101010101" pitchFamily="2" charset="-122"/>
                <a:ea typeface="华文宋体" panose="02010600040101010101" pitchFamily="2" charset="-122"/>
              </a:rPr>
              <a:t>30. </a:t>
            </a:r>
            <a:r>
              <a:rPr lang="zh-CN" altLang="en-US" sz="1400" dirty="0">
                <a:latin typeface="华文宋体" panose="02010600040101010101" pitchFamily="2" charset="-122"/>
                <a:ea typeface="华文宋体" panose="02010600040101010101" pitchFamily="2" charset="-122"/>
              </a:rPr>
              <a:t>是否底层</a:t>
            </a:r>
          </a:p>
          <a:p>
            <a:r>
              <a:rPr lang="en-US" altLang="zh-CN" sz="1400" dirty="0">
                <a:latin typeface="华文宋体" panose="02010600040101010101" pitchFamily="2" charset="-122"/>
                <a:ea typeface="华文宋体" panose="02010600040101010101" pitchFamily="2" charset="-122"/>
              </a:rPr>
              <a:t>31. </a:t>
            </a:r>
            <a:r>
              <a:rPr lang="zh-CN" altLang="en-US" sz="1400" dirty="0">
                <a:latin typeface="华文宋体" panose="02010600040101010101" pitchFamily="2" charset="-122"/>
                <a:ea typeface="华文宋体" panose="02010600040101010101" pitchFamily="2" charset="-122"/>
              </a:rPr>
              <a:t>是否顶层</a:t>
            </a:r>
          </a:p>
          <a:p>
            <a:r>
              <a:rPr lang="en-US" altLang="zh-CN" sz="1400" dirty="0">
                <a:latin typeface="华文宋体" panose="02010600040101010101" pitchFamily="2" charset="-122"/>
                <a:ea typeface="华文宋体" panose="02010600040101010101" pitchFamily="2" charset="-122"/>
              </a:rPr>
              <a:t>32. </a:t>
            </a:r>
            <a:r>
              <a:rPr lang="zh-CN" altLang="en-US" sz="1400" dirty="0">
                <a:latin typeface="华文宋体" panose="02010600040101010101" pitchFamily="2" charset="-122"/>
                <a:ea typeface="华文宋体" panose="02010600040101010101" pitchFamily="2" charset="-122"/>
              </a:rPr>
              <a:t>是否中层</a:t>
            </a:r>
          </a:p>
          <a:p>
            <a:r>
              <a:rPr lang="en-US" altLang="zh-CN" sz="1400" dirty="0">
                <a:latin typeface="华文宋体" panose="02010600040101010101" pitchFamily="2" charset="-122"/>
                <a:ea typeface="华文宋体" panose="02010600040101010101" pitchFamily="2" charset="-122"/>
              </a:rPr>
              <a:t>33. </a:t>
            </a:r>
            <a:r>
              <a:rPr lang="zh-CN" altLang="en-US" sz="1400" dirty="0">
                <a:latin typeface="华文宋体" panose="02010600040101010101" pitchFamily="2" charset="-122"/>
                <a:ea typeface="华文宋体" panose="02010600040101010101" pitchFamily="2" charset="-122"/>
              </a:rPr>
              <a:t>梯户比例数值</a:t>
            </a:r>
          </a:p>
          <a:p>
            <a:r>
              <a:rPr lang="en-US" altLang="zh-CN" sz="1400" dirty="0">
                <a:latin typeface="华文宋体" panose="02010600040101010101" pitchFamily="2" charset="-122"/>
                <a:ea typeface="华文宋体" panose="02010600040101010101" pitchFamily="2" charset="-122"/>
              </a:rPr>
              <a:t>34. </a:t>
            </a:r>
            <a:r>
              <a:rPr lang="zh-CN" altLang="en-US" sz="1400" dirty="0">
                <a:latin typeface="华文宋体" panose="02010600040101010101" pitchFamily="2" charset="-122"/>
                <a:ea typeface="华文宋体" panose="02010600040101010101" pitchFamily="2" charset="-122"/>
              </a:rPr>
              <a:t>环线数值</a:t>
            </a:r>
          </a:p>
          <a:p>
            <a:r>
              <a:rPr lang="en-US" altLang="zh-CN" sz="1400" dirty="0">
                <a:latin typeface="华文宋体" panose="02010600040101010101" pitchFamily="2" charset="-122"/>
                <a:ea typeface="华文宋体" panose="02010600040101010101" pitchFamily="2" charset="-122"/>
              </a:rPr>
              <a:t>35. </a:t>
            </a:r>
            <a:r>
              <a:rPr lang="zh-CN" altLang="en-US" sz="1400" dirty="0">
                <a:latin typeface="华文宋体" panose="02010600040101010101" pitchFamily="2" charset="-122"/>
                <a:ea typeface="华文宋体" panose="02010600040101010101" pitchFamily="2" charset="-122"/>
              </a:rPr>
              <a:t>有电梯</a:t>
            </a:r>
          </a:p>
          <a:p>
            <a:r>
              <a:rPr lang="en-US" altLang="zh-CN" sz="1400" dirty="0">
                <a:latin typeface="华文宋体" panose="02010600040101010101" pitchFamily="2" charset="-122"/>
                <a:ea typeface="华文宋体" panose="02010600040101010101" pitchFamily="2" charset="-122"/>
              </a:rPr>
              <a:t>36. </a:t>
            </a:r>
            <a:r>
              <a:rPr lang="zh-CN" altLang="en-US" sz="1400" dirty="0">
                <a:latin typeface="华文宋体" panose="02010600040101010101" pitchFamily="2" charset="-122"/>
                <a:ea typeface="华文宋体" panose="02010600040101010101" pitchFamily="2" charset="-122"/>
              </a:rPr>
              <a:t>装修情况数值</a:t>
            </a:r>
          </a:p>
          <a:p>
            <a:r>
              <a:rPr lang="en-US" altLang="zh-CN" sz="1400" dirty="0">
                <a:latin typeface="华文宋体" panose="02010600040101010101" pitchFamily="2" charset="-122"/>
                <a:ea typeface="华文宋体" panose="02010600040101010101" pitchFamily="2" charset="-122"/>
              </a:rPr>
              <a:t>37. </a:t>
            </a:r>
            <a:r>
              <a:rPr lang="zh-CN" altLang="en-US" sz="1400" dirty="0">
                <a:latin typeface="华文宋体" panose="02010600040101010101" pitchFamily="2" charset="-122"/>
                <a:ea typeface="华文宋体" panose="02010600040101010101" pitchFamily="2" charset="-122"/>
              </a:rPr>
              <a:t>建筑结构数值</a:t>
            </a:r>
          </a:p>
          <a:p>
            <a:endParaRPr lang="zh-CN" altLang="en-US" sz="1400" dirty="0">
              <a:latin typeface="华文宋体" panose="02010600040101010101" pitchFamily="2" charset="-122"/>
              <a:ea typeface="华文宋体" panose="02010600040101010101" pitchFamily="2" charset="-122"/>
            </a:endParaRPr>
          </a:p>
        </p:txBody>
      </p:sp>
      <p:sp>
        <p:nvSpPr>
          <p:cNvPr id="12" name="文本框 11"/>
          <p:cNvSpPr txBox="1"/>
          <p:nvPr/>
        </p:nvSpPr>
        <p:spPr>
          <a:xfrm>
            <a:off x="6049478" y="2390616"/>
            <a:ext cx="2374683" cy="4185761"/>
          </a:xfrm>
          <a:prstGeom prst="rect">
            <a:avLst/>
          </a:prstGeom>
          <a:noFill/>
        </p:spPr>
        <p:txBody>
          <a:bodyPr wrap="square" rtlCol="0">
            <a:spAutoFit/>
          </a:bodyPr>
          <a:lstStyle/>
          <a:p>
            <a:r>
              <a:rPr lang="en-US" altLang="zh-CN" sz="1400" dirty="0">
                <a:latin typeface="华文宋体" panose="02010600040101010101" pitchFamily="2" charset="-122"/>
                <a:ea typeface="华文宋体" panose="02010600040101010101" pitchFamily="2" charset="-122"/>
              </a:rPr>
              <a:t>38. </a:t>
            </a:r>
            <a:r>
              <a:rPr lang="zh-CN" altLang="en-US" sz="1400" dirty="0">
                <a:latin typeface="华文宋体" panose="02010600040101010101" pitchFamily="2" charset="-122"/>
                <a:ea typeface="华文宋体" panose="02010600040101010101" pitchFamily="2" charset="-122"/>
              </a:rPr>
              <a:t>是否普通住宅</a:t>
            </a:r>
            <a:endParaRPr lang="en-US" altLang="zh-CN" sz="1400" dirty="0">
              <a:latin typeface="华文宋体" panose="02010600040101010101" pitchFamily="2" charset="-122"/>
              <a:ea typeface="华文宋体" panose="02010600040101010101" pitchFamily="2" charset="-122"/>
            </a:endParaRPr>
          </a:p>
          <a:p>
            <a:r>
              <a:rPr lang="en-US" altLang="zh-CN" sz="1400" dirty="0" smtClean="0">
                <a:latin typeface="华文宋体" panose="02010600040101010101" pitchFamily="2" charset="-122"/>
                <a:ea typeface="华文宋体" panose="02010600040101010101" pitchFamily="2" charset="-122"/>
              </a:rPr>
              <a:t>39</a:t>
            </a:r>
            <a:r>
              <a:rPr lang="en-US" altLang="zh-CN" sz="1400" dirty="0">
                <a:latin typeface="华文宋体" panose="02010600040101010101" pitchFamily="2" charset="-122"/>
                <a:ea typeface="华文宋体" panose="02010600040101010101" pitchFamily="2" charset="-122"/>
              </a:rPr>
              <a:t>. </a:t>
            </a:r>
            <a:r>
              <a:rPr lang="zh-CN" altLang="en-US" sz="1400" dirty="0">
                <a:latin typeface="华文宋体" panose="02010600040101010101" pitchFamily="2" charset="-122"/>
                <a:ea typeface="华文宋体" panose="02010600040101010101" pitchFamily="2" charset="-122"/>
              </a:rPr>
              <a:t>是否商品房</a:t>
            </a:r>
          </a:p>
          <a:p>
            <a:r>
              <a:rPr lang="en-US" altLang="zh-CN" sz="1400" dirty="0">
                <a:latin typeface="华文宋体" panose="02010600040101010101" pitchFamily="2" charset="-122"/>
                <a:ea typeface="华文宋体" panose="02010600040101010101" pitchFamily="2" charset="-122"/>
              </a:rPr>
              <a:t>40. </a:t>
            </a:r>
            <a:r>
              <a:rPr lang="zh-CN" altLang="en-US" sz="1400" dirty="0">
                <a:latin typeface="华文宋体" panose="02010600040101010101" pitchFamily="2" charset="-122"/>
                <a:ea typeface="华文宋体" panose="02010600040101010101" pitchFamily="2" charset="-122"/>
              </a:rPr>
              <a:t>房屋年限数值</a:t>
            </a:r>
          </a:p>
          <a:p>
            <a:r>
              <a:rPr lang="en-US" altLang="zh-CN" sz="1400" dirty="0">
                <a:latin typeface="华文宋体" panose="02010600040101010101" pitchFamily="2" charset="-122"/>
                <a:ea typeface="华文宋体" panose="02010600040101010101" pitchFamily="2" charset="-122"/>
              </a:rPr>
              <a:t>41. </a:t>
            </a:r>
            <a:r>
              <a:rPr lang="zh-CN" altLang="en-US" sz="1400" dirty="0">
                <a:latin typeface="华文宋体" panose="02010600040101010101" pitchFamily="2" charset="-122"/>
                <a:ea typeface="华文宋体" panose="02010600040101010101" pitchFamily="2" charset="-122"/>
              </a:rPr>
              <a:t>朝南</a:t>
            </a:r>
          </a:p>
          <a:p>
            <a:r>
              <a:rPr lang="en-US" altLang="zh-CN" sz="1400" dirty="0">
                <a:latin typeface="华文宋体" panose="02010600040101010101" pitchFamily="2" charset="-122"/>
                <a:ea typeface="华文宋体" panose="02010600040101010101" pitchFamily="2" charset="-122"/>
              </a:rPr>
              <a:t>42. </a:t>
            </a:r>
            <a:r>
              <a:rPr lang="zh-CN" altLang="en-US" sz="1400" dirty="0">
                <a:latin typeface="华文宋体" panose="02010600040101010101" pitchFamily="2" charset="-122"/>
                <a:ea typeface="华文宋体" panose="02010600040101010101" pitchFamily="2" charset="-122"/>
              </a:rPr>
              <a:t>朝北</a:t>
            </a:r>
          </a:p>
          <a:p>
            <a:r>
              <a:rPr lang="en-US" altLang="zh-CN" sz="1400" dirty="0">
                <a:latin typeface="华文宋体" panose="02010600040101010101" pitchFamily="2" charset="-122"/>
                <a:ea typeface="华文宋体" panose="02010600040101010101" pitchFamily="2" charset="-122"/>
              </a:rPr>
              <a:t>43. </a:t>
            </a:r>
            <a:r>
              <a:rPr lang="zh-CN" altLang="en-US" sz="1400" dirty="0">
                <a:latin typeface="华文宋体" panose="02010600040101010101" pitchFamily="2" charset="-122"/>
                <a:ea typeface="华文宋体" panose="02010600040101010101" pitchFamily="2" charset="-122"/>
              </a:rPr>
              <a:t>朝东</a:t>
            </a:r>
          </a:p>
          <a:p>
            <a:r>
              <a:rPr lang="en-US" altLang="zh-CN" sz="1400" dirty="0">
                <a:latin typeface="华文宋体" panose="02010600040101010101" pitchFamily="2" charset="-122"/>
                <a:ea typeface="华文宋体" panose="02010600040101010101" pitchFamily="2" charset="-122"/>
              </a:rPr>
              <a:t>44. </a:t>
            </a:r>
            <a:r>
              <a:rPr lang="zh-CN" altLang="en-US" sz="1400" dirty="0">
                <a:latin typeface="华文宋体" panose="02010600040101010101" pitchFamily="2" charset="-122"/>
                <a:ea typeface="华文宋体" panose="02010600040101010101" pitchFamily="2" charset="-122"/>
              </a:rPr>
              <a:t>朝西</a:t>
            </a:r>
          </a:p>
          <a:p>
            <a:r>
              <a:rPr lang="en-US" altLang="zh-CN" sz="1400" dirty="0">
                <a:latin typeface="华文宋体" panose="02010600040101010101" pitchFamily="2" charset="-122"/>
                <a:ea typeface="华文宋体" panose="02010600040101010101" pitchFamily="2" charset="-122"/>
              </a:rPr>
              <a:t>45. </a:t>
            </a:r>
            <a:r>
              <a:rPr lang="zh-CN" altLang="en-US" sz="1400" dirty="0">
                <a:latin typeface="华文宋体" panose="02010600040101010101" pitchFamily="2" charset="-122"/>
                <a:ea typeface="华文宋体" panose="02010600040101010101" pitchFamily="2" charset="-122"/>
              </a:rPr>
              <a:t>朝向数量</a:t>
            </a:r>
          </a:p>
          <a:p>
            <a:r>
              <a:rPr lang="en-US" altLang="zh-CN" sz="1400" dirty="0">
                <a:latin typeface="华文宋体" panose="02010600040101010101" pitchFamily="2" charset="-122"/>
                <a:ea typeface="华文宋体" panose="02010600040101010101" pitchFamily="2" charset="-122"/>
              </a:rPr>
              <a:t>46. </a:t>
            </a:r>
            <a:r>
              <a:rPr lang="zh-CN" altLang="en-US" sz="1400" dirty="0">
                <a:latin typeface="华文宋体" panose="02010600040101010101" pitchFamily="2" charset="-122"/>
                <a:ea typeface="华文宋体" panose="02010600040101010101" pitchFamily="2" charset="-122"/>
              </a:rPr>
              <a:t>南北通透</a:t>
            </a:r>
          </a:p>
          <a:p>
            <a:r>
              <a:rPr lang="en-US" altLang="zh-CN" sz="1400" dirty="0">
                <a:latin typeface="华文宋体" panose="02010600040101010101" pitchFamily="2" charset="-122"/>
                <a:ea typeface="华文宋体" panose="02010600040101010101" pitchFamily="2" charset="-122"/>
              </a:rPr>
              <a:t>47. </a:t>
            </a:r>
            <a:r>
              <a:rPr lang="zh-CN" altLang="en-US" sz="1400" dirty="0">
                <a:latin typeface="华文宋体" panose="02010600040101010101" pitchFamily="2" charset="-122"/>
                <a:ea typeface="华文宋体" panose="02010600040101010101" pitchFamily="2" charset="-122"/>
              </a:rPr>
              <a:t>到市中心距离</a:t>
            </a:r>
          </a:p>
          <a:p>
            <a:r>
              <a:rPr lang="en-US" altLang="zh-CN" sz="1400" dirty="0">
                <a:latin typeface="华文宋体" panose="02010600040101010101" pitchFamily="2" charset="-122"/>
                <a:ea typeface="华文宋体" panose="02010600040101010101" pitchFamily="2" charset="-122"/>
              </a:rPr>
              <a:t>48. </a:t>
            </a:r>
            <a:r>
              <a:rPr lang="en-US" altLang="zh-CN" sz="1400" dirty="0" err="1">
                <a:latin typeface="华文宋体" panose="02010600040101010101" pitchFamily="2" charset="-122"/>
                <a:ea typeface="华文宋体" panose="02010600040101010101" pitchFamily="2" charset="-122"/>
              </a:rPr>
              <a:t>lon_grid</a:t>
            </a:r>
            <a:endParaRPr lang="en-US" altLang="zh-CN" sz="1400" dirty="0">
              <a:latin typeface="华文宋体" panose="02010600040101010101" pitchFamily="2" charset="-122"/>
              <a:ea typeface="华文宋体" panose="02010600040101010101" pitchFamily="2" charset="-122"/>
            </a:endParaRPr>
          </a:p>
          <a:p>
            <a:r>
              <a:rPr lang="en-US" altLang="zh-CN" sz="1400" dirty="0">
                <a:latin typeface="华文宋体" panose="02010600040101010101" pitchFamily="2" charset="-122"/>
                <a:ea typeface="华文宋体" panose="02010600040101010101" pitchFamily="2" charset="-122"/>
              </a:rPr>
              <a:t>49. </a:t>
            </a:r>
            <a:r>
              <a:rPr lang="en-US" altLang="zh-CN" sz="1400" dirty="0" err="1">
                <a:latin typeface="华文宋体" panose="02010600040101010101" pitchFamily="2" charset="-122"/>
                <a:ea typeface="华文宋体" panose="02010600040101010101" pitchFamily="2" charset="-122"/>
              </a:rPr>
              <a:t>lat_grid</a:t>
            </a:r>
            <a:endParaRPr lang="en-US" altLang="zh-CN" sz="1400" dirty="0">
              <a:latin typeface="华文宋体" panose="02010600040101010101" pitchFamily="2" charset="-122"/>
              <a:ea typeface="华文宋体" panose="02010600040101010101" pitchFamily="2" charset="-122"/>
            </a:endParaRPr>
          </a:p>
          <a:p>
            <a:r>
              <a:rPr lang="en-US" altLang="zh-CN" sz="1400" dirty="0">
                <a:latin typeface="华文宋体" panose="02010600040101010101" pitchFamily="2" charset="-122"/>
                <a:ea typeface="华文宋体" panose="02010600040101010101" pitchFamily="2" charset="-122"/>
              </a:rPr>
              <a:t>50. </a:t>
            </a:r>
            <a:r>
              <a:rPr lang="zh-CN" altLang="en-US" sz="1400" dirty="0">
                <a:latin typeface="华文宋体" panose="02010600040101010101" pitchFamily="2" charset="-122"/>
                <a:ea typeface="华文宋体" panose="02010600040101010101" pitchFamily="2" charset="-122"/>
              </a:rPr>
              <a:t>环线面积</a:t>
            </a:r>
          </a:p>
          <a:p>
            <a:r>
              <a:rPr lang="en-US" altLang="zh-CN" sz="1400" dirty="0">
                <a:latin typeface="华文宋体" panose="02010600040101010101" pitchFamily="2" charset="-122"/>
                <a:ea typeface="华文宋体" panose="02010600040101010101" pitchFamily="2" charset="-122"/>
              </a:rPr>
              <a:t>51. </a:t>
            </a:r>
            <a:r>
              <a:rPr lang="zh-CN" altLang="en-US" sz="1400" dirty="0">
                <a:latin typeface="华文宋体" panose="02010600040101010101" pitchFamily="2" charset="-122"/>
                <a:ea typeface="华文宋体" panose="02010600040101010101" pitchFamily="2" charset="-122"/>
              </a:rPr>
              <a:t>板块</a:t>
            </a:r>
            <a:r>
              <a:rPr lang="en-US" altLang="zh-CN" sz="1400" dirty="0">
                <a:latin typeface="华文宋体" panose="02010600040101010101" pitchFamily="2" charset="-122"/>
                <a:ea typeface="华文宋体" panose="02010600040101010101" pitchFamily="2" charset="-122"/>
              </a:rPr>
              <a:t>_y</a:t>
            </a:r>
          </a:p>
          <a:p>
            <a:r>
              <a:rPr lang="en-US" altLang="zh-CN" sz="1400" dirty="0">
                <a:latin typeface="华文宋体" panose="02010600040101010101" pitchFamily="2" charset="-122"/>
                <a:ea typeface="华文宋体" panose="02010600040101010101" pitchFamily="2" charset="-122"/>
              </a:rPr>
              <a:t>52. </a:t>
            </a:r>
            <a:r>
              <a:rPr lang="zh-CN" altLang="en-US" sz="1400" dirty="0">
                <a:latin typeface="华文宋体" panose="02010600040101010101" pitchFamily="2" charset="-122"/>
                <a:ea typeface="华文宋体" panose="02010600040101010101" pitchFamily="2" charset="-122"/>
              </a:rPr>
              <a:t>物业类别</a:t>
            </a:r>
          </a:p>
          <a:p>
            <a:r>
              <a:rPr lang="en-US" altLang="zh-CN" sz="1400" dirty="0">
                <a:latin typeface="华文宋体" panose="02010600040101010101" pitchFamily="2" charset="-122"/>
                <a:ea typeface="华文宋体" panose="02010600040101010101" pitchFamily="2" charset="-122"/>
              </a:rPr>
              <a:t>53. </a:t>
            </a:r>
            <a:r>
              <a:rPr lang="zh-CN" altLang="en-US" sz="1400" dirty="0">
                <a:latin typeface="华文宋体" panose="02010600040101010101" pitchFamily="2" charset="-122"/>
                <a:ea typeface="华文宋体" panose="02010600040101010101" pitchFamily="2" charset="-122"/>
              </a:rPr>
              <a:t>建筑年代</a:t>
            </a:r>
          </a:p>
          <a:p>
            <a:r>
              <a:rPr lang="en-US" altLang="zh-CN" sz="1400" dirty="0">
                <a:latin typeface="华文宋体" panose="02010600040101010101" pitchFamily="2" charset="-122"/>
                <a:ea typeface="华文宋体" panose="02010600040101010101" pitchFamily="2" charset="-122"/>
              </a:rPr>
              <a:t>54. </a:t>
            </a:r>
            <a:r>
              <a:rPr lang="zh-CN" altLang="en-US" sz="1400" dirty="0">
                <a:latin typeface="华文宋体" panose="02010600040101010101" pitchFamily="2" charset="-122"/>
                <a:ea typeface="华文宋体" panose="02010600040101010101" pitchFamily="2" charset="-122"/>
              </a:rPr>
              <a:t>房屋总数</a:t>
            </a:r>
          </a:p>
          <a:p>
            <a:r>
              <a:rPr lang="en-US" altLang="zh-CN" sz="1400" dirty="0">
                <a:latin typeface="华文宋体" panose="02010600040101010101" pitchFamily="2" charset="-122"/>
                <a:ea typeface="华文宋体" panose="02010600040101010101" pitchFamily="2" charset="-122"/>
              </a:rPr>
              <a:t>55. </a:t>
            </a:r>
            <a:r>
              <a:rPr lang="zh-CN" altLang="en-US" sz="1400" dirty="0">
                <a:latin typeface="华文宋体" panose="02010600040101010101" pitchFamily="2" charset="-122"/>
                <a:ea typeface="华文宋体" panose="02010600040101010101" pitchFamily="2" charset="-122"/>
              </a:rPr>
              <a:t>楼栋总数</a:t>
            </a:r>
          </a:p>
          <a:p>
            <a:r>
              <a:rPr lang="en-US" altLang="zh-CN" sz="1400" dirty="0">
                <a:latin typeface="华文宋体" panose="02010600040101010101" pitchFamily="2" charset="-122"/>
                <a:ea typeface="华文宋体" panose="02010600040101010101" pitchFamily="2" charset="-122"/>
              </a:rPr>
              <a:t>56. </a:t>
            </a:r>
            <a:r>
              <a:rPr lang="zh-CN" altLang="en-US" sz="1400" dirty="0">
                <a:latin typeface="华文宋体" panose="02010600040101010101" pitchFamily="2" charset="-122"/>
                <a:ea typeface="华文宋体" panose="02010600040101010101" pitchFamily="2" charset="-122"/>
              </a:rPr>
              <a:t>建筑结构</a:t>
            </a:r>
            <a:r>
              <a:rPr lang="en-US" altLang="zh-CN" sz="1400" dirty="0">
                <a:latin typeface="华文宋体" panose="02010600040101010101" pitchFamily="2" charset="-122"/>
                <a:ea typeface="华文宋体" panose="02010600040101010101" pitchFamily="2" charset="-122"/>
              </a:rPr>
              <a:t>_</a:t>
            </a:r>
            <a:r>
              <a:rPr lang="en-US" altLang="zh-CN" sz="1400" dirty="0" smtClean="0">
                <a:latin typeface="华文宋体" panose="02010600040101010101" pitchFamily="2" charset="-122"/>
                <a:ea typeface="华文宋体" panose="02010600040101010101" pitchFamily="2" charset="-122"/>
              </a:rPr>
              <a:t>y</a:t>
            </a:r>
            <a:endParaRPr lang="en-US" altLang="zh-CN" sz="1400" dirty="0">
              <a:latin typeface="华文宋体" panose="02010600040101010101" pitchFamily="2" charset="-122"/>
              <a:ea typeface="华文宋体" panose="02010600040101010101" pitchFamily="2" charset="-122"/>
            </a:endParaRPr>
          </a:p>
        </p:txBody>
      </p:sp>
      <p:sp>
        <p:nvSpPr>
          <p:cNvPr id="13" name="文本框 12"/>
          <p:cNvSpPr txBox="1"/>
          <p:nvPr/>
        </p:nvSpPr>
        <p:spPr>
          <a:xfrm>
            <a:off x="8943736" y="2390616"/>
            <a:ext cx="2433325" cy="4185761"/>
          </a:xfrm>
          <a:prstGeom prst="rect">
            <a:avLst/>
          </a:prstGeom>
          <a:noFill/>
        </p:spPr>
        <p:txBody>
          <a:bodyPr wrap="square" rtlCol="0">
            <a:spAutoFit/>
          </a:bodyPr>
          <a:lstStyle/>
          <a:p>
            <a:r>
              <a:rPr lang="en-US" altLang="zh-CN" sz="1400" dirty="0">
                <a:latin typeface="华文宋体" panose="02010600040101010101" pitchFamily="2" charset="-122"/>
                <a:ea typeface="华文宋体" panose="02010600040101010101" pitchFamily="2" charset="-122"/>
              </a:rPr>
              <a:t>57. </a:t>
            </a:r>
            <a:r>
              <a:rPr lang="zh-CN" altLang="en-US" sz="1400" dirty="0">
                <a:latin typeface="华文宋体" panose="02010600040101010101" pitchFamily="2" charset="-122"/>
                <a:ea typeface="华文宋体" panose="02010600040101010101" pitchFamily="2" charset="-122"/>
              </a:rPr>
              <a:t>供水</a:t>
            </a:r>
            <a:endParaRPr lang="zh-CN" altLang="en-US" sz="1600" dirty="0">
              <a:latin typeface="华文宋体" panose="02010600040101010101" pitchFamily="2" charset="-122"/>
              <a:ea typeface="华文宋体" panose="02010600040101010101" pitchFamily="2" charset="-122"/>
            </a:endParaRPr>
          </a:p>
          <a:p>
            <a:r>
              <a:rPr lang="en-US" altLang="zh-CN" sz="1400" dirty="0" smtClean="0">
                <a:latin typeface="华文宋体" panose="02010600040101010101" pitchFamily="2" charset="-122"/>
                <a:ea typeface="华文宋体" panose="02010600040101010101" pitchFamily="2" charset="-122"/>
              </a:rPr>
              <a:t>58</a:t>
            </a:r>
            <a:r>
              <a:rPr lang="en-US" altLang="zh-CN" sz="1400" dirty="0">
                <a:latin typeface="华文宋体" panose="02010600040101010101" pitchFamily="2" charset="-122"/>
                <a:ea typeface="华文宋体" panose="02010600040101010101" pitchFamily="2" charset="-122"/>
              </a:rPr>
              <a:t>. </a:t>
            </a:r>
            <a:r>
              <a:rPr lang="zh-CN" altLang="en-US" sz="1400" dirty="0">
                <a:latin typeface="华文宋体" panose="02010600040101010101" pitchFamily="2" charset="-122"/>
                <a:ea typeface="华文宋体" panose="02010600040101010101" pitchFamily="2" charset="-122"/>
              </a:rPr>
              <a:t>供暖</a:t>
            </a:r>
          </a:p>
          <a:p>
            <a:r>
              <a:rPr lang="en-US" altLang="zh-CN" sz="1400" dirty="0">
                <a:latin typeface="华文宋体" panose="02010600040101010101" pitchFamily="2" charset="-122"/>
                <a:ea typeface="华文宋体" panose="02010600040101010101" pitchFamily="2" charset="-122"/>
              </a:rPr>
              <a:t>59. </a:t>
            </a:r>
            <a:r>
              <a:rPr lang="zh-CN" altLang="en-US" sz="1400" dirty="0">
                <a:latin typeface="华文宋体" panose="02010600040101010101" pitchFamily="2" charset="-122"/>
                <a:ea typeface="华文宋体" panose="02010600040101010101" pitchFamily="2" charset="-122"/>
              </a:rPr>
              <a:t>供电</a:t>
            </a:r>
          </a:p>
          <a:p>
            <a:r>
              <a:rPr lang="en-US" altLang="zh-CN" sz="1400" dirty="0">
                <a:latin typeface="华文宋体" panose="02010600040101010101" pitchFamily="2" charset="-122"/>
                <a:ea typeface="华文宋体" panose="02010600040101010101" pitchFamily="2" charset="-122"/>
              </a:rPr>
              <a:t>60. </a:t>
            </a:r>
            <a:r>
              <a:rPr lang="zh-CN" altLang="en-US" sz="1400" dirty="0">
                <a:latin typeface="华文宋体" panose="02010600040101010101" pitchFamily="2" charset="-122"/>
                <a:ea typeface="华文宋体" panose="02010600040101010101" pitchFamily="2" charset="-122"/>
              </a:rPr>
              <a:t>燃气费</a:t>
            </a:r>
          </a:p>
          <a:p>
            <a:r>
              <a:rPr lang="en-US" altLang="zh-CN" sz="1400" dirty="0">
                <a:latin typeface="华文宋体" panose="02010600040101010101" pitchFamily="2" charset="-122"/>
                <a:ea typeface="华文宋体" panose="02010600040101010101" pitchFamily="2" charset="-122"/>
              </a:rPr>
              <a:t>61. </a:t>
            </a:r>
            <a:r>
              <a:rPr lang="zh-CN" altLang="en-US" sz="1400" dirty="0">
                <a:latin typeface="华文宋体" panose="02010600040101010101" pitchFamily="2" charset="-122"/>
                <a:ea typeface="华文宋体" panose="02010600040101010101" pitchFamily="2" charset="-122"/>
              </a:rPr>
              <a:t>供热费</a:t>
            </a:r>
          </a:p>
          <a:p>
            <a:r>
              <a:rPr lang="en-US" altLang="zh-CN" sz="1400" dirty="0">
                <a:latin typeface="华文宋体" panose="02010600040101010101" pitchFamily="2" charset="-122"/>
                <a:ea typeface="华文宋体" panose="02010600040101010101" pitchFamily="2" charset="-122"/>
              </a:rPr>
              <a:t>62. </a:t>
            </a:r>
            <a:r>
              <a:rPr lang="zh-CN" altLang="en-US" sz="1400" dirty="0">
                <a:latin typeface="华文宋体" panose="02010600040101010101" pitchFamily="2" charset="-122"/>
                <a:ea typeface="华文宋体" panose="02010600040101010101" pitchFamily="2" charset="-122"/>
              </a:rPr>
              <a:t>停车位</a:t>
            </a:r>
          </a:p>
          <a:p>
            <a:r>
              <a:rPr lang="en-US" altLang="zh-CN" sz="1400" dirty="0">
                <a:latin typeface="华文宋体" panose="02010600040101010101" pitchFamily="2" charset="-122"/>
                <a:ea typeface="华文宋体" panose="02010600040101010101" pitchFamily="2" charset="-122"/>
              </a:rPr>
              <a:t>63. </a:t>
            </a:r>
            <a:r>
              <a:rPr lang="zh-CN" altLang="en-US" sz="1400" dirty="0">
                <a:latin typeface="华文宋体" panose="02010600040101010101" pitchFamily="2" charset="-122"/>
                <a:ea typeface="华文宋体" panose="02010600040101010101" pitchFamily="2" charset="-122"/>
              </a:rPr>
              <a:t>停车费用</a:t>
            </a:r>
          </a:p>
          <a:p>
            <a:r>
              <a:rPr lang="en-US" altLang="zh-CN" sz="1400" dirty="0">
                <a:latin typeface="华文宋体" panose="02010600040101010101" pitchFamily="2" charset="-122"/>
                <a:ea typeface="华文宋体" panose="02010600040101010101" pitchFamily="2" charset="-122"/>
              </a:rPr>
              <a:t>64. </a:t>
            </a:r>
            <a:r>
              <a:rPr lang="zh-CN" altLang="en-US" sz="1400" dirty="0">
                <a:latin typeface="华文宋体" panose="02010600040101010101" pitchFamily="2" charset="-122"/>
                <a:ea typeface="华文宋体" panose="02010600040101010101" pitchFamily="2" charset="-122"/>
              </a:rPr>
              <a:t>房屋年龄</a:t>
            </a:r>
          </a:p>
          <a:p>
            <a:r>
              <a:rPr lang="en-US" altLang="zh-CN" sz="1400" dirty="0">
                <a:latin typeface="华文宋体" panose="02010600040101010101" pitchFamily="2" charset="-122"/>
                <a:ea typeface="华文宋体" panose="02010600040101010101" pitchFamily="2" charset="-122"/>
              </a:rPr>
              <a:t>65. </a:t>
            </a:r>
            <a:r>
              <a:rPr lang="zh-CN" altLang="en-US" sz="1400" dirty="0">
                <a:latin typeface="华文宋体" panose="02010600040101010101" pitchFamily="2" charset="-122"/>
                <a:ea typeface="华文宋体" panose="02010600040101010101" pitchFamily="2" charset="-122"/>
              </a:rPr>
              <a:t>户栋比</a:t>
            </a:r>
          </a:p>
          <a:p>
            <a:r>
              <a:rPr lang="en-US" altLang="zh-CN" sz="1400" dirty="0">
                <a:latin typeface="华文宋体" panose="02010600040101010101" pitchFamily="2" charset="-122"/>
                <a:ea typeface="华文宋体" panose="02010600040101010101" pitchFamily="2" charset="-122"/>
              </a:rPr>
              <a:t>66. </a:t>
            </a:r>
            <a:r>
              <a:rPr lang="zh-CN" altLang="en-US" sz="1400" dirty="0">
                <a:latin typeface="华文宋体" panose="02010600040101010101" pitchFamily="2" charset="-122"/>
                <a:ea typeface="华文宋体" panose="02010600040101010101" pitchFamily="2" charset="-122"/>
              </a:rPr>
              <a:t>绿化率</a:t>
            </a:r>
          </a:p>
          <a:p>
            <a:r>
              <a:rPr lang="en-US" altLang="zh-CN" sz="1400" dirty="0">
                <a:latin typeface="华文宋体" panose="02010600040101010101" pitchFamily="2" charset="-122"/>
                <a:ea typeface="华文宋体" panose="02010600040101010101" pitchFamily="2" charset="-122"/>
              </a:rPr>
              <a:t>67. </a:t>
            </a:r>
            <a:r>
              <a:rPr lang="zh-CN" altLang="en-US" sz="1400" dirty="0">
                <a:latin typeface="华文宋体" panose="02010600040101010101" pitchFamily="2" charset="-122"/>
                <a:ea typeface="华文宋体" panose="02010600040101010101" pitchFamily="2" charset="-122"/>
              </a:rPr>
              <a:t>物业费</a:t>
            </a:r>
          </a:p>
          <a:p>
            <a:r>
              <a:rPr lang="en-US" altLang="zh-CN" sz="1400" dirty="0">
                <a:latin typeface="华文宋体" panose="02010600040101010101" pitchFamily="2" charset="-122"/>
                <a:ea typeface="华文宋体" panose="02010600040101010101" pitchFamily="2" charset="-122"/>
              </a:rPr>
              <a:t>68. </a:t>
            </a:r>
            <a:r>
              <a:rPr lang="zh-CN" altLang="en-US" sz="1400" dirty="0">
                <a:latin typeface="华文宋体" panose="02010600040101010101" pitchFamily="2" charset="-122"/>
                <a:ea typeface="华文宋体" panose="02010600040101010101" pitchFamily="2" charset="-122"/>
              </a:rPr>
              <a:t>容积率</a:t>
            </a:r>
          </a:p>
          <a:p>
            <a:r>
              <a:rPr lang="en-US" altLang="zh-CN" sz="1400" dirty="0">
                <a:latin typeface="华文宋体" panose="02010600040101010101" pitchFamily="2" charset="-122"/>
                <a:ea typeface="华文宋体" panose="02010600040101010101" pitchFamily="2" charset="-122"/>
              </a:rPr>
              <a:t>69. </a:t>
            </a:r>
            <a:r>
              <a:rPr lang="zh-CN" altLang="en-US" sz="1400" dirty="0">
                <a:latin typeface="华文宋体" panose="02010600040101010101" pitchFamily="2" charset="-122"/>
                <a:ea typeface="华文宋体" panose="02010600040101010101" pitchFamily="2" charset="-122"/>
              </a:rPr>
              <a:t>停车费用</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r>
              <a:rPr lang="en-US" altLang="zh-CN" sz="1400" dirty="0">
                <a:latin typeface="华文宋体" panose="02010600040101010101" pitchFamily="2" charset="-122"/>
                <a:ea typeface="华文宋体" panose="02010600040101010101" pitchFamily="2" charset="-122"/>
              </a:rPr>
              <a:t>70. </a:t>
            </a:r>
            <a:r>
              <a:rPr lang="zh-CN" altLang="en-US" sz="1400" dirty="0">
                <a:latin typeface="华文宋体" panose="02010600040101010101" pitchFamily="2" charset="-122"/>
                <a:ea typeface="华文宋体" panose="02010600040101010101" pitchFamily="2" charset="-122"/>
              </a:rPr>
              <a:t>建筑结构</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r>
              <a:rPr lang="en-US" altLang="zh-CN" sz="1400" dirty="0">
                <a:latin typeface="华文宋体" panose="02010600040101010101" pitchFamily="2" charset="-122"/>
                <a:ea typeface="华文宋体" panose="02010600040101010101" pitchFamily="2" charset="-122"/>
              </a:rPr>
              <a:t>71. </a:t>
            </a:r>
            <a:r>
              <a:rPr lang="zh-CN" altLang="en-US" sz="1400" dirty="0">
                <a:latin typeface="华文宋体" panose="02010600040101010101" pitchFamily="2" charset="-122"/>
                <a:ea typeface="华文宋体" panose="02010600040101010101" pitchFamily="2" charset="-122"/>
              </a:rPr>
              <a:t>物业类别</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r>
              <a:rPr lang="en-US" altLang="zh-CN" sz="1400" dirty="0">
                <a:latin typeface="华文宋体" panose="02010600040101010101" pitchFamily="2" charset="-122"/>
                <a:ea typeface="华文宋体" panose="02010600040101010101" pitchFamily="2" charset="-122"/>
              </a:rPr>
              <a:t>72. </a:t>
            </a:r>
            <a:r>
              <a:rPr lang="zh-CN" altLang="en-US" sz="1400" dirty="0">
                <a:latin typeface="华文宋体" panose="02010600040101010101" pitchFamily="2" charset="-122"/>
                <a:ea typeface="华文宋体" panose="02010600040101010101" pitchFamily="2" charset="-122"/>
              </a:rPr>
              <a:t>板块</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r>
              <a:rPr lang="en-US" altLang="zh-CN" sz="1400" dirty="0">
                <a:latin typeface="华文宋体" panose="02010600040101010101" pitchFamily="2" charset="-122"/>
                <a:ea typeface="华文宋体" panose="02010600040101010101" pitchFamily="2" charset="-122"/>
              </a:rPr>
              <a:t>73. </a:t>
            </a:r>
            <a:r>
              <a:rPr lang="zh-CN" altLang="en-US" sz="1400" dirty="0">
                <a:latin typeface="华文宋体" panose="02010600040101010101" pitchFamily="2" charset="-122"/>
                <a:ea typeface="华文宋体" panose="02010600040101010101" pitchFamily="2" charset="-122"/>
              </a:rPr>
              <a:t>别墅类型</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r>
              <a:rPr lang="en-US" altLang="zh-CN" sz="1400" dirty="0">
                <a:latin typeface="华文宋体" panose="02010600040101010101" pitchFamily="2" charset="-122"/>
                <a:ea typeface="华文宋体" panose="02010600040101010101" pitchFamily="2" charset="-122"/>
              </a:rPr>
              <a:t>74. </a:t>
            </a:r>
            <a:r>
              <a:rPr lang="zh-CN" altLang="en-US" sz="1400" dirty="0">
                <a:latin typeface="华文宋体" panose="02010600040101010101" pitchFamily="2" charset="-122"/>
                <a:ea typeface="华文宋体" panose="02010600040101010101" pitchFamily="2" charset="-122"/>
              </a:rPr>
              <a:t>建筑年代</a:t>
            </a:r>
            <a:r>
              <a:rPr lang="en-US" altLang="zh-CN" sz="1400" dirty="0">
                <a:latin typeface="华文宋体" panose="02010600040101010101" pitchFamily="2" charset="-122"/>
                <a:ea typeface="华文宋体" panose="02010600040101010101" pitchFamily="2" charset="-122"/>
              </a:rPr>
              <a:t>_</a:t>
            </a:r>
            <a:r>
              <a:rPr lang="zh-CN" altLang="en-US" sz="1400" dirty="0">
                <a:latin typeface="华文宋体" panose="02010600040101010101" pitchFamily="2" charset="-122"/>
                <a:ea typeface="华文宋体" panose="02010600040101010101" pitchFamily="2" charset="-122"/>
              </a:rPr>
              <a:t>数值</a:t>
            </a:r>
          </a:p>
          <a:p>
            <a:endParaRPr lang="zh-CN" altLang="en-US" sz="14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61335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标题 2"/>
          <p:cNvSpPr>
            <a:spLocks noGrp="1"/>
          </p:cNvSpPr>
          <p:nvPr>
            <p:ph type="title"/>
          </p:nvPr>
        </p:nvSpPr>
        <p:spPr/>
        <p:txBody>
          <a:bodyPr>
            <a:noAutofit/>
          </a:bodyPr>
          <a:lstStyle/>
          <a:p>
            <a:r>
              <a:rPr lang="zh-CN" altLang="en-US" sz="2300" dirty="0">
                <a:solidFill>
                  <a:srgbClr val="A22628"/>
                </a:solidFill>
                <a:latin typeface="Times New Roman" panose="02020603050405020304" pitchFamily="18" charset="0"/>
                <a:cs typeface="Times New Roman" panose="02020603050405020304" pitchFamily="18" charset="0"/>
              </a:rPr>
              <a:t>模型流程</a:t>
            </a:r>
          </a:p>
        </p:txBody>
      </p:sp>
      <p:sp>
        <p:nvSpPr>
          <p:cNvPr id="1048615" name="矩形 13"/>
          <p:cNvSpPr/>
          <p:nvPr/>
        </p:nvSpPr>
        <p:spPr>
          <a:xfrm>
            <a:off x="382239" y="883703"/>
            <a:ext cx="11374331" cy="583777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endParaRPr kumimoji="0" lang="zh-CN" altLang="en-US" sz="1600" i="0"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6" name="矩形 17"/>
          <p:cNvSpPr/>
          <p:nvPr/>
        </p:nvSpPr>
        <p:spPr>
          <a:xfrm>
            <a:off x="382270" y="829310"/>
            <a:ext cx="11373485" cy="365125"/>
          </a:xfrm>
          <a:prstGeom prst="rect">
            <a:avLst/>
          </a:prstGeom>
          <a:solidFill>
            <a:srgbClr val="A226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1800" b="1" i="0" u="none" strike="noStrike" kern="1200" cap="none" spc="0" normalizeH="0" baseline="0" noProof="0" dirty="0" smtClean="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rPr>
              <a:t>变量选择</a:t>
            </a:r>
            <a:endParaRPr kumimoji="0" lang="zh-CN" sz="1800" b="1" i="0" u="none" strike="noStrike" kern="120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7" name="矩形 14"/>
          <p:cNvSpPr/>
          <p:nvPr/>
        </p:nvSpPr>
        <p:spPr>
          <a:xfrm>
            <a:off x="5743574" y="1221835"/>
            <a:ext cx="4772026" cy="255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latin typeface="楷体" panose="02010609060101010101" pitchFamily="49" charset="-122"/>
              <a:ea typeface="楷体" panose="02010609060101010101" pitchFamily="49" charset="-122"/>
            </a:endParaRPr>
          </a:p>
        </p:txBody>
      </p:sp>
      <p:sp>
        <p:nvSpPr>
          <p:cNvPr id="2" name="文本框 1"/>
          <p:cNvSpPr txBox="1"/>
          <p:nvPr/>
        </p:nvSpPr>
        <p:spPr>
          <a:xfrm>
            <a:off x="867946" y="1355319"/>
            <a:ext cx="10509115" cy="707886"/>
          </a:xfrm>
          <a:prstGeom prst="rect">
            <a:avLst/>
          </a:prstGeom>
          <a:noFill/>
        </p:spPr>
        <p:txBody>
          <a:bodyPr wrap="square" rtlCol="0">
            <a:spAutoFit/>
          </a:bodyPr>
          <a:lstStyle/>
          <a:p>
            <a:r>
              <a:rPr lang="en-US" altLang="zh-CN" sz="2000" dirty="0" smtClean="0">
                <a:latin typeface="华文宋体" panose="02010600040101010101" pitchFamily="2" charset="-122"/>
                <a:ea typeface="华文宋体" panose="02010600040101010101" pitchFamily="2" charset="-122"/>
              </a:rPr>
              <a:t>•</a:t>
            </a:r>
            <a:r>
              <a:rPr lang="zh-CN" altLang="en-US" sz="2000" dirty="0" smtClean="0">
                <a:latin typeface="华文宋体" panose="02010600040101010101" pitchFamily="2" charset="-122"/>
                <a:ea typeface="华文宋体" panose="02010600040101010101" pitchFamily="2" charset="-122"/>
              </a:rPr>
              <a:t>模型性能表格和特征重要性分析</a:t>
            </a:r>
            <a:endParaRPr lang="en-US" altLang="zh-CN" sz="2000" dirty="0" smtClean="0">
              <a:latin typeface="华文宋体" panose="02010600040101010101" pitchFamily="2" charset="-122"/>
              <a:ea typeface="华文宋体" panose="02010600040101010101" pitchFamily="2" charset="-122"/>
            </a:endParaRPr>
          </a:p>
          <a:p>
            <a:endParaRPr lang="zh-CN" altLang="en-US" sz="2000" dirty="0">
              <a:latin typeface="华文宋体" panose="02010600040101010101" pitchFamily="2" charset="-122"/>
              <a:ea typeface="华文宋体" panose="0201060004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765272061"/>
              </p:ext>
            </p:extLst>
          </p:nvPr>
        </p:nvGraphicFramePr>
        <p:xfrm>
          <a:off x="678946" y="2224089"/>
          <a:ext cx="3278037" cy="2883470"/>
        </p:xfrm>
        <a:graphic>
          <a:graphicData uri="http://schemas.openxmlformats.org/drawingml/2006/table">
            <a:tbl>
              <a:tblPr firstRow="1" bandRow="1">
                <a:tableStyleId>{5C22544A-7EE6-4342-B048-85BDC9FD1C3A}</a:tableStyleId>
              </a:tblPr>
              <a:tblGrid>
                <a:gridCol w="1140434">
                  <a:extLst>
                    <a:ext uri="{9D8B030D-6E8A-4147-A177-3AD203B41FA5}">
                      <a16:colId xmlns:a16="http://schemas.microsoft.com/office/drawing/2014/main" val="940206157"/>
                    </a:ext>
                  </a:extLst>
                </a:gridCol>
                <a:gridCol w="2137603">
                  <a:extLst>
                    <a:ext uri="{9D8B030D-6E8A-4147-A177-3AD203B41FA5}">
                      <a16:colId xmlns:a16="http://schemas.microsoft.com/office/drawing/2014/main" val="3882797675"/>
                    </a:ext>
                  </a:extLst>
                </a:gridCol>
              </a:tblGrid>
              <a:tr h="381699">
                <a:tc gridSpan="2">
                  <a:txBody>
                    <a:bodyPr/>
                    <a:lstStyle/>
                    <a:p>
                      <a:pPr algn="ctr"/>
                      <a:r>
                        <a:rPr lang="zh-CN" altLang="en-US" sz="2000" dirty="0" smtClean="0">
                          <a:latin typeface="华文宋体" panose="02010600040101010101" pitchFamily="2" charset="-122"/>
                          <a:ea typeface="华文宋体" panose="02010600040101010101" pitchFamily="2" charset="-122"/>
                        </a:rPr>
                        <a:t>模型性能表格</a:t>
                      </a:r>
                      <a:endParaRPr lang="zh-CN" altLang="en-US" sz="2000" dirty="0">
                        <a:latin typeface="华文宋体" panose="02010600040101010101" pitchFamily="2" charset="-122"/>
                        <a:ea typeface="华文宋体" panose="02010600040101010101" pitchFamily="2" charset="-122"/>
                      </a:endParaRPr>
                    </a:p>
                  </a:txBody>
                  <a:tcPr/>
                </a:tc>
                <a:tc hMerge="1">
                  <a:txBody>
                    <a:bodyPr/>
                    <a:lstStyle/>
                    <a:p>
                      <a:endParaRPr lang="zh-CN" altLang="en-US" dirty="0"/>
                    </a:p>
                  </a:txBody>
                  <a:tcPr/>
                </a:tc>
                <a:extLst>
                  <a:ext uri="{0D108BD9-81ED-4DB2-BD59-A6C34878D82A}">
                    <a16:rowId xmlns:a16="http://schemas.microsoft.com/office/drawing/2014/main" val="3364480853"/>
                  </a:ext>
                </a:extLst>
              </a:tr>
              <a:tr h="497446">
                <a:tc>
                  <a:txBody>
                    <a:bodyPr/>
                    <a:lstStyle/>
                    <a:p>
                      <a:pPr algn="ctr"/>
                      <a:r>
                        <a:rPr lang="zh-CN" altLang="en-US" sz="2000" smtClean="0">
                          <a:latin typeface="华文宋体" panose="02010600040101010101" pitchFamily="2" charset="-122"/>
                          <a:ea typeface="华文宋体" panose="02010600040101010101" pitchFamily="2" charset="-122"/>
                        </a:rPr>
                        <a:t>指标</a:t>
                      </a:r>
                      <a:endParaRPr lang="zh-CN" altLang="en-US" sz="2000" dirty="0">
                        <a:latin typeface="华文宋体" panose="02010600040101010101" pitchFamily="2" charset="-122"/>
                        <a:ea typeface="华文宋体" panose="02010600040101010101" pitchFamily="2" charset="-122"/>
                      </a:endParaRPr>
                    </a:p>
                  </a:txBody>
                  <a:tcPr/>
                </a:tc>
                <a:tc>
                  <a:txBody>
                    <a:bodyPr/>
                    <a:lstStyle/>
                    <a:p>
                      <a:pPr algn="ctr"/>
                      <a:r>
                        <a:rPr lang="zh-CN" altLang="en-US" sz="2000" smtClean="0">
                          <a:latin typeface="华文宋体" panose="02010600040101010101" pitchFamily="2" charset="-122"/>
                          <a:ea typeface="华文宋体" panose="02010600040101010101" pitchFamily="2" charset="-122"/>
                        </a:rPr>
                        <a:t>数值</a:t>
                      </a:r>
                      <a:endParaRPr lang="zh-CN" altLang="en-US" sz="2000" dirty="0">
                        <a:latin typeface="华文宋体" panose="02010600040101010101" pitchFamily="2" charset="-122"/>
                        <a:ea typeface="华文宋体" panose="02010600040101010101" pitchFamily="2" charset="-122"/>
                      </a:endParaRPr>
                    </a:p>
                  </a:txBody>
                  <a:tcPr/>
                </a:tc>
                <a:extLst>
                  <a:ext uri="{0D108BD9-81ED-4DB2-BD59-A6C34878D82A}">
                    <a16:rowId xmlns:a16="http://schemas.microsoft.com/office/drawing/2014/main" val="1216609627"/>
                  </a:ext>
                </a:extLst>
              </a:tr>
              <a:tr h="497446">
                <a:tc>
                  <a:txBody>
                    <a:bodyPr/>
                    <a:lstStyle/>
                    <a:p>
                      <a:pPr algn="ctr"/>
                      <a:r>
                        <a:rPr lang="en-US" altLang="zh-CN" sz="2000" smtClean="0">
                          <a:latin typeface="华文宋体" panose="02010600040101010101" pitchFamily="2" charset="-122"/>
                          <a:ea typeface="华文宋体" panose="02010600040101010101" pitchFamily="2" charset="-122"/>
                        </a:rPr>
                        <a:t>MAE</a:t>
                      </a:r>
                      <a:endParaRPr lang="zh-CN" altLang="en-US" sz="2000" dirty="0">
                        <a:latin typeface="华文宋体" panose="02010600040101010101" pitchFamily="2" charset="-122"/>
                        <a:ea typeface="华文宋体" panose="02010600040101010101" pitchFamily="2" charset="-122"/>
                      </a:endParaRPr>
                    </a:p>
                  </a:txBody>
                  <a:tcPr/>
                </a:tc>
                <a:tc>
                  <a:txBody>
                    <a:bodyPr/>
                    <a:lstStyle/>
                    <a:p>
                      <a:pPr algn="ctr"/>
                      <a:r>
                        <a:rPr lang="en-US" altLang="zh-CN" sz="2000" dirty="0" smtClean="0">
                          <a:latin typeface="华文宋体" panose="02010600040101010101" pitchFamily="2" charset="-122"/>
                          <a:ea typeface="华文宋体" panose="02010600040101010101" pitchFamily="2" charset="-122"/>
                        </a:rPr>
                        <a:t>4326.9026</a:t>
                      </a:r>
                      <a:endParaRPr lang="zh-CN" altLang="en-US" sz="2000" dirty="0">
                        <a:latin typeface="华文宋体" panose="02010600040101010101" pitchFamily="2" charset="-122"/>
                        <a:ea typeface="华文宋体" panose="02010600040101010101" pitchFamily="2" charset="-122"/>
                      </a:endParaRPr>
                    </a:p>
                  </a:txBody>
                  <a:tcPr/>
                </a:tc>
                <a:extLst>
                  <a:ext uri="{0D108BD9-81ED-4DB2-BD59-A6C34878D82A}">
                    <a16:rowId xmlns:a16="http://schemas.microsoft.com/office/drawing/2014/main" val="3014710028"/>
                  </a:ext>
                </a:extLst>
              </a:tr>
              <a:tr h="497446">
                <a:tc>
                  <a:txBody>
                    <a:bodyPr/>
                    <a:lstStyle/>
                    <a:p>
                      <a:pPr algn="ctr"/>
                      <a:r>
                        <a:rPr lang="en-US" altLang="zh-CN" sz="2000" smtClean="0">
                          <a:latin typeface="华文宋体" panose="02010600040101010101" pitchFamily="2" charset="-122"/>
                          <a:ea typeface="华文宋体" panose="02010600040101010101" pitchFamily="2" charset="-122"/>
                        </a:rPr>
                        <a:t>MSE</a:t>
                      </a:r>
                      <a:endParaRPr lang="zh-CN" altLang="en-US" sz="2000" dirty="0">
                        <a:latin typeface="华文宋体" panose="02010600040101010101" pitchFamily="2" charset="-122"/>
                        <a:ea typeface="华文宋体" panose="02010600040101010101" pitchFamily="2" charset="-122"/>
                      </a:endParaRPr>
                    </a:p>
                  </a:txBody>
                  <a:tcPr/>
                </a:tc>
                <a:tc>
                  <a:txBody>
                    <a:bodyPr/>
                    <a:lstStyle/>
                    <a:p>
                      <a:pPr algn="ctr"/>
                      <a:r>
                        <a:rPr lang="en-US" altLang="zh-CN" sz="2000" dirty="0" smtClean="0">
                          <a:latin typeface="华文宋体" panose="02010600040101010101" pitchFamily="2" charset="-122"/>
                          <a:ea typeface="华文宋体" panose="02010600040101010101" pitchFamily="2" charset="-122"/>
                        </a:rPr>
                        <a:t>69775141.5524</a:t>
                      </a:r>
                      <a:endParaRPr lang="zh-CN" altLang="en-US" sz="2000" dirty="0">
                        <a:latin typeface="华文宋体" panose="02010600040101010101" pitchFamily="2" charset="-122"/>
                        <a:ea typeface="华文宋体" panose="02010600040101010101" pitchFamily="2" charset="-122"/>
                      </a:endParaRPr>
                    </a:p>
                  </a:txBody>
                  <a:tcPr/>
                </a:tc>
                <a:extLst>
                  <a:ext uri="{0D108BD9-81ED-4DB2-BD59-A6C34878D82A}">
                    <a16:rowId xmlns:a16="http://schemas.microsoft.com/office/drawing/2014/main" val="2244535135"/>
                  </a:ext>
                </a:extLst>
              </a:tr>
              <a:tr h="497446">
                <a:tc>
                  <a:txBody>
                    <a:bodyPr/>
                    <a:lstStyle/>
                    <a:p>
                      <a:pPr algn="ctr"/>
                      <a:r>
                        <a:rPr lang="en-US" altLang="zh-CN" sz="2000" smtClean="0">
                          <a:latin typeface="华文宋体" panose="02010600040101010101" pitchFamily="2" charset="-122"/>
                          <a:ea typeface="华文宋体" panose="02010600040101010101" pitchFamily="2" charset="-122"/>
                        </a:rPr>
                        <a:t>RMSE</a:t>
                      </a:r>
                      <a:endParaRPr lang="zh-CN" altLang="en-US" sz="2000" dirty="0">
                        <a:latin typeface="华文宋体" panose="02010600040101010101" pitchFamily="2" charset="-122"/>
                        <a:ea typeface="华文宋体" panose="02010600040101010101" pitchFamily="2" charset="-122"/>
                      </a:endParaRPr>
                    </a:p>
                  </a:txBody>
                  <a:tcPr/>
                </a:tc>
                <a:tc>
                  <a:txBody>
                    <a:bodyPr/>
                    <a:lstStyle/>
                    <a:p>
                      <a:pPr algn="ctr"/>
                      <a:r>
                        <a:rPr lang="en-US" altLang="zh-CN" sz="2000" dirty="0" smtClean="0">
                          <a:latin typeface="华文宋体" panose="02010600040101010101" pitchFamily="2" charset="-122"/>
                          <a:ea typeface="华文宋体" panose="02010600040101010101" pitchFamily="2" charset="-122"/>
                        </a:rPr>
                        <a:t>8353.1516</a:t>
                      </a:r>
                      <a:endParaRPr lang="zh-CN" altLang="en-US" sz="2000" dirty="0">
                        <a:latin typeface="华文宋体" panose="02010600040101010101" pitchFamily="2" charset="-122"/>
                        <a:ea typeface="华文宋体" panose="02010600040101010101" pitchFamily="2" charset="-122"/>
                      </a:endParaRPr>
                    </a:p>
                  </a:txBody>
                  <a:tcPr/>
                </a:tc>
                <a:extLst>
                  <a:ext uri="{0D108BD9-81ED-4DB2-BD59-A6C34878D82A}">
                    <a16:rowId xmlns:a16="http://schemas.microsoft.com/office/drawing/2014/main" val="263503827"/>
                  </a:ext>
                </a:extLst>
              </a:tr>
              <a:tr h="497446">
                <a:tc>
                  <a:txBody>
                    <a:bodyPr/>
                    <a:lstStyle/>
                    <a:p>
                      <a:pPr algn="ctr"/>
                      <a:r>
                        <a:rPr lang="en-US" altLang="zh-CN" sz="2000" dirty="0" smtClean="0">
                          <a:latin typeface="华文宋体" panose="02010600040101010101" pitchFamily="2" charset="-122"/>
                          <a:ea typeface="华文宋体" panose="02010600040101010101" pitchFamily="2" charset="-122"/>
                        </a:rPr>
                        <a:t>R²</a:t>
                      </a:r>
                      <a:endParaRPr lang="zh-CN" altLang="en-US" sz="2000" dirty="0">
                        <a:latin typeface="华文宋体" panose="02010600040101010101" pitchFamily="2" charset="-122"/>
                        <a:ea typeface="华文宋体" panose="02010600040101010101" pitchFamily="2" charset="-122"/>
                      </a:endParaRPr>
                    </a:p>
                  </a:txBody>
                  <a:tcPr/>
                </a:tc>
                <a:tc>
                  <a:txBody>
                    <a:bodyPr/>
                    <a:lstStyle/>
                    <a:p>
                      <a:pPr algn="ctr"/>
                      <a:r>
                        <a:rPr lang="en-US" altLang="zh-CN" sz="2000" dirty="0" smtClean="0">
                          <a:latin typeface="华文宋体" panose="02010600040101010101" pitchFamily="2" charset="-122"/>
                          <a:ea typeface="华文宋体" panose="02010600040101010101" pitchFamily="2" charset="-122"/>
                        </a:rPr>
                        <a:t>0.9831</a:t>
                      </a:r>
                      <a:endParaRPr lang="zh-CN" altLang="en-US" sz="2000" dirty="0">
                        <a:latin typeface="华文宋体" panose="02010600040101010101" pitchFamily="2" charset="-122"/>
                        <a:ea typeface="华文宋体" panose="02010600040101010101" pitchFamily="2" charset="-122"/>
                      </a:endParaRPr>
                    </a:p>
                  </a:txBody>
                  <a:tcPr/>
                </a:tc>
                <a:extLst>
                  <a:ext uri="{0D108BD9-81ED-4DB2-BD59-A6C34878D82A}">
                    <a16:rowId xmlns:a16="http://schemas.microsoft.com/office/drawing/2014/main" val="3799141687"/>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557615545"/>
              </p:ext>
            </p:extLst>
          </p:nvPr>
        </p:nvGraphicFramePr>
        <p:xfrm>
          <a:off x="4253689" y="2063205"/>
          <a:ext cx="7123372" cy="4479746"/>
        </p:xfrm>
        <a:graphic>
          <a:graphicData uri="http://schemas.openxmlformats.org/drawingml/2006/table">
            <a:tbl>
              <a:tblPr firstRow="1" bandRow="1">
                <a:tableStyleId>{5C22544A-7EE6-4342-B048-85BDC9FD1C3A}</a:tableStyleId>
              </a:tblPr>
              <a:tblGrid>
                <a:gridCol w="1780843">
                  <a:extLst>
                    <a:ext uri="{9D8B030D-6E8A-4147-A177-3AD203B41FA5}">
                      <a16:colId xmlns:a16="http://schemas.microsoft.com/office/drawing/2014/main" val="3361723563"/>
                    </a:ext>
                  </a:extLst>
                </a:gridCol>
                <a:gridCol w="1780843">
                  <a:extLst>
                    <a:ext uri="{9D8B030D-6E8A-4147-A177-3AD203B41FA5}">
                      <a16:colId xmlns:a16="http://schemas.microsoft.com/office/drawing/2014/main" val="1872968947"/>
                    </a:ext>
                  </a:extLst>
                </a:gridCol>
                <a:gridCol w="1780843">
                  <a:extLst>
                    <a:ext uri="{9D8B030D-6E8A-4147-A177-3AD203B41FA5}">
                      <a16:colId xmlns:a16="http://schemas.microsoft.com/office/drawing/2014/main" val="961322058"/>
                    </a:ext>
                  </a:extLst>
                </a:gridCol>
                <a:gridCol w="1780843">
                  <a:extLst>
                    <a:ext uri="{9D8B030D-6E8A-4147-A177-3AD203B41FA5}">
                      <a16:colId xmlns:a16="http://schemas.microsoft.com/office/drawing/2014/main" val="2593579867"/>
                    </a:ext>
                  </a:extLst>
                </a:gridCol>
              </a:tblGrid>
              <a:tr h="537209">
                <a:tc gridSpan="4">
                  <a:txBody>
                    <a:bodyPr/>
                    <a:lstStyle/>
                    <a:p>
                      <a:pPr marL="0" algn="ctr" defTabSz="685800" rtl="0" eaLnBrk="1" latinLnBrk="0" hangingPunct="1"/>
                      <a:r>
                        <a:rPr lang="zh-CN" altLang="en-US" sz="2000" kern="1200" dirty="0" smtClean="0">
                          <a:solidFill>
                            <a:schemeClr val="bg1"/>
                          </a:solidFill>
                          <a:latin typeface="华文宋体" panose="02010600040101010101" pitchFamily="2" charset="-122"/>
                          <a:ea typeface="华文宋体" panose="02010600040101010101" pitchFamily="2" charset="-122"/>
                          <a:cs typeface="+mn-cs"/>
                        </a:rPr>
                        <a:t>特征重要性表格</a:t>
                      </a:r>
                      <a:endParaRPr lang="zh-CN" altLang="en-US" sz="2000" kern="1200" dirty="0">
                        <a:solidFill>
                          <a:schemeClr val="bg1"/>
                        </a:solidFill>
                        <a:latin typeface="华文宋体" panose="02010600040101010101" pitchFamily="2" charset="-122"/>
                        <a:ea typeface="华文宋体" panose="02010600040101010101" pitchFamily="2" charset="-122"/>
                        <a:cs typeface="+mn-cs"/>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987660199"/>
                  </a:ext>
                </a:extLst>
              </a:tr>
              <a:tr h="674370">
                <a:tc>
                  <a:txBody>
                    <a:bodyPr/>
                    <a:lstStyle/>
                    <a:p>
                      <a:pPr marL="0" algn="ctr" defTabSz="685800" rtl="0" eaLnBrk="1" latinLnBrk="0" hangingPunct="1"/>
                      <a:r>
                        <a:rPr lang="zh-CN" altLang="en-US" sz="2000" kern="1200" dirty="0" smtClean="0">
                          <a:solidFill>
                            <a:schemeClr val="dk1"/>
                          </a:solidFill>
                          <a:latin typeface="华文宋体" panose="02010600040101010101" pitchFamily="2" charset="-122"/>
                          <a:ea typeface="华文宋体" panose="02010600040101010101" pitchFamily="2" charset="-122"/>
                          <a:cs typeface="+mn-cs"/>
                        </a:rPr>
                        <a:t>特征名称</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RF</a:t>
                      </a:r>
                      <a:r>
                        <a:rPr lang="zh-CN" altLang="en-US" sz="2000" kern="1200" dirty="0" smtClean="0">
                          <a:solidFill>
                            <a:schemeClr val="dk1"/>
                          </a:solidFill>
                          <a:latin typeface="华文宋体" panose="02010600040101010101" pitchFamily="2" charset="-122"/>
                          <a:ea typeface="华文宋体" panose="02010600040101010101" pitchFamily="2" charset="-122"/>
                          <a:cs typeface="+mn-cs"/>
                        </a:rPr>
                        <a:t>重要性</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zh-CN" altLang="en-US" sz="2000" kern="1200" dirty="0" smtClean="0">
                          <a:solidFill>
                            <a:schemeClr val="dk1"/>
                          </a:solidFill>
                          <a:latin typeface="华文宋体" panose="02010600040101010101" pitchFamily="2" charset="-122"/>
                          <a:ea typeface="华文宋体" panose="02010600040101010101" pitchFamily="2" charset="-122"/>
                          <a:cs typeface="+mn-cs"/>
                        </a:rPr>
                        <a:t>排列重要性</a:t>
                      </a:r>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_</a:t>
                      </a:r>
                      <a:r>
                        <a:rPr lang="zh-CN" altLang="en-US" sz="2000" kern="1200" dirty="0" smtClean="0">
                          <a:solidFill>
                            <a:schemeClr val="dk1"/>
                          </a:solidFill>
                          <a:latin typeface="华文宋体" panose="02010600040101010101" pitchFamily="2" charset="-122"/>
                          <a:ea typeface="华文宋体" panose="02010600040101010101" pitchFamily="2" charset="-122"/>
                          <a:cs typeface="+mn-cs"/>
                        </a:rPr>
                        <a:t>均值</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zh-CN" altLang="en-US" sz="2000" kern="1200" dirty="0" smtClean="0">
                          <a:solidFill>
                            <a:schemeClr val="dk1"/>
                          </a:solidFill>
                          <a:latin typeface="华文宋体" panose="02010600040101010101" pitchFamily="2" charset="-122"/>
                          <a:ea typeface="华文宋体" panose="02010600040101010101" pitchFamily="2" charset="-122"/>
                          <a:cs typeface="+mn-cs"/>
                        </a:rPr>
                        <a:t>排列重要性</a:t>
                      </a:r>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_</a:t>
                      </a:r>
                      <a:r>
                        <a:rPr lang="zh-CN" altLang="en-US" sz="2000" kern="1200" dirty="0" smtClean="0">
                          <a:solidFill>
                            <a:schemeClr val="dk1"/>
                          </a:solidFill>
                          <a:latin typeface="华文宋体" panose="02010600040101010101" pitchFamily="2" charset="-122"/>
                          <a:ea typeface="华文宋体" panose="02010600040101010101" pitchFamily="2" charset="-122"/>
                          <a:cs typeface="+mn-cs"/>
                        </a:rPr>
                        <a:t>标准差</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1160973508"/>
                  </a:ext>
                </a:extLst>
              </a:tr>
              <a:tr h="463071">
                <a:tc>
                  <a:txBody>
                    <a:bodyPr/>
                    <a:lstStyle/>
                    <a:p>
                      <a:pPr marL="0" algn="ctr" defTabSz="685800" rtl="0" eaLnBrk="1" latinLnBrk="0" hangingPunct="1"/>
                      <a:r>
                        <a:rPr lang="zh-CN" altLang="en-US" sz="2000" kern="1200" dirty="0" smtClean="0">
                          <a:solidFill>
                            <a:schemeClr val="dk1"/>
                          </a:solidFill>
                          <a:latin typeface="华文宋体" panose="02010600040101010101" pitchFamily="2" charset="-122"/>
                          <a:ea typeface="华文宋体" panose="02010600040101010101" pitchFamily="2" charset="-122"/>
                          <a:cs typeface="+mn-cs"/>
                        </a:rPr>
                        <a:t>到市中心距离</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0.1705</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0.0789</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0.0007</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1494793924"/>
                  </a:ext>
                </a:extLst>
              </a:tr>
              <a:tr h="463071">
                <a:tc>
                  <a:txBody>
                    <a:bodyPr/>
                    <a:lstStyle/>
                    <a:p>
                      <a:pPr marL="0" algn="ctr" defTabSz="685800" rtl="0" eaLnBrk="1" latinLnBrk="0" hangingPunct="1"/>
                      <a:r>
                        <a:rPr lang="zh-CN" altLang="en-US" sz="2000" kern="1200" dirty="0" smtClean="0">
                          <a:solidFill>
                            <a:schemeClr val="dk1"/>
                          </a:solidFill>
                          <a:latin typeface="华文宋体" panose="02010600040101010101" pitchFamily="2" charset="-122"/>
                          <a:ea typeface="华文宋体" panose="02010600040101010101" pitchFamily="2" charset="-122"/>
                          <a:cs typeface="+mn-cs"/>
                        </a:rPr>
                        <a:t>城市</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0.1349</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0.0525</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0.0006</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1217256281"/>
                  </a:ext>
                </a:extLst>
              </a:tr>
              <a:tr h="463071">
                <a:tc>
                  <a:txBody>
                    <a:bodyPr/>
                    <a:lstStyle/>
                    <a:p>
                      <a:pPr marL="0" algn="ctr" defTabSz="685800" rtl="0" eaLnBrk="1" latinLnBrk="0" hangingPunct="1"/>
                      <a:r>
                        <a:rPr lang="en-US" altLang="zh-CN" sz="2000" kern="1200" dirty="0" err="1" smtClean="0">
                          <a:solidFill>
                            <a:schemeClr val="dk1"/>
                          </a:solidFill>
                          <a:latin typeface="华文宋体" panose="02010600040101010101" pitchFamily="2" charset="-122"/>
                          <a:ea typeface="华文宋体" panose="02010600040101010101" pitchFamily="2" charset="-122"/>
                          <a:cs typeface="+mn-cs"/>
                        </a:rPr>
                        <a:t>lon_grid</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0.1091</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0.0498</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0.0004</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1147934590"/>
                  </a:ext>
                </a:extLst>
              </a:tr>
              <a:tr h="463071">
                <a:tc>
                  <a:txBody>
                    <a:bodyPr/>
                    <a:lstStyle/>
                    <a:p>
                      <a:pPr marL="0" algn="ctr" defTabSz="685800" rtl="0" eaLnBrk="1" latinLnBrk="0" hangingPunct="1"/>
                      <a:r>
                        <a:rPr lang="zh-CN" altLang="en-US" sz="2000" kern="1200" dirty="0" smtClean="0">
                          <a:solidFill>
                            <a:schemeClr val="dk1"/>
                          </a:solidFill>
                          <a:latin typeface="华文宋体" panose="02010600040101010101" pitchFamily="2" charset="-122"/>
                          <a:ea typeface="华文宋体" panose="02010600040101010101" pitchFamily="2" charset="-122"/>
                          <a:cs typeface="+mn-cs"/>
                        </a:rPr>
                        <a:t>燃气费</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0.0837</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0.0101</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0.0003</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3383712384"/>
                  </a:ext>
                </a:extLst>
              </a:tr>
              <a:tr h="463071">
                <a:tc>
                  <a:txBody>
                    <a:bodyPr/>
                    <a:lstStyle/>
                    <a:p>
                      <a:pPr marL="0" algn="ctr" defTabSz="685800" rtl="0" eaLnBrk="1" latinLnBrk="0" hangingPunct="1"/>
                      <a:r>
                        <a:rPr lang="en-US" altLang="zh-CN" sz="2000" kern="1200" dirty="0" err="1" smtClean="0">
                          <a:solidFill>
                            <a:schemeClr val="dk1"/>
                          </a:solidFill>
                          <a:latin typeface="华文宋体" panose="02010600040101010101" pitchFamily="2" charset="-122"/>
                          <a:ea typeface="华文宋体" panose="02010600040101010101" pitchFamily="2" charset="-122"/>
                          <a:cs typeface="+mn-cs"/>
                        </a:rPr>
                        <a:t>lat_grid</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0.0619</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0.272</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0.0004</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1280574458"/>
                  </a:ext>
                </a:extLst>
              </a:tr>
              <a:tr h="463071">
                <a:tc>
                  <a:txBody>
                    <a:bodyPr/>
                    <a:lstStyle/>
                    <a:p>
                      <a:pPr marL="0" algn="ctr" defTabSz="685800" rtl="0" eaLnBrk="1" latinLnBrk="0" hangingPunct="1"/>
                      <a:r>
                        <a:rPr lang="zh-CN" altLang="en-US" sz="2000" kern="1200" dirty="0" smtClean="0">
                          <a:solidFill>
                            <a:schemeClr val="dk1"/>
                          </a:solidFill>
                          <a:latin typeface="华文宋体" panose="02010600040101010101" pitchFamily="2" charset="-122"/>
                          <a:ea typeface="华文宋体" panose="02010600040101010101" pitchFamily="2" charset="-122"/>
                          <a:cs typeface="+mn-cs"/>
                        </a:rPr>
                        <a:t>环线数值</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0.0272</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0.0095</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0.0002</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3351075562"/>
                  </a:ext>
                </a:extLst>
              </a:tr>
              <a:tr h="463071">
                <a:tc>
                  <a:txBody>
                    <a:bodyPr/>
                    <a:lstStyle/>
                    <a:p>
                      <a:pPr marL="0" algn="ctr" defTabSz="685800" rtl="0" eaLnBrk="1" latinLnBrk="0" hangingPunct="1"/>
                      <a:r>
                        <a:rPr lang="zh-CN" altLang="en-US" sz="2000" kern="1200" dirty="0" smtClean="0">
                          <a:solidFill>
                            <a:schemeClr val="dk1"/>
                          </a:solidFill>
                          <a:latin typeface="华文宋体" panose="02010600040101010101" pitchFamily="2" charset="-122"/>
                          <a:ea typeface="华文宋体" panose="02010600040101010101" pitchFamily="2" charset="-122"/>
                          <a:cs typeface="+mn-cs"/>
                        </a:rPr>
                        <a:t>房屋年限数值</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0.0235</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0.0028</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tc>
                  <a:txBody>
                    <a:bodyPr/>
                    <a:lstStyle/>
                    <a:p>
                      <a:pPr marL="0" algn="ctr" defTabSz="685800" rtl="0" eaLnBrk="1" latinLnBrk="0" hangingPunct="1"/>
                      <a:r>
                        <a:rPr lang="en-US" altLang="zh-CN" sz="2000" kern="1200" dirty="0" smtClean="0">
                          <a:solidFill>
                            <a:schemeClr val="dk1"/>
                          </a:solidFill>
                          <a:latin typeface="华文宋体" panose="02010600040101010101" pitchFamily="2" charset="-122"/>
                          <a:ea typeface="华文宋体" panose="02010600040101010101" pitchFamily="2" charset="-122"/>
                          <a:cs typeface="+mn-cs"/>
                        </a:rPr>
                        <a:t>0.0001</a:t>
                      </a:r>
                      <a:endParaRPr lang="zh-CN" altLang="en-US" sz="2000" kern="1200" dirty="0">
                        <a:solidFill>
                          <a:schemeClr val="dk1"/>
                        </a:solidFill>
                        <a:latin typeface="华文宋体" panose="02010600040101010101" pitchFamily="2" charset="-122"/>
                        <a:ea typeface="华文宋体" panose="02010600040101010101" pitchFamily="2" charset="-122"/>
                        <a:cs typeface="+mn-cs"/>
                      </a:endParaRPr>
                    </a:p>
                  </a:txBody>
                  <a:tcPr/>
                </a:tc>
                <a:extLst>
                  <a:ext uri="{0D108BD9-81ED-4DB2-BD59-A6C34878D82A}">
                    <a16:rowId xmlns:a16="http://schemas.microsoft.com/office/drawing/2014/main" val="1621210979"/>
                  </a:ext>
                </a:extLst>
              </a:tr>
            </a:tbl>
          </a:graphicData>
        </a:graphic>
      </p:graphicFrame>
    </p:spTree>
    <p:extLst>
      <p:ext uri="{BB962C8B-B14F-4D97-AF65-F5344CB8AC3E}">
        <p14:creationId xmlns:p14="http://schemas.microsoft.com/office/powerpoint/2010/main" val="1204493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标题 2"/>
          <p:cNvSpPr>
            <a:spLocks noGrp="1"/>
          </p:cNvSpPr>
          <p:nvPr>
            <p:ph type="title"/>
          </p:nvPr>
        </p:nvSpPr>
        <p:spPr/>
        <p:txBody>
          <a:bodyPr>
            <a:noAutofit/>
          </a:bodyPr>
          <a:lstStyle/>
          <a:p>
            <a:r>
              <a:rPr lang="zh-CN" altLang="en-US" sz="2300" dirty="0">
                <a:solidFill>
                  <a:srgbClr val="A22628"/>
                </a:solidFill>
                <a:latin typeface="Times New Roman" panose="02020603050405020304" pitchFamily="18" charset="0"/>
                <a:cs typeface="Times New Roman" panose="02020603050405020304" pitchFamily="18" charset="0"/>
              </a:rPr>
              <a:t>模型流程</a:t>
            </a:r>
          </a:p>
        </p:txBody>
      </p:sp>
      <p:sp>
        <p:nvSpPr>
          <p:cNvPr id="1048615" name="矩形 13"/>
          <p:cNvSpPr/>
          <p:nvPr/>
        </p:nvSpPr>
        <p:spPr>
          <a:xfrm>
            <a:off x="382239" y="883703"/>
            <a:ext cx="11374331" cy="583777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endParaRPr kumimoji="0" lang="zh-CN" altLang="en-US" sz="1600" i="0"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6" name="矩形 17"/>
          <p:cNvSpPr/>
          <p:nvPr/>
        </p:nvSpPr>
        <p:spPr>
          <a:xfrm>
            <a:off x="382270" y="829310"/>
            <a:ext cx="11373485" cy="365125"/>
          </a:xfrm>
          <a:prstGeom prst="rect">
            <a:avLst/>
          </a:prstGeom>
          <a:solidFill>
            <a:srgbClr val="A226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1800" b="1" i="0" u="none" strike="noStrike" kern="1200" cap="none" spc="0" normalizeH="0" baseline="0" noProof="0" dirty="0" smtClean="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rPr>
              <a:t>模型拟合</a:t>
            </a:r>
            <a:endParaRPr kumimoji="0" lang="zh-CN" sz="1800" b="1" i="0" u="none" strike="noStrike" kern="120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17" name="矩形 14"/>
          <p:cNvSpPr/>
          <p:nvPr/>
        </p:nvSpPr>
        <p:spPr>
          <a:xfrm>
            <a:off x="5743574" y="1221835"/>
            <a:ext cx="4772026" cy="255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latin typeface="楷体" panose="02010609060101010101" pitchFamily="49" charset="-122"/>
              <a:ea typeface="楷体" panose="02010609060101010101" pitchFamily="49" charset="-122"/>
            </a:endParaRPr>
          </a:p>
        </p:txBody>
      </p:sp>
      <p:sp>
        <p:nvSpPr>
          <p:cNvPr id="1048625" name="圆角矩形 24"/>
          <p:cNvSpPr/>
          <p:nvPr/>
        </p:nvSpPr>
        <p:spPr>
          <a:xfrm>
            <a:off x="567891" y="1300926"/>
            <a:ext cx="11014609" cy="5263503"/>
          </a:xfrm>
          <a:prstGeom prst="roundRect">
            <a:avLst>
              <a:gd name="adj" fmla="val 91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52004" y="1532020"/>
            <a:ext cx="10730496" cy="4801314"/>
          </a:xfrm>
          <a:prstGeom prst="rect">
            <a:avLst/>
          </a:prstGeom>
          <a:noFill/>
        </p:spPr>
        <p:txBody>
          <a:bodyPr wrap="square" rtlCol="0">
            <a:spAutoFit/>
          </a:bodyPr>
          <a:lstStyle/>
          <a:p>
            <a:r>
              <a:rPr lang="en-US" altLang="zh-CN" b="1" dirty="0" smtClean="0">
                <a:solidFill>
                  <a:srgbClr val="404040"/>
                </a:solidFill>
                <a:latin typeface="华文宋体" panose="02010600040101010101" pitchFamily="2" charset="-122"/>
                <a:ea typeface="华文宋体" panose="02010600040101010101" pitchFamily="2" charset="-122"/>
              </a:rPr>
              <a:t>1.   </a:t>
            </a:r>
            <a:r>
              <a:rPr lang="zh-CN" altLang="en-US" b="1" dirty="0" smtClean="0">
                <a:solidFill>
                  <a:srgbClr val="404040"/>
                </a:solidFill>
                <a:latin typeface="华文宋体" panose="02010600040101010101" pitchFamily="2" charset="-122"/>
                <a:ea typeface="华文宋体" panose="02010600040101010101" pitchFamily="2" charset="-122"/>
              </a:rPr>
              <a:t>建模框架</a:t>
            </a:r>
            <a:endParaRPr lang="en-US" altLang="zh-CN" b="1" dirty="0" smtClean="0">
              <a:solidFill>
                <a:srgbClr val="404040"/>
              </a:solidFill>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zh-CN" altLang="en-US" dirty="0" smtClean="0">
                <a:solidFill>
                  <a:srgbClr val="404040"/>
                </a:solidFill>
                <a:latin typeface="华文宋体" panose="02010600040101010101" pitchFamily="2" charset="-122"/>
                <a:ea typeface="华文宋体" panose="02010600040101010101" pitchFamily="2" charset="-122"/>
              </a:rPr>
              <a:t>目标变量：对数变换后的单价（</a:t>
            </a:r>
            <a:r>
              <a:rPr lang="en-US" altLang="zh-CN" dirty="0" smtClean="0">
                <a:solidFill>
                  <a:srgbClr val="404040"/>
                </a:solidFill>
                <a:latin typeface="华文宋体" panose="02010600040101010101" pitchFamily="2" charset="-122"/>
                <a:ea typeface="华文宋体" panose="02010600040101010101" pitchFamily="2" charset="-122"/>
              </a:rPr>
              <a:t>log(</a:t>
            </a:r>
            <a:r>
              <a:rPr lang="zh-CN" altLang="en-US" dirty="0" smtClean="0">
                <a:solidFill>
                  <a:srgbClr val="404040"/>
                </a:solidFill>
                <a:latin typeface="华文宋体" panose="02010600040101010101" pitchFamily="2" charset="-122"/>
                <a:ea typeface="华文宋体" panose="02010600040101010101" pitchFamily="2" charset="-122"/>
              </a:rPr>
              <a:t>总价</a:t>
            </a:r>
            <a:r>
              <a:rPr lang="en-US" altLang="zh-CN" dirty="0" smtClean="0">
                <a:solidFill>
                  <a:srgbClr val="404040"/>
                </a:solidFill>
                <a:latin typeface="华文宋体" panose="02010600040101010101" pitchFamily="2" charset="-122"/>
                <a:ea typeface="华文宋体" panose="02010600040101010101" pitchFamily="2" charset="-122"/>
              </a:rPr>
              <a:t>/</a:t>
            </a:r>
            <a:r>
              <a:rPr lang="zh-CN" altLang="en-US" dirty="0" smtClean="0">
                <a:solidFill>
                  <a:srgbClr val="404040"/>
                </a:solidFill>
                <a:latin typeface="华文宋体" panose="02010600040101010101" pitchFamily="2" charset="-122"/>
                <a:ea typeface="华文宋体" panose="02010600040101010101" pitchFamily="2" charset="-122"/>
              </a:rPr>
              <a:t>建筑面积</a:t>
            </a:r>
            <a:r>
              <a:rPr lang="en-US" altLang="zh-CN" dirty="0" smtClean="0">
                <a:solidFill>
                  <a:srgbClr val="404040"/>
                </a:solidFill>
                <a:latin typeface="华文宋体" panose="02010600040101010101" pitchFamily="2" charset="-122"/>
                <a:ea typeface="华文宋体" panose="02010600040101010101" pitchFamily="2" charset="-122"/>
              </a:rPr>
              <a:t>)</a:t>
            </a:r>
            <a:r>
              <a:rPr lang="zh-CN" altLang="en-US" dirty="0" smtClean="0">
                <a:solidFill>
                  <a:srgbClr val="404040"/>
                </a:solidFill>
                <a:latin typeface="华文宋体" panose="02010600040101010101" pitchFamily="2" charset="-122"/>
                <a:ea typeface="华文宋体" panose="02010600040101010101" pitchFamily="2" charset="-122"/>
              </a:rPr>
              <a:t>），</a:t>
            </a:r>
            <a:r>
              <a:rPr lang="zh-CN" altLang="en-US" dirty="0" smtClean="0">
                <a:latin typeface="华文宋体" panose="02010600040101010101" pitchFamily="2" charset="-122"/>
                <a:ea typeface="华文宋体" panose="02010600040101010101" pitchFamily="2" charset="-122"/>
              </a:rPr>
              <a:t>减少面积这一变量对预测结果的扰动</a:t>
            </a:r>
            <a:endParaRPr lang="zh-CN" altLang="en-US" dirty="0" smtClean="0">
              <a:solidFill>
                <a:srgbClr val="404040"/>
              </a:solidFill>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zh-CN" altLang="en-US" dirty="0" smtClean="0">
                <a:solidFill>
                  <a:srgbClr val="404040"/>
                </a:solidFill>
                <a:latin typeface="华文宋体" panose="02010600040101010101" pitchFamily="2" charset="-122"/>
                <a:ea typeface="华文宋体" panose="02010600040101010101" pitchFamily="2" charset="-122"/>
              </a:rPr>
              <a:t>模型选择：</a:t>
            </a:r>
            <a:r>
              <a:rPr lang="en-US" altLang="zh-CN" dirty="0" smtClean="0">
                <a:solidFill>
                  <a:srgbClr val="404040"/>
                </a:solidFill>
                <a:latin typeface="华文宋体" panose="02010600040101010101" pitchFamily="2" charset="-122"/>
                <a:ea typeface="华文宋体" panose="02010600040101010101" pitchFamily="2" charset="-122"/>
              </a:rPr>
              <a:t>Random Forest </a:t>
            </a:r>
            <a:r>
              <a:rPr lang="en-US" altLang="zh-CN" dirty="0" err="1" smtClean="0">
                <a:solidFill>
                  <a:srgbClr val="404040"/>
                </a:solidFill>
                <a:latin typeface="华文宋体" panose="02010600040101010101" pitchFamily="2" charset="-122"/>
                <a:ea typeface="华文宋体" panose="02010600040101010101" pitchFamily="2" charset="-122"/>
              </a:rPr>
              <a:t>Regressor</a:t>
            </a:r>
            <a:r>
              <a:rPr lang="zh-CN" altLang="en-US" dirty="0" smtClean="0">
                <a:solidFill>
                  <a:srgbClr val="404040"/>
                </a:solidFill>
                <a:latin typeface="华文宋体" panose="02010600040101010101" pitchFamily="2" charset="-122"/>
                <a:ea typeface="华文宋体" panose="02010600040101010101" pitchFamily="2" charset="-122"/>
              </a:rPr>
              <a:t>（高鲁棒性</a:t>
            </a:r>
            <a:r>
              <a:rPr lang="en-US" altLang="zh-CN" dirty="0" smtClean="0">
                <a:solidFill>
                  <a:srgbClr val="404040"/>
                </a:solidFill>
                <a:latin typeface="华文宋体" panose="02010600040101010101" pitchFamily="2" charset="-122"/>
                <a:ea typeface="华文宋体" panose="02010600040101010101" pitchFamily="2" charset="-122"/>
              </a:rPr>
              <a:t>/</a:t>
            </a:r>
            <a:r>
              <a:rPr lang="zh-CN" altLang="en-US" dirty="0" smtClean="0">
                <a:solidFill>
                  <a:srgbClr val="404040"/>
                </a:solidFill>
                <a:latin typeface="华文宋体" panose="02010600040101010101" pitchFamily="2" charset="-122"/>
                <a:ea typeface="华文宋体" panose="02010600040101010101" pitchFamily="2" charset="-122"/>
              </a:rPr>
              <a:t>抗过拟合）</a:t>
            </a:r>
          </a:p>
          <a:p>
            <a:pPr marL="285750" indent="-285750">
              <a:buFont typeface="Arial" panose="020B0604020202020204" pitchFamily="34" charset="0"/>
              <a:buChar char="•"/>
            </a:pPr>
            <a:r>
              <a:rPr lang="zh-CN" altLang="en-US" dirty="0" smtClean="0">
                <a:solidFill>
                  <a:srgbClr val="404040"/>
                </a:solidFill>
                <a:latin typeface="华文宋体" panose="02010600040101010101" pitchFamily="2" charset="-122"/>
                <a:ea typeface="华文宋体" panose="02010600040101010101" pitchFamily="2" charset="-122"/>
              </a:rPr>
              <a:t>验证策略：</a:t>
            </a:r>
            <a:r>
              <a:rPr lang="en-US" altLang="zh-CN" dirty="0" smtClean="0">
                <a:solidFill>
                  <a:srgbClr val="404040"/>
                </a:solidFill>
                <a:latin typeface="华文宋体" panose="02010600040101010101" pitchFamily="2" charset="-122"/>
                <a:ea typeface="华文宋体" panose="02010600040101010101" pitchFamily="2" charset="-122"/>
              </a:rPr>
              <a:t>6</a:t>
            </a:r>
            <a:r>
              <a:rPr lang="zh-CN" altLang="en-US" dirty="0" smtClean="0">
                <a:solidFill>
                  <a:srgbClr val="404040"/>
                </a:solidFill>
                <a:latin typeface="华文宋体" panose="02010600040101010101" pitchFamily="2" charset="-122"/>
                <a:ea typeface="华文宋体" panose="02010600040101010101" pitchFamily="2" charset="-122"/>
              </a:rPr>
              <a:t>折交叉验证（确保泛化能力）</a:t>
            </a:r>
            <a:endParaRPr lang="en-US" altLang="zh-CN" b="1" dirty="0" smtClean="0">
              <a:solidFill>
                <a:srgbClr val="404040"/>
              </a:solidFill>
              <a:latin typeface="华文宋体" panose="02010600040101010101" pitchFamily="2" charset="-122"/>
              <a:ea typeface="华文宋体" panose="02010600040101010101" pitchFamily="2" charset="-122"/>
            </a:endParaRPr>
          </a:p>
          <a:p>
            <a:pPr marL="342900" indent="-342900">
              <a:buAutoNum type="arabicPeriod" startAt="2"/>
            </a:pPr>
            <a:r>
              <a:rPr lang="zh-CN" altLang="en-US" b="1" dirty="0" smtClean="0">
                <a:solidFill>
                  <a:srgbClr val="404040"/>
                </a:solidFill>
                <a:latin typeface="华文宋体" panose="02010600040101010101" pitchFamily="2" charset="-122"/>
                <a:ea typeface="华文宋体" panose="02010600040101010101" pitchFamily="2" charset="-122"/>
              </a:rPr>
              <a:t>超参数优化</a:t>
            </a:r>
            <a:endParaRPr lang="en-US" altLang="zh-CN" b="1" dirty="0" smtClean="0">
              <a:solidFill>
                <a:srgbClr val="404040"/>
              </a:solidFill>
              <a:latin typeface="华文宋体" panose="02010600040101010101" pitchFamily="2" charset="-122"/>
              <a:ea typeface="华文宋体" panose="02010600040101010101" pitchFamily="2" charset="-122"/>
            </a:endParaRPr>
          </a:p>
          <a:p>
            <a:r>
              <a:rPr lang="zh-CN" altLang="en-US" dirty="0" smtClean="0">
                <a:solidFill>
                  <a:srgbClr val="404040"/>
                </a:solidFill>
                <a:latin typeface="华文宋体" panose="02010600040101010101" pitchFamily="2" charset="-122"/>
                <a:ea typeface="华文宋体" panose="02010600040101010101" pitchFamily="2" charset="-122"/>
              </a:rPr>
              <a:t>在</a:t>
            </a:r>
            <a:r>
              <a:rPr lang="zh-CN" altLang="en-US" dirty="0">
                <a:solidFill>
                  <a:srgbClr val="404040"/>
                </a:solidFill>
                <a:latin typeface="华文宋体" panose="02010600040101010101" pitchFamily="2" charset="-122"/>
                <a:ea typeface="华文宋体" panose="02010600040101010101" pitchFamily="2" charset="-122"/>
              </a:rPr>
              <a:t>训练集上评估每个超参数</a:t>
            </a:r>
            <a:r>
              <a:rPr lang="zh-CN" altLang="en-US" dirty="0" smtClean="0">
                <a:solidFill>
                  <a:srgbClr val="404040"/>
                </a:solidFill>
                <a:latin typeface="华文宋体" panose="02010600040101010101" pitchFamily="2" charset="-122"/>
                <a:ea typeface="华文宋体" panose="02010600040101010101" pitchFamily="2" charset="-122"/>
              </a:rPr>
              <a:t>组合，用</a:t>
            </a:r>
            <a:r>
              <a:rPr lang="zh-CN" altLang="en-US" dirty="0">
                <a:solidFill>
                  <a:srgbClr val="404040"/>
                </a:solidFill>
                <a:latin typeface="华文宋体" panose="02010600040101010101" pitchFamily="2" charset="-122"/>
                <a:ea typeface="华文宋体" panose="02010600040101010101" pitchFamily="2" charset="-122"/>
              </a:rPr>
              <a:t>全体训练数据 </a:t>
            </a:r>
            <a:r>
              <a:rPr lang="en-US" altLang="zh-CN" dirty="0" err="1">
                <a:solidFill>
                  <a:srgbClr val="404040"/>
                </a:solidFill>
                <a:latin typeface="华文宋体" panose="02010600040101010101" pitchFamily="2" charset="-122"/>
                <a:ea typeface="华文宋体" panose="02010600040101010101" pitchFamily="2" charset="-122"/>
              </a:rPr>
              <a:t>X_train_all</a:t>
            </a:r>
            <a:r>
              <a:rPr lang="zh-CN" altLang="en-US" dirty="0">
                <a:solidFill>
                  <a:srgbClr val="404040"/>
                </a:solidFill>
                <a:latin typeface="华文宋体" panose="02010600040101010101" pitchFamily="2" charset="-122"/>
                <a:ea typeface="华文宋体" panose="02010600040101010101" pitchFamily="2" charset="-122"/>
              </a:rPr>
              <a:t>、</a:t>
            </a:r>
            <a:r>
              <a:rPr lang="en-US" altLang="zh-CN" dirty="0" err="1">
                <a:solidFill>
                  <a:srgbClr val="404040"/>
                </a:solidFill>
                <a:latin typeface="华文宋体" panose="02010600040101010101" pitchFamily="2" charset="-122"/>
                <a:ea typeface="华文宋体" panose="02010600040101010101" pitchFamily="2" charset="-122"/>
              </a:rPr>
              <a:t>y_train_all</a:t>
            </a:r>
            <a:r>
              <a:rPr lang="en-US" altLang="zh-CN" dirty="0">
                <a:solidFill>
                  <a:srgbClr val="404040"/>
                </a:solidFill>
                <a:latin typeface="华文宋体" panose="02010600040101010101" pitchFamily="2" charset="-122"/>
                <a:ea typeface="华文宋体" panose="02010600040101010101" pitchFamily="2" charset="-122"/>
              </a:rPr>
              <a:t> </a:t>
            </a:r>
            <a:r>
              <a:rPr lang="zh-CN" altLang="en-US" dirty="0">
                <a:solidFill>
                  <a:srgbClr val="404040"/>
                </a:solidFill>
                <a:latin typeface="华文宋体" panose="02010600040101010101" pitchFamily="2" charset="-122"/>
                <a:ea typeface="华文宋体" panose="02010600040101010101" pitchFamily="2" charset="-122"/>
              </a:rPr>
              <a:t>训练最优模型。</a:t>
            </a:r>
          </a:p>
          <a:p>
            <a:pPr marL="285750" indent="-285750">
              <a:buFont typeface="Arial" panose="020B0604020202020204" pitchFamily="34" charset="0"/>
              <a:buChar char="•"/>
            </a:pPr>
            <a:r>
              <a:rPr lang="zh-CN" altLang="en-US" dirty="0" smtClean="0">
                <a:latin typeface="华文宋体" panose="02010600040101010101" pitchFamily="2" charset="-122"/>
                <a:ea typeface="华文宋体" panose="02010600040101010101" pitchFamily="2" charset="-122"/>
              </a:rPr>
              <a:t>通过</a:t>
            </a:r>
            <a:r>
              <a:rPr lang="en-US" altLang="zh-CN" dirty="0" err="1">
                <a:latin typeface="华文宋体" panose="02010600040101010101" pitchFamily="2" charset="-122"/>
                <a:ea typeface="华文宋体" panose="02010600040101010101" pitchFamily="2" charset="-122"/>
              </a:rPr>
              <a:t>Optuna</a:t>
            </a:r>
            <a:r>
              <a:rPr lang="zh-CN" altLang="en-US" dirty="0">
                <a:latin typeface="华文宋体" panose="02010600040101010101" pitchFamily="2" charset="-122"/>
                <a:ea typeface="华文宋体" panose="02010600040101010101" pitchFamily="2" charset="-122"/>
              </a:rPr>
              <a:t>得到的超</a:t>
            </a:r>
            <a:r>
              <a:rPr lang="zh-CN" altLang="en-US" dirty="0" smtClean="0">
                <a:latin typeface="华文宋体" panose="02010600040101010101" pitchFamily="2" charset="-122"/>
                <a:ea typeface="华文宋体" panose="02010600040101010101" pitchFamily="2" charset="-122"/>
              </a:rPr>
              <a:t>参数</a:t>
            </a:r>
            <a:r>
              <a:rPr lang="en-US" altLang="zh-CN" dirty="0" smtClean="0">
                <a:latin typeface="华文宋体" panose="02010600040101010101" pitchFamily="2" charset="-122"/>
                <a:ea typeface="华文宋体" panose="02010600040101010101" pitchFamily="2" charset="-122"/>
              </a:rPr>
              <a:t> </a:t>
            </a:r>
            <a:r>
              <a:rPr lang="zh-CN" altLang="en-US" dirty="0" smtClean="0">
                <a:latin typeface="华文宋体" panose="02010600040101010101" pitchFamily="2" charset="-122"/>
                <a:ea typeface="华文宋体" panose="02010600040101010101" pitchFamily="2" charset="-122"/>
              </a:rPr>
              <a:t>：</a:t>
            </a:r>
            <a:endParaRPr lang="en-US" altLang="zh-CN" dirty="0">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en-US" altLang="zh-CN" dirty="0">
                <a:latin typeface="华文宋体" panose="02010600040101010101" pitchFamily="2" charset="-122"/>
                <a:ea typeface="华文宋体" panose="02010600040101010101" pitchFamily="2" charset="-122"/>
              </a:rPr>
              <a:t>Best is trial 17 with </a:t>
            </a:r>
            <a:r>
              <a:rPr lang="en-US" altLang="zh-CN" dirty="0" err="1">
                <a:latin typeface="华文宋体" panose="02010600040101010101" pitchFamily="2" charset="-122"/>
                <a:ea typeface="华文宋体" panose="02010600040101010101" pitchFamily="2" charset="-122"/>
              </a:rPr>
              <a:t>mae</a:t>
            </a:r>
            <a:r>
              <a:rPr lang="en-US" altLang="zh-CN" dirty="0">
                <a:latin typeface="华文宋体" panose="02010600040101010101" pitchFamily="2" charset="-122"/>
                <a:ea typeface="华文宋体" panose="02010600040101010101" pitchFamily="2" charset="-122"/>
              </a:rPr>
              <a:t> value: 0.08741220090077857.</a:t>
            </a:r>
          </a:p>
          <a:p>
            <a:pPr marL="285750" indent="-285750">
              <a:buFont typeface="Arial" panose="020B0604020202020204" pitchFamily="34" charset="0"/>
              <a:buChar char="•"/>
            </a:pPr>
            <a:r>
              <a:rPr lang="zh-CN" altLang="en-US" dirty="0">
                <a:latin typeface="华文宋体" panose="02010600040101010101" pitchFamily="2" charset="-122"/>
                <a:ea typeface="华文宋体" panose="02010600040101010101" pitchFamily="2" charset="-122"/>
              </a:rPr>
              <a:t>最佳参数</a:t>
            </a:r>
            <a:r>
              <a:rPr lang="en-US" altLang="zh-CN" dirty="0">
                <a:latin typeface="华文宋体" panose="02010600040101010101" pitchFamily="2" charset="-122"/>
                <a:ea typeface="华文宋体" panose="02010600040101010101" pitchFamily="2" charset="-122"/>
              </a:rPr>
              <a:t>: {'</a:t>
            </a:r>
            <a:r>
              <a:rPr lang="en-US" altLang="zh-CN" dirty="0" err="1">
                <a:latin typeface="华文宋体" panose="02010600040101010101" pitchFamily="2" charset="-122"/>
                <a:ea typeface="华文宋体" panose="02010600040101010101" pitchFamily="2" charset="-122"/>
              </a:rPr>
              <a:t>n_estimators</a:t>
            </a:r>
            <a:r>
              <a:rPr lang="en-US" altLang="zh-CN" dirty="0">
                <a:latin typeface="华文宋体" panose="02010600040101010101" pitchFamily="2" charset="-122"/>
                <a:ea typeface="华文宋体" panose="02010600040101010101" pitchFamily="2" charset="-122"/>
              </a:rPr>
              <a:t>': 398, '</a:t>
            </a:r>
            <a:r>
              <a:rPr lang="en-US" altLang="zh-CN" dirty="0" err="1">
                <a:latin typeface="华文宋体" panose="02010600040101010101" pitchFamily="2" charset="-122"/>
                <a:ea typeface="华文宋体" panose="02010600040101010101" pitchFamily="2" charset="-122"/>
              </a:rPr>
              <a:t>max_depth</a:t>
            </a:r>
            <a:r>
              <a:rPr lang="en-US" altLang="zh-CN" dirty="0">
                <a:latin typeface="华文宋体" panose="02010600040101010101" pitchFamily="2" charset="-122"/>
                <a:ea typeface="华文宋体" panose="02010600040101010101" pitchFamily="2" charset="-122"/>
              </a:rPr>
              <a:t>': 20, '</a:t>
            </a:r>
            <a:r>
              <a:rPr lang="en-US" altLang="zh-CN" dirty="0" err="1">
                <a:latin typeface="华文宋体" panose="02010600040101010101" pitchFamily="2" charset="-122"/>
                <a:ea typeface="华文宋体" panose="02010600040101010101" pitchFamily="2" charset="-122"/>
              </a:rPr>
              <a:t>min_samples_split</a:t>
            </a:r>
            <a:r>
              <a:rPr lang="en-US" altLang="zh-CN" dirty="0">
                <a:latin typeface="华文宋体" panose="02010600040101010101" pitchFamily="2" charset="-122"/>
                <a:ea typeface="华文宋体" panose="02010600040101010101" pitchFamily="2" charset="-122"/>
              </a:rPr>
              <a:t>': 9, '</a:t>
            </a:r>
            <a:r>
              <a:rPr lang="en-US" altLang="zh-CN" dirty="0" err="1">
                <a:latin typeface="华文宋体" panose="02010600040101010101" pitchFamily="2" charset="-122"/>
                <a:ea typeface="华文宋体" panose="02010600040101010101" pitchFamily="2" charset="-122"/>
              </a:rPr>
              <a:t>min_samples_leaf</a:t>
            </a:r>
            <a:r>
              <a:rPr lang="en-US" altLang="zh-CN" dirty="0">
                <a:latin typeface="华文宋体" panose="02010600040101010101" pitchFamily="2" charset="-122"/>
                <a:ea typeface="华文宋体" panose="02010600040101010101" pitchFamily="2" charset="-122"/>
              </a:rPr>
              <a:t>': 4, '</a:t>
            </a:r>
            <a:r>
              <a:rPr lang="en-US" altLang="zh-CN" dirty="0" err="1">
                <a:latin typeface="华文宋体" panose="02010600040101010101" pitchFamily="2" charset="-122"/>
                <a:ea typeface="华文宋体" panose="02010600040101010101" pitchFamily="2" charset="-122"/>
              </a:rPr>
              <a:t>max_features</a:t>
            </a:r>
            <a:r>
              <a:rPr lang="en-US" altLang="zh-CN" dirty="0">
                <a:latin typeface="华文宋体" panose="02010600040101010101" pitchFamily="2" charset="-122"/>
                <a:ea typeface="华文宋体" panose="02010600040101010101" pitchFamily="2" charset="-122"/>
              </a:rPr>
              <a:t>': None</a:t>
            </a:r>
            <a:r>
              <a:rPr lang="en-US" altLang="zh-CN" dirty="0" smtClean="0">
                <a:latin typeface="华文宋体" panose="02010600040101010101" pitchFamily="2" charset="-122"/>
                <a:ea typeface="华文宋体" panose="02010600040101010101" pitchFamily="2" charset="-122"/>
              </a:rPr>
              <a:t>}</a:t>
            </a:r>
          </a:p>
          <a:p>
            <a:pPr marL="285750" indent="-285750">
              <a:buFont typeface="Arial" panose="020B0604020202020204" pitchFamily="34" charset="0"/>
              <a:buChar char="•"/>
            </a:pPr>
            <a:r>
              <a:rPr lang="zh-CN" altLang="en-US" dirty="0">
                <a:latin typeface="华文宋体" panose="02010600040101010101" pitchFamily="2" charset="-122"/>
                <a:ea typeface="华文宋体" panose="02010600040101010101" pitchFamily="2" charset="-122"/>
              </a:rPr>
              <a:t>第 </a:t>
            </a:r>
            <a:r>
              <a:rPr lang="en-US" altLang="zh-CN" dirty="0">
                <a:latin typeface="华文宋体" panose="02010600040101010101" pitchFamily="2" charset="-122"/>
                <a:ea typeface="华文宋体" panose="02010600040101010101" pitchFamily="2" charset="-122"/>
              </a:rPr>
              <a:t>17 </a:t>
            </a:r>
            <a:r>
              <a:rPr lang="zh-CN" altLang="en-US" dirty="0">
                <a:latin typeface="华文宋体" panose="02010600040101010101" pitchFamily="2" charset="-122"/>
                <a:ea typeface="华文宋体" panose="02010600040101010101" pitchFamily="2" charset="-122"/>
              </a:rPr>
              <a:t>次尝试使用了树数为 </a:t>
            </a:r>
            <a:r>
              <a:rPr lang="en-US" altLang="zh-CN" dirty="0">
                <a:latin typeface="华文宋体" panose="02010600040101010101" pitchFamily="2" charset="-122"/>
                <a:ea typeface="华文宋体" panose="02010600040101010101" pitchFamily="2" charset="-122"/>
              </a:rPr>
              <a:t>398</a:t>
            </a:r>
            <a:r>
              <a:rPr lang="zh-CN" altLang="en-US" dirty="0">
                <a:latin typeface="华文宋体" panose="02010600040101010101" pitchFamily="2" charset="-122"/>
                <a:ea typeface="华文宋体" panose="02010600040101010101" pitchFamily="2" charset="-122"/>
              </a:rPr>
              <a:t>、树深为 </a:t>
            </a:r>
            <a:r>
              <a:rPr lang="en-US" altLang="zh-CN" dirty="0">
                <a:latin typeface="华文宋体" panose="02010600040101010101" pitchFamily="2" charset="-122"/>
                <a:ea typeface="华文宋体" panose="02010600040101010101" pitchFamily="2" charset="-122"/>
              </a:rPr>
              <a:t>20</a:t>
            </a:r>
            <a:r>
              <a:rPr lang="zh-CN" altLang="en-US" dirty="0">
                <a:latin typeface="华文宋体" panose="02010600040101010101" pitchFamily="2" charset="-122"/>
                <a:ea typeface="华文宋体" panose="02010600040101010101" pitchFamily="2" charset="-122"/>
              </a:rPr>
              <a:t>、较宽松的叶节点与划分限制，并使用了全部特征进行分裂，最终在交叉验证中取得了最低的 </a:t>
            </a:r>
            <a:r>
              <a:rPr lang="en-US" altLang="zh-CN" dirty="0">
                <a:latin typeface="华文宋体" panose="02010600040101010101" pitchFamily="2" charset="-122"/>
                <a:ea typeface="华文宋体" panose="02010600040101010101" pitchFamily="2" charset="-122"/>
              </a:rPr>
              <a:t>MAE</a:t>
            </a:r>
            <a:r>
              <a:rPr lang="zh-CN" altLang="en-US" dirty="0">
                <a:latin typeface="华文宋体" panose="02010600040101010101" pitchFamily="2" charset="-122"/>
                <a:ea typeface="华文宋体" panose="02010600040101010101" pitchFamily="2" charset="-122"/>
              </a:rPr>
              <a:t>（误差约为 </a:t>
            </a:r>
            <a:r>
              <a:rPr lang="en-US" altLang="zh-CN" dirty="0">
                <a:latin typeface="华文宋体" panose="02010600040101010101" pitchFamily="2" charset="-122"/>
                <a:ea typeface="华文宋体" panose="02010600040101010101" pitchFamily="2" charset="-122"/>
              </a:rPr>
              <a:t>0.087</a:t>
            </a:r>
            <a:r>
              <a:rPr lang="zh-CN" altLang="en-US" dirty="0">
                <a:latin typeface="华文宋体" panose="02010600040101010101" pitchFamily="2" charset="-122"/>
                <a:ea typeface="华文宋体" panose="02010600040101010101" pitchFamily="2" charset="-122"/>
              </a:rPr>
              <a:t>），因此被选为最佳参数组合。</a:t>
            </a:r>
          </a:p>
          <a:p>
            <a:pPr marL="342900" indent="-342900">
              <a:buAutoNum type="arabicPeriod" startAt="3"/>
            </a:pPr>
            <a:r>
              <a:rPr lang="zh-CN" altLang="en-US" b="1" dirty="0" smtClean="0">
                <a:solidFill>
                  <a:srgbClr val="404040"/>
                </a:solidFill>
                <a:latin typeface="华文宋体" panose="02010600040101010101" pitchFamily="2" charset="-122"/>
                <a:ea typeface="华文宋体" panose="02010600040101010101" pitchFamily="2" charset="-122"/>
              </a:rPr>
              <a:t>预测后处理</a:t>
            </a:r>
            <a:endParaRPr lang="en-US" altLang="zh-CN" b="1" dirty="0" smtClean="0">
              <a:solidFill>
                <a:srgbClr val="404040"/>
              </a:solidFill>
              <a:latin typeface="华文宋体" panose="02010600040101010101" pitchFamily="2" charset="-122"/>
              <a:ea typeface="华文宋体" panose="02010600040101010101" pitchFamily="2" charset="-122"/>
            </a:endParaRPr>
          </a:p>
          <a:p>
            <a:pPr marL="285750" indent="-285750">
              <a:buFont typeface="Arial" panose="020B0604020202020204" pitchFamily="34" charset="0"/>
              <a:buChar char="•"/>
            </a:pPr>
            <a:r>
              <a:rPr lang="zh-CN" altLang="en-US" dirty="0">
                <a:solidFill>
                  <a:srgbClr val="404040"/>
                </a:solidFill>
                <a:latin typeface="华文宋体" panose="02010600040101010101" pitchFamily="2" charset="-122"/>
                <a:ea typeface="华文宋体" panose="02010600040101010101" pitchFamily="2" charset="-122"/>
              </a:rPr>
              <a:t>单价反变换：</a:t>
            </a:r>
            <a:r>
              <a:rPr lang="en-US" altLang="zh-CN" dirty="0" err="1">
                <a:solidFill>
                  <a:srgbClr val="404040"/>
                </a:solidFill>
                <a:latin typeface="华文宋体" panose="02010600040101010101" pitchFamily="2" charset="-122"/>
                <a:ea typeface="华文宋体" panose="02010600040101010101" pitchFamily="2" charset="-122"/>
              </a:rPr>
              <a:t>exp</a:t>
            </a:r>
            <a:r>
              <a:rPr lang="en-US" altLang="zh-CN" dirty="0">
                <a:solidFill>
                  <a:srgbClr val="404040"/>
                </a:solidFill>
                <a:latin typeface="华文宋体" panose="02010600040101010101" pitchFamily="2" charset="-122"/>
                <a:ea typeface="华文宋体" panose="02010600040101010101" pitchFamily="2" charset="-122"/>
              </a:rPr>
              <a:t>(log_</a:t>
            </a:r>
            <a:r>
              <a:rPr lang="zh-CN" altLang="en-US" dirty="0">
                <a:solidFill>
                  <a:srgbClr val="404040"/>
                </a:solidFill>
                <a:latin typeface="华文宋体" panose="02010600040101010101" pitchFamily="2" charset="-122"/>
                <a:ea typeface="华文宋体" panose="02010600040101010101" pitchFamily="2" charset="-122"/>
              </a:rPr>
              <a:t>单价</a:t>
            </a:r>
            <a:r>
              <a:rPr lang="en-US" altLang="zh-CN" dirty="0">
                <a:solidFill>
                  <a:srgbClr val="404040"/>
                </a:solidFill>
                <a:latin typeface="华文宋体" panose="02010600040101010101" pitchFamily="2" charset="-122"/>
                <a:ea typeface="华文宋体" panose="02010600040101010101" pitchFamily="2" charset="-122"/>
              </a:rPr>
              <a:t>) → </a:t>
            </a:r>
            <a:r>
              <a:rPr lang="zh-CN" altLang="en-US" dirty="0">
                <a:solidFill>
                  <a:srgbClr val="404040"/>
                </a:solidFill>
                <a:latin typeface="华文宋体" panose="02010600040101010101" pitchFamily="2" charset="-122"/>
                <a:ea typeface="华文宋体" panose="02010600040101010101" pitchFamily="2" charset="-122"/>
              </a:rPr>
              <a:t>原始单价</a:t>
            </a:r>
          </a:p>
          <a:p>
            <a:pPr marL="285750" indent="-285750">
              <a:buFont typeface="Arial" panose="020B0604020202020204" pitchFamily="34" charset="0"/>
              <a:buChar char="•"/>
            </a:pPr>
            <a:r>
              <a:rPr lang="zh-CN" altLang="en-US" dirty="0">
                <a:solidFill>
                  <a:srgbClr val="404040"/>
                </a:solidFill>
                <a:latin typeface="华文宋体" panose="02010600040101010101" pitchFamily="2" charset="-122"/>
                <a:ea typeface="华文宋体" panose="02010600040101010101" pitchFamily="2" charset="-122"/>
              </a:rPr>
              <a:t>异常值校正：</a:t>
            </a:r>
            <a:r>
              <a:rPr lang="en-US" altLang="zh-CN" dirty="0">
                <a:solidFill>
                  <a:srgbClr val="404040"/>
                </a:solidFill>
                <a:latin typeface="华文宋体" panose="02010600040101010101" pitchFamily="2" charset="-122"/>
                <a:ea typeface="华文宋体" panose="02010600040101010101" pitchFamily="2" charset="-122"/>
              </a:rPr>
              <a:t>IQR</a:t>
            </a:r>
            <a:r>
              <a:rPr lang="zh-CN" altLang="en-US" dirty="0">
                <a:solidFill>
                  <a:srgbClr val="404040"/>
                </a:solidFill>
                <a:latin typeface="华文宋体" panose="02010600040101010101" pitchFamily="2" charset="-122"/>
                <a:ea typeface="华文宋体" panose="02010600040101010101" pitchFamily="2" charset="-122"/>
              </a:rPr>
              <a:t>检测</a:t>
            </a:r>
            <a:r>
              <a:rPr lang="en-US" altLang="zh-CN" dirty="0">
                <a:solidFill>
                  <a:srgbClr val="404040"/>
                </a:solidFill>
                <a:latin typeface="华文宋体" panose="02010600040101010101" pitchFamily="2" charset="-122"/>
                <a:ea typeface="华文宋体" panose="02010600040101010101" pitchFamily="2" charset="-122"/>
              </a:rPr>
              <a:t>+</a:t>
            </a:r>
            <a:r>
              <a:rPr lang="zh-CN" altLang="en-US" dirty="0">
                <a:solidFill>
                  <a:srgbClr val="404040"/>
                </a:solidFill>
                <a:latin typeface="华文宋体" panose="02010600040101010101" pitchFamily="2" charset="-122"/>
                <a:ea typeface="华文宋体" panose="02010600040101010101" pitchFamily="2" charset="-122"/>
              </a:rPr>
              <a:t>中位数替换</a:t>
            </a:r>
          </a:p>
          <a:p>
            <a:pPr marL="285750" indent="-285750">
              <a:buFont typeface="Arial" panose="020B0604020202020204" pitchFamily="34" charset="0"/>
              <a:buChar char="•"/>
            </a:pPr>
            <a:r>
              <a:rPr lang="zh-CN" altLang="en-US" dirty="0" smtClean="0">
                <a:solidFill>
                  <a:srgbClr val="404040"/>
                </a:solidFill>
                <a:latin typeface="华文宋体" panose="02010600040101010101" pitchFamily="2" charset="-122"/>
                <a:ea typeface="华文宋体" panose="02010600040101010101" pitchFamily="2" charset="-122"/>
              </a:rPr>
              <a:t>总价</a:t>
            </a:r>
            <a:r>
              <a:rPr lang="zh-CN" altLang="en-US" dirty="0">
                <a:solidFill>
                  <a:srgbClr val="404040"/>
                </a:solidFill>
                <a:latin typeface="华文宋体" panose="02010600040101010101" pitchFamily="2" charset="-122"/>
                <a:ea typeface="华文宋体" panose="02010600040101010101" pitchFamily="2" charset="-122"/>
              </a:rPr>
              <a:t>计算：单价 </a:t>
            </a:r>
            <a:r>
              <a:rPr lang="en-US" altLang="zh-CN" dirty="0">
                <a:solidFill>
                  <a:srgbClr val="404040"/>
                </a:solidFill>
                <a:latin typeface="华文宋体" panose="02010600040101010101" pitchFamily="2" charset="-122"/>
                <a:ea typeface="华文宋体" panose="02010600040101010101" pitchFamily="2" charset="-122"/>
              </a:rPr>
              <a:t>× </a:t>
            </a:r>
            <a:r>
              <a:rPr lang="zh-CN" altLang="en-US" dirty="0">
                <a:solidFill>
                  <a:srgbClr val="404040"/>
                </a:solidFill>
                <a:latin typeface="华文宋体" panose="02010600040101010101" pitchFamily="2" charset="-122"/>
                <a:ea typeface="华文宋体" panose="02010600040101010101" pitchFamily="2" charset="-122"/>
              </a:rPr>
              <a:t>建筑面积</a:t>
            </a:r>
          </a:p>
          <a:p>
            <a:endParaRPr lang="en-US" altLang="zh-CN" dirty="0" smtClean="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2898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矩形 9"/>
          <p:cNvSpPr/>
          <p:nvPr/>
        </p:nvSpPr>
        <p:spPr>
          <a:xfrm>
            <a:off x="763397" y="3733475"/>
            <a:ext cx="10486238" cy="2550064"/>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pP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48" name="矩形 5"/>
          <p:cNvSpPr/>
          <p:nvPr/>
        </p:nvSpPr>
        <p:spPr>
          <a:xfrm>
            <a:off x="782698" y="1137680"/>
            <a:ext cx="10966322" cy="5071228"/>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1" fontAlgn="auto" latinLnBrk="0" hangingPunct="1">
              <a:lnSpc>
                <a:spcPct val="120000"/>
              </a:lnSpc>
              <a:spcBef>
                <a:spcPts val="0"/>
              </a:spcBef>
              <a:spcAft>
                <a:spcPts val="0"/>
              </a:spcAft>
              <a:buClrTx/>
              <a:buSzTx/>
            </a:pPr>
            <a:endPar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49" name="矩形 18"/>
          <p:cNvSpPr/>
          <p:nvPr/>
        </p:nvSpPr>
        <p:spPr>
          <a:xfrm>
            <a:off x="763398" y="828134"/>
            <a:ext cx="10966322" cy="365126"/>
          </a:xfrm>
          <a:prstGeom prst="rect">
            <a:avLst/>
          </a:prstGeom>
          <a:solidFill>
            <a:srgbClr val="A226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r>
              <a:rPr lang="zh-CN" altLang="en-US" b="1" dirty="0" smtClean="0">
                <a:solidFill>
                  <a:prstClr val="white"/>
                </a:solidFill>
                <a:latin typeface="Times New Roman" panose="02020603050405020304" pitchFamily="18" charset="0"/>
                <a:ea typeface="楷体" panose="02010609060101010101" pitchFamily="49" charset="-122"/>
                <a:cs typeface="Times New Roman" panose="02020603050405020304" pitchFamily="18" charset="0"/>
              </a:rPr>
              <a:t>模型预测结果</a:t>
            </a:r>
            <a:endParaRPr kumimoji="0" lang="zh-CN" sz="1800" b="1" i="0" u="none" strike="noStrike" kern="120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50" name="矩形 68"/>
          <p:cNvSpPr/>
          <p:nvPr/>
        </p:nvSpPr>
        <p:spPr>
          <a:xfrm>
            <a:off x="5743574" y="1221835"/>
            <a:ext cx="4772026" cy="255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51" name="灯片编号占位符 1"/>
          <p:cNvSpPr>
            <a:spLocks noGrp="1"/>
          </p:cNvSpPr>
          <p:nvPr>
            <p:ph type="sldNum" sz="quarter" idx="12"/>
          </p:nvPr>
        </p:nvSpPr>
        <p:spPr>
          <a:xfrm>
            <a:off x="10897838" y="6360926"/>
            <a:ext cx="455961" cy="360551"/>
          </a:xfrm>
        </p:spPr>
        <p:txBody>
          <a:bodyPr/>
          <a:lstStyle/>
          <a:p>
            <a:fld id="{F18858F7-4EE7-4CC5-B1EF-1154CF27D88D}" type="slidenum">
              <a:rPr lang="zh-CN" altLang="en-US" smtClean="0">
                <a:latin typeface="Times New Roman" panose="02020603050405020304" pitchFamily="18" charset="0"/>
                <a:cs typeface="Times New Roman" panose="02020603050405020304" pitchFamily="18" charset="0"/>
              </a:rPr>
              <a:t>6</a:t>
            </a:fld>
            <a:endParaRPr lang="zh-CN" altLang="en-US" dirty="0">
              <a:latin typeface="Times New Roman" panose="02020603050405020304" pitchFamily="18" charset="0"/>
              <a:cs typeface="Times New Roman" panose="02020603050405020304" pitchFamily="18" charset="0"/>
            </a:endParaRPr>
          </a:p>
        </p:txBody>
      </p:sp>
      <p:sp>
        <p:nvSpPr>
          <p:cNvPr id="1048652" name="文本框 13"/>
          <p:cNvSpPr txBox="1"/>
          <p:nvPr/>
        </p:nvSpPr>
        <p:spPr>
          <a:xfrm>
            <a:off x="782954" y="1188720"/>
            <a:ext cx="10985365" cy="424090"/>
          </a:xfrm>
          <a:prstGeom prst="rect">
            <a:avLst/>
          </a:prstGeom>
          <a:noFill/>
        </p:spPr>
        <p:txBody>
          <a:bodyPr wrap="square" rtlCol="0">
            <a:spAutoFit/>
          </a:bodyPr>
          <a:lstStyle/>
          <a:p>
            <a:pPr marL="285750" lvl="0" indent="-285750">
              <a:lnSpc>
                <a:spcPct val="135000"/>
              </a:lnSpc>
              <a:buFont typeface="Wingdings" panose="05000000000000000000" pitchFamily="2" charset="2"/>
              <a:buChar char="p"/>
            </a:pPr>
            <a:r>
              <a:rPr kumimoji="0" lang="zh-CN" altLang="en-US" b="1" i="0" u="none" strike="noStrike" kern="1200" cap="none" spc="0" normalizeH="0" baseline="0" noProof="0" dirty="0" smtClean="0">
                <a:ln>
                  <a:noFill/>
                </a:ln>
                <a:solidFill>
                  <a:srgbClr val="C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结果展示</a:t>
            </a:r>
          </a:p>
        </p:txBody>
      </p:sp>
      <p:graphicFrame>
        <p:nvGraphicFramePr>
          <p:cNvPr id="4194304" name="对象 4">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214" r:id="rId3" imgW="914400" imgH="215900" progId="Equation.KSEE3">
                  <p:embed/>
                </p:oleObj>
              </mc:Choice>
              <mc:Fallback>
                <p:oleObj r:id="rId3" imgW="914400" imgH="215900" progId="Equation.KSEE3">
                  <p:embed/>
                  <p:pic>
                    <p:nvPicPr>
                      <p:cNvPr id="2097158" name="对象 4">
                        <a:hlinkClick r:id="" action="ppaction://ole?verb=0"/>
                      </p:cNvPr>
                      <p:cNvPicPr>
                        <a:picLocks/>
                      </p:cNvPicPr>
                      <p:nvPr/>
                    </p:nvPicPr>
                    <p:blipFill>
                      <a:blip r:embed="rId4"/>
                      <a:stretch>
                        <a:fillRect/>
                      </a:stretch>
                    </p:blipFill>
                    <p:spPr>
                      <a:xfrm>
                        <a:off x="5638800" y="3321050"/>
                        <a:ext cx="914400" cy="215900"/>
                      </a:xfrm>
                      <a:prstGeom prst="rect">
                        <a:avLst/>
                      </a:prstGeom>
                    </p:spPr>
                  </p:pic>
                </p:oleObj>
              </mc:Fallback>
            </mc:AlternateContent>
          </a:graphicData>
        </a:graphic>
      </p:graphicFrame>
      <p:graphicFrame>
        <p:nvGraphicFramePr>
          <p:cNvPr id="4194305" name="对象 6">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215" r:id="rId5" imgW="914400" imgH="215900" progId="Equation.KSEE3">
                  <p:embed/>
                </p:oleObj>
              </mc:Choice>
              <mc:Fallback>
                <p:oleObj r:id="rId5" imgW="914400" imgH="215900" progId="Equation.KSEE3">
                  <p:embed/>
                  <p:pic>
                    <p:nvPicPr>
                      <p:cNvPr id="2097159" name="对象 6">
                        <a:hlinkClick r:id="" action="ppaction://ole?verb=0"/>
                      </p:cNvPr>
                      <p:cNvPicPr>
                        <a:picLocks/>
                      </p:cNvPicPr>
                      <p:nvPr/>
                    </p:nvPicPr>
                    <p:blipFill>
                      <a:blip r:embed="rId4"/>
                      <a:stretch>
                        <a:fillRect/>
                      </a:stretch>
                    </p:blipFill>
                    <p:spPr>
                      <a:xfrm>
                        <a:off x="5638800" y="3321050"/>
                        <a:ext cx="914400" cy="215900"/>
                      </a:xfrm>
                      <a:prstGeom prst="rect">
                        <a:avLst/>
                      </a:prstGeom>
                    </p:spPr>
                  </p:pic>
                </p:oleObj>
              </mc:Fallback>
            </mc:AlternateContent>
          </a:graphicData>
        </a:graphic>
      </p:graphicFrame>
      <p:sp>
        <p:nvSpPr>
          <p:cNvPr id="1048653" name="标题 4"/>
          <p:cNvSpPr>
            <a:spLocks noGrp="1"/>
          </p:cNvSpPr>
          <p:nvPr>
            <p:ph type="title"/>
          </p:nvPr>
        </p:nvSpPr>
        <p:spPr>
          <a:xfrm>
            <a:off x="524044" y="351297"/>
            <a:ext cx="10515600" cy="365126"/>
          </a:xfrm>
        </p:spPr>
        <p:txBody>
          <a:bodyPr>
            <a:noAutofit/>
          </a:bodyPr>
          <a:lstStyle/>
          <a:p>
            <a:r>
              <a:rPr lang="en-US" altLang="zh-CN" sz="2300" dirty="0">
                <a:solidFill>
                  <a:srgbClr val="A22628"/>
                </a:solidFill>
                <a:latin typeface="Times New Roman" panose="02020603050405020304" pitchFamily="18" charset="0"/>
                <a:cs typeface="Times New Roman" panose="02020603050405020304" pitchFamily="18" charset="0"/>
              </a:rPr>
              <a:t>AI</a:t>
            </a:r>
            <a:r>
              <a:rPr lang="zh-CN" altLang="en-US" sz="2300" dirty="0">
                <a:solidFill>
                  <a:srgbClr val="A22628"/>
                </a:solidFill>
                <a:latin typeface="Times New Roman" panose="02020603050405020304" pitchFamily="18" charset="0"/>
                <a:cs typeface="Times New Roman" panose="02020603050405020304" pitchFamily="18" charset="0"/>
              </a:rPr>
              <a:t>与</a:t>
            </a:r>
            <a:r>
              <a:rPr lang="en-US" altLang="zh-CN" sz="2300" dirty="0">
                <a:solidFill>
                  <a:srgbClr val="A22628"/>
                </a:solidFill>
                <a:latin typeface="Times New Roman" panose="02020603050405020304" pitchFamily="18" charset="0"/>
                <a:cs typeface="Times New Roman" panose="02020603050405020304" pitchFamily="18" charset="0"/>
              </a:rPr>
              <a:t>Python</a:t>
            </a:r>
            <a:r>
              <a:rPr lang="zh-CN" altLang="en-US" sz="2300" dirty="0">
                <a:solidFill>
                  <a:srgbClr val="A22628"/>
                </a:solidFill>
                <a:latin typeface="Times New Roman" panose="02020603050405020304" pitchFamily="18" charset="0"/>
                <a:cs typeface="Times New Roman" panose="02020603050405020304" pitchFamily="18" charset="0"/>
              </a:rPr>
              <a:t>期中展示</a:t>
            </a:r>
          </a:p>
        </p:txBody>
      </p:sp>
      <p:graphicFrame>
        <p:nvGraphicFramePr>
          <p:cNvPr id="4" name="表格 3"/>
          <p:cNvGraphicFramePr>
            <a:graphicFrameLocks noGrp="1"/>
          </p:cNvGraphicFramePr>
          <p:nvPr>
            <p:extLst>
              <p:ext uri="{D42A27DB-BD31-4B8C-83A1-F6EECF244321}">
                <p14:modId xmlns:p14="http://schemas.microsoft.com/office/powerpoint/2010/main" val="2387242788"/>
              </p:ext>
            </p:extLst>
          </p:nvPr>
        </p:nvGraphicFramePr>
        <p:xfrm>
          <a:off x="1428581" y="1764828"/>
          <a:ext cx="9635955" cy="4336815"/>
        </p:xfrm>
        <a:graphic>
          <a:graphicData uri="http://schemas.openxmlformats.org/drawingml/2006/table">
            <a:tbl>
              <a:tblPr firstRow="1" bandRow="1">
                <a:tableStyleId>{5C22544A-7EE6-4342-B048-85BDC9FD1C3A}</a:tableStyleId>
              </a:tblPr>
              <a:tblGrid>
                <a:gridCol w="1927191">
                  <a:extLst>
                    <a:ext uri="{9D8B030D-6E8A-4147-A177-3AD203B41FA5}">
                      <a16:colId xmlns:a16="http://schemas.microsoft.com/office/drawing/2014/main" val="2069138214"/>
                    </a:ext>
                  </a:extLst>
                </a:gridCol>
                <a:gridCol w="1927191">
                  <a:extLst>
                    <a:ext uri="{9D8B030D-6E8A-4147-A177-3AD203B41FA5}">
                      <a16:colId xmlns:a16="http://schemas.microsoft.com/office/drawing/2014/main" val="148515348"/>
                    </a:ext>
                  </a:extLst>
                </a:gridCol>
                <a:gridCol w="1927191">
                  <a:extLst>
                    <a:ext uri="{9D8B030D-6E8A-4147-A177-3AD203B41FA5}">
                      <a16:colId xmlns:a16="http://schemas.microsoft.com/office/drawing/2014/main" val="3623051130"/>
                    </a:ext>
                  </a:extLst>
                </a:gridCol>
                <a:gridCol w="1927191">
                  <a:extLst>
                    <a:ext uri="{9D8B030D-6E8A-4147-A177-3AD203B41FA5}">
                      <a16:colId xmlns:a16="http://schemas.microsoft.com/office/drawing/2014/main" val="3490237741"/>
                    </a:ext>
                  </a:extLst>
                </a:gridCol>
                <a:gridCol w="1927191">
                  <a:extLst>
                    <a:ext uri="{9D8B030D-6E8A-4147-A177-3AD203B41FA5}">
                      <a16:colId xmlns:a16="http://schemas.microsoft.com/office/drawing/2014/main" val="2928335806"/>
                    </a:ext>
                  </a:extLst>
                </a:gridCol>
              </a:tblGrid>
              <a:tr h="592165">
                <a:tc>
                  <a:txBody>
                    <a:bodyPr/>
                    <a:lstStyle/>
                    <a:p>
                      <a:pPr algn="l"/>
                      <a:r>
                        <a:rPr lang="en-US" altLang="zh-CN" sz="1800" dirty="0" smtClean="0">
                          <a:latin typeface="仿宋" panose="02010609060101010101" pitchFamily="49" charset="-122"/>
                          <a:ea typeface="仿宋" panose="02010609060101010101" pitchFamily="49" charset="-122"/>
                        </a:rPr>
                        <a:t>Metrics</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In sample</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out of sample</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Cross-validation	</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err="1" smtClean="0">
                          <a:latin typeface="仿宋" panose="02010609060101010101" pitchFamily="49" charset="-122"/>
                          <a:ea typeface="仿宋" panose="02010609060101010101" pitchFamily="49" charset="-122"/>
                        </a:rPr>
                        <a:t>Datahub</a:t>
                      </a:r>
                      <a:r>
                        <a:rPr lang="en-US" altLang="zh-CN" sz="1800" dirty="0" smtClean="0">
                          <a:latin typeface="仿宋" panose="02010609060101010101" pitchFamily="49" charset="-122"/>
                          <a:ea typeface="仿宋" panose="02010609060101010101" pitchFamily="49" charset="-122"/>
                        </a:rPr>
                        <a:t> Score</a:t>
                      </a:r>
                      <a:endParaRPr lang="zh-CN" altLang="en-US" sz="1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1691448657"/>
                  </a:ext>
                </a:extLst>
              </a:tr>
              <a:tr h="592165">
                <a:tc>
                  <a:txBody>
                    <a:bodyPr/>
                    <a:lstStyle/>
                    <a:p>
                      <a:pPr algn="l"/>
                      <a:r>
                        <a:rPr lang="en-US" altLang="zh-CN" sz="1800" dirty="0" smtClean="0">
                          <a:latin typeface="仿宋" panose="02010609060101010101" pitchFamily="49" charset="-122"/>
                          <a:ea typeface="仿宋" panose="02010609060101010101" pitchFamily="49" charset="-122"/>
                        </a:rPr>
                        <a:t>OLS</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0.4097</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0.4094</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0.4109</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39.6790</a:t>
                      </a:r>
                      <a:endParaRPr lang="zh-CN" altLang="en-US" sz="1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3909871853"/>
                  </a:ext>
                </a:extLst>
              </a:tr>
              <a:tr h="592165">
                <a:tc>
                  <a:txBody>
                    <a:bodyPr/>
                    <a:lstStyle/>
                    <a:p>
                      <a:pPr algn="l"/>
                      <a:r>
                        <a:rPr lang="en-US" altLang="zh-CN" sz="1800" dirty="0" smtClean="0">
                          <a:latin typeface="仿宋" panose="02010609060101010101" pitchFamily="49" charset="-122"/>
                          <a:ea typeface="仿宋" panose="02010609060101010101" pitchFamily="49" charset="-122"/>
                        </a:rPr>
                        <a:t>LASSO</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0.4100</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0.4097</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0.4111</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39.7330</a:t>
                      </a:r>
                      <a:endParaRPr lang="zh-CN" altLang="en-US" sz="1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498751654"/>
                  </a:ext>
                </a:extLst>
              </a:tr>
              <a:tr h="592165">
                <a:tc>
                  <a:txBody>
                    <a:bodyPr/>
                    <a:lstStyle/>
                    <a:p>
                      <a:pPr algn="l"/>
                      <a:r>
                        <a:rPr lang="en-US" altLang="zh-CN" sz="1800" dirty="0" smtClean="0">
                          <a:latin typeface="仿宋" panose="02010609060101010101" pitchFamily="49" charset="-122"/>
                          <a:ea typeface="仿宋" panose="02010609060101010101" pitchFamily="49" charset="-122"/>
                        </a:rPr>
                        <a:t>Gradient</a:t>
                      </a:r>
                    </a:p>
                    <a:p>
                      <a:pPr algn="l"/>
                      <a:r>
                        <a:rPr lang="en-US" altLang="zh-CN" sz="1800" dirty="0" smtClean="0">
                          <a:latin typeface="仿宋" panose="02010609060101010101" pitchFamily="49" charset="-122"/>
                          <a:ea typeface="仿宋" panose="02010609060101010101" pitchFamily="49" charset="-122"/>
                        </a:rPr>
                        <a:t>Boosting</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0.1843</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0.1849</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0.1867</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59.8800</a:t>
                      </a:r>
                      <a:endParaRPr lang="zh-CN" altLang="en-US" sz="1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832906340"/>
                  </a:ext>
                </a:extLst>
              </a:tr>
              <a:tr h="592165">
                <a:tc>
                  <a:txBody>
                    <a:bodyPr/>
                    <a:lstStyle/>
                    <a:p>
                      <a:pPr algn="l"/>
                      <a:r>
                        <a:rPr lang="en-US" altLang="zh-CN" sz="1800" dirty="0" smtClean="0">
                          <a:latin typeface="仿宋" panose="02010609060101010101" pitchFamily="49" charset="-122"/>
                          <a:ea typeface="仿宋" panose="02010609060101010101" pitchFamily="49" charset="-122"/>
                        </a:rPr>
                        <a:t>Neural Network</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0.2039</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0.2107</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0.2160</a:t>
                      </a:r>
                      <a:endParaRPr lang="zh-CN" altLang="en-US" sz="1800" dirty="0">
                        <a:latin typeface="仿宋" panose="02010609060101010101" pitchFamily="49" charset="-122"/>
                        <a:ea typeface="仿宋" panose="02010609060101010101" pitchFamily="49" charset="-122"/>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800" dirty="0" smtClean="0">
                          <a:latin typeface="仿宋" panose="02010609060101010101" pitchFamily="49" charset="-122"/>
                          <a:ea typeface="仿宋" panose="02010609060101010101" pitchFamily="49" charset="-122"/>
                        </a:rPr>
                        <a:t>60.4590</a:t>
                      </a:r>
                      <a:endParaRPr lang="zh-CN" altLang="en-US" sz="1800" dirty="0" smtClean="0">
                        <a:latin typeface="仿宋" panose="02010609060101010101" pitchFamily="49" charset="-122"/>
                        <a:ea typeface="仿宋" panose="02010609060101010101" pitchFamily="49" charset="-122"/>
                      </a:endParaRPr>
                    </a:p>
                    <a:p>
                      <a:pPr algn="l"/>
                      <a:endParaRPr lang="zh-CN" altLang="en-US" sz="1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2830627161"/>
                  </a:ext>
                </a:extLst>
              </a:tr>
              <a:tr h="592165">
                <a:tc>
                  <a:txBody>
                    <a:bodyPr/>
                    <a:lstStyle/>
                    <a:p>
                      <a:pPr algn="l"/>
                      <a:r>
                        <a:rPr lang="en-US" altLang="zh-CN" sz="1800" dirty="0" smtClean="0">
                          <a:latin typeface="仿宋" panose="02010609060101010101" pitchFamily="49" charset="-122"/>
                          <a:ea typeface="仿宋" panose="02010609060101010101" pitchFamily="49" charset="-122"/>
                        </a:rPr>
                        <a:t>Random Forest</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0.1173</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0.1360</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smtClean="0">
                          <a:latin typeface="仿宋" panose="02010609060101010101" pitchFamily="49" charset="-122"/>
                          <a:ea typeface="仿宋" panose="02010609060101010101" pitchFamily="49" charset="-122"/>
                        </a:rPr>
                        <a:t>0.1389</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78.4620</a:t>
                      </a:r>
                      <a:endParaRPr lang="zh-CN" altLang="en-US" sz="1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4084605913"/>
                  </a:ext>
                </a:extLst>
              </a:tr>
              <a:tr h="59216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800" dirty="0" smtClean="0">
                          <a:latin typeface="仿宋" panose="02010609060101010101" pitchFamily="49" charset="-122"/>
                          <a:ea typeface="仿宋" panose="02010609060101010101" pitchFamily="49" charset="-122"/>
                        </a:rPr>
                        <a:t>Random Forest</a:t>
                      </a:r>
                      <a:endParaRPr lang="zh-CN" altLang="en-US" sz="1800" dirty="0" smtClean="0">
                        <a:latin typeface="仿宋" panose="02010609060101010101" pitchFamily="49" charset="-122"/>
                        <a:ea typeface="仿宋" panose="02010609060101010101" pitchFamily="49" charset="-122"/>
                      </a:endParaRPr>
                    </a:p>
                    <a:p>
                      <a:pPr algn="l"/>
                      <a:r>
                        <a:rPr lang="zh-CN" altLang="en-US" sz="1800" dirty="0" smtClean="0">
                          <a:latin typeface="仿宋" panose="02010609060101010101" pitchFamily="49" charset="-122"/>
                          <a:ea typeface="仿宋" panose="02010609060101010101" pitchFamily="49" charset="-122"/>
                        </a:rPr>
                        <a:t>（</a:t>
                      </a:r>
                      <a:r>
                        <a:rPr lang="en-US" altLang="zh-CN" sz="1800" dirty="0" smtClean="0">
                          <a:latin typeface="仿宋" panose="02010609060101010101" pitchFamily="49" charset="-122"/>
                          <a:ea typeface="仿宋" panose="02010609060101010101" pitchFamily="49" charset="-122"/>
                        </a:rPr>
                        <a:t>with </a:t>
                      </a:r>
                      <a:r>
                        <a:rPr lang="en-US" altLang="zh-CN" sz="1800" dirty="0" err="1" smtClean="0">
                          <a:latin typeface="仿宋" panose="02010609060101010101" pitchFamily="49" charset="-122"/>
                          <a:ea typeface="仿宋" panose="02010609060101010101" pitchFamily="49" charset="-122"/>
                        </a:rPr>
                        <a:t>Optuna</a:t>
                      </a:r>
                      <a:r>
                        <a:rPr lang="zh-CN" altLang="en-US" sz="1800" dirty="0" smtClean="0">
                          <a:latin typeface="仿宋" panose="02010609060101010101" pitchFamily="49" charset="-122"/>
                          <a:ea typeface="仿宋" panose="02010609060101010101" pitchFamily="49" charset="-122"/>
                        </a:rPr>
                        <a:t>）</a:t>
                      </a:r>
                      <a:r>
                        <a:rPr lang="en-US" altLang="zh-CN" sz="1800" dirty="0" smtClean="0">
                          <a:latin typeface="仿宋" panose="02010609060101010101" pitchFamily="49" charset="-122"/>
                          <a:ea typeface="仿宋" panose="02010609060101010101" pitchFamily="49" charset="-122"/>
                        </a:rPr>
                        <a:t> </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0.0874</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0.1073</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0.0946</a:t>
                      </a:r>
                      <a:endParaRPr lang="zh-CN" altLang="en-US" sz="1800" dirty="0">
                        <a:latin typeface="仿宋" panose="02010609060101010101" pitchFamily="49" charset="-122"/>
                        <a:ea typeface="仿宋" panose="02010609060101010101" pitchFamily="49" charset="-122"/>
                      </a:endParaRPr>
                    </a:p>
                  </a:txBody>
                  <a:tcPr/>
                </a:tc>
                <a:tc>
                  <a:txBody>
                    <a:bodyPr/>
                    <a:lstStyle/>
                    <a:p>
                      <a:pPr algn="l"/>
                      <a:r>
                        <a:rPr lang="en-US" altLang="zh-CN" sz="1800" dirty="0" smtClean="0">
                          <a:latin typeface="仿宋" panose="02010609060101010101" pitchFamily="49" charset="-122"/>
                          <a:ea typeface="仿宋" panose="02010609060101010101" pitchFamily="49" charset="-122"/>
                        </a:rPr>
                        <a:t>83.2870</a:t>
                      </a:r>
                      <a:endParaRPr lang="zh-CN" altLang="en-US" sz="1800" dirty="0">
                        <a:latin typeface="仿宋" panose="02010609060101010101" pitchFamily="49" charset="-122"/>
                        <a:ea typeface="仿宋" panose="02010609060101010101" pitchFamily="49" charset="-122"/>
                      </a:endParaRPr>
                    </a:p>
                  </a:txBody>
                  <a:tcPr/>
                </a:tc>
                <a:extLst>
                  <a:ext uri="{0D108BD9-81ED-4DB2-BD59-A6C34878D82A}">
                    <a16:rowId xmlns:a16="http://schemas.microsoft.com/office/drawing/2014/main" val="59174335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矩形 4"/>
          <p:cNvSpPr/>
          <p:nvPr/>
        </p:nvSpPr>
        <p:spPr>
          <a:xfrm>
            <a:off x="0" y="6125401"/>
            <a:ext cx="2202025" cy="57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8632" name="标题 2"/>
          <p:cNvSpPr>
            <a:spLocks noGrp="1"/>
          </p:cNvSpPr>
          <p:nvPr>
            <p:ph type="title"/>
          </p:nvPr>
        </p:nvSpPr>
        <p:spPr/>
        <p:txBody>
          <a:bodyPr>
            <a:noAutofit/>
          </a:bodyPr>
          <a:lstStyle/>
          <a:p>
            <a:r>
              <a:rPr lang="en-US" altLang="zh-CN" sz="2300" dirty="0">
                <a:solidFill>
                  <a:srgbClr val="A22628"/>
                </a:solidFill>
                <a:latin typeface="Times New Roman" panose="02020603050405020304" pitchFamily="18" charset="0"/>
                <a:cs typeface="Times New Roman" panose="02020603050405020304" pitchFamily="18" charset="0"/>
              </a:rPr>
              <a:t>AI</a:t>
            </a:r>
            <a:r>
              <a:rPr lang="zh-CN" altLang="en-US" sz="2300" dirty="0">
                <a:solidFill>
                  <a:srgbClr val="A22628"/>
                </a:solidFill>
                <a:latin typeface="Times New Roman" panose="02020603050405020304" pitchFamily="18" charset="0"/>
                <a:cs typeface="Times New Roman" panose="02020603050405020304" pitchFamily="18" charset="0"/>
              </a:rPr>
              <a:t>与</a:t>
            </a:r>
            <a:r>
              <a:rPr lang="en-US" altLang="zh-CN" sz="2300" dirty="0">
                <a:solidFill>
                  <a:srgbClr val="A22628"/>
                </a:solidFill>
                <a:latin typeface="Times New Roman" panose="02020603050405020304" pitchFamily="18" charset="0"/>
                <a:cs typeface="Times New Roman" panose="02020603050405020304" pitchFamily="18" charset="0"/>
              </a:rPr>
              <a:t>Python</a:t>
            </a:r>
            <a:r>
              <a:rPr lang="zh-CN" altLang="en-US" sz="2300" dirty="0" smtClean="0">
                <a:solidFill>
                  <a:srgbClr val="A22628"/>
                </a:solidFill>
                <a:latin typeface="Times New Roman" panose="02020603050405020304" pitchFamily="18" charset="0"/>
                <a:cs typeface="Times New Roman" panose="02020603050405020304" pitchFamily="18" charset="0"/>
              </a:rPr>
              <a:t>期末展示</a:t>
            </a:r>
            <a:endParaRPr lang="zh-CN" altLang="en-US" sz="2300" dirty="0">
              <a:solidFill>
                <a:srgbClr val="A22628"/>
              </a:solidFill>
              <a:latin typeface="Times New Roman" panose="02020603050405020304" pitchFamily="18" charset="0"/>
              <a:cs typeface="Times New Roman" panose="02020603050405020304" pitchFamily="18" charset="0"/>
            </a:endParaRPr>
          </a:p>
        </p:txBody>
      </p:sp>
      <p:sp>
        <p:nvSpPr>
          <p:cNvPr id="1048633" name="矩形 68"/>
          <p:cNvSpPr/>
          <p:nvPr/>
        </p:nvSpPr>
        <p:spPr>
          <a:xfrm>
            <a:off x="5743574" y="1221835"/>
            <a:ext cx="4772026" cy="255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34" name="矩形 13"/>
          <p:cNvSpPr/>
          <p:nvPr/>
        </p:nvSpPr>
        <p:spPr>
          <a:xfrm>
            <a:off x="382239" y="905101"/>
            <a:ext cx="11374331" cy="583777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endParaRPr kumimoji="0" lang="zh-CN" altLang="en-US" sz="1600" i="0"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35" name="灯片编号占位符 1"/>
          <p:cNvSpPr>
            <a:spLocks noGrp="1"/>
          </p:cNvSpPr>
          <p:nvPr>
            <p:ph type="sldNum" sz="quarter" idx="12"/>
          </p:nvPr>
        </p:nvSpPr>
        <p:spPr>
          <a:xfrm>
            <a:off x="10836107" y="6198215"/>
            <a:ext cx="312420" cy="365125"/>
          </a:xfrm>
        </p:spPr>
        <p:txBody>
          <a:bodyPr/>
          <a:lstStyle/>
          <a:p>
            <a:fld id="{F18858F7-4EE7-4CC5-B1EF-1154CF27D88D}" type="slidenum">
              <a:rPr lang="zh-CN" altLang="en-US" smtClean="0">
                <a:latin typeface="Times New Roman" panose="02020603050405020304" pitchFamily="18" charset="0"/>
                <a:cs typeface="Times New Roman" panose="02020603050405020304" pitchFamily="18" charset="0"/>
              </a:rPr>
              <a:t>7</a:t>
            </a:fld>
            <a:endParaRPr lang="zh-CN" altLang="en-US" dirty="0">
              <a:latin typeface="Times New Roman" panose="02020603050405020304" pitchFamily="18" charset="0"/>
              <a:cs typeface="Times New Roman" panose="02020603050405020304" pitchFamily="18" charset="0"/>
            </a:endParaRPr>
          </a:p>
        </p:txBody>
      </p:sp>
      <p:sp>
        <p:nvSpPr>
          <p:cNvPr id="1048636" name="文本框 1"/>
          <p:cNvSpPr txBox="1"/>
          <p:nvPr/>
        </p:nvSpPr>
        <p:spPr>
          <a:xfrm>
            <a:off x="512866" y="903532"/>
            <a:ext cx="11113075" cy="706755"/>
          </a:xfrm>
          <a:prstGeom prst="rect">
            <a:avLst/>
          </a:prstGeom>
          <a:noFill/>
        </p:spPr>
        <p:txBody>
          <a:bodyPr wrap="square" rtlCol="0" anchor="t">
            <a:spAutoFit/>
          </a:bodyPr>
          <a:lstStyle/>
          <a:p>
            <a:r>
              <a:rPr lang="zh-CN" altLang="en-US" sz="2000" dirty="0" smtClean="0">
                <a:latin typeface="Arial" panose="020B0604020202020204" pitchFamily="34" charset="0"/>
                <a:ea typeface="楷体" panose="02010609060101010101" pitchFamily="49" charset="-122"/>
              </a:rPr>
              <a:t>模型创新点</a:t>
            </a:r>
            <a:endParaRPr lang="zh-CN" altLang="en-US" sz="2000" dirty="0">
              <a:latin typeface="Arial" panose="020B0604020202020204" pitchFamily="34" charset="0"/>
              <a:ea typeface="楷体" panose="02010609060101010101" pitchFamily="49" charset="-122"/>
            </a:endParaRPr>
          </a:p>
          <a:p>
            <a:endParaRPr lang="zh-CN" altLang="en-US" sz="2000" dirty="0">
              <a:latin typeface="Arial" panose="020B0604020202020204" pitchFamily="34" charset="0"/>
              <a:ea typeface="楷体" panose="02010609060101010101" pitchFamily="49" charset="-122"/>
            </a:endParaRPr>
          </a:p>
        </p:txBody>
      </p:sp>
      <p:grpSp>
        <p:nvGrpSpPr>
          <p:cNvPr id="33" name="组合 3"/>
          <p:cNvGrpSpPr/>
          <p:nvPr/>
        </p:nvGrpSpPr>
        <p:grpSpPr>
          <a:xfrm>
            <a:off x="761562" y="1377355"/>
            <a:ext cx="10386965" cy="2298174"/>
            <a:chOff x="946043" y="2381316"/>
            <a:chExt cx="10386965" cy="2298174"/>
          </a:xfrm>
        </p:grpSpPr>
        <p:sp>
          <p:nvSpPr>
            <p:cNvPr id="1048637" name="矩形 11"/>
            <p:cNvSpPr/>
            <p:nvPr/>
          </p:nvSpPr>
          <p:spPr>
            <a:xfrm>
              <a:off x="1968554" y="2529262"/>
              <a:ext cx="9364454" cy="2150228"/>
            </a:xfrm>
            <a:prstGeom prst="rect">
              <a:avLst/>
            </a:prstGeom>
            <a:solidFill>
              <a:schemeClr val="bg2"/>
            </a:solidFill>
            <a:ln>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auto"/>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面积</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、年代、费用类字段的单位</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清洗支持</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多种中文单位（㎡、元</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月</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、元</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/m³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等），并统一转为数值型</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。对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“绿 化 率”、“容 积 率”、“物 业 费” 等列名中带有全角空格的列进行了清洗与重命名，保证数据一致性。对于“建筑年代”字段，转换为“房屋年龄”，并 进行异常值裁剪（</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clip</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），限制其在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0-100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之间，避免极端值影响模型。“房屋户型”列被拆解为室、厅、厨、卫、房间数等多个特征，并进一步构造出“室卫比”“房间总数”等交叉指标。使用 </a:t>
              </a:r>
              <a:r>
                <a:rPr lang="en-US" altLang="zh-CN"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chinese_to_num</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字典将中文数字如“二梯四户”解析为数值（梯</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户比）。考虑了异常情况如“</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nan”</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0</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值或中文结构错误，兜底默认值设为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2.0</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，增强鲁棒性。</a:t>
              </a:r>
            </a:p>
          </p:txBody>
        </p:sp>
        <p:sp>
          <p:nvSpPr>
            <p:cNvPr id="1048638" name="圆角矩形 8"/>
            <p:cNvSpPr/>
            <p:nvPr/>
          </p:nvSpPr>
          <p:spPr>
            <a:xfrm>
              <a:off x="946043" y="2381316"/>
              <a:ext cx="1082412" cy="466090"/>
            </a:xfrm>
            <a:prstGeom prst="roundRect">
              <a:avLst/>
            </a:prstGeom>
            <a:solidFill>
              <a:srgbClr val="9A1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rPr>
                <a:t>数据处理</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grpSp>
      <p:grpSp>
        <p:nvGrpSpPr>
          <p:cNvPr id="34" name="组合 27"/>
          <p:cNvGrpSpPr/>
          <p:nvPr/>
        </p:nvGrpSpPr>
        <p:grpSpPr>
          <a:xfrm>
            <a:off x="761562" y="3807292"/>
            <a:ext cx="10386965" cy="1681692"/>
            <a:chOff x="946043" y="2381316"/>
            <a:chExt cx="10349641" cy="1681692"/>
          </a:xfrm>
        </p:grpSpPr>
        <p:sp>
          <p:nvSpPr>
            <p:cNvPr id="1048639" name="矩形 29"/>
            <p:cNvSpPr/>
            <p:nvPr/>
          </p:nvSpPr>
          <p:spPr>
            <a:xfrm>
              <a:off x="1968555" y="2541078"/>
              <a:ext cx="9327129" cy="1521930"/>
            </a:xfrm>
            <a:prstGeom prst="rect">
              <a:avLst/>
            </a:prstGeom>
            <a:solidFill>
              <a:schemeClr val="bg2"/>
            </a:solidFill>
            <a:ln>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融合小区详情数据（</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details</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用</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“小区名称”对齐合并，避免冗余列（开发商、物业电话等</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），并提取</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有用信息如：户栋比、楼栋数、物业类别、停车费、建筑结构、物业费</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等。</a:t>
              </a:r>
              <a:endPar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聚合出小区层级的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6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个租金统计量：均值、标准差、极值、样本数等</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构造</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租售比：年租金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房价，作为衡量房价合理性的重要</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指标。</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048640" name="圆角矩形 28"/>
            <p:cNvSpPr/>
            <p:nvPr/>
          </p:nvSpPr>
          <p:spPr>
            <a:xfrm>
              <a:off x="946043" y="2381316"/>
              <a:ext cx="1082412" cy="466090"/>
            </a:xfrm>
            <a:prstGeom prst="roundRect">
              <a:avLst/>
            </a:prstGeom>
            <a:solidFill>
              <a:srgbClr val="9A1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rPr>
                <a:t>数据融合</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grpSp>
      <p:grpSp>
        <p:nvGrpSpPr>
          <p:cNvPr id="35" name="组合 30"/>
          <p:cNvGrpSpPr/>
          <p:nvPr/>
        </p:nvGrpSpPr>
        <p:grpSpPr>
          <a:xfrm>
            <a:off x="761562" y="5584654"/>
            <a:ext cx="10386965" cy="978686"/>
            <a:chOff x="946043" y="2381316"/>
            <a:chExt cx="10349641" cy="978686"/>
          </a:xfrm>
        </p:grpSpPr>
        <p:sp>
          <p:nvSpPr>
            <p:cNvPr id="1048641" name="矩形 32"/>
            <p:cNvSpPr/>
            <p:nvPr/>
          </p:nvSpPr>
          <p:spPr>
            <a:xfrm>
              <a:off x="1968555" y="2541078"/>
              <a:ext cx="9327129" cy="818924"/>
            </a:xfrm>
            <a:prstGeom prst="rect">
              <a:avLst/>
            </a:prstGeom>
            <a:solidFill>
              <a:schemeClr val="bg2"/>
            </a:solidFill>
            <a:ln>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用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log(</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单价</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作为目标变量，解决房价右偏严重问题</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并且，所有</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预测先出单价，再乘以建筑面积，恢复为总价；逻辑清晰并提升可解释性</a:t>
              </a:r>
            </a:p>
          </p:txBody>
        </p:sp>
        <p:sp>
          <p:nvSpPr>
            <p:cNvPr id="1048642" name="圆角矩形 31"/>
            <p:cNvSpPr/>
            <p:nvPr/>
          </p:nvSpPr>
          <p:spPr>
            <a:xfrm>
              <a:off x="946043" y="2381316"/>
              <a:ext cx="1082412" cy="466090"/>
            </a:xfrm>
            <a:prstGeom prst="roundRect">
              <a:avLst/>
            </a:prstGeom>
            <a:solidFill>
              <a:srgbClr val="9A1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rPr>
                <a:t>建模策略</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矩形 4"/>
          <p:cNvSpPr/>
          <p:nvPr/>
        </p:nvSpPr>
        <p:spPr>
          <a:xfrm>
            <a:off x="0" y="6125401"/>
            <a:ext cx="2202025" cy="57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8632" name="标题 2"/>
          <p:cNvSpPr>
            <a:spLocks noGrp="1"/>
          </p:cNvSpPr>
          <p:nvPr>
            <p:ph type="title"/>
          </p:nvPr>
        </p:nvSpPr>
        <p:spPr/>
        <p:txBody>
          <a:bodyPr>
            <a:noAutofit/>
          </a:bodyPr>
          <a:lstStyle/>
          <a:p>
            <a:r>
              <a:rPr lang="en-US" altLang="zh-CN" sz="2300" dirty="0">
                <a:solidFill>
                  <a:srgbClr val="A22628"/>
                </a:solidFill>
                <a:latin typeface="Times New Roman" panose="02020603050405020304" pitchFamily="18" charset="0"/>
                <a:cs typeface="Times New Roman" panose="02020603050405020304" pitchFamily="18" charset="0"/>
              </a:rPr>
              <a:t>AI</a:t>
            </a:r>
            <a:r>
              <a:rPr lang="zh-CN" altLang="en-US" sz="2300" dirty="0">
                <a:solidFill>
                  <a:srgbClr val="A22628"/>
                </a:solidFill>
                <a:latin typeface="Times New Roman" panose="02020603050405020304" pitchFamily="18" charset="0"/>
                <a:cs typeface="Times New Roman" panose="02020603050405020304" pitchFamily="18" charset="0"/>
              </a:rPr>
              <a:t>与</a:t>
            </a:r>
            <a:r>
              <a:rPr lang="en-US" altLang="zh-CN" sz="2300" dirty="0">
                <a:solidFill>
                  <a:srgbClr val="A22628"/>
                </a:solidFill>
                <a:latin typeface="Times New Roman" panose="02020603050405020304" pitchFamily="18" charset="0"/>
                <a:cs typeface="Times New Roman" panose="02020603050405020304" pitchFamily="18" charset="0"/>
              </a:rPr>
              <a:t>Python</a:t>
            </a:r>
            <a:r>
              <a:rPr lang="zh-CN" altLang="en-US" sz="2300" dirty="0" smtClean="0">
                <a:solidFill>
                  <a:srgbClr val="A22628"/>
                </a:solidFill>
                <a:latin typeface="Times New Roman" panose="02020603050405020304" pitchFamily="18" charset="0"/>
                <a:cs typeface="Times New Roman" panose="02020603050405020304" pitchFamily="18" charset="0"/>
              </a:rPr>
              <a:t>期末展示</a:t>
            </a:r>
            <a:endParaRPr lang="zh-CN" altLang="en-US" sz="2300" dirty="0">
              <a:solidFill>
                <a:srgbClr val="A22628"/>
              </a:solidFill>
              <a:latin typeface="Times New Roman" panose="02020603050405020304" pitchFamily="18" charset="0"/>
              <a:cs typeface="Times New Roman" panose="02020603050405020304" pitchFamily="18" charset="0"/>
            </a:endParaRPr>
          </a:p>
        </p:txBody>
      </p:sp>
      <p:sp>
        <p:nvSpPr>
          <p:cNvPr id="1048633" name="矩形 68"/>
          <p:cNvSpPr/>
          <p:nvPr/>
        </p:nvSpPr>
        <p:spPr>
          <a:xfrm>
            <a:off x="5743574" y="1221835"/>
            <a:ext cx="4772026" cy="2550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34" name="矩形 13"/>
          <p:cNvSpPr/>
          <p:nvPr/>
        </p:nvSpPr>
        <p:spPr>
          <a:xfrm>
            <a:off x="382239" y="905101"/>
            <a:ext cx="11374331" cy="583777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pPr>
            <a:endParaRPr kumimoji="0" lang="zh-CN" altLang="en-US" sz="1600" i="0"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8635" name="灯片编号占位符 1"/>
          <p:cNvSpPr>
            <a:spLocks noGrp="1"/>
          </p:cNvSpPr>
          <p:nvPr>
            <p:ph type="sldNum" sz="quarter" idx="12"/>
          </p:nvPr>
        </p:nvSpPr>
        <p:spPr>
          <a:xfrm>
            <a:off x="10836107" y="6198215"/>
            <a:ext cx="312420" cy="365125"/>
          </a:xfrm>
        </p:spPr>
        <p:txBody>
          <a:bodyPr/>
          <a:lstStyle/>
          <a:p>
            <a:fld id="{F18858F7-4EE7-4CC5-B1EF-1154CF27D88D}" type="slidenum">
              <a:rPr lang="zh-CN" altLang="en-US" smtClean="0">
                <a:latin typeface="Times New Roman" panose="02020603050405020304" pitchFamily="18" charset="0"/>
                <a:cs typeface="Times New Roman" panose="02020603050405020304" pitchFamily="18" charset="0"/>
              </a:rPr>
              <a:t>8</a:t>
            </a:fld>
            <a:endParaRPr lang="zh-CN" altLang="en-US" dirty="0">
              <a:latin typeface="Times New Roman" panose="02020603050405020304" pitchFamily="18" charset="0"/>
              <a:cs typeface="Times New Roman" panose="02020603050405020304" pitchFamily="18" charset="0"/>
            </a:endParaRPr>
          </a:p>
        </p:txBody>
      </p:sp>
      <p:sp>
        <p:nvSpPr>
          <p:cNvPr id="1048636" name="文本框 1"/>
          <p:cNvSpPr txBox="1"/>
          <p:nvPr/>
        </p:nvSpPr>
        <p:spPr>
          <a:xfrm>
            <a:off x="512866" y="868968"/>
            <a:ext cx="11113075" cy="706755"/>
          </a:xfrm>
          <a:prstGeom prst="rect">
            <a:avLst/>
          </a:prstGeom>
          <a:noFill/>
        </p:spPr>
        <p:txBody>
          <a:bodyPr wrap="square" rtlCol="0" anchor="t">
            <a:spAutoFit/>
          </a:bodyPr>
          <a:lstStyle/>
          <a:p>
            <a:r>
              <a:rPr lang="zh-CN" altLang="en-US" sz="2000" dirty="0" smtClean="0">
                <a:latin typeface="Arial" panose="020B0604020202020204" pitchFamily="34" charset="0"/>
                <a:ea typeface="楷体" panose="02010609060101010101" pitchFamily="49" charset="-122"/>
              </a:rPr>
              <a:t>模型创新点</a:t>
            </a:r>
            <a:endParaRPr lang="zh-CN" altLang="en-US" sz="2000" dirty="0">
              <a:latin typeface="Arial" panose="020B0604020202020204" pitchFamily="34" charset="0"/>
              <a:ea typeface="楷体" panose="02010609060101010101" pitchFamily="49" charset="-122"/>
            </a:endParaRPr>
          </a:p>
          <a:p>
            <a:endParaRPr lang="zh-CN" altLang="en-US" sz="2000" dirty="0">
              <a:latin typeface="Arial" panose="020B0604020202020204" pitchFamily="34" charset="0"/>
              <a:ea typeface="楷体" panose="02010609060101010101" pitchFamily="49" charset="-122"/>
            </a:endParaRPr>
          </a:p>
        </p:txBody>
      </p:sp>
      <p:grpSp>
        <p:nvGrpSpPr>
          <p:cNvPr id="33" name="组合 3"/>
          <p:cNvGrpSpPr/>
          <p:nvPr/>
        </p:nvGrpSpPr>
        <p:grpSpPr>
          <a:xfrm>
            <a:off x="761562" y="1267012"/>
            <a:ext cx="10349640" cy="2526394"/>
            <a:chOff x="946043" y="2381316"/>
            <a:chExt cx="10349640" cy="2526394"/>
          </a:xfrm>
        </p:grpSpPr>
        <p:sp>
          <p:nvSpPr>
            <p:cNvPr id="1048637" name="矩形 11"/>
            <p:cNvSpPr/>
            <p:nvPr/>
          </p:nvSpPr>
          <p:spPr>
            <a:xfrm>
              <a:off x="1968554" y="2529261"/>
              <a:ext cx="9327129" cy="2378449"/>
            </a:xfrm>
            <a:prstGeom prst="rect">
              <a:avLst/>
            </a:prstGeom>
            <a:solidFill>
              <a:schemeClr val="bg2"/>
            </a:solidFill>
            <a:ln>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随机森林的超参数复杂而相互依赖</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常见</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超参数如</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en-US" altLang="zh-CN"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n_estimators</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：决策树个数；</a:t>
              </a:r>
              <a:r>
                <a:rPr lang="en-US" altLang="zh-CN"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max_depth</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：树最大深度；</a:t>
              </a:r>
              <a:endPar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en-US" altLang="zh-CN"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min_samples_split</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：内部节点最小划分样本数；</a:t>
              </a:r>
              <a:endPar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en-US" altLang="zh-CN"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min_samples_leaf</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：叶子节点最小样本数；</a:t>
              </a:r>
              <a:r>
                <a:rPr lang="en-US" altLang="zh-CN"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max_features</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：每次分裂考虑的特征比例</a:t>
              </a:r>
              <a:endPar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这些参数之间存在非线性、复杂的相互作用，靠人工调参难以找到最优解。</a:t>
              </a:r>
              <a:endPar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en-US" altLang="zh-CN"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Optuna</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提供自动化探索机制，极大节省人力与时间成本。</a:t>
              </a:r>
              <a:endPar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并且以</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MAE</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作为优化指标，对极端值更稳健</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048638" name="圆角矩形 8"/>
            <p:cNvSpPr/>
            <p:nvPr/>
          </p:nvSpPr>
          <p:spPr>
            <a:xfrm>
              <a:off x="946043" y="2381316"/>
              <a:ext cx="1082412" cy="466090"/>
            </a:xfrm>
            <a:prstGeom prst="roundRect">
              <a:avLst/>
            </a:prstGeom>
            <a:solidFill>
              <a:srgbClr val="9A1F2C"/>
            </a:solidFill>
            <a:ln>
              <a:solidFill>
                <a:srgbClr val="F2F2F2">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rPr>
                <a:t>Optuna</a:t>
              </a:r>
              <a:r>
                <a:rPr lang="zh-CN" altLang="en-US" sz="1600" b="1"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rPr>
                <a:t>调参</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grpSp>
      <p:grpSp>
        <p:nvGrpSpPr>
          <p:cNvPr id="21" name="组合 27"/>
          <p:cNvGrpSpPr/>
          <p:nvPr/>
        </p:nvGrpSpPr>
        <p:grpSpPr>
          <a:xfrm>
            <a:off x="761562" y="3986528"/>
            <a:ext cx="10349640" cy="2679562"/>
            <a:chOff x="946043" y="2381316"/>
            <a:chExt cx="10349641" cy="1681692"/>
          </a:xfrm>
        </p:grpSpPr>
        <p:sp>
          <p:nvSpPr>
            <p:cNvPr id="22" name="矩形 29"/>
            <p:cNvSpPr/>
            <p:nvPr/>
          </p:nvSpPr>
          <p:spPr>
            <a:xfrm>
              <a:off x="1968555" y="2541078"/>
              <a:ext cx="9327129" cy="1521930"/>
            </a:xfrm>
            <a:prstGeom prst="rect">
              <a:avLst/>
            </a:prstGeom>
            <a:solidFill>
              <a:schemeClr val="bg2"/>
            </a:solidFill>
            <a:ln>
              <a:solidFill>
                <a:schemeClr val="accent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fontAlgn="auto"/>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在预测结果生成阶段</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，采用</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了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IQR</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（四分位距）方法对预测值中的异常点进行处理，这是一种稳健的异常值检测手段。具体做法是：计算预测结果的第</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25</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百分位数（</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Q1</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）和第</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75</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百分位数（</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Q3</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），以此得到四分位距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IQR = Q3 - Q1</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。然后定义异常值为低于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Q1 - 3×IQR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或高于 </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Q3 + 3×IQR </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的值，并将这些异常预测替换为非异常值的中位数，从而避免极端值对整体预测结果造成影响</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fontAlgn="auto"/>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此外</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，为保证房价预测的合理性，模型还对所有预测结果做了非负约束处理，即将小于</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0</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的预测值统一替换为</a:t>
              </a:r>
              <a:r>
                <a:rPr lang="en-US" altLang="zh-CN"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0</a:t>
              </a: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，这样可以防止模型因特征组合或反变换误差导致生成负数房价的情况出现。</a:t>
              </a:r>
            </a:p>
          </p:txBody>
        </p:sp>
        <p:sp>
          <p:nvSpPr>
            <p:cNvPr id="23" name="圆角矩形 28"/>
            <p:cNvSpPr/>
            <p:nvPr/>
          </p:nvSpPr>
          <p:spPr>
            <a:xfrm>
              <a:off x="946043" y="2381316"/>
              <a:ext cx="1082412" cy="466090"/>
            </a:xfrm>
            <a:prstGeom prst="roundRect">
              <a:avLst/>
            </a:prstGeom>
            <a:solidFill>
              <a:srgbClr val="9A1F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rPr>
                <a:t>异常值</a:t>
              </a:r>
              <a:endParaRPr lang="en-US" altLang="zh-CN" sz="1600" b="1"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r>
                <a:rPr lang="zh-CN" altLang="en-US" sz="1600" b="1"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rPr>
                <a:t>处理</a:t>
              </a:r>
              <a:endParaRPr lang="zh-CN" altLang="en-US" sz="1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grpSp>
    </p:spTree>
    <p:extLst>
      <p:ext uri="{BB962C8B-B14F-4D97-AF65-F5344CB8AC3E}">
        <p14:creationId xmlns:p14="http://schemas.microsoft.com/office/powerpoint/2010/main" val="278783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8"/>
          <p:cNvGrpSpPr/>
          <p:nvPr/>
        </p:nvGrpSpPr>
        <p:grpSpPr>
          <a:xfrm>
            <a:off x="262469" y="330275"/>
            <a:ext cx="3219985" cy="734016"/>
            <a:chOff x="1029765" y="388347"/>
            <a:chExt cx="3219985" cy="734016"/>
          </a:xfrm>
        </p:grpSpPr>
        <p:pic>
          <p:nvPicPr>
            <p:cNvPr id="2097162" name="图片 6"/>
            <p:cNvPicPr>
              <a:picLocks noChangeAspect="1"/>
            </p:cNvPicPr>
            <p:nvPr/>
          </p:nvPicPr>
          <p:blipFill rotWithShape="1">
            <a:blip r:embed="rId3" cstate="print">
              <a:clrChange>
                <a:clrFrom>
                  <a:srgbClr val="F6F6F6"/>
                </a:clrFrom>
                <a:clrTo>
                  <a:srgbClr val="F6F6F6">
                    <a:alpha val="0"/>
                  </a:srgbClr>
                </a:clrTo>
              </a:clrChange>
            </a:blip>
            <a:srcRect t="57856"/>
            <a:stretch>
              <a:fillRect/>
            </a:stretch>
          </p:blipFill>
          <p:spPr>
            <a:xfrm>
              <a:off x="1804467" y="388347"/>
              <a:ext cx="2445283" cy="681740"/>
            </a:xfrm>
            <a:prstGeom prst="rect">
              <a:avLst/>
            </a:prstGeom>
          </p:spPr>
        </p:pic>
        <p:pic>
          <p:nvPicPr>
            <p:cNvPr id="2097163" name="图片 7"/>
            <p:cNvPicPr>
              <a:picLocks noChangeAspect="1"/>
            </p:cNvPicPr>
            <p:nvPr/>
          </p:nvPicPr>
          <p:blipFill rotWithShape="1">
            <a:blip r:embed="rId4" cstate="print">
              <a:clrChange>
                <a:clrFrom>
                  <a:srgbClr val="F6F6F6"/>
                </a:clrFrom>
                <a:clrTo>
                  <a:srgbClr val="F6F6F6">
                    <a:alpha val="0"/>
                  </a:srgbClr>
                </a:clrTo>
              </a:clrChange>
            </a:blip>
            <a:srcRect l="31400" r="28637" b="42144"/>
            <a:stretch>
              <a:fillRect/>
            </a:stretch>
          </p:blipFill>
          <p:spPr>
            <a:xfrm>
              <a:off x="1029765" y="440623"/>
              <a:ext cx="711833" cy="681740"/>
            </a:xfrm>
            <a:prstGeom prst="rect">
              <a:avLst/>
            </a:prstGeom>
          </p:spPr>
        </p:pic>
      </p:grpSp>
      <p:sp>
        <p:nvSpPr>
          <p:cNvPr id="1048654" name="矩形 9"/>
          <p:cNvSpPr/>
          <p:nvPr/>
        </p:nvSpPr>
        <p:spPr>
          <a:xfrm>
            <a:off x="0" y="2492671"/>
            <a:ext cx="12192000" cy="133546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bg1"/>
                </a:solidFill>
                <a:latin typeface="Arial" panose="020B0604020202020204" pitchFamily="34" charset="0"/>
                <a:ea typeface="楷体" panose="02010609060101010101" pitchFamily="49" charset="-122"/>
              </a:rPr>
              <a:t>谢谢大家！</a:t>
            </a:r>
            <a:endParaRPr lang="zh-CN" altLang="en-US" sz="2800" b="1" dirty="0">
              <a:solidFill>
                <a:schemeClr val="bg1"/>
              </a:solidFill>
              <a:latin typeface="Arial" panose="020B0604020202020204" pitchFamily="34" charset="0"/>
              <a:ea typeface="楷体" panose="02010609060101010101" pitchFamily="49" charset="-122"/>
            </a:endParaRPr>
          </a:p>
        </p:txBody>
      </p:sp>
      <p:sp>
        <p:nvSpPr>
          <p:cNvPr id="1048655" name="文本框 11"/>
          <p:cNvSpPr txBox="1"/>
          <p:nvPr/>
        </p:nvSpPr>
        <p:spPr>
          <a:xfrm>
            <a:off x="3067456" y="4825566"/>
            <a:ext cx="6309217" cy="338554"/>
          </a:xfrm>
          <a:prstGeom prst="rect">
            <a:avLst/>
          </a:prstGeom>
          <a:noFill/>
        </p:spPr>
        <p:txBody>
          <a:bodyPr wrap="square" rtlCol="0">
            <a:spAutoFit/>
          </a:bodyPr>
          <a:lstStyle/>
          <a:p>
            <a:pPr algn="ctr"/>
            <a:r>
              <a:rPr lang="en-US" altLang="zh-CN" sz="1600" b="1" dirty="0" smtClean="0">
                <a:latin typeface="楷体" panose="02010609060101010101" pitchFamily="49" charset="-122"/>
                <a:ea typeface="楷体" panose="02010609060101010101" pitchFamily="49" charset="-122"/>
              </a:rPr>
              <a:t>2022202654 </a:t>
            </a:r>
            <a:r>
              <a:rPr lang="zh-CN" altLang="en-US" sz="1600" b="1" dirty="0" smtClean="0">
                <a:latin typeface="楷体" panose="02010609060101010101" pitchFamily="49" charset="-122"/>
                <a:ea typeface="楷体" panose="02010609060101010101" pitchFamily="49" charset="-122"/>
              </a:rPr>
              <a:t>江孟书</a:t>
            </a:r>
            <a:endParaRPr lang="zh-CN" altLang="en-US" sz="1600" b="1" dirty="0">
              <a:latin typeface="楷体" panose="02010609060101010101" pitchFamily="49" charset="-122"/>
              <a:ea typeface="楷体" panose="02010609060101010101" pitchFamily="49" charset="-122"/>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158695;#71243;"/>
</p:tagLst>
</file>

<file path=ppt/tags/tag2.xml><?xml version="1.0" encoding="utf-8"?>
<p:tagLst xmlns:a="http://schemas.openxmlformats.org/drawingml/2006/main" xmlns:r="http://schemas.openxmlformats.org/officeDocument/2006/relationships" xmlns:p="http://schemas.openxmlformats.org/presentationml/2006/main">
  <p:tag name="ISLIDE.ICON" val="#158695;#71243;"/>
</p:tagLst>
</file>

<file path=ppt/theme/theme1.xml><?xml version="1.0" encoding="utf-8"?>
<a:theme xmlns:a="http://schemas.openxmlformats.org/drawingml/2006/main" name="Office 主题​​">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a:latin typeface="Arial" panose="020B0604020202020204" pitchFamily="34" charset="0"/>
            <a:ea typeface="楷体" panose="02010609060101010101" pitchFamily="49"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1539</Words>
  <Application>Microsoft Office PowerPoint</Application>
  <PresentationFormat>宽屏</PresentationFormat>
  <Paragraphs>244</Paragraphs>
  <Slides>9</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19" baseType="lpstr">
      <vt:lpstr>等线</vt:lpstr>
      <vt:lpstr>等线 Light</vt:lpstr>
      <vt:lpstr>仿宋</vt:lpstr>
      <vt:lpstr>华文宋体</vt:lpstr>
      <vt:lpstr>楷体</vt:lpstr>
      <vt:lpstr>Arial</vt:lpstr>
      <vt:lpstr>Times New Roman</vt:lpstr>
      <vt:lpstr>Wingdings</vt:lpstr>
      <vt:lpstr>Office 主题​​</vt:lpstr>
      <vt:lpstr>Equation.KSEE3</vt:lpstr>
      <vt:lpstr>PowerPoint 演示文稿</vt:lpstr>
      <vt:lpstr>模型流程</vt:lpstr>
      <vt:lpstr>模型流程</vt:lpstr>
      <vt:lpstr>模型流程</vt:lpstr>
      <vt:lpstr>模型流程</vt:lpstr>
      <vt:lpstr>AI与Python期中展示</vt:lpstr>
      <vt:lpstr>AI与Python期末展示</vt:lpstr>
      <vt:lpstr>AI与Python期末展示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Angelica_zzy@126.com</dc:creator>
  <cp:lastModifiedBy>PC</cp:lastModifiedBy>
  <cp:revision>51</cp:revision>
  <dcterms:created xsi:type="dcterms:W3CDTF">2021-11-04T22:55:00Z</dcterms:created>
  <dcterms:modified xsi:type="dcterms:W3CDTF">2025-06-03T13:33:55Z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A65B8AD42842408D900EA9182EC4BD6D</vt:lpwstr>
  </property>
  <property fmtid="{D5CDD505-2E9C-101B-9397-08002B2CF9AE}" pid="3" name="KSOProductBuildVer">
    <vt:lpwstr>2052-11.1.0.12302</vt:lpwstr>
  </property>
</Properties>
</file>