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1" r:id="rId4"/>
    <p:sldId id="272" r:id="rId5"/>
    <p:sldId id="273" r:id="rId6"/>
    <p:sldId id="274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F2FF"/>
    <a:srgbClr val="A1AAB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6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9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74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6477001"/>
            <a:ext cx="12192000" cy="3852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2350559" y="4004733"/>
            <a:ext cx="74908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524000" y="1412776"/>
            <a:ext cx="9144000" cy="166480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1524000" y="3169659"/>
            <a:ext cx="9144000" cy="8350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49301"/>
            <a:ext cx="10515600" cy="1239539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2055813"/>
            <a:ext cx="10515600" cy="41211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" y="2406650"/>
            <a:ext cx="4305300" cy="158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101167" y="4322233"/>
            <a:ext cx="7092951" cy="2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402667" y="2406650"/>
            <a:ext cx="408517" cy="158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11184" y="2406651"/>
            <a:ext cx="6536266" cy="87833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44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11184" y="3284986"/>
            <a:ext cx="6536266" cy="704932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49301"/>
            <a:ext cx="10515600" cy="1311547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838200" y="21328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172200" y="2132856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9788" y="749301"/>
            <a:ext cx="10515600" cy="1234504"/>
          </a:xfrm>
          <a:prstGeom prst="rect">
            <a:avLst/>
          </a:prstGeom>
        </p:spPr>
        <p:txBody>
          <a:bodyPr anchor="b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839788" y="2055813"/>
            <a:ext cx="5157787" cy="7971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839788" y="2924943"/>
            <a:ext cx="5157787" cy="32647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6"/>
            </p:custDataLst>
          </p:nvPr>
        </p:nvSpPr>
        <p:spPr>
          <a:xfrm>
            <a:off x="6172200" y="2055813"/>
            <a:ext cx="5183188" cy="7971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172200" y="2924943"/>
            <a:ext cx="5183188" cy="32647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38200" y="933160"/>
            <a:ext cx="4681654" cy="139253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642517" y="933160"/>
            <a:ext cx="5711882" cy="5367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838200" y="2497732"/>
            <a:ext cx="46816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3"/>
            </p:custDataLst>
          </p:nvPr>
        </p:nvSpPr>
        <p:spPr>
          <a:xfrm>
            <a:off x="10444898" y="749301"/>
            <a:ext cx="908901" cy="5427662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838199" y="749301"/>
            <a:ext cx="9446443" cy="5427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838200" y="876099"/>
            <a:ext cx="10515600" cy="5361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749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805517" y="980728"/>
            <a:ext cx="8580968" cy="20689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8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83.xml"/><Relationship Id="rId23" Type="http://schemas.openxmlformats.org/officeDocument/2006/relationships/tags" Target="../tags/tag182.xml"/><Relationship Id="rId22" Type="http://schemas.openxmlformats.org/officeDocument/2006/relationships/tags" Target="../tags/tag181.xml"/><Relationship Id="rId21" Type="http://schemas.openxmlformats.org/officeDocument/2006/relationships/tags" Target="../tags/tag180.xml"/><Relationship Id="rId20" Type="http://schemas.openxmlformats.org/officeDocument/2006/relationships/tags" Target="../tags/tag17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Lao UI" panose="020B0502040204020203" pitchFamily="34" charset="0"/>
          <a:ea typeface="微软雅黑" panose="020B0503020204020204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89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61155" y="4248785"/>
            <a:ext cx="3869055" cy="76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charset="-122"/>
              </a:defRPr>
            </a:lvl9pPr>
          </a:lstStyle>
          <a:p>
            <a:pPr marL="0" lv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55">
                <a:solidFill>
                  <a:schemeClr val="dk1"/>
                </a:solidFill>
                <a:latin typeface="+mn-lt"/>
                <a:ea typeface="+mn-ea"/>
              </a:rPr>
              <a:t>朱堃琳</a:t>
            </a:r>
            <a:endParaRPr lang="zh-CN" altLang="en-US" sz="1555">
              <a:solidFill>
                <a:schemeClr val="dk1"/>
              </a:solidFill>
              <a:latin typeface="+mn-lt"/>
              <a:ea typeface="+mn-ea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1555">
              <a:solidFill>
                <a:schemeClr val="dk1"/>
              </a:solidFill>
              <a:latin typeface="+mn-lt"/>
              <a:ea typeface="+mn-ea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555">
                <a:solidFill>
                  <a:schemeClr val="dk1"/>
                </a:solidFill>
                <a:latin typeface="+mn-lt"/>
                <a:ea typeface="+mn-ea"/>
              </a:rPr>
              <a:t>2025.4.3</a:t>
            </a:r>
            <a:endParaRPr lang="en-US" altLang="zh-CN" sz="1555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524000" y="1412776"/>
            <a:ext cx="9144000" cy="1664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sz="6600">
                <a:latin typeface="+mj-lt"/>
                <a:ea typeface="+mj-ea"/>
                <a:cs typeface="+mj-cs"/>
              </a:defRPr>
            </a:lvl1pPr>
            <a:lvl2pPr algn="ctr">
              <a:defRPr sz="5865"/>
            </a:lvl2pPr>
            <a:lvl3pPr algn="ctr">
              <a:defRPr sz="5865"/>
            </a:lvl3pPr>
            <a:lvl4pPr algn="ctr">
              <a:defRPr sz="5865"/>
            </a:lvl4pPr>
            <a:lvl5pPr algn="ctr">
              <a:defRPr sz="5865"/>
            </a:lvl5pPr>
            <a:lvl6pPr marL="609600" algn="ctr" fontAlgn="base">
              <a:spcBef>
                <a:spcPct val="0"/>
              </a:spcBef>
              <a:spcAft>
                <a:spcPct val="0"/>
              </a:spcAft>
              <a:defRPr sz="5865"/>
            </a:lvl6pPr>
            <a:lvl7pPr marL="1219200" algn="ctr" fontAlgn="base">
              <a:spcBef>
                <a:spcPct val="0"/>
              </a:spcBef>
              <a:spcAft>
                <a:spcPct val="0"/>
              </a:spcAft>
              <a:defRPr sz="5865"/>
            </a:lvl7pPr>
            <a:lvl8pPr marL="1828800" algn="ctr" fontAlgn="base">
              <a:spcBef>
                <a:spcPct val="0"/>
              </a:spcBef>
              <a:spcAft>
                <a:spcPct val="0"/>
              </a:spcAft>
              <a:defRPr sz="5865"/>
            </a:lvl8pPr>
            <a:lvl9pPr marL="2438400" algn="ctr" fontAlgn="base">
              <a:spcBef>
                <a:spcPct val="0"/>
              </a:spcBef>
              <a:spcAft>
                <a:spcPct val="0"/>
              </a:spcAft>
              <a:defRPr sz="5865"/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>
                <a:solidFill>
                  <a:schemeClr val="accent1"/>
                </a:solidFill>
              </a:rPr>
              <a:t>期中房价预测模型</a:t>
            </a:r>
            <a:endParaRPr lang="zh-CN" altLang="en-US" sz="40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89635" y="1274445"/>
            <a:ext cx="1090041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字符串数据</a:t>
            </a:r>
            <a:r>
              <a:rPr lang="zh-CN" altLang="en-US"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处理</a:t>
            </a: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拆分：房屋户型、所在楼层、梯户比例、房屋优势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等</a:t>
            </a: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合并：面积信息、房屋用途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等</a:t>
            </a: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异常值处理</a:t>
            </a: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70230" y="115570"/>
            <a:ext cx="569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>
                <a:solidFill>
                  <a:schemeClr val="l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  <a:endParaRPr lang="zh-CN" altLang="en-US" sz="3200">
              <a:solidFill>
                <a:schemeClr val="l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503295"/>
            <a:ext cx="3742690" cy="28740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5" y="3310890"/>
            <a:ext cx="5733415" cy="30664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50595" y="1204595"/>
            <a:ext cx="10072370" cy="4841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10000"/>
              </a:lnSpc>
            </a:pPr>
            <a:endParaRPr lang="zh-CN" altLang="en-US" sz="16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缺失值处理</a:t>
            </a: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缺失值比例过低直接删除，如：房屋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用途</a:t>
            </a: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优先利用</a:t>
            </a:r>
            <a:r>
              <a:rPr lang="zh-CN" altLang="en-US" sz="2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现有信息、完整信息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填补，如：用核心卖点、户型介绍、周边配套等信息补充地铁、电梯等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指标</a:t>
            </a: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基于相似度填补，如：同一个小区的地铁情况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相同</a:t>
            </a: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logistic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、</a:t>
            </a:r>
            <a:r>
              <a:rPr lang="en-US" altLang="zh-CN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KNN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插补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法</a:t>
            </a: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发现潜在的新变量</a:t>
            </a: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indent="0" algn="l">
              <a:lnSpc>
                <a:spcPct val="11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满五唯一</a:t>
            </a: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349375" y="4008755"/>
          <a:ext cx="7967980" cy="2186940"/>
        </p:xfrm>
        <a:graphic>
          <a:graphicData uri="http://schemas.openxmlformats.org/drawingml/2006/table">
            <a:tbl>
              <a:tblPr/>
              <a:tblGrid>
                <a:gridCol w="2818130"/>
                <a:gridCol w="1640205"/>
                <a:gridCol w="1754505"/>
                <a:gridCol w="1755140"/>
              </a:tblGrid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In_sample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Out of Sample</a:t>
                      </a:r>
                      <a:endParaRPr 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2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CV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2FF"/>
                    </a:solidFill>
                  </a:tcPr>
                </a:tc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OLS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945668.80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868636.25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9647.45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Lasso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1097125.07</a:t>
                      </a:r>
                      <a:endParaRPr lang="en-US" altLang="zh-CN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1013855.61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11517.41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7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Ridge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942798.51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865368.41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400" b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9640.65</a:t>
                      </a:r>
                      <a:endParaRPr lang="en-US" altLang="en-US" sz="1400" b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70230" y="115570"/>
            <a:ext cx="569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zh-CN" altLang="en-US" sz="3200">
                <a:solidFill>
                  <a:schemeClr val="l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模型构建</a:t>
            </a:r>
            <a:endParaRPr lang="zh-CN" altLang="en-US" sz="3200">
              <a:solidFill>
                <a:schemeClr val="l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23290" y="1113790"/>
            <a:ext cx="10072370" cy="4841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10000"/>
              </a:lnSpc>
            </a:pPr>
            <a:endParaRPr lang="zh-CN" altLang="en-US" sz="16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补充</a:t>
            </a:r>
            <a:r>
              <a:rPr lang="zh-CN" altLang="en-US"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因子</a:t>
            </a: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经纬度的二次项和交叉项</a:t>
            </a: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对建筑面积、梯户、层数</a:t>
            </a:r>
            <a:r>
              <a:rPr lang="zh-CN" altLang="en-US" sz="200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等取对数</a:t>
            </a: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模型</a:t>
            </a:r>
            <a:r>
              <a:rPr lang="zh-CN" altLang="en-US" sz="20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效果</a:t>
            </a:r>
            <a:endParaRPr lang="zh-CN" altLang="en-US" sz="20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285750" indent="-285750" algn="l">
              <a:lnSpc>
                <a:spcPct val="110000"/>
              </a:lnSpc>
              <a:buClrTx/>
              <a:buSzTx/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13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4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7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724"/>
</p:tagLst>
</file>

<file path=ppt/tags/tag179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172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9300_1"/>
  <p:tag name="KSO_WM_TEMPLATE_CATEGORY" val="custom"/>
  <p:tag name="KSO_WM_TEMPLATE_INDEX" val="20181724"/>
  <p:tag name="KSO_WM_TEMPLATE_SUBCATEGORY" val="combine"/>
  <p:tag name="KSO_WM_TEMPLATE_THUMBS_INDEX" val="1、4、6、12、13、14、18、23、26、27"/>
  <p:tag name="KSO_WM_TEMPLATE_MASTER_TYPE" val="1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UNIT_TYPE" val="f"/>
  <p:tag name="KSO_WM_UNIT_INDEX" val="1"/>
  <p:tag name="KSO_WM_UNIT_LAYERLEVEL" val="1"/>
  <p:tag name="KSO_WM_UNIT_VALUE" val="32"/>
  <p:tag name="KSO_WM_UNIT_HIGHLIGHT" val="0"/>
  <p:tag name="KSO_WM_UNIT_COMPATIBLE" val="0"/>
  <p:tag name="KSO_WM_UNIT_PRESET_TEXT" val="答辩学生：代用名"/>
  <p:tag name="KSO_WM_TEMPLATE_CATEGORY" val="custom"/>
  <p:tag name="KSO_WM_TEMPLATE_INDEX" val="20181724"/>
  <p:tag name="KSO_WM_UNIT_ID" val="custom20181724_2*f*1"/>
  <p:tag name="KSO_WM_UNIT_SUBTYPE" val="b"/>
  <p:tag name="KSO_WM_UNIT_NOCLEAR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论文答辩题目"/>
  <p:tag name="KSO_WM_TEMPLATE_CATEGORY" val="custom"/>
  <p:tag name="KSO_WM_TEMPLATE_INDEX" val="20181724"/>
  <p:tag name="KSO_WM_UNIT_ID" val="custom20181724_2*a*1"/>
  <p:tag name="KSO_WM_UNIT_ISNUMDGMTITLE" val="0"/>
  <p:tag name="KSO_WM_UNIT_NOCLEAR" val="0"/>
  <p:tag name="KSO_WM_UNIT_DIAGRAM_ISNUMVISUAL" val="0"/>
  <p:tag name="KSO_WM_UNIT_DIAGRAM_ISREFERUNIT" val="0"/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181724"/>
  <p:tag name="KSO_WM_TAG_VERSION" val="1.0"/>
  <p:tag name="KSO_WM_SLIDE_ITEM_CNT" val="0"/>
  <p:tag name="KSO_WM_SLIDE_LAYOUT" val="a_b_f"/>
  <p:tag name="KSO_WM_SLIDE_LAYOUT_CNT" val="1_1_2"/>
  <p:tag name="KSO_WM_SLIDE_TYPE" val="title"/>
  <p:tag name="KSO_WM_COMBINE_RELATE_SLIDE_ID" val="background20179300_1"/>
  <p:tag name="KSO_WM_SLIDE_ID" val="custom20181724_2"/>
  <p:tag name="KSO_WM_SLIDE_INDEX" val="1"/>
  <p:tag name="KSO_WM_TEMPLATE_SUBCATEGORY" val="0"/>
  <p:tag name="KSO_WM_TEMPLATE_THUMBS_INDEX" val="1、4、6、12、13、14、18、23、26、27"/>
  <p:tag name="KSO_WM_TEMPLATE_MASTER_TYPE" val="1"/>
  <p:tag name="KSO_WM_TEMPLATE_COLOR_TYPE" val="0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1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BK_DARK_LIGHT" val="2"/>
  <p:tag name="KSO_WM_SLIDE_BACKGROUND_TYPE" val="genera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TABLE_ENDDRAG_ORIGIN_RECT" val="447*157"/>
  <p:tag name="TABLE_ENDDRAG_RECT" val="285*352*447*157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2"/>
  <p:tag name="KSO_WM_SLIDE_BACKGROUND_TYPE" val="general"/>
</p:tagLst>
</file>

<file path=ppt/tags/tag196.xml><?xml version="1.0" encoding="utf-8"?>
<p:tagLst xmlns:p="http://schemas.openxmlformats.org/presentationml/2006/main">
  <p:tag name="COMMONDATA" val="eyJoZGlkIjoiMTBkYjNhMTc4NGQ4OGU0YzUxODdmMWQyZDlhM2I4YTA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8E8ED"/>
      </a:dk2>
      <a:lt2>
        <a:srgbClr val="FFFFFF"/>
      </a:lt2>
      <a:accent1>
        <a:srgbClr val="006599"/>
      </a:accent1>
      <a:accent2>
        <a:srgbClr val="1085C2"/>
      </a:accent2>
      <a:accent3>
        <a:srgbClr val="21A6EB"/>
      </a:accent3>
      <a:accent4>
        <a:srgbClr val="35B0CC"/>
      </a:accent4>
      <a:accent5>
        <a:srgbClr val="4DA566"/>
      </a:accent5>
      <a:accent6>
        <a:srgbClr val="659900"/>
      </a:accent6>
      <a:hlink>
        <a:srgbClr val="36303B"/>
      </a:hlink>
      <a:folHlink>
        <a:srgbClr val="948A5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演示</Application>
  <PresentationFormat>宽屏</PresentationFormat>
  <Paragraphs>76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等线</vt:lpstr>
      <vt:lpstr>微软雅黑</vt:lpstr>
      <vt:lpstr>Arial Unicode MS</vt:lpstr>
      <vt:lpstr>Calibri</vt:lpstr>
      <vt:lpstr>黑体</vt:lpstr>
      <vt:lpstr>Lao UI</vt:lpstr>
      <vt:lpstr>Segoe UI Symbol</vt:lpstr>
      <vt:lpstr>Helvetica Neue</vt:lpstr>
      <vt:lpstr>WPS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KenlynCollins</cp:lastModifiedBy>
  <cp:revision>164</cp:revision>
  <dcterms:created xsi:type="dcterms:W3CDTF">2019-06-19T02:08:00Z</dcterms:created>
  <dcterms:modified xsi:type="dcterms:W3CDTF">2025-04-03T09:50:37Z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4CF975E9B9CD4580B7226E06B038A477_13</vt:lpwstr>
  </property>
</Properties>
</file>